
<file path=[Content_Types].xml><?xml version="1.0" encoding="utf-8"?>
<Types xmlns="http://schemas.openxmlformats.org/package/2006/content-types">
  <Default Extension="gif" ContentType="image/gif"/>
  <Default Extension="jpeg" ContentType="image/jpeg"/>
  <Default Extension="jpg" ContentType="image/jpeg"/>
  <Default Extension="pdf" ContentType="application/pd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92" r:id="rId1"/>
    <p:sldMasterId id="2147484022" r:id="rId2"/>
    <p:sldMasterId id="2147484046" r:id="rId3"/>
  </p:sldMasterIdLst>
  <p:notesMasterIdLst>
    <p:notesMasterId r:id="rId45"/>
  </p:notesMasterIdLst>
  <p:sldIdLst>
    <p:sldId id="743" r:id="rId4"/>
    <p:sldId id="443" r:id="rId5"/>
    <p:sldId id="1118" r:id="rId6"/>
    <p:sldId id="1167" r:id="rId7"/>
    <p:sldId id="1113" r:id="rId8"/>
    <p:sldId id="1114" r:id="rId9"/>
    <p:sldId id="1099" r:id="rId10"/>
    <p:sldId id="1081" r:id="rId11"/>
    <p:sldId id="1174" r:id="rId12"/>
    <p:sldId id="1110" r:id="rId13"/>
    <p:sldId id="1107" r:id="rId14"/>
    <p:sldId id="1185" r:id="rId15"/>
    <p:sldId id="1169" r:id="rId16"/>
    <p:sldId id="1168" r:id="rId17"/>
    <p:sldId id="1189" r:id="rId18"/>
    <p:sldId id="1177" r:id="rId19"/>
    <p:sldId id="1176" r:id="rId20"/>
    <p:sldId id="1190" r:id="rId21"/>
    <p:sldId id="1191" r:id="rId22"/>
    <p:sldId id="1086" r:id="rId23"/>
    <p:sldId id="1181" r:id="rId24"/>
    <p:sldId id="1192" r:id="rId25"/>
    <p:sldId id="1193" r:id="rId26"/>
    <p:sldId id="1130" r:id="rId27"/>
    <p:sldId id="1132" r:id="rId28"/>
    <p:sldId id="1195" r:id="rId29"/>
    <p:sldId id="1178" r:id="rId30"/>
    <p:sldId id="1133" r:id="rId31"/>
    <p:sldId id="1179" r:id="rId32"/>
    <p:sldId id="1180" r:id="rId33"/>
    <p:sldId id="1159" r:id="rId34"/>
    <p:sldId id="1160" r:id="rId35"/>
    <p:sldId id="1196" r:id="rId36"/>
    <p:sldId id="1197" r:id="rId37"/>
    <p:sldId id="1198" r:id="rId38"/>
    <p:sldId id="1200" r:id="rId39"/>
    <p:sldId id="1135" r:id="rId40"/>
    <p:sldId id="1205" r:id="rId41"/>
    <p:sldId id="1199" r:id="rId42"/>
    <p:sldId id="1201" r:id="rId43"/>
    <p:sldId id="1202"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1BF"/>
    <a:srgbClr val="F8EBD8"/>
    <a:srgbClr val="4AB3A4"/>
    <a:srgbClr val="00CC99"/>
    <a:srgbClr val="009999"/>
    <a:srgbClr val="6699FF"/>
    <a:srgbClr val="333399"/>
    <a:srgbClr val="00002E"/>
    <a:srgbClr val="000048"/>
    <a:srgbClr val="0000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94511" autoAdjust="0"/>
  </p:normalViewPr>
  <p:slideViewPr>
    <p:cSldViewPr snapToGrid="0">
      <p:cViewPr varScale="1">
        <p:scale>
          <a:sx n="68" d="100"/>
          <a:sy n="68" d="100"/>
        </p:scale>
        <p:origin x="504" y="52"/>
      </p:cViewPr>
      <p:guideLst/>
    </p:cSldViewPr>
  </p:slideViewPr>
  <p:outlineViewPr>
    <p:cViewPr>
      <p:scale>
        <a:sx n="33" d="100"/>
        <a:sy n="33" d="100"/>
      </p:scale>
      <p:origin x="0" y="-488"/>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2560"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569A3D-A0FF-46AB-AA06-4EF0499DC052}" type="doc">
      <dgm:prSet loTypeId="urn:microsoft.com/office/officeart/2005/8/layout/radial1" loCatId="relationship" qsTypeId="urn:microsoft.com/office/officeart/2005/8/quickstyle/simple1" qsCatId="simple" csTypeId="urn:microsoft.com/office/officeart/2005/8/colors/accent1_2" csCatId="accent1" phldr="1"/>
      <dgm:spPr/>
    </dgm:pt>
    <dgm:pt modelId="{3E281982-932E-4B1A-9F05-BB964EF9FE20}">
      <dgm:prSet/>
      <dgm:spPr>
        <a:xfrm>
          <a:off x="1508636" y="1877404"/>
          <a:ext cx="1021327" cy="1021327"/>
        </a:xfrm>
        <a:solidFill>
          <a:srgbClr val="666699"/>
        </a:solidFill>
        <a:ln w="25400" cap="flat" cmpd="sng" algn="ctr">
          <a:solidFill>
            <a:srgbClr val="FFFFFF">
              <a:hueOff val="0"/>
              <a:satOff val="0"/>
              <a:lumOff val="0"/>
              <a:alphaOff val="0"/>
            </a:srgbClr>
          </a:solidFill>
          <a:prstDash val="solid"/>
        </a:ln>
        <a:effectLs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rgbClr val="FFFFFF"/>
              </a:solidFill>
              <a:effectLst/>
              <a:latin typeface="Tahoma" pitchFamily="34" charset="0"/>
              <a:ea typeface="+mn-ea"/>
              <a:cs typeface="+mn-cs"/>
            </a:rPr>
            <a:t>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rgbClr val="FFFFFF"/>
              </a:solidFill>
              <a:effectLst/>
              <a:latin typeface="Tahoma" pitchFamily="34" charset="0"/>
              <a:ea typeface="+mn-ea"/>
              <a:cs typeface="+mn-cs"/>
            </a:rPr>
            <a:t>Client</a:t>
          </a:r>
        </a:p>
      </dgm:t>
    </dgm:pt>
    <dgm:pt modelId="{8A2CFEDE-0FE1-4D99-8472-218DC68CE948}" type="parTrans" cxnId="{D406F8B7-9E1A-4B94-B252-EBB14E5BF0D4}">
      <dgm:prSet/>
      <dgm:spPr/>
      <dgm:t>
        <a:bodyPr/>
        <a:lstStyle/>
        <a:p>
          <a:endParaRPr lang="en-US"/>
        </a:p>
      </dgm:t>
    </dgm:pt>
    <dgm:pt modelId="{FF09F054-34BC-4323-A294-9F1BB8912113}" type="sibTrans" cxnId="{D406F8B7-9E1A-4B94-B252-EBB14E5BF0D4}">
      <dgm:prSet/>
      <dgm:spPr/>
      <dgm:t>
        <a:bodyPr/>
        <a:lstStyle/>
        <a:p>
          <a:endParaRPr lang="en-US"/>
        </a:p>
      </dgm:t>
    </dgm:pt>
    <dgm:pt modelId="{CF3A1549-5E4E-4E46-91EB-B6BE9F99D296}">
      <dgm:prSet/>
      <dgm:spPr>
        <a:xfrm>
          <a:off x="1508636" y="345063"/>
          <a:ext cx="1021327" cy="1021327"/>
        </a:xfrm>
        <a:solidFill>
          <a:srgbClr val="666699"/>
        </a:solidFill>
        <a:ln w="25400" cap="flat" cmpd="sng" algn="ctr">
          <a:solidFill>
            <a:srgbClr val="FFFFFF">
              <a:hueOff val="0"/>
              <a:satOff val="0"/>
              <a:lumOff val="0"/>
              <a:alphaOff val="0"/>
            </a:srgbClr>
          </a:solidFill>
          <a:prstDash val="solid"/>
        </a:ln>
        <a:effectLs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rgbClr val="FFFFFF"/>
              </a:solidFill>
              <a:effectLst/>
              <a:latin typeface="Tahoma" pitchFamily="34" charset="0"/>
              <a:ea typeface="+mn-ea"/>
              <a:cs typeface="+mn-cs"/>
            </a:rPr>
            <a:t>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rgbClr val="FFFFFF"/>
              </a:solidFill>
              <a:effectLst/>
              <a:latin typeface="Tahoma" pitchFamily="34" charset="0"/>
              <a:ea typeface="+mn-ea"/>
              <a:cs typeface="+mn-cs"/>
            </a:rPr>
            <a:t>Family</a:t>
          </a:r>
        </a:p>
      </dgm:t>
    </dgm:pt>
    <dgm:pt modelId="{986D58B7-4305-4FC8-850D-F3EF90DA5065}" type="parTrans" cxnId="{8CAFDC47-AE99-48AB-B0A5-34D7ADA7D428}">
      <dgm:prSet/>
      <dgm:spPr>
        <a:xfrm rot="16200000">
          <a:off x="1763793" y="1599137"/>
          <a:ext cx="511012" cy="45520"/>
        </a:xfrm>
        <a:noFill/>
        <a:ln w="25400" cap="flat" cmpd="sng" algn="ctr">
          <a:solidFill>
            <a:srgbClr val="009999">
              <a:shade val="60000"/>
              <a:hueOff val="0"/>
              <a:satOff val="0"/>
              <a:lumOff val="0"/>
              <a:alphaOff val="0"/>
            </a:srgbClr>
          </a:solidFill>
          <a:prstDash val="solid"/>
        </a:ln>
        <a:effectLst/>
      </dgm:spPr>
      <dgm:t>
        <a:bodyPr/>
        <a:lstStyle/>
        <a:p>
          <a:endParaRPr lang="en-US">
            <a:solidFill>
              <a:srgbClr val="FFFFFF">
                <a:hueOff val="0"/>
                <a:satOff val="0"/>
                <a:lumOff val="0"/>
                <a:alphaOff val="0"/>
              </a:srgbClr>
            </a:solidFill>
            <a:latin typeface="Tahoma"/>
            <a:ea typeface="+mn-ea"/>
            <a:cs typeface="+mn-cs"/>
          </a:endParaRPr>
        </a:p>
      </dgm:t>
    </dgm:pt>
    <dgm:pt modelId="{C571E64B-D266-4F5C-9F1F-B9DA9BF5711C}" type="sibTrans" cxnId="{8CAFDC47-AE99-48AB-B0A5-34D7ADA7D428}">
      <dgm:prSet/>
      <dgm:spPr/>
      <dgm:t>
        <a:bodyPr/>
        <a:lstStyle/>
        <a:p>
          <a:endParaRPr lang="en-US"/>
        </a:p>
      </dgm:t>
    </dgm:pt>
    <dgm:pt modelId="{9C140AB7-6529-4992-B6E7-D821AAAF3AD2}">
      <dgm:prSet/>
      <dgm:spPr>
        <a:xfrm>
          <a:off x="2706668" y="922005"/>
          <a:ext cx="1021327" cy="1021327"/>
        </a:xfrm>
        <a:solidFill>
          <a:srgbClr val="666699"/>
        </a:solidFill>
        <a:ln w="25400" cap="flat" cmpd="sng" algn="ctr">
          <a:solidFill>
            <a:srgbClr val="FFFFFF">
              <a:hueOff val="0"/>
              <a:satOff val="0"/>
              <a:lumOff val="0"/>
              <a:alphaOff val="0"/>
            </a:srgbClr>
          </a:solidFill>
          <a:prstDash val="solid"/>
        </a:ln>
        <a:effectLs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rgbClr val="FFFFFF"/>
              </a:solidFill>
              <a:effectLst/>
              <a:latin typeface="Tahoma" pitchFamily="34" charset="0"/>
              <a:ea typeface="+mn-ea"/>
              <a:cs typeface="+mn-cs"/>
            </a:rPr>
            <a:t>3</a:t>
          </a:r>
          <a:endParaRPr kumimoji="0" lang="en-US" b="0" i="0" u="none" strike="noStrike" cap="none" normalizeH="0" baseline="0" dirty="0">
            <a:ln>
              <a:noFill/>
            </a:ln>
            <a:solidFill>
              <a:srgbClr val="FFFFFF"/>
            </a:solidFill>
            <a:effectLst/>
            <a:latin typeface="Tahoma"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rgbClr val="FFFFFF"/>
              </a:solidFill>
              <a:effectLst/>
              <a:latin typeface="Tahoma" pitchFamily="34" charset="0"/>
              <a:ea typeface="+mn-ea"/>
              <a:cs typeface="+mn-cs"/>
            </a:rPr>
            <a:t>Friends/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rgbClr val="FFFFFF"/>
              </a:solidFill>
              <a:effectLst/>
              <a:latin typeface="Tahoma" pitchFamily="34" charset="0"/>
              <a:ea typeface="+mn-ea"/>
              <a:cs typeface="+mn-cs"/>
            </a:rPr>
            <a:t>Social Relation-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rgbClr val="FFFFFF"/>
              </a:solidFill>
              <a:effectLst/>
              <a:latin typeface="Tahoma" pitchFamily="34" charset="0"/>
              <a:ea typeface="+mn-ea"/>
              <a:cs typeface="+mn-cs"/>
            </a:rPr>
            <a:t>ships</a:t>
          </a:r>
        </a:p>
      </dgm:t>
    </dgm:pt>
    <dgm:pt modelId="{01F7755F-8734-48D9-8F88-0C655E43A8A3}" type="parTrans" cxnId="{D6117A50-C575-49F4-B241-7BB95BCAD305}">
      <dgm:prSet/>
      <dgm:spPr>
        <a:xfrm rot="19285714">
          <a:off x="2362809" y="1887608"/>
          <a:ext cx="511012" cy="45520"/>
        </a:xfrm>
        <a:noFill/>
        <a:ln w="25400" cap="flat" cmpd="sng" algn="ctr">
          <a:solidFill>
            <a:srgbClr val="009999">
              <a:shade val="60000"/>
              <a:hueOff val="0"/>
              <a:satOff val="0"/>
              <a:lumOff val="0"/>
              <a:alphaOff val="0"/>
            </a:srgbClr>
          </a:solidFill>
          <a:prstDash val="solid"/>
        </a:ln>
        <a:effectLst/>
      </dgm:spPr>
      <dgm:t>
        <a:bodyPr/>
        <a:lstStyle/>
        <a:p>
          <a:endParaRPr lang="en-US">
            <a:solidFill>
              <a:srgbClr val="FFFFFF">
                <a:hueOff val="0"/>
                <a:satOff val="0"/>
                <a:lumOff val="0"/>
                <a:alphaOff val="0"/>
              </a:srgbClr>
            </a:solidFill>
            <a:latin typeface="Tahoma"/>
            <a:ea typeface="+mn-ea"/>
            <a:cs typeface="+mn-cs"/>
          </a:endParaRPr>
        </a:p>
      </dgm:t>
    </dgm:pt>
    <dgm:pt modelId="{EDB24C47-CAA4-481C-A8D8-CD56A1EE41AE}" type="sibTrans" cxnId="{D6117A50-C575-49F4-B241-7BB95BCAD305}">
      <dgm:prSet/>
      <dgm:spPr/>
      <dgm:t>
        <a:bodyPr/>
        <a:lstStyle/>
        <a:p>
          <a:endParaRPr lang="en-US"/>
        </a:p>
      </dgm:t>
    </dgm:pt>
    <dgm:pt modelId="{39853FDC-7D4B-4234-ADA2-AB699A47CE86}">
      <dgm:prSet/>
      <dgm:spPr>
        <a:xfrm>
          <a:off x="3002557" y="2218382"/>
          <a:ext cx="1021327" cy="1021327"/>
        </a:xfrm>
        <a:solidFill>
          <a:srgbClr val="666699"/>
        </a:solidFill>
        <a:ln w="25400" cap="flat" cmpd="sng" algn="ctr">
          <a:solidFill>
            <a:srgbClr val="FFFFFF">
              <a:hueOff val="0"/>
              <a:satOff val="0"/>
              <a:lumOff val="0"/>
              <a:alphaOff val="0"/>
            </a:srgbClr>
          </a:solidFill>
          <a:prstDash val="solid"/>
        </a:ln>
        <a:effectLs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rgbClr val="FFFFFF"/>
              </a:solidFill>
              <a:effectLst/>
              <a:latin typeface="Tahoma" pitchFamily="34" charset="0"/>
              <a:ea typeface="+mn-ea"/>
              <a:cs typeface="+mn-cs"/>
            </a:rPr>
            <a:t>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rgbClr val="FFFFFF"/>
              </a:solidFill>
              <a:effectLst/>
              <a:latin typeface="Tahoma" pitchFamily="34" charset="0"/>
              <a:ea typeface="+mn-ea"/>
              <a:cs typeface="+mn-cs"/>
            </a:rPr>
            <a:t>Community</a:t>
          </a:r>
        </a:p>
      </dgm:t>
    </dgm:pt>
    <dgm:pt modelId="{18CB13FF-C378-46DF-B874-78C8D2F73871}" type="parTrans" cxnId="{DAB6BDC0-A5D7-4F16-B9D0-5D53D21775E9}">
      <dgm:prSet/>
      <dgm:spPr>
        <a:xfrm rot="771429">
          <a:off x="2510754" y="2535796"/>
          <a:ext cx="511012" cy="45520"/>
        </a:xfrm>
        <a:noFill/>
        <a:ln w="25400" cap="flat" cmpd="sng" algn="ctr">
          <a:solidFill>
            <a:srgbClr val="009999">
              <a:shade val="60000"/>
              <a:hueOff val="0"/>
              <a:satOff val="0"/>
              <a:lumOff val="0"/>
              <a:alphaOff val="0"/>
            </a:srgbClr>
          </a:solidFill>
          <a:prstDash val="solid"/>
        </a:ln>
        <a:effectLst/>
      </dgm:spPr>
      <dgm:t>
        <a:bodyPr/>
        <a:lstStyle/>
        <a:p>
          <a:endParaRPr lang="en-US">
            <a:solidFill>
              <a:srgbClr val="FFFFFF">
                <a:hueOff val="0"/>
                <a:satOff val="0"/>
                <a:lumOff val="0"/>
                <a:alphaOff val="0"/>
              </a:srgbClr>
            </a:solidFill>
            <a:latin typeface="Tahoma"/>
            <a:ea typeface="+mn-ea"/>
            <a:cs typeface="+mn-cs"/>
          </a:endParaRPr>
        </a:p>
      </dgm:t>
    </dgm:pt>
    <dgm:pt modelId="{F94AA066-7E9D-4B21-BE94-C9AB7A133860}" type="sibTrans" cxnId="{DAB6BDC0-A5D7-4F16-B9D0-5D53D21775E9}">
      <dgm:prSet/>
      <dgm:spPr/>
      <dgm:t>
        <a:bodyPr/>
        <a:lstStyle/>
        <a:p>
          <a:endParaRPr lang="en-US"/>
        </a:p>
      </dgm:t>
    </dgm:pt>
    <dgm:pt modelId="{24FEC56B-4CBE-4965-A0B2-7CCDC3FB475D}">
      <dgm:prSet/>
      <dgm:spPr>
        <a:xfrm>
          <a:off x="2173493" y="3257995"/>
          <a:ext cx="1021327" cy="1021327"/>
        </a:xfrm>
        <a:solidFill>
          <a:srgbClr val="666699"/>
        </a:solidFill>
        <a:ln w="25400" cap="flat" cmpd="sng" algn="ctr">
          <a:solidFill>
            <a:srgbClr val="FFFFFF">
              <a:hueOff val="0"/>
              <a:satOff val="0"/>
              <a:lumOff val="0"/>
              <a:alphaOff val="0"/>
            </a:srgbClr>
          </a:solidFill>
          <a:prstDash val="solid"/>
        </a:ln>
        <a:effectLs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rgbClr val="FFFFFF"/>
              </a:solidFill>
              <a:effectLst/>
              <a:latin typeface="Tahoma" pitchFamily="34" charset="0"/>
              <a:ea typeface="+mn-ea"/>
              <a:cs typeface="+mn-cs"/>
            </a:rPr>
            <a:t>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rgbClr val="FFFFFF"/>
              </a:solidFill>
              <a:effectLst/>
              <a:latin typeface="Tahoma" pitchFamily="34" charset="0"/>
              <a:ea typeface="+mn-ea"/>
              <a:cs typeface="+mn-cs"/>
            </a:rPr>
            <a:t>Outside Helpers</a:t>
          </a:r>
        </a:p>
      </dgm:t>
    </dgm:pt>
    <dgm:pt modelId="{8DE65523-E661-4C35-9ABE-44B4CF3C67D4}" type="parTrans" cxnId="{79483ECB-A9ED-4CDA-A938-78637CEB4CC9}">
      <dgm:prSet/>
      <dgm:spPr>
        <a:xfrm rot="3857143">
          <a:off x="2096222" y="3055603"/>
          <a:ext cx="511012" cy="45520"/>
        </a:xfrm>
        <a:noFill/>
        <a:ln w="25400" cap="flat" cmpd="sng" algn="ctr">
          <a:solidFill>
            <a:srgbClr val="009999">
              <a:shade val="60000"/>
              <a:hueOff val="0"/>
              <a:satOff val="0"/>
              <a:lumOff val="0"/>
              <a:alphaOff val="0"/>
            </a:srgbClr>
          </a:solidFill>
          <a:prstDash val="solid"/>
        </a:ln>
        <a:effectLst/>
      </dgm:spPr>
      <dgm:t>
        <a:bodyPr/>
        <a:lstStyle/>
        <a:p>
          <a:endParaRPr lang="en-US">
            <a:solidFill>
              <a:srgbClr val="FFFFFF">
                <a:hueOff val="0"/>
                <a:satOff val="0"/>
                <a:lumOff val="0"/>
                <a:alphaOff val="0"/>
              </a:srgbClr>
            </a:solidFill>
            <a:latin typeface="Tahoma"/>
            <a:ea typeface="+mn-ea"/>
            <a:cs typeface="+mn-cs"/>
          </a:endParaRPr>
        </a:p>
      </dgm:t>
    </dgm:pt>
    <dgm:pt modelId="{3F62AEA5-C22E-479A-959B-239B8BCDC1A5}" type="sibTrans" cxnId="{79483ECB-A9ED-4CDA-A938-78637CEB4CC9}">
      <dgm:prSet/>
      <dgm:spPr/>
      <dgm:t>
        <a:bodyPr/>
        <a:lstStyle/>
        <a:p>
          <a:endParaRPr lang="en-US"/>
        </a:p>
      </dgm:t>
    </dgm:pt>
    <dgm:pt modelId="{57156FE3-1425-4344-A9A3-D15FB80403FC}">
      <dgm:prSet/>
      <dgm:spPr>
        <a:xfrm>
          <a:off x="843778" y="3257995"/>
          <a:ext cx="1021327" cy="1021327"/>
        </a:xfrm>
        <a:solidFill>
          <a:srgbClr val="666699"/>
        </a:solidFill>
        <a:ln w="25400" cap="flat" cmpd="sng" algn="ctr">
          <a:solidFill>
            <a:srgbClr val="FFFFFF">
              <a:hueOff val="0"/>
              <a:satOff val="0"/>
              <a:lumOff val="0"/>
              <a:alphaOff val="0"/>
            </a:srgbClr>
          </a:solidFill>
          <a:prstDash val="solid"/>
        </a:ln>
        <a:effectLs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rgbClr val="FFFFFF"/>
              </a:solidFill>
              <a:effectLst/>
              <a:latin typeface="Tahoma" pitchFamily="34" charset="0"/>
              <a:ea typeface="+mn-ea"/>
              <a:cs typeface="+mn-cs"/>
            </a:rPr>
            <a:t>6</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rgbClr val="FFFFFF"/>
              </a:solidFill>
              <a:effectLst/>
              <a:latin typeface="Tahoma" pitchFamily="34" charset="0"/>
              <a:ea typeface="+mn-ea"/>
              <a:cs typeface="+mn-cs"/>
            </a:rPr>
            <a:t>School/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rgbClr val="FFFFFF"/>
              </a:solidFill>
              <a:effectLst/>
              <a:latin typeface="Tahoma" pitchFamily="34" charset="0"/>
              <a:ea typeface="+mn-ea"/>
              <a:cs typeface="+mn-cs"/>
            </a:rPr>
            <a:t>Education</a:t>
          </a:r>
        </a:p>
      </dgm:t>
    </dgm:pt>
    <dgm:pt modelId="{6E9A3D50-DCD5-4BDA-9134-C5F10B5048EA}" type="parTrans" cxnId="{492E8379-E9E0-4984-A84D-6BBAB6571A4D}">
      <dgm:prSet/>
      <dgm:spPr>
        <a:xfrm rot="6942857">
          <a:off x="1431364" y="3055603"/>
          <a:ext cx="511012" cy="45520"/>
        </a:xfrm>
        <a:noFill/>
        <a:ln w="25400" cap="flat" cmpd="sng" algn="ctr">
          <a:solidFill>
            <a:srgbClr val="009999">
              <a:shade val="60000"/>
              <a:hueOff val="0"/>
              <a:satOff val="0"/>
              <a:lumOff val="0"/>
              <a:alphaOff val="0"/>
            </a:srgbClr>
          </a:solidFill>
          <a:prstDash val="solid"/>
        </a:ln>
        <a:effectLst/>
      </dgm:spPr>
      <dgm:t>
        <a:bodyPr/>
        <a:lstStyle/>
        <a:p>
          <a:endParaRPr lang="en-US">
            <a:solidFill>
              <a:srgbClr val="FFFFFF">
                <a:hueOff val="0"/>
                <a:satOff val="0"/>
                <a:lumOff val="0"/>
                <a:alphaOff val="0"/>
              </a:srgbClr>
            </a:solidFill>
            <a:latin typeface="Tahoma"/>
            <a:ea typeface="+mn-ea"/>
            <a:cs typeface="+mn-cs"/>
          </a:endParaRPr>
        </a:p>
      </dgm:t>
    </dgm:pt>
    <dgm:pt modelId="{D982C500-DECA-423B-B742-FFFE92CFB7FC}" type="sibTrans" cxnId="{492E8379-E9E0-4984-A84D-6BBAB6571A4D}">
      <dgm:prSet/>
      <dgm:spPr/>
      <dgm:t>
        <a:bodyPr/>
        <a:lstStyle/>
        <a:p>
          <a:endParaRPr lang="en-US"/>
        </a:p>
      </dgm:t>
    </dgm:pt>
    <dgm:pt modelId="{AA06ED1C-8E75-44C1-9AE7-BADD8CC860B1}">
      <dgm:prSet/>
      <dgm:spPr>
        <a:xfrm>
          <a:off x="14714" y="2218382"/>
          <a:ext cx="1021327" cy="1021327"/>
        </a:xfrm>
        <a:solidFill>
          <a:srgbClr val="666699"/>
        </a:solidFill>
        <a:ln w="25400" cap="flat" cmpd="sng" algn="ctr">
          <a:solidFill>
            <a:srgbClr val="FFFFFF">
              <a:hueOff val="0"/>
              <a:satOff val="0"/>
              <a:lumOff val="0"/>
              <a:alphaOff val="0"/>
            </a:srgbClr>
          </a:solidFill>
          <a:prstDash val="solid"/>
        </a:ln>
        <a:effectLs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rgbClr val="FFFFFF"/>
              </a:solidFill>
              <a:effectLst/>
              <a:latin typeface="Tahoma" pitchFamily="34" charset="0"/>
              <a:ea typeface="+mn-ea"/>
              <a:cs typeface="+mn-cs"/>
            </a:rPr>
            <a:t>7</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rgbClr val="FFFFFF"/>
              </a:solidFill>
              <a:effectLst/>
              <a:latin typeface="Tahoma" pitchFamily="34" charset="0"/>
              <a:ea typeface="+mn-ea"/>
              <a:cs typeface="+mn-cs"/>
            </a:rPr>
            <a:t>Work/</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rgbClr val="FFFFFF"/>
              </a:solidFill>
              <a:effectLst/>
              <a:latin typeface="Tahoma" pitchFamily="34" charset="0"/>
              <a:ea typeface="+mn-ea"/>
              <a:cs typeface="+mn-cs"/>
            </a:rPr>
            <a:t>Employment</a:t>
          </a:r>
        </a:p>
      </dgm:t>
    </dgm:pt>
    <dgm:pt modelId="{7B8F39F0-10E7-47BB-9C4F-04AF2BFE4DDE}" type="parTrans" cxnId="{448AEC3F-D865-44AB-9E11-0970EE38BECD}">
      <dgm:prSet/>
      <dgm:spPr>
        <a:xfrm rot="10028571">
          <a:off x="1016832" y="2535796"/>
          <a:ext cx="511012" cy="45520"/>
        </a:xfrm>
        <a:noFill/>
        <a:ln w="25400" cap="flat" cmpd="sng" algn="ctr">
          <a:solidFill>
            <a:srgbClr val="009999">
              <a:shade val="60000"/>
              <a:hueOff val="0"/>
              <a:satOff val="0"/>
              <a:lumOff val="0"/>
              <a:alphaOff val="0"/>
            </a:srgbClr>
          </a:solidFill>
          <a:prstDash val="solid"/>
        </a:ln>
        <a:effectLst/>
      </dgm:spPr>
      <dgm:t>
        <a:bodyPr/>
        <a:lstStyle/>
        <a:p>
          <a:endParaRPr lang="en-US">
            <a:solidFill>
              <a:srgbClr val="FFFFFF">
                <a:hueOff val="0"/>
                <a:satOff val="0"/>
                <a:lumOff val="0"/>
                <a:alphaOff val="0"/>
              </a:srgbClr>
            </a:solidFill>
            <a:latin typeface="Tahoma"/>
            <a:ea typeface="+mn-ea"/>
            <a:cs typeface="+mn-cs"/>
          </a:endParaRPr>
        </a:p>
      </dgm:t>
    </dgm:pt>
    <dgm:pt modelId="{7213F7DF-9CB1-481D-B261-CEF047FFB436}" type="sibTrans" cxnId="{448AEC3F-D865-44AB-9E11-0970EE38BECD}">
      <dgm:prSet/>
      <dgm:spPr/>
      <dgm:t>
        <a:bodyPr/>
        <a:lstStyle/>
        <a:p>
          <a:endParaRPr lang="en-US"/>
        </a:p>
      </dgm:t>
    </dgm:pt>
    <dgm:pt modelId="{6B7A95EB-3D3D-4915-95BB-9BAD7C1F623A}">
      <dgm:prSet/>
      <dgm:spPr>
        <a:xfrm>
          <a:off x="310604" y="922005"/>
          <a:ext cx="1021327" cy="1021327"/>
        </a:xfrm>
        <a:solidFill>
          <a:srgbClr val="666699"/>
        </a:solidFill>
        <a:ln w="25400" cap="flat" cmpd="sng" algn="ctr">
          <a:solidFill>
            <a:srgbClr val="FFFFFF">
              <a:hueOff val="0"/>
              <a:satOff val="0"/>
              <a:lumOff val="0"/>
              <a:alphaOff val="0"/>
            </a:srgbClr>
          </a:solidFill>
          <a:prstDash val="solid"/>
        </a:ln>
        <a:effectLs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rgbClr val="FFFFFF"/>
              </a:solidFill>
              <a:effectLst/>
              <a:latin typeface="Tahoma" pitchFamily="34" charset="0"/>
              <a:ea typeface="+mn-ea"/>
              <a:cs typeface="+mn-cs"/>
            </a:rPr>
            <a:t>8</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rgbClr val="FFFFFF"/>
              </a:solidFill>
              <a:effectLst/>
              <a:latin typeface="Tahoma" pitchFamily="34" charset="0"/>
              <a:ea typeface="+mn-ea"/>
              <a:cs typeface="+mn-cs"/>
            </a:rPr>
            <a:t>Other</a:t>
          </a:r>
        </a:p>
      </dgm:t>
    </dgm:pt>
    <dgm:pt modelId="{476CAFA9-A3F1-4C6A-A741-44D0091CC0DD}" type="parTrans" cxnId="{E955F2CF-0500-4472-B111-6135A1C7A255}">
      <dgm:prSet/>
      <dgm:spPr>
        <a:xfrm rot="13114286">
          <a:off x="1164777" y="1887608"/>
          <a:ext cx="511012" cy="45520"/>
        </a:xfrm>
        <a:noFill/>
        <a:ln w="25400" cap="flat" cmpd="sng" algn="ctr">
          <a:solidFill>
            <a:srgbClr val="009999">
              <a:shade val="60000"/>
              <a:hueOff val="0"/>
              <a:satOff val="0"/>
              <a:lumOff val="0"/>
              <a:alphaOff val="0"/>
            </a:srgbClr>
          </a:solidFill>
          <a:prstDash val="solid"/>
        </a:ln>
        <a:effectLst/>
      </dgm:spPr>
      <dgm:t>
        <a:bodyPr/>
        <a:lstStyle/>
        <a:p>
          <a:endParaRPr lang="en-US">
            <a:solidFill>
              <a:srgbClr val="FFFFFF">
                <a:hueOff val="0"/>
                <a:satOff val="0"/>
                <a:lumOff val="0"/>
                <a:alphaOff val="0"/>
              </a:srgbClr>
            </a:solidFill>
            <a:latin typeface="Tahoma"/>
            <a:ea typeface="+mn-ea"/>
            <a:cs typeface="+mn-cs"/>
          </a:endParaRPr>
        </a:p>
      </dgm:t>
    </dgm:pt>
    <dgm:pt modelId="{195B39E8-9819-4C5C-8653-267D79118138}" type="sibTrans" cxnId="{E955F2CF-0500-4472-B111-6135A1C7A255}">
      <dgm:prSet/>
      <dgm:spPr/>
      <dgm:t>
        <a:bodyPr/>
        <a:lstStyle/>
        <a:p>
          <a:endParaRPr lang="en-US"/>
        </a:p>
      </dgm:t>
    </dgm:pt>
    <dgm:pt modelId="{6107DD26-0568-461E-9D32-04071F49D2D4}" type="pres">
      <dgm:prSet presAssocID="{42569A3D-A0FF-46AB-AA06-4EF0499DC052}" presName="cycle" presStyleCnt="0">
        <dgm:presLayoutVars>
          <dgm:chMax val="1"/>
          <dgm:dir/>
          <dgm:animLvl val="ctr"/>
          <dgm:resizeHandles val="exact"/>
        </dgm:presLayoutVars>
      </dgm:prSet>
      <dgm:spPr/>
    </dgm:pt>
    <dgm:pt modelId="{78AC8316-058A-43F2-9378-6D458AE3C436}" type="pres">
      <dgm:prSet presAssocID="{3E281982-932E-4B1A-9F05-BB964EF9FE20}" presName="centerShape" presStyleLbl="node0" presStyleIdx="0" presStyleCnt="1"/>
      <dgm:spPr>
        <a:prstGeom prst="ellipse">
          <a:avLst/>
        </a:prstGeom>
      </dgm:spPr>
    </dgm:pt>
    <dgm:pt modelId="{7B2B2B74-B2B8-4E53-BDC0-6CE79315607A}" type="pres">
      <dgm:prSet presAssocID="{986D58B7-4305-4FC8-850D-F3EF90DA5065}" presName="Name9" presStyleLbl="parChTrans1D2" presStyleIdx="0" presStyleCnt="7"/>
      <dgm:spPr>
        <a:custGeom>
          <a:avLst/>
          <a:gdLst/>
          <a:ahLst/>
          <a:cxnLst/>
          <a:rect l="0" t="0" r="0" b="0"/>
          <a:pathLst>
            <a:path>
              <a:moveTo>
                <a:pt x="0" y="22760"/>
              </a:moveTo>
              <a:lnTo>
                <a:pt x="511012" y="22760"/>
              </a:lnTo>
            </a:path>
          </a:pathLst>
        </a:custGeom>
      </dgm:spPr>
    </dgm:pt>
    <dgm:pt modelId="{C492A575-E0DA-45CF-A01B-81AA3F2566E2}" type="pres">
      <dgm:prSet presAssocID="{986D58B7-4305-4FC8-850D-F3EF90DA5065}" presName="connTx" presStyleLbl="parChTrans1D2" presStyleIdx="0" presStyleCnt="7"/>
      <dgm:spPr/>
    </dgm:pt>
    <dgm:pt modelId="{7626308A-CB17-458E-843D-CC96203EF856}" type="pres">
      <dgm:prSet presAssocID="{CF3A1549-5E4E-4E46-91EB-B6BE9F99D296}" presName="node" presStyleLbl="node1" presStyleIdx="0" presStyleCnt="7">
        <dgm:presLayoutVars>
          <dgm:bulletEnabled val="1"/>
        </dgm:presLayoutVars>
      </dgm:prSet>
      <dgm:spPr>
        <a:prstGeom prst="ellipse">
          <a:avLst/>
        </a:prstGeom>
      </dgm:spPr>
    </dgm:pt>
    <dgm:pt modelId="{D37A7F4E-5B1A-4DBF-B370-7687A1230D7C}" type="pres">
      <dgm:prSet presAssocID="{01F7755F-8734-48D9-8F88-0C655E43A8A3}" presName="Name9" presStyleLbl="parChTrans1D2" presStyleIdx="1" presStyleCnt="7"/>
      <dgm:spPr>
        <a:custGeom>
          <a:avLst/>
          <a:gdLst/>
          <a:ahLst/>
          <a:cxnLst/>
          <a:rect l="0" t="0" r="0" b="0"/>
          <a:pathLst>
            <a:path>
              <a:moveTo>
                <a:pt x="0" y="22760"/>
              </a:moveTo>
              <a:lnTo>
                <a:pt x="511012" y="22760"/>
              </a:lnTo>
            </a:path>
          </a:pathLst>
        </a:custGeom>
      </dgm:spPr>
    </dgm:pt>
    <dgm:pt modelId="{E9C6CA8B-BB0F-4825-9E67-12156899F1C7}" type="pres">
      <dgm:prSet presAssocID="{01F7755F-8734-48D9-8F88-0C655E43A8A3}" presName="connTx" presStyleLbl="parChTrans1D2" presStyleIdx="1" presStyleCnt="7"/>
      <dgm:spPr/>
    </dgm:pt>
    <dgm:pt modelId="{99DB8652-D1B4-40FE-B424-B672ED1AE00A}" type="pres">
      <dgm:prSet presAssocID="{9C140AB7-6529-4992-B6E7-D821AAAF3AD2}" presName="node" presStyleLbl="node1" presStyleIdx="1" presStyleCnt="7">
        <dgm:presLayoutVars>
          <dgm:bulletEnabled val="1"/>
        </dgm:presLayoutVars>
      </dgm:prSet>
      <dgm:spPr>
        <a:prstGeom prst="ellipse">
          <a:avLst/>
        </a:prstGeom>
      </dgm:spPr>
    </dgm:pt>
    <dgm:pt modelId="{9F7D6023-3075-4F4D-B47D-6D22AA506F2F}" type="pres">
      <dgm:prSet presAssocID="{18CB13FF-C378-46DF-B874-78C8D2F73871}" presName="Name9" presStyleLbl="parChTrans1D2" presStyleIdx="2" presStyleCnt="7"/>
      <dgm:spPr>
        <a:custGeom>
          <a:avLst/>
          <a:gdLst/>
          <a:ahLst/>
          <a:cxnLst/>
          <a:rect l="0" t="0" r="0" b="0"/>
          <a:pathLst>
            <a:path>
              <a:moveTo>
                <a:pt x="0" y="22760"/>
              </a:moveTo>
              <a:lnTo>
                <a:pt x="511012" y="22760"/>
              </a:lnTo>
            </a:path>
          </a:pathLst>
        </a:custGeom>
      </dgm:spPr>
    </dgm:pt>
    <dgm:pt modelId="{0179A47B-87D0-40FF-9584-BBC0D5D4BDCB}" type="pres">
      <dgm:prSet presAssocID="{18CB13FF-C378-46DF-B874-78C8D2F73871}" presName="connTx" presStyleLbl="parChTrans1D2" presStyleIdx="2" presStyleCnt="7"/>
      <dgm:spPr/>
    </dgm:pt>
    <dgm:pt modelId="{304B893B-74D5-421C-BB67-7B73A43CD46A}" type="pres">
      <dgm:prSet presAssocID="{39853FDC-7D4B-4234-ADA2-AB699A47CE86}" presName="node" presStyleLbl="node1" presStyleIdx="2" presStyleCnt="7">
        <dgm:presLayoutVars>
          <dgm:bulletEnabled val="1"/>
        </dgm:presLayoutVars>
      </dgm:prSet>
      <dgm:spPr>
        <a:prstGeom prst="ellipse">
          <a:avLst/>
        </a:prstGeom>
      </dgm:spPr>
    </dgm:pt>
    <dgm:pt modelId="{FE7381FD-0303-47BD-A6BE-E643278A01BF}" type="pres">
      <dgm:prSet presAssocID="{8DE65523-E661-4C35-9ABE-44B4CF3C67D4}" presName="Name9" presStyleLbl="parChTrans1D2" presStyleIdx="3" presStyleCnt="7"/>
      <dgm:spPr>
        <a:custGeom>
          <a:avLst/>
          <a:gdLst/>
          <a:ahLst/>
          <a:cxnLst/>
          <a:rect l="0" t="0" r="0" b="0"/>
          <a:pathLst>
            <a:path>
              <a:moveTo>
                <a:pt x="0" y="22760"/>
              </a:moveTo>
              <a:lnTo>
                <a:pt x="511012" y="22760"/>
              </a:lnTo>
            </a:path>
          </a:pathLst>
        </a:custGeom>
      </dgm:spPr>
    </dgm:pt>
    <dgm:pt modelId="{33C9DF6A-EC60-4371-A30D-90EC756FF548}" type="pres">
      <dgm:prSet presAssocID="{8DE65523-E661-4C35-9ABE-44B4CF3C67D4}" presName="connTx" presStyleLbl="parChTrans1D2" presStyleIdx="3" presStyleCnt="7"/>
      <dgm:spPr/>
    </dgm:pt>
    <dgm:pt modelId="{B0E350F7-8FC8-4F4E-855D-4751C619AB8A}" type="pres">
      <dgm:prSet presAssocID="{24FEC56B-4CBE-4965-A0B2-7CCDC3FB475D}" presName="node" presStyleLbl="node1" presStyleIdx="3" presStyleCnt="7">
        <dgm:presLayoutVars>
          <dgm:bulletEnabled val="1"/>
        </dgm:presLayoutVars>
      </dgm:prSet>
      <dgm:spPr>
        <a:prstGeom prst="ellipse">
          <a:avLst/>
        </a:prstGeom>
      </dgm:spPr>
    </dgm:pt>
    <dgm:pt modelId="{DB0B7426-170A-4EA4-80B1-328C6E0B62A7}" type="pres">
      <dgm:prSet presAssocID="{6E9A3D50-DCD5-4BDA-9134-C5F10B5048EA}" presName="Name9" presStyleLbl="parChTrans1D2" presStyleIdx="4" presStyleCnt="7"/>
      <dgm:spPr>
        <a:custGeom>
          <a:avLst/>
          <a:gdLst/>
          <a:ahLst/>
          <a:cxnLst/>
          <a:rect l="0" t="0" r="0" b="0"/>
          <a:pathLst>
            <a:path>
              <a:moveTo>
                <a:pt x="0" y="22760"/>
              </a:moveTo>
              <a:lnTo>
                <a:pt x="511012" y="22760"/>
              </a:lnTo>
            </a:path>
          </a:pathLst>
        </a:custGeom>
      </dgm:spPr>
    </dgm:pt>
    <dgm:pt modelId="{4237B328-5D47-4E17-B018-1BBE376915DF}" type="pres">
      <dgm:prSet presAssocID="{6E9A3D50-DCD5-4BDA-9134-C5F10B5048EA}" presName="connTx" presStyleLbl="parChTrans1D2" presStyleIdx="4" presStyleCnt="7"/>
      <dgm:spPr/>
    </dgm:pt>
    <dgm:pt modelId="{98051232-4E51-40FA-87E5-1FB9BA6C994C}" type="pres">
      <dgm:prSet presAssocID="{57156FE3-1425-4344-A9A3-D15FB80403FC}" presName="node" presStyleLbl="node1" presStyleIdx="4" presStyleCnt="7">
        <dgm:presLayoutVars>
          <dgm:bulletEnabled val="1"/>
        </dgm:presLayoutVars>
      </dgm:prSet>
      <dgm:spPr>
        <a:prstGeom prst="ellipse">
          <a:avLst/>
        </a:prstGeom>
      </dgm:spPr>
    </dgm:pt>
    <dgm:pt modelId="{4A951331-B0C6-4031-B948-9AB3300E072F}" type="pres">
      <dgm:prSet presAssocID="{7B8F39F0-10E7-47BB-9C4F-04AF2BFE4DDE}" presName="Name9" presStyleLbl="parChTrans1D2" presStyleIdx="5" presStyleCnt="7"/>
      <dgm:spPr>
        <a:custGeom>
          <a:avLst/>
          <a:gdLst/>
          <a:ahLst/>
          <a:cxnLst/>
          <a:rect l="0" t="0" r="0" b="0"/>
          <a:pathLst>
            <a:path>
              <a:moveTo>
                <a:pt x="0" y="22760"/>
              </a:moveTo>
              <a:lnTo>
                <a:pt x="511012" y="22760"/>
              </a:lnTo>
            </a:path>
          </a:pathLst>
        </a:custGeom>
      </dgm:spPr>
    </dgm:pt>
    <dgm:pt modelId="{85E82AA0-4C27-4F8A-9873-E8EBEC5A32EA}" type="pres">
      <dgm:prSet presAssocID="{7B8F39F0-10E7-47BB-9C4F-04AF2BFE4DDE}" presName="connTx" presStyleLbl="parChTrans1D2" presStyleIdx="5" presStyleCnt="7"/>
      <dgm:spPr/>
    </dgm:pt>
    <dgm:pt modelId="{B4B4D59F-A725-4321-AC82-DB3E0D5F58DF}" type="pres">
      <dgm:prSet presAssocID="{AA06ED1C-8E75-44C1-9AE7-BADD8CC860B1}" presName="node" presStyleLbl="node1" presStyleIdx="5" presStyleCnt="7">
        <dgm:presLayoutVars>
          <dgm:bulletEnabled val="1"/>
        </dgm:presLayoutVars>
      </dgm:prSet>
      <dgm:spPr>
        <a:prstGeom prst="ellipse">
          <a:avLst/>
        </a:prstGeom>
      </dgm:spPr>
    </dgm:pt>
    <dgm:pt modelId="{BE5B26C4-9CB7-4B8D-8558-C6DFFBBCA4E0}" type="pres">
      <dgm:prSet presAssocID="{476CAFA9-A3F1-4C6A-A741-44D0091CC0DD}" presName="Name9" presStyleLbl="parChTrans1D2" presStyleIdx="6" presStyleCnt="7"/>
      <dgm:spPr>
        <a:custGeom>
          <a:avLst/>
          <a:gdLst/>
          <a:ahLst/>
          <a:cxnLst/>
          <a:rect l="0" t="0" r="0" b="0"/>
          <a:pathLst>
            <a:path>
              <a:moveTo>
                <a:pt x="0" y="22760"/>
              </a:moveTo>
              <a:lnTo>
                <a:pt x="511012" y="22760"/>
              </a:lnTo>
            </a:path>
          </a:pathLst>
        </a:custGeom>
      </dgm:spPr>
    </dgm:pt>
    <dgm:pt modelId="{F683E09A-A4E2-48DE-9314-3808F819E755}" type="pres">
      <dgm:prSet presAssocID="{476CAFA9-A3F1-4C6A-A741-44D0091CC0DD}" presName="connTx" presStyleLbl="parChTrans1D2" presStyleIdx="6" presStyleCnt="7"/>
      <dgm:spPr/>
    </dgm:pt>
    <dgm:pt modelId="{B0E1676C-CF0E-4A9B-ABB8-6A85E8A03B1C}" type="pres">
      <dgm:prSet presAssocID="{6B7A95EB-3D3D-4915-95BB-9BAD7C1F623A}" presName="node" presStyleLbl="node1" presStyleIdx="6" presStyleCnt="7">
        <dgm:presLayoutVars>
          <dgm:bulletEnabled val="1"/>
        </dgm:presLayoutVars>
      </dgm:prSet>
      <dgm:spPr>
        <a:prstGeom prst="ellipse">
          <a:avLst/>
        </a:prstGeom>
      </dgm:spPr>
    </dgm:pt>
  </dgm:ptLst>
  <dgm:cxnLst>
    <dgm:cxn modelId="{7F0D3B1C-8E80-4D14-ADB4-3C0CAEAEEF78}" type="presOf" srcId="{6B7A95EB-3D3D-4915-95BB-9BAD7C1F623A}" destId="{B0E1676C-CF0E-4A9B-ABB8-6A85E8A03B1C}" srcOrd="0" destOrd="0" presId="urn:microsoft.com/office/officeart/2005/8/layout/radial1"/>
    <dgm:cxn modelId="{950FBE25-F61F-4015-A239-66C30DF9DE30}" type="presOf" srcId="{18CB13FF-C378-46DF-B874-78C8D2F73871}" destId="{0179A47B-87D0-40FF-9584-BBC0D5D4BDCB}" srcOrd="1" destOrd="0" presId="urn:microsoft.com/office/officeart/2005/8/layout/radial1"/>
    <dgm:cxn modelId="{52F0882A-64B2-4899-AA1D-4FDCC021DC24}" type="presOf" srcId="{18CB13FF-C378-46DF-B874-78C8D2F73871}" destId="{9F7D6023-3075-4F4D-B47D-6D22AA506F2F}" srcOrd="0" destOrd="0" presId="urn:microsoft.com/office/officeart/2005/8/layout/radial1"/>
    <dgm:cxn modelId="{C420402C-2FAE-42FF-A43D-DF17161775B0}" type="presOf" srcId="{42569A3D-A0FF-46AB-AA06-4EF0499DC052}" destId="{6107DD26-0568-461E-9D32-04071F49D2D4}" srcOrd="0" destOrd="0" presId="urn:microsoft.com/office/officeart/2005/8/layout/radial1"/>
    <dgm:cxn modelId="{448AEC3F-D865-44AB-9E11-0970EE38BECD}" srcId="{3E281982-932E-4B1A-9F05-BB964EF9FE20}" destId="{AA06ED1C-8E75-44C1-9AE7-BADD8CC860B1}" srcOrd="5" destOrd="0" parTransId="{7B8F39F0-10E7-47BB-9C4F-04AF2BFE4DDE}" sibTransId="{7213F7DF-9CB1-481D-B261-CEF047FFB436}"/>
    <dgm:cxn modelId="{8CAFDC47-AE99-48AB-B0A5-34D7ADA7D428}" srcId="{3E281982-932E-4B1A-9F05-BB964EF9FE20}" destId="{CF3A1549-5E4E-4E46-91EB-B6BE9F99D296}" srcOrd="0" destOrd="0" parTransId="{986D58B7-4305-4FC8-850D-F3EF90DA5065}" sibTransId="{C571E64B-D266-4F5C-9F1F-B9DA9BF5711C}"/>
    <dgm:cxn modelId="{BA01396A-F866-43B1-BE7A-0CD158DB4C90}" type="presOf" srcId="{7B8F39F0-10E7-47BB-9C4F-04AF2BFE4DDE}" destId="{4A951331-B0C6-4031-B948-9AB3300E072F}" srcOrd="0" destOrd="0" presId="urn:microsoft.com/office/officeart/2005/8/layout/radial1"/>
    <dgm:cxn modelId="{8F70616B-7F5A-4A9D-9042-3B32BF806669}" type="presOf" srcId="{3E281982-932E-4B1A-9F05-BB964EF9FE20}" destId="{78AC8316-058A-43F2-9378-6D458AE3C436}" srcOrd="0" destOrd="0" presId="urn:microsoft.com/office/officeart/2005/8/layout/radial1"/>
    <dgm:cxn modelId="{E20FC54F-D8B9-41B7-A284-7EA71C276FE4}" type="presOf" srcId="{476CAFA9-A3F1-4C6A-A741-44D0091CC0DD}" destId="{BE5B26C4-9CB7-4B8D-8558-C6DFFBBCA4E0}" srcOrd="0" destOrd="0" presId="urn:microsoft.com/office/officeart/2005/8/layout/radial1"/>
    <dgm:cxn modelId="{D6117A50-C575-49F4-B241-7BB95BCAD305}" srcId="{3E281982-932E-4B1A-9F05-BB964EF9FE20}" destId="{9C140AB7-6529-4992-B6E7-D821AAAF3AD2}" srcOrd="1" destOrd="0" parTransId="{01F7755F-8734-48D9-8F88-0C655E43A8A3}" sibTransId="{EDB24C47-CAA4-481C-A8D8-CD56A1EE41AE}"/>
    <dgm:cxn modelId="{3A588375-0175-4725-9A71-8155DF75A96E}" type="presOf" srcId="{8DE65523-E661-4C35-9ABE-44B4CF3C67D4}" destId="{FE7381FD-0303-47BD-A6BE-E643278A01BF}" srcOrd="0" destOrd="0" presId="urn:microsoft.com/office/officeart/2005/8/layout/radial1"/>
    <dgm:cxn modelId="{492E8379-E9E0-4984-A84D-6BBAB6571A4D}" srcId="{3E281982-932E-4B1A-9F05-BB964EF9FE20}" destId="{57156FE3-1425-4344-A9A3-D15FB80403FC}" srcOrd="4" destOrd="0" parTransId="{6E9A3D50-DCD5-4BDA-9134-C5F10B5048EA}" sibTransId="{D982C500-DECA-423B-B742-FFFE92CFB7FC}"/>
    <dgm:cxn modelId="{CA209B7C-3183-4992-AC09-549A1A813218}" type="presOf" srcId="{57156FE3-1425-4344-A9A3-D15FB80403FC}" destId="{98051232-4E51-40FA-87E5-1FB9BA6C994C}" srcOrd="0" destOrd="0" presId="urn:microsoft.com/office/officeart/2005/8/layout/radial1"/>
    <dgm:cxn modelId="{24DDE07D-48EC-4DD9-9201-4C15E96CAF73}" type="presOf" srcId="{CF3A1549-5E4E-4E46-91EB-B6BE9F99D296}" destId="{7626308A-CB17-458E-843D-CC96203EF856}" srcOrd="0" destOrd="0" presId="urn:microsoft.com/office/officeart/2005/8/layout/radial1"/>
    <dgm:cxn modelId="{B2A09D94-7977-4A50-96C5-0E9E0BB1374C}" type="presOf" srcId="{24FEC56B-4CBE-4965-A0B2-7CCDC3FB475D}" destId="{B0E350F7-8FC8-4F4E-855D-4751C619AB8A}" srcOrd="0" destOrd="0" presId="urn:microsoft.com/office/officeart/2005/8/layout/radial1"/>
    <dgm:cxn modelId="{E9E3EC95-B5AE-4BC2-BD68-4E135495EC80}" type="presOf" srcId="{9C140AB7-6529-4992-B6E7-D821AAAF3AD2}" destId="{99DB8652-D1B4-40FE-B424-B672ED1AE00A}" srcOrd="0" destOrd="0" presId="urn:microsoft.com/office/officeart/2005/8/layout/radial1"/>
    <dgm:cxn modelId="{97D08D98-6D0B-4DF2-B5E0-CA7DAD0B4837}" type="presOf" srcId="{7B8F39F0-10E7-47BB-9C4F-04AF2BFE4DDE}" destId="{85E82AA0-4C27-4F8A-9873-E8EBEC5A32EA}" srcOrd="1" destOrd="0" presId="urn:microsoft.com/office/officeart/2005/8/layout/radial1"/>
    <dgm:cxn modelId="{5FA7D69D-0D39-438C-A085-2E996226FA68}" type="presOf" srcId="{6E9A3D50-DCD5-4BDA-9134-C5F10B5048EA}" destId="{4237B328-5D47-4E17-B018-1BBE376915DF}" srcOrd="1" destOrd="0" presId="urn:microsoft.com/office/officeart/2005/8/layout/radial1"/>
    <dgm:cxn modelId="{D406F8B7-9E1A-4B94-B252-EBB14E5BF0D4}" srcId="{42569A3D-A0FF-46AB-AA06-4EF0499DC052}" destId="{3E281982-932E-4B1A-9F05-BB964EF9FE20}" srcOrd="0" destOrd="0" parTransId="{8A2CFEDE-0FE1-4D99-8472-218DC68CE948}" sibTransId="{FF09F054-34BC-4323-A294-9F1BB8912113}"/>
    <dgm:cxn modelId="{8C705DBA-6DE6-43D2-9122-170B51ADBDD0}" type="presOf" srcId="{01F7755F-8734-48D9-8F88-0C655E43A8A3}" destId="{E9C6CA8B-BB0F-4825-9E67-12156899F1C7}" srcOrd="1" destOrd="0" presId="urn:microsoft.com/office/officeart/2005/8/layout/radial1"/>
    <dgm:cxn modelId="{DAB6BDC0-A5D7-4F16-B9D0-5D53D21775E9}" srcId="{3E281982-932E-4B1A-9F05-BB964EF9FE20}" destId="{39853FDC-7D4B-4234-ADA2-AB699A47CE86}" srcOrd="2" destOrd="0" parTransId="{18CB13FF-C378-46DF-B874-78C8D2F73871}" sibTransId="{F94AA066-7E9D-4B21-BE94-C9AB7A133860}"/>
    <dgm:cxn modelId="{E467CEC9-0393-4D8D-83C2-7CD2997E56E3}" type="presOf" srcId="{AA06ED1C-8E75-44C1-9AE7-BADD8CC860B1}" destId="{B4B4D59F-A725-4321-AC82-DB3E0D5F58DF}" srcOrd="0" destOrd="0" presId="urn:microsoft.com/office/officeart/2005/8/layout/radial1"/>
    <dgm:cxn modelId="{79483ECB-A9ED-4CDA-A938-78637CEB4CC9}" srcId="{3E281982-932E-4B1A-9F05-BB964EF9FE20}" destId="{24FEC56B-4CBE-4965-A0B2-7CCDC3FB475D}" srcOrd="3" destOrd="0" parTransId="{8DE65523-E661-4C35-9ABE-44B4CF3C67D4}" sibTransId="{3F62AEA5-C22E-479A-959B-239B8BCDC1A5}"/>
    <dgm:cxn modelId="{E955F2CF-0500-4472-B111-6135A1C7A255}" srcId="{3E281982-932E-4B1A-9F05-BB964EF9FE20}" destId="{6B7A95EB-3D3D-4915-95BB-9BAD7C1F623A}" srcOrd="6" destOrd="0" parTransId="{476CAFA9-A3F1-4C6A-A741-44D0091CC0DD}" sibTransId="{195B39E8-9819-4C5C-8653-267D79118138}"/>
    <dgm:cxn modelId="{1E15AEE5-6519-4FA2-881A-7D9D7EF71BB6}" type="presOf" srcId="{986D58B7-4305-4FC8-850D-F3EF90DA5065}" destId="{C492A575-E0DA-45CF-A01B-81AA3F2566E2}" srcOrd="1" destOrd="0" presId="urn:microsoft.com/office/officeart/2005/8/layout/radial1"/>
    <dgm:cxn modelId="{B4CC82EC-E802-4D58-BC97-0636229EE7DD}" type="presOf" srcId="{476CAFA9-A3F1-4C6A-A741-44D0091CC0DD}" destId="{F683E09A-A4E2-48DE-9314-3808F819E755}" srcOrd="1" destOrd="0" presId="urn:microsoft.com/office/officeart/2005/8/layout/radial1"/>
    <dgm:cxn modelId="{3FF140F3-5B28-4377-A14E-0662940AFBD8}" type="presOf" srcId="{39853FDC-7D4B-4234-ADA2-AB699A47CE86}" destId="{304B893B-74D5-421C-BB67-7B73A43CD46A}" srcOrd="0" destOrd="0" presId="urn:microsoft.com/office/officeart/2005/8/layout/radial1"/>
    <dgm:cxn modelId="{1C801FF4-B611-44B8-A0CC-CEA06506EDA6}" type="presOf" srcId="{01F7755F-8734-48D9-8F88-0C655E43A8A3}" destId="{D37A7F4E-5B1A-4DBF-B370-7687A1230D7C}" srcOrd="0" destOrd="0" presId="urn:microsoft.com/office/officeart/2005/8/layout/radial1"/>
    <dgm:cxn modelId="{46E4AAFB-D4EA-4E9F-9336-898EDF377D1C}" type="presOf" srcId="{8DE65523-E661-4C35-9ABE-44B4CF3C67D4}" destId="{33C9DF6A-EC60-4371-A30D-90EC756FF548}" srcOrd="1" destOrd="0" presId="urn:microsoft.com/office/officeart/2005/8/layout/radial1"/>
    <dgm:cxn modelId="{C86E80FC-A912-43EA-A5D8-C3B6B7609A12}" type="presOf" srcId="{6E9A3D50-DCD5-4BDA-9134-C5F10B5048EA}" destId="{DB0B7426-170A-4EA4-80B1-328C6E0B62A7}" srcOrd="0" destOrd="0" presId="urn:microsoft.com/office/officeart/2005/8/layout/radial1"/>
    <dgm:cxn modelId="{072894FF-1299-4138-A74C-17B60C988F36}" type="presOf" srcId="{986D58B7-4305-4FC8-850D-F3EF90DA5065}" destId="{7B2B2B74-B2B8-4E53-BDC0-6CE79315607A}" srcOrd="0" destOrd="0" presId="urn:microsoft.com/office/officeart/2005/8/layout/radial1"/>
    <dgm:cxn modelId="{2570ACC6-DE74-454F-9EAE-277828A19A3F}" type="presParOf" srcId="{6107DD26-0568-461E-9D32-04071F49D2D4}" destId="{78AC8316-058A-43F2-9378-6D458AE3C436}" srcOrd="0" destOrd="0" presId="urn:microsoft.com/office/officeart/2005/8/layout/radial1"/>
    <dgm:cxn modelId="{0C13263F-77B1-46ED-861A-A5E2EB9C492D}" type="presParOf" srcId="{6107DD26-0568-461E-9D32-04071F49D2D4}" destId="{7B2B2B74-B2B8-4E53-BDC0-6CE79315607A}" srcOrd="1" destOrd="0" presId="urn:microsoft.com/office/officeart/2005/8/layout/radial1"/>
    <dgm:cxn modelId="{28ACCC93-E480-48B1-94B5-35DB691CAB8C}" type="presParOf" srcId="{7B2B2B74-B2B8-4E53-BDC0-6CE79315607A}" destId="{C492A575-E0DA-45CF-A01B-81AA3F2566E2}" srcOrd="0" destOrd="0" presId="urn:microsoft.com/office/officeart/2005/8/layout/radial1"/>
    <dgm:cxn modelId="{DB407E64-F97E-4391-A45A-B7B653091CBC}" type="presParOf" srcId="{6107DD26-0568-461E-9D32-04071F49D2D4}" destId="{7626308A-CB17-458E-843D-CC96203EF856}" srcOrd="2" destOrd="0" presId="urn:microsoft.com/office/officeart/2005/8/layout/radial1"/>
    <dgm:cxn modelId="{2C9D8846-181F-4728-A5AC-602B7D76414A}" type="presParOf" srcId="{6107DD26-0568-461E-9D32-04071F49D2D4}" destId="{D37A7F4E-5B1A-4DBF-B370-7687A1230D7C}" srcOrd="3" destOrd="0" presId="urn:microsoft.com/office/officeart/2005/8/layout/radial1"/>
    <dgm:cxn modelId="{C40F65C9-7B28-466A-86E7-36E18512C4B3}" type="presParOf" srcId="{D37A7F4E-5B1A-4DBF-B370-7687A1230D7C}" destId="{E9C6CA8B-BB0F-4825-9E67-12156899F1C7}" srcOrd="0" destOrd="0" presId="urn:microsoft.com/office/officeart/2005/8/layout/radial1"/>
    <dgm:cxn modelId="{3D198D5D-AB16-4B0E-B563-B871127DF645}" type="presParOf" srcId="{6107DD26-0568-461E-9D32-04071F49D2D4}" destId="{99DB8652-D1B4-40FE-B424-B672ED1AE00A}" srcOrd="4" destOrd="0" presId="urn:microsoft.com/office/officeart/2005/8/layout/radial1"/>
    <dgm:cxn modelId="{BB17EB26-9042-4A81-8D25-72520EB43FC2}" type="presParOf" srcId="{6107DD26-0568-461E-9D32-04071F49D2D4}" destId="{9F7D6023-3075-4F4D-B47D-6D22AA506F2F}" srcOrd="5" destOrd="0" presId="urn:microsoft.com/office/officeart/2005/8/layout/radial1"/>
    <dgm:cxn modelId="{54604791-F6D1-4BDC-8124-9E3105FAAF53}" type="presParOf" srcId="{9F7D6023-3075-4F4D-B47D-6D22AA506F2F}" destId="{0179A47B-87D0-40FF-9584-BBC0D5D4BDCB}" srcOrd="0" destOrd="0" presId="urn:microsoft.com/office/officeart/2005/8/layout/radial1"/>
    <dgm:cxn modelId="{B9F85B85-E5D3-49E5-8851-78EED6E73FB3}" type="presParOf" srcId="{6107DD26-0568-461E-9D32-04071F49D2D4}" destId="{304B893B-74D5-421C-BB67-7B73A43CD46A}" srcOrd="6" destOrd="0" presId="urn:microsoft.com/office/officeart/2005/8/layout/radial1"/>
    <dgm:cxn modelId="{B2E06B89-38D2-45D1-B9C4-21DCB5119765}" type="presParOf" srcId="{6107DD26-0568-461E-9D32-04071F49D2D4}" destId="{FE7381FD-0303-47BD-A6BE-E643278A01BF}" srcOrd="7" destOrd="0" presId="urn:microsoft.com/office/officeart/2005/8/layout/radial1"/>
    <dgm:cxn modelId="{552E9527-E8D7-427F-9D3B-189F9FC6E849}" type="presParOf" srcId="{FE7381FD-0303-47BD-A6BE-E643278A01BF}" destId="{33C9DF6A-EC60-4371-A30D-90EC756FF548}" srcOrd="0" destOrd="0" presId="urn:microsoft.com/office/officeart/2005/8/layout/radial1"/>
    <dgm:cxn modelId="{BF82C639-9815-44A0-A64D-C910EDE23323}" type="presParOf" srcId="{6107DD26-0568-461E-9D32-04071F49D2D4}" destId="{B0E350F7-8FC8-4F4E-855D-4751C619AB8A}" srcOrd="8" destOrd="0" presId="urn:microsoft.com/office/officeart/2005/8/layout/radial1"/>
    <dgm:cxn modelId="{ED8D62D1-CDE1-4025-A35B-5A02D99C2554}" type="presParOf" srcId="{6107DD26-0568-461E-9D32-04071F49D2D4}" destId="{DB0B7426-170A-4EA4-80B1-328C6E0B62A7}" srcOrd="9" destOrd="0" presId="urn:microsoft.com/office/officeart/2005/8/layout/radial1"/>
    <dgm:cxn modelId="{53B3B10E-73C9-4D87-A57D-D68E893E7033}" type="presParOf" srcId="{DB0B7426-170A-4EA4-80B1-328C6E0B62A7}" destId="{4237B328-5D47-4E17-B018-1BBE376915DF}" srcOrd="0" destOrd="0" presId="urn:microsoft.com/office/officeart/2005/8/layout/radial1"/>
    <dgm:cxn modelId="{06D31536-9ABD-4DF3-B0EF-365A290FF024}" type="presParOf" srcId="{6107DD26-0568-461E-9D32-04071F49D2D4}" destId="{98051232-4E51-40FA-87E5-1FB9BA6C994C}" srcOrd="10" destOrd="0" presId="urn:microsoft.com/office/officeart/2005/8/layout/radial1"/>
    <dgm:cxn modelId="{5C9D400E-6FFD-4A38-BF30-7A1CFEC55AAE}" type="presParOf" srcId="{6107DD26-0568-461E-9D32-04071F49D2D4}" destId="{4A951331-B0C6-4031-B948-9AB3300E072F}" srcOrd="11" destOrd="0" presId="urn:microsoft.com/office/officeart/2005/8/layout/radial1"/>
    <dgm:cxn modelId="{A3F05AB1-7F58-47E7-8296-E2D09C8B9183}" type="presParOf" srcId="{4A951331-B0C6-4031-B948-9AB3300E072F}" destId="{85E82AA0-4C27-4F8A-9873-E8EBEC5A32EA}" srcOrd="0" destOrd="0" presId="urn:microsoft.com/office/officeart/2005/8/layout/radial1"/>
    <dgm:cxn modelId="{75D65C4D-0A0A-41E7-AA4F-AD8DC931938D}" type="presParOf" srcId="{6107DD26-0568-461E-9D32-04071F49D2D4}" destId="{B4B4D59F-A725-4321-AC82-DB3E0D5F58DF}" srcOrd="12" destOrd="0" presId="urn:microsoft.com/office/officeart/2005/8/layout/radial1"/>
    <dgm:cxn modelId="{BBDC849B-3BB1-4714-A571-1ADCD2337664}" type="presParOf" srcId="{6107DD26-0568-461E-9D32-04071F49D2D4}" destId="{BE5B26C4-9CB7-4B8D-8558-C6DFFBBCA4E0}" srcOrd="13" destOrd="0" presId="urn:microsoft.com/office/officeart/2005/8/layout/radial1"/>
    <dgm:cxn modelId="{748B4558-7217-404F-B2D9-1FB81975CA32}" type="presParOf" srcId="{BE5B26C4-9CB7-4B8D-8558-C6DFFBBCA4E0}" destId="{F683E09A-A4E2-48DE-9314-3808F819E755}" srcOrd="0" destOrd="0" presId="urn:microsoft.com/office/officeart/2005/8/layout/radial1"/>
    <dgm:cxn modelId="{A427CDF7-4128-424F-9258-C7ABB1C44A4C}" type="presParOf" srcId="{6107DD26-0568-461E-9D32-04071F49D2D4}" destId="{B0E1676C-CF0E-4A9B-ABB8-6A85E8A03B1C}" srcOrd="1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C8316-058A-43F2-9378-6D458AE3C436}">
      <dsp:nvSpPr>
        <dsp:cNvPr id="0" name=""/>
        <dsp:cNvSpPr/>
      </dsp:nvSpPr>
      <dsp:spPr>
        <a:xfrm>
          <a:off x="1777447" y="1956619"/>
          <a:ext cx="1203310" cy="1203310"/>
        </a:xfrm>
        <a:prstGeom prst="ellipse">
          <a:avLst/>
        </a:prstGeom>
        <a:solidFill>
          <a:srgbClr val="666699"/>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500" b="0" i="0" u="none" strike="noStrike" kern="1200" cap="none" normalizeH="0" baseline="0" dirty="0">
              <a:ln>
                <a:noFill/>
              </a:ln>
              <a:solidFill>
                <a:srgbClr val="FFFFFF"/>
              </a:solidFill>
              <a:effectLst/>
              <a:latin typeface="Tahoma" pitchFamily="34" charset="0"/>
              <a:ea typeface="+mn-ea"/>
              <a:cs typeface="+mn-cs"/>
            </a:rPr>
            <a:t>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500" b="0" i="0" u="none" strike="noStrike" kern="1200" cap="none" normalizeH="0" baseline="0" dirty="0">
              <a:ln>
                <a:noFill/>
              </a:ln>
              <a:solidFill>
                <a:srgbClr val="FFFFFF"/>
              </a:solidFill>
              <a:effectLst/>
              <a:latin typeface="Tahoma" pitchFamily="34" charset="0"/>
              <a:ea typeface="+mn-ea"/>
              <a:cs typeface="+mn-cs"/>
            </a:rPr>
            <a:t>Client</a:t>
          </a:r>
        </a:p>
      </dsp:txBody>
      <dsp:txXfrm>
        <a:off x="1953668" y="2132840"/>
        <a:ext cx="850868" cy="850868"/>
      </dsp:txXfrm>
    </dsp:sp>
    <dsp:sp modelId="{7B2B2B74-B2B8-4E53-BDC0-6CE79315607A}">
      <dsp:nvSpPr>
        <dsp:cNvPr id="0" name=""/>
        <dsp:cNvSpPr/>
      </dsp:nvSpPr>
      <dsp:spPr>
        <a:xfrm rot="16200000">
          <a:off x="2078070" y="1632825"/>
          <a:ext cx="602065" cy="45520"/>
        </a:xfrm>
        <a:custGeom>
          <a:avLst/>
          <a:gdLst/>
          <a:ahLst/>
          <a:cxnLst/>
          <a:rect l="0" t="0" r="0" b="0"/>
          <a:pathLst>
            <a:path>
              <a:moveTo>
                <a:pt x="0" y="22760"/>
              </a:moveTo>
              <a:lnTo>
                <a:pt x="511012" y="22760"/>
              </a:lnTo>
            </a:path>
          </a:pathLst>
        </a:custGeom>
        <a:noFill/>
        <a:ln w="25400" cap="flat" cmpd="sng" algn="ctr">
          <a:solidFill>
            <a:srgbClr val="009999">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FFFFFF">
                <a:hueOff val="0"/>
                <a:satOff val="0"/>
                <a:lumOff val="0"/>
                <a:alphaOff val="0"/>
              </a:srgbClr>
            </a:solidFill>
            <a:latin typeface="Tahoma"/>
            <a:ea typeface="+mn-ea"/>
            <a:cs typeface="+mn-cs"/>
          </a:endParaRPr>
        </a:p>
      </dsp:txBody>
      <dsp:txXfrm>
        <a:off x="2364051" y="1640534"/>
        <a:ext cx="30103" cy="30103"/>
      </dsp:txXfrm>
    </dsp:sp>
    <dsp:sp modelId="{7626308A-CB17-458E-843D-CC96203EF856}">
      <dsp:nvSpPr>
        <dsp:cNvPr id="0" name=""/>
        <dsp:cNvSpPr/>
      </dsp:nvSpPr>
      <dsp:spPr>
        <a:xfrm>
          <a:off x="1777447" y="151243"/>
          <a:ext cx="1203310" cy="1203310"/>
        </a:xfrm>
        <a:prstGeom prst="ellipse">
          <a:avLst/>
        </a:prstGeom>
        <a:solidFill>
          <a:srgbClr val="666699"/>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kern="1200" cap="none" normalizeH="0" baseline="0" dirty="0">
              <a:ln>
                <a:noFill/>
              </a:ln>
              <a:solidFill>
                <a:srgbClr val="FFFFFF"/>
              </a:solidFill>
              <a:effectLst/>
              <a:latin typeface="Tahoma" pitchFamily="34" charset="0"/>
              <a:ea typeface="+mn-ea"/>
              <a:cs typeface="+mn-cs"/>
            </a:rPr>
            <a:t>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kern="1200" cap="none" normalizeH="0" baseline="0" dirty="0">
              <a:ln>
                <a:noFill/>
              </a:ln>
              <a:solidFill>
                <a:srgbClr val="FFFFFF"/>
              </a:solidFill>
              <a:effectLst/>
              <a:latin typeface="Tahoma" pitchFamily="34" charset="0"/>
              <a:ea typeface="+mn-ea"/>
              <a:cs typeface="+mn-cs"/>
            </a:rPr>
            <a:t>Family</a:t>
          </a:r>
        </a:p>
      </dsp:txBody>
      <dsp:txXfrm>
        <a:off x="1953668" y="327464"/>
        <a:ext cx="850868" cy="850868"/>
      </dsp:txXfrm>
    </dsp:sp>
    <dsp:sp modelId="{D37A7F4E-5B1A-4DBF-B370-7687A1230D7C}">
      <dsp:nvSpPr>
        <dsp:cNvPr id="0" name=""/>
        <dsp:cNvSpPr/>
      </dsp:nvSpPr>
      <dsp:spPr>
        <a:xfrm rot="19285714">
          <a:off x="2783819" y="1972697"/>
          <a:ext cx="602065" cy="45520"/>
        </a:xfrm>
        <a:custGeom>
          <a:avLst/>
          <a:gdLst/>
          <a:ahLst/>
          <a:cxnLst/>
          <a:rect l="0" t="0" r="0" b="0"/>
          <a:pathLst>
            <a:path>
              <a:moveTo>
                <a:pt x="0" y="22760"/>
              </a:moveTo>
              <a:lnTo>
                <a:pt x="511012" y="22760"/>
              </a:lnTo>
            </a:path>
          </a:pathLst>
        </a:custGeom>
        <a:noFill/>
        <a:ln w="25400" cap="flat" cmpd="sng" algn="ctr">
          <a:solidFill>
            <a:srgbClr val="009999">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FFFFFF">
                <a:hueOff val="0"/>
                <a:satOff val="0"/>
                <a:lumOff val="0"/>
                <a:alphaOff val="0"/>
              </a:srgbClr>
            </a:solidFill>
            <a:latin typeface="Tahoma"/>
            <a:ea typeface="+mn-ea"/>
            <a:cs typeface="+mn-cs"/>
          </a:endParaRPr>
        </a:p>
      </dsp:txBody>
      <dsp:txXfrm>
        <a:off x="3069801" y="1980405"/>
        <a:ext cx="30103" cy="30103"/>
      </dsp:txXfrm>
    </dsp:sp>
    <dsp:sp modelId="{99DB8652-D1B4-40FE-B424-B672ED1AE00A}">
      <dsp:nvSpPr>
        <dsp:cNvPr id="0" name=""/>
        <dsp:cNvSpPr/>
      </dsp:nvSpPr>
      <dsp:spPr>
        <a:xfrm>
          <a:off x="3188947" y="830985"/>
          <a:ext cx="1203310" cy="1203310"/>
        </a:xfrm>
        <a:prstGeom prst="ellipse">
          <a:avLst/>
        </a:prstGeom>
        <a:solidFill>
          <a:srgbClr val="666699"/>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kern="1200" cap="none" normalizeH="0" baseline="0" dirty="0">
              <a:ln>
                <a:noFill/>
              </a:ln>
              <a:solidFill>
                <a:srgbClr val="FFFFFF"/>
              </a:solidFill>
              <a:effectLst/>
              <a:latin typeface="Tahoma" pitchFamily="34" charset="0"/>
              <a:ea typeface="+mn-ea"/>
              <a:cs typeface="+mn-cs"/>
            </a:rPr>
            <a:t>3</a:t>
          </a:r>
          <a:endParaRPr kumimoji="0" lang="en-US" sz="1000" b="0" i="0" u="none" strike="noStrike" kern="1200" cap="none" normalizeH="0" baseline="0" dirty="0">
            <a:ln>
              <a:noFill/>
            </a:ln>
            <a:solidFill>
              <a:srgbClr val="FFFFFF"/>
            </a:solidFill>
            <a:effectLst/>
            <a:latin typeface="Tahoma"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kern="1200" cap="none" normalizeH="0" baseline="0" dirty="0">
              <a:ln>
                <a:noFill/>
              </a:ln>
              <a:solidFill>
                <a:srgbClr val="FFFFFF"/>
              </a:solidFill>
              <a:effectLst/>
              <a:latin typeface="Tahoma" pitchFamily="34" charset="0"/>
              <a:ea typeface="+mn-ea"/>
              <a:cs typeface="+mn-cs"/>
            </a:rPr>
            <a:t>Friends/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kern="1200" cap="none" normalizeH="0" baseline="0" dirty="0">
              <a:ln>
                <a:noFill/>
              </a:ln>
              <a:solidFill>
                <a:srgbClr val="FFFFFF"/>
              </a:solidFill>
              <a:effectLst/>
              <a:latin typeface="Tahoma" pitchFamily="34" charset="0"/>
              <a:ea typeface="+mn-ea"/>
              <a:cs typeface="+mn-cs"/>
            </a:rPr>
            <a:t>Social Relation-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kern="1200" cap="none" normalizeH="0" baseline="0" dirty="0">
              <a:ln>
                <a:noFill/>
              </a:ln>
              <a:solidFill>
                <a:srgbClr val="FFFFFF"/>
              </a:solidFill>
              <a:effectLst/>
              <a:latin typeface="Tahoma" pitchFamily="34" charset="0"/>
              <a:ea typeface="+mn-ea"/>
              <a:cs typeface="+mn-cs"/>
            </a:rPr>
            <a:t>ships</a:t>
          </a:r>
        </a:p>
      </dsp:txBody>
      <dsp:txXfrm>
        <a:off x="3365168" y="1007206"/>
        <a:ext cx="850868" cy="850868"/>
      </dsp:txXfrm>
    </dsp:sp>
    <dsp:sp modelId="{9F7D6023-3075-4F4D-B47D-6D22AA506F2F}">
      <dsp:nvSpPr>
        <dsp:cNvPr id="0" name=""/>
        <dsp:cNvSpPr/>
      </dsp:nvSpPr>
      <dsp:spPr>
        <a:xfrm rot="771429">
          <a:off x="2958125" y="2736380"/>
          <a:ext cx="602065" cy="45520"/>
        </a:xfrm>
        <a:custGeom>
          <a:avLst/>
          <a:gdLst/>
          <a:ahLst/>
          <a:cxnLst/>
          <a:rect l="0" t="0" r="0" b="0"/>
          <a:pathLst>
            <a:path>
              <a:moveTo>
                <a:pt x="0" y="22760"/>
              </a:moveTo>
              <a:lnTo>
                <a:pt x="511012" y="22760"/>
              </a:lnTo>
            </a:path>
          </a:pathLst>
        </a:custGeom>
        <a:noFill/>
        <a:ln w="25400" cap="flat" cmpd="sng" algn="ctr">
          <a:solidFill>
            <a:srgbClr val="009999">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FFFFFF">
                <a:hueOff val="0"/>
                <a:satOff val="0"/>
                <a:lumOff val="0"/>
                <a:alphaOff val="0"/>
              </a:srgbClr>
            </a:solidFill>
            <a:latin typeface="Tahoma"/>
            <a:ea typeface="+mn-ea"/>
            <a:cs typeface="+mn-cs"/>
          </a:endParaRPr>
        </a:p>
      </dsp:txBody>
      <dsp:txXfrm>
        <a:off x="3244107" y="2744089"/>
        <a:ext cx="30103" cy="30103"/>
      </dsp:txXfrm>
    </dsp:sp>
    <dsp:sp modelId="{304B893B-74D5-421C-BB67-7B73A43CD46A}">
      <dsp:nvSpPr>
        <dsp:cNvPr id="0" name=""/>
        <dsp:cNvSpPr/>
      </dsp:nvSpPr>
      <dsp:spPr>
        <a:xfrm>
          <a:off x="3537559" y="2358353"/>
          <a:ext cx="1203310" cy="1203310"/>
        </a:xfrm>
        <a:prstGeom prst="ellipse">
          <a:avLst/>
        </a:prstGeom>
        <a:solidFill>
          <a:srgbClr val="666699"/>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kern="1200" cap="none" normalizeH="0" baseline="0" dirty="0">
              <a:ln>
                <a:noFill/>
              </a:ln>
              <a:solidFill>
                <a:srgbClr val="FFFFFF"/>
              </a:solidFill>
              <a:effectLst/>
              <a:latin typeface="Tahoma" pitchFamily="34" charset="0"/>
              <a:ea typeface="+mn-ea"/>
              <a:cs typeface="+mn-cs"/>
            </a:rPr>
            <a:t>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kern="1200" cap="none" normalizeH="0" baseline="0" dirty="0">
              <a:ln>
                <a:noFill/>
              </a:ln>
              <a:solidFill>
                <a:srgbClr val="FFFFFF"/>
              </a:solidFill>
              <a:effectLst/>
              <a:latin typeface="Tahoma" pitchFamily="34" charset="0"/>
              <a:ea typeface="+mn-ea"/>
              <a:cs typeface="+mn-cs"/>
            </a:rPr>
            <a:t>Community</a:t>
          </a:r>
        </a:p>
      </dsp:txBody>
      <dsp:txXfrm>
        <a:off x="3713780" y="2534574"/>
        <a:ext cx="850868" cy="850868"/>
      </dsp:txXfrm>
    </dsp:sp>
    <dsp:sp modelId="{FE7381FD-0303-47BD-A6BE-E643278A01BF}">
      <dsp:nvSpPr>
        <dsp:cNvPr id="0" name=""/>
        <dsp:cNvSpPr/>
      </dsp:nvSpPr>
      <dsp:spPr>
        <a:xfrm rot="3857143">
          <a:off x="2469731" y="3348807"/>
          <a:ext cx="602065" cy="45520"/>
        </a:xfrm>
        <a:custGeom>
          <a:avLst/>
          <a:gdLst/>
          <a:ahLst/>
          <a:cxnLst/>
          <a:rect l="0" t="0" r="0" b="0"/>
          <a:pathLst>
            <a:path>
              <a:moveTo>
                <a:pt x="0" y="22760"/>
              </a:moveTo>
              <a:lnTo>
                <a:pt x="511012" y="22760"/>
              </a:lnTo>
            </a:path>
          </a:pathLst>
        </a:custGeom>
        <a:noFill/>
        <a:ln w="25400" cap="flat" cmpd="sng" algn="ctr">
          <a:solidFill>
            <a:srgbClr val="009999">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FFFFFF">
                <a:hueOff val="0"/>
                <a:satOff val="0"/>
                <a:lumOff val="0"/>
                <a:alphaOff val="0"/>
              </a:srgbClr>
            </a:solidFill>
            <a:latin typeface="Tahoma"/>
            <a:ea typeface="+mn-ea"/>
            <a:cs typeface="+mn-cs"/>
          </a:endParaRPr>
        </a:p>
      </dsp:txBody>
      <dsp:txXfrm>
        <a:off x="2755712" y="3356516"/>
        <a:ext cx="30103" cy="30103"/>
      </dsp:txXfrm>
    </dsp:sp>
    <dsp:sp modelId="{B0E350F7-8FC8-4F4E-855D-4751C619AB8A}">
      <dsp:nvSpPr>
        <dsp:cNvPr id="0" name=""/>
        <dsp:cNvSpPr/>
      </dsp:nvSpPr>
      <dsp:spPr>
        <a:xfrm>
          <a:off x="2560771" y="3583206"/>
          <a:ext cx="1203310" cy="1203310"/>
        </a:xfrm>
        <a:prstGeom prst="ellipse">
          <a:avLst/>
        </a:prstGeom>
        <a:solidFill>
          <a:srgbClr val="666699"/>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kern="1200" cap="none" normalizeH="0" baseline="0" dirty="0">
              <a:ln>
                <a:noFill/>
              </a:ln>
              <a:solidFill>
                <a:srgbClr val="FFFFFF"/>
              </a:solidFill>
              <a:effectLst/>
              <a:latin typeface="Tahoma" pitchFamily="34" charset="0"/>
              <a:ea typeface="+mn-ea"/>
              <a:cs typeface="+mn-cs"/>
            </a:rPr>
            <a:t>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kern="1200" cap="none" normalizeH="0" baseline="0" dirty="0">
              <a:ln>
                <a:noFill/>
              </a:ln>
              <a:solidFill>
                <a:srgbClr val="FFFFFF"/>
              </a:solidFill>
              <a:effectLst/>
              <a:latin typeface="Tahoma" pitchFamily="34" charset="0"/>
              <a:ea typeface="+mn-ea"/>
              <a:cs typeface="+mn-cs"/>
            </a:rPr>
            <a:t>Outside Helpers</a:t>
          </a:r>
        </a:p>
      </dsp:txBody>
      <dsp:txXfrm>
        <a:off x="2736992" y="3759427"/>
        <a:ext cx="850868" cy="850868"/>
      </dsp:txXfrm>
    </dsp:sp>
    <dsp:sp modelId="{DB0B7426-170A-4EA4-80B1-328C6E0B62A7}">
      <dsp:nvSpPr>
        <dsp:cNvPr id="0" name=""/>
        <dsp:cNvSpPr/>
      </dsp:nvSpPr>
      <dsp:spPr>
        <a:xfrm rot="6942857">
          <a:off x="1686408" y="3348807"/>
          <a:ext cx="602065" cy="45520"/>
        </a:xfrm>
        <a:custGeom>
          <a:avLst/>
          <a:gdLst/>
          <a:ahLst/>
          <a:cxnLst/>
          <a:rect l="0" t="0" r="0" b="0"/>
          <a:pathLst>
            <a:path>
              <a:moveTo>
                <a:pt x="0" y="22760"/>
              </a:moveTo>
              <a:lnTo>
                <a:pt x="511012" y="22760"/>
              </a:lnTo>
            </a:path>
          </a:pathLst>
        </a:custGeom>
        <a:noFill/>
        <a:ln w="25400" cap="flat" cmpd="sng" algn="ctr">
          <a:solidFill>
            <a:srgbClr val="009999">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FFFFFF">
                <a:hueOff val="0"/>
                <a:satOff val="0"/>
                <a:lumOff val="0"/>
                <a:alphaOff val="0"/>
              </a:srgbClr>
            </a:solidFill>
            <a:latin typeface="Tahoma"/>
            <a:ea typeface="+mn-ea"/>
            <a:cs typeface="+mn-cs"/>
          </a:endParaRPr>
        </a:p>
      </dsp:txBody>
      <dsp:txXfrm rot="10800000">
        <a:off x="1972389" y="3356516"/>
        <a:ext cx="30103" cy="30103"/>
      </dsp:txXfrm>
    </dsp:sp>
    <dsp:sp modelId="{98051232-4E51-40FA-87E5-1FB9BA6C994C}">
      <dsp:nvSpPr>
        <dsp:cNvPr id="0" name=""/>
        <dsp:cNvSpPr/>
      </dsp:nvSpPr>
      <dsp:spPr>
        <a:xfrm>
          <a:off x="994124" y="3583206"/>
          <a:ext cx="1203310" cy="1203310"/>
        </a:xfrm>
        <a:prstGeom prst="ellipse">
          <a:avLst/>
        </a:prstGeom>
        <a:solidFill>
          <a:srgbClr val="666699"/>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kern="1200" cap="none" normalizeH="0" baseline="0" dirty="0">
              <a:ln>
                <a:noFill/>
              </a:ln>
              <a:solidFill>
                <a:srgbClr val="FFFFFF"/>
              </a:solidFill>
              <a:effectLst/>
              <a:latin typeface="Tahoma" pitchFamily="34" charset="0"/>
              <a:ea typeface="+mn-ea"/>
              <a:cs typeface="+mn-cs"/>
            </a:rPr>
            <a:t>6</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kern="1200" cap="none" normalizeH="0" baseline="0" dirty="0">
              <a:ln>
                <a:noFill/>
              </a:ln>
              <a:solidFill>
                <a:srgbClr val="FFFFFF"/>
              </a:solidFill>
              <a:effectLst/>
              <a:latin typeface="Tahoma" pitchFamily="34" charset="0"/>
              <a:ea typeface="+mn-ea"/>
              <a:cs typeface="+mn-cs"/>
            </a:rPr>
            <a:t>School/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kern="1200" cap="none" normalizeH="0" baseline="0" dirty="0">
              <a:ln>
                <a:noFill/>
              </a:ln>
              <a:solidFill>
                <a:srgbClr val="FFFFFF"/>
              </a:solidFill>
              <a:effectLst/>
              <a:latin typeface="Tahoma" pitchFamily="34" charset="0"/>
              <a:ea typeface="+mn-ea"/>
              <a:cs typeface="+mn-cs"/>
            </a:rPr>
            <a:t>Education</a:t>
          </a:r>
        </a:p>
      </dsp:txBody>
      <dsp:txXfrm>
        <a:off x="1170345" y="3759427"/>
        <a:ext cx="850868" cy="850868"/>
      </dsp:txXfrm>
    </dsp:sp>
    <dsp:sp modelId="{4A951331-B0C6-4031-B948-9AB3300E072F}">
      <dsp:nvSpPr>
        <dsp:cNvPr id="0" name=""/>
        <dsp:cNvSpPr/>
      </dsp:nvSpPr>
      <dsp:spPr>
        <a:xfrm rot="10028571">
          <a:off x="1198014" y="2736380"/>
          <a:ext cx="602065" cy="45520"/>
        </a:xfrm>
        <a:custGeom>
          <a:avLst/>
          <a:gdLst/>
          <a:ahLst/>
          <a:cxnLst/>
          <a:rect l="0" t="0" r="0" b="0"/>
          <a:pathLst>
            <a:path>
              <a:moveTo>
                <a:pt x="0" y="22760"/>
              </a:moveTo>
              <a:lnTo>
                <a:pt x="511012" y="22760"/>
              </a:lnTo>
            </a:path>
          </a:pathLst>
        </a:custGeom>
        <a:noFill/>
        <a:ln w="25400" cap="flat" cmpd="sng" algn="ctr">
          <a:solidFill>
            <a:srgbClr val="009999">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FFFFFF">
                <a:hueOff val="0"/>
                <a:satOff val="0"/>
                <a:lumOff val="0"/>
                <a:alphaOff val="0"/>
              </a:srgbClr>
            </a:solidFill>
            <a:latin typeface="Tahoma"/>
            <a:ea typeface="+mn-ea"/>
            <a:cs typeface="+mn-cs"/>
          </a:endParaRPr>
        </a:p>
      </dsp:txBody>
      <dsp:txXfrm rot="10800000">
        <a:off x="1483995" y="2744089"/>
        <a:ext cx="30103" cy="30103"/>
      </dsp:txXfrm>
    </dsp:sp>
    <dsp:sp modelId="{B4B4D59F-A725-4321-AC82-DB3E0D5F58DF}">
      <dsp:nvSpPr>
        <dsp:cNvPr id="0" name=""/>
        <dsp:cNvSpPr/>
      </dsp:nvSpPr>
      <dsp:spPr>
        <a:xfrm>
          <a:off x="17336" y="2358353"/>
          <a:ext cx="1203310" cy="1203310"/>
        </a:xfrm>
        <a:prstGeom prst="ellipse">
          <a:avLst/>
        </a:prstGeom>
        <a:solidFill>
          <a:srgbClr val="666699"/>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kern="1200" cap="none" normalizeH="0" baseline="0" dirty="0">
              <a:ln>
                <a:noFill/>
              </a:ln>
              <a:solidFill>
                <a:srgbClr val="FFFFFF"/>
              </a:solidFill>
              <a:effectLst/>
              <a:latin typeface="Tahoma" pitchFamily="34" charset="0"/>
              <a:ea typeface="+mn-ea"/>
              <a:cs typeface="+mn-cs"/>
            </a:rPr>
            <a:t>7</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kern="1200" cap="none" normalizeH="0" baseline="0" dirty="0">
              <a:ln>
                <a:noFill/>
              </a:ln>
              <a:solidFill>
                <a:srgbClr val="FFFFFF"/>
              </a:solidFill>
              <a:effectLst/>
              <a:latin typeface="Tahoma" pitchFamily="34" charset="0"/>
              <a:ea typeface="+mn-ea"/>
              <a:cs typeface="+mn-cs"/>
            </a:rPr>
            <a:t>Work/</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kern="1200" cap="none" normalizeH="0" baseline="0" dirty="0">
              <a:ln>
                <a:noFill/>
              </a:ln>
              <a:solidFill>
                <a:srgbClr val="FFFFFF"/>
              </a:solidFill>
              <a:effectLst/>
              <a:latin typeface="Tahoma" pitchFamily="34" charset="0"/>
              <a:ea typeface="+mn-ea"/>
              <a:cs typeface="+mn-cs"/>
            </a:rPr>
            <a:t>Employment</a:t>
          </a:r>
        </a:p>
      </dsp:txBody>
      <dsp:txXfrm>
        <a:off x="193557" y="2534574"/>
        <a:ext cx="850868" cy="850868"/>
      </dsp:txXfrm>
    </dsp:sp>
    <dsp:sp modelId="{BE5B26C4-9CB7-4B8D-8558-C6DFFBBCA4E0}">
      <dsp:nvSpPr>
        <dsp:cNvPr id="0" name=""/>
        <dsp:cNvSpPr/>
      </dsp:nvSpPr>
      <dsp:spPr>
        <a:xfrm rot="13114286">
          <a:off x="1372320" y="1972697"/>
          <a:ext cx="602065" cy="45520"/>
        </a:xfrm>
        <a:custGeom>
          <a:avLst/>
          <a:gdLst/>
          <a:ahLst/>
          <a:cxnLst/>
          <a:rect l="0" t="0" r="0" b="0"/>
          <a:pathLst>
            <a:path>
              <a:moveTo>
                <a:pt x="0" y="22760"/>
              </a:moveTo>
              <a:lnTo>
                <a:pt x="511012" y="22760"/>
              </a:lnTo>
            </a:path>
          </a:pathLst>
        </a:custGeom>
        <a:noFill/>
        <a:ln w="25400" cap="flat" cmpd="sng" algn="ctr">
          <a:solidFill>
            <a:srgbClr val="009999">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FFFFFF">
                <a:hueOff val="0"/>
                <a:satOff val="0"/>
                <a:lumOff val="0"/>
                <a:alphaOff val="0"/>
              </a:srgbClr>
            </a:solidFill>
            <a:latin typeface="Tahoma"/>
            <a:ea typeface="+mn-ea"/>
            <a:cs typeface="+mn-cs"/>
          </a:endParaRPr>
        </a:p>
      </dsp:txBody>
      <dsp:txXfrm rot="10800000">
        <a:off x="1658301" y="1980405"/>
        <a:ext cx="30103" cy="30103"/>
      </dsp:txXfrm>
    </dsp:sp>
    <dsp:sp modelId="{B0E1676C-CF0E-4A9B-ABB8-6A85E8A03B1C}">
      <dsp:nvSpPr>
        <dsp:cNvPr id="0" name=""/>
        <dsp:cNvSpPr/>
      </dsp:nvSpPr>
      <dsp:spPr>
        <a:xfrm>
          <a:off x="365948" y="830985"/>
          <a:ext cx="1203310" cy="1203310"/>
        </a:xfrm>
        <a:prstGeom prst="ellipse">
          <a:avLst/>
        </a:prstGeom>
        <a:solidFill>
          <a:srgbClr val="666699"/>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kern="1200" cap="none" normalizeH="0" baseline="0" dirty="0">
              <a:ln>
                <a:noFill/>
              </a:ln>
              <a:solidFill>
                <a:srgbClr val="FFFFFF"/>
              </a:solidFill>
              <a:effectLst/>
              <a:latin typeface="Tahoma" pitchFamily="34" charset="0"/>
              <a:ea typeface="+mn-ea"/>
              <a:cs typeface="+mn-cs"/>
            </a:rPr>
            <a:t>8</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kern="1200" cap="none" normalizeH="0" baseline="0" dirty="0">
              <a:ln>
                <a:noFill/>
              </a:ln>
              <a:solidFill>
                <a:srgbClr val="FFFFFF"/>
              </a:solidFill>
              <a:effectLst/>
              <a:latin typeface="Tahoma" pitchFamily="34" charset="0"/>
              <a:ea typeface="+mn-ea"/>
              <a:cs typeface="+mn-cs"/>
            </a:rPr>
            <a:t>Other</a:t>
          </a:r>
        </a:p>
      </dsp:txBody>
      <dsp:txXfrm>
        <a:off x="542169" y="1007206"/>
        <a:ext cx="850868" cy="850868"/>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92B1F5-A4F7-4986-87DF-FF0CD21C6054}" type="datetimeFigureOut">
              <a:rPr lang="en-US" smtClean="0"/>
              <a:t>12/1/2021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23EABE-0BCD-4BF4-85FC-DD2E690C244F}" type="slidenum">
              <a:rPr lang="en-US" smtClean="0"/>
              <a:t>‹#›</a:t>
            </a:fld>
            <a:endParaRPr lang="en-US"/>
          </a:p>
        </p:txBody>
      </p:sp>
    </p:spTree>
    <p:extLst>
      <p:ext uri="{BB962C8B-B14F-4D97-AF65-F5344CB8AC3E}">
        <p14:creationId xmlns:p14="http://schemas.microsoft.com/office/powerpoint/2010/main" val="1437353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3EABE-0BCD-4BF4-85FC-DD2E690C244F}" type="slidenum">
              <a:rPr lang="en-US" smtClean="0"/>
              <a:t>1</a:t>
            </a:fld>
            <a:endParaRPr lang="en-US"/>
          </a:p>
        </p:txBody>
      </p:sp>
    </p:spTree>
    <p:extLst>
      <p:ext uri="{BB962C8B-B14F-4D97-AF65-F5344CB8AC3E}">
        <p14:creationId xmlns:p14="http://schemas.microsoft.com/office/powerpoint/2010/main" val="3252237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ahoma" panose="020B0604030504040204" pitchFamily="34" charset="0"/>
              </a:defRPr>
            </a:lvl1pPr>
            <a:lvl2pPr marL="742950" indent="-285750">
              <a:defRPr sz="3600">
                <a:solidFill>
                  <a:schemeClr val="tx1"/>
                </a:solidFill>
                <a:latin typeface="Tahoma" panose="020B0604030504040204" pitchFamily="34" charset="0"/>
              </a:defRPr>
            </a:lvl2pPr>
            <a:lvl3pPr marL="1143000" indent="-228600">
              <a:defRPr sz="3600">
                <a:solidFill>
                  <a:schemeClr val="tx1"/>
                </a:solidFill>
                <a:latin typeface="Tahoma" panose="020B0604030504040204" pitchFamily="34" charset="0"/>
              </a:defRPr>
            </a:lvl3pPr>
            <a:lvl4pPr marL="1600200" indent="-228600">
              <a:defRPr sz="3600">
                <a:solidFill>
                  <a:schemeClr val="tx1"/>
                </a:solidFill>
                <a:latin typeface="Tahoma" panose="020B0604030504040204" pitchFamily="34" charset="0"/>
              </a:defRPr>
            </a:lvl4pPr>
            <a:lvl5pPr marL="2057400" indent="-228600">
              <a:defRPr sz="3600">
                <a:solidFill>
                  <a:schemeClr val="tx1"/>
                </a:solidFill>
                <a:latin typeface="Tahoma" panose="020B0604030504040204" pitchFamily="34" charset="0"/>
              </a:defRPr>
            </a:lvl5pPr>
            <a:lvl6pPr marL="2514600" indent="-228600" eaLnBrk="0" fontAlgn="base" hangingPunct="0">
              <a:spcBef>
                <a:spcPct val="0"/>
              </a:spcBef>
              <a:spcAft>
                <a:spcPct val="0"/>
              </a:spcAft>
              <a:defRPr sz="3600">
                <a:solidFill>
                  <a:schemeClr val="tx1"/>
                </a:solidFill>
                <a:latin typeface="Tahoma" panose="020B0604030504040204" pitchFamily="34" charset="0"/>
              </a:defRPr>
            </a:lvl6pPr>
            <a:lvl7pPr marL="2971800" indent="-228600" eaLnBrk="0" fontAlgn="base" hangingPunct="0">
              <a:spcBef>
                <a:spcPct val="0"/>
              </a:spcBef>
              <a:spcAft>
                <a:spcPct val="0"/>
              </a:spcAft>
              <a:defRPr sz="3600">
                <a:solidFill>
                  <a:schemeClr val="tx1"/>
                </a:solidFill>
                <a:latin typeface="Tahoma" panose="020B0604030504040204" pitchFamily="34" charset="0"/>
              </a:defRPr>
            </a:lvl7pPr>
            <a:lvl8pPr marL="3429000" indent="-228600" eaLnBrk="0" fontAlgn="base" hangingPunct="0">
              <a:spcBef>
                <a:spcPct val="0"/>
              </a:spcBef>
              <a:spcAft>
                <a:spcPct val="0"/>
              </a:spcAft>
              <a:defRPr sz="3600">
                <a:solidFill>
                  <a:schemeClr val="tx1"/>
                </a:solidFill>
                <a:latin typeface="Tahoma" panose="020B0604030504040204" pitchFamily="34" charset="0"/>
              </a:defRPr>
            </a:lvl8pPr>
            <a:lvl9pPr marL="3886200" indent="-228600" eaLnBrk="0" fontAlgn="base" hangingPunct="0">
              <a:spcBef>
                <a:spcPct val="0"/>
              </a:spcBef>
              <a:spcAft>
                <a:spcPct val="0"/>
              </a:spcAft>
              <a:defRPr sz="3600">
                <a:solidFill>
                  <a:schemeClr val="tx1"/>
                </a:solidFill>
                <a:latin typeface="Tahoma" panose="020B0604030504040204" pitchFamily="34" charset="0"/>
              </a:defRPr>
            </a:lvl9pPr>
          </a:lstStyle>
          <a:p>
            <a:fld id="{26334D9C-449C-49F0-9426-B9A6D7D5AAD5}" type="slidenum">
              <a:rPr lang="en-US" sz="1200">
                <a:solidFill>
                  <a:prstClr val="black"/>
                </a:solidFill>
                <a:latin typeface="Times New Roman" panose="02020603050405020304" pitchFamily="18" charset="0"/>
              </a:rPr>
              <a:pPr/>
              <a:t>10</a:t>
            </a:fld>
            <a:endParaRPr lang="en-US" sz="1200">
              <a:solidFill>
                <a:prstClr val="black"/>
              </a:solidFill>
              <a:latin typeface="Times New Roman" panose="02020603050405020304" pitchFamily="18"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buFontTx/>
              <a:buNone/>
            </a:pPr>
            <a:endParaRPr lang="en-US" sz="1400" u="sng" dirty="0">
              <a:solidFill>
                <a:schemeClr val="tx1"/>
              </a:solidFill>
              <a:effectLst>
                <a:outerShdw blurRad="38100" dist="38100" dir="2700000" algn="tl">
                  <a:srgbClr val="000000">
                    <a:alpha val="43137"/>
                  </a:srgbClr>
                </a:outerShdw>
              </a:effectLst>
              <a:latin typeface="Arial" panose="020B0604020202020204" pitchFamily="34" charset="0"/>
            </a:endParaRPr>
          </a:p>
        </p:txBody>
      </p:sp>
    </p:spTree>
    <p:extLst>
      <p:ext uri="{BB962C8B-B14F-4D97-AF65-F5344CB8AC3E}">
        <p14:creationId xmlns:p14="http://schemas.microsoft.com/office/powerpoint/2010/main" val="1440307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553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682329EC-1E7C-4557-BDFA-234E7F897578}" type="slidenum">
              <a:rPr lang="en-US" sz="1200" smtClean="0">
                <a:solidFill>
                  <a:prstClr val="black"/>
                </a:solidFill>
                <a:latin typeface="Times New Roman" pitchFamily="18" charset="0"/>
              </a:rPr>
              <a:pPr/>
              <a:t>11</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2615464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9D4F3D71-FA9A-4DE4-895D-49EF185DB54B}" type="slidenum">
              <a:rPr lang="en-US" sz="1200" smtClean="0">
                <a:solidFill>
                  <a:prstClr val="black"/>
                </a:solidFill>
                <a:latin typeface="Times New Roman" pitchFamily="18" charset="0"/>
              </a:rPr>
              <a:pPr/>
              <a:t>15</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3601204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5ADF03-BD07-4C2E-82CB-A58A3B7E2B95}" type="slidenum">
              <a:rPr lang="en-US">
                <a:solidFill>
                  <a:prstClr val="black"/>
                </a:solidFill>
              </a:rPr>
              <a:pPr/>
              <a:t>18</a:t>
            </a:fld>
            <a:endParaRPr lang="en-US">
              <a:solidFill>
                <a:prstClr val="black"/>
              </a:solidFill>
            </a:endParaRPr>
          </a:p>
        </p:txBody>
      </p:sp>
      <p:sp>
        <p:nvSpPr>
          <p:cNvPr id="1528834" name="Rectangle 2"/>
          <p:cNvSpPr>
            <a:spLocks noGrp="1" noRot="1" noChangeAspect="1" noChangeArrowheads="1" noTextEdit="1"/>
          </p:cNvSpPr>
          <p:nvPr>
            <p:ph type="sldImg"/>
          </p:nvPr>
        </p:nvSpPr>
        <p:spPr>
          <a:ln/>
        </p:spPr>
      </p:sp>
      <p:sp>
        <p:nvSpPr>
          <p:cNvPr id="1528835" name="Rectangle 3"/>
          <p:cNvSpPr>
            <a:spLocks noGrp="1" noChangeArrowheads="1"/>
          </p:cNvSpPr>
          <p:nvPr>
            <p:ph type="body" idx="1"/>
          </p:nvPr>
        </p:nvSpPr>
        <p:spPr/>
        <p:txBody>
          <a:bodyPr/>
          <a:lstStyle/>
          <a:p>
            <a:r>
              <a:rPr lang="en-US"/>
              <a:t>Exercise</a:t>
            </a:r>
          </a:p>
        </p:txBody>
      </p:sp>
    </p:spTree>
    <p:extLst>
      <p:ext uri="{BB962C8B-B14F-4D97-AF65-F5344CB8AC3E}">
        <p14:creationId xmlns:p14="http://schemas.microsoft.com/office/powerpoint/2010/main" val="3727917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5C037FCC-0ECA-4B86-B5EA-1E6022573BAF}" type="slidenum">
              <a:rPr lang="en-US" sz="1200" b="0" smtClean="0">
                <a:solidFill>
                  <a:prstClr val="black"/>
                </a:solidFill>
                <a:latin typeface="Times New Roman" pitchFamily="18" charset="0"/>
              </a:rPr>
              <a:pPr/>
              <a:t>19</a:t>
            </a:fld>
            <a:endParaRPr lang="en-US" sz="1200" b="0">
              <a:solidFill>
                <a:prstClr val="black"/>
              </a:solidFill>
              <a:latin typeface="Times New Roman" pitchFamily="18"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554121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5C037FCC-0ECA-4B86-B5EA-1E6022573BAF}" type="slidenum">
              <a:rPr lang="en-US" sz="1200" b="0" smtClean="0">
                <a:solidFill>
                  <a:prstClr val="black"/>
                </a:solidFill>
                <a:latin typeface="Times New Roman" pitchFamily="18" charset="0"/>
              </a:rPr>
              <a:pPr/>
              <a:t>20</a:t>
            </a:fld>
            <a:endParaRPr lang="en-US" sz="1200" b="0">
              <a:solidFill>
                <a:prstClr val="black"/>
              </a:solidFill>
              <a:latin typeface="Times New Roman" pitchFamily="18"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962658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1BCB09CA-CC9F-4076-86E8-4F9B69FEE088}" type="slidenum">
              <a:rPr lang="en-US" sz="1200" b="0" smtClean="0">
                <a:solidFill>
                  <a:prstClr val="black"/>
                </a:solidFill>
                <a:latin typeface="Times New Roman" pitchFamily="18" charset="0"/>
              </a:rPr>
              <a:pPr/>
              <a:t>21</a:t>
            </a:fld>
            <a:endParaRPr lang="en-US" sz="1200" b="0">
              <a:solidFill>
                <a:prstClr val="black"/>
              </a:solidFill>
              <a:latin typeface="Times New Roman" pitchFamily="18"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682836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C037FCC-0ECA-4B86-B5EA-1E6022573BAF}"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4081757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1BCB09CA-CC9F-4076-86E8-4F9B69FEE088}" type="slidenum">
              <a:rPr lang="en-US" sz="1200" b="0" smtClean="0">
                <a:solidFill>
                  <a:prstClr val="black"/>
                </a:solidFill>
                <a:latin typeface="Times New Roman" pitchFamily="18" charset="0"/>
              </a:rPr>
              <a:pPr/>
              <a:t>23</a:t>
            </a:fld>
            <a:endParaRPr lang="en-US" sz="1200" b="0">
              <a:solidFill>
                <a:prstClr val="black"/>
              </a:solidFill>
              <a:latin typeface="Times New Roman" pitchFamily="18"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622499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5485B9-BE5E-413D-A5C2-2A91BDB98383}"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580596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ahoma" panose="020B0604030504040204" pitchFamily="34" charset="0"/>
              </a:defRPr>
            </a:lvl1pPr>
            <a:lvl2pPr marL="742950" indent="-285750">
              <a:defRPr sz="3600">
                <a:solidFill>
                  <a:schemeClr val="tx1"/>
                </a:solidFill>
                <a:latin typeface="Tahoma" panose="020B0604030504040204" pitchFamily="34" charset="0"/>
              </a:defRPr>
            </a:lvl2pPr>
            <a:lvl3pPr marL="1143000" indent="-228600">
              <a:defRPr sz="3600">
                <a:solidFill>
                  <a:schemeClr val="tx1"/>
                </a:solidFill>
                <a:latin typeface="Tahoma" panose="020B0604030504040204" pitchFamily="34" charset="0"/>
              </a:defRPr>
            </a:lvl3pPr>
            <a:lvl4pPr marL="1600200" indent="-228600">
              <a:defRPr sz="3600">
                <a:solidFill>
                  <a:schemeClr val="tx1"/>
                </a:solidFill>
                <a:latin typeface="Tahoma" panose="020B0604030504040204" pitchFamily="34" charset="0"/>
              </a:defRPr>
            </a:lvl4pPr>
            <a:lvl5pPr marL="2057400" indent="-228600">
              <a:defRPr sz="3600">
                <a:solidFill>
                  <a:schemeClr val="tx1"/>
                </a:solidFill>
                <a:latin typeface="Tahoma" panose="020B0604030504040204" pitchFamily="34" charset="0"/>
              </a:defRPr>
            </a:lvl5pPr>
            <a:lvl6pPr marL="2514600" indent="-228600" eaLnBrk="0" fontAlgn="base" hangingPunct="0">
              <a:spcBef>
                <a:spcPct val="0"/>
              </a:spcBef>
              <a:spcAft>
                <a:spcPct val="0"/>
              </a:spcAft>
              <a:defRPr sz="3600">
                <a:solidFill>
                  <a:schemeClr val="tx1"/>
                </a:solidFill>
                <a:latin typeface="Tahoma" panose="020B0604030504040204" pitchFamily="34" charset="0"/>
              </a:defRPr>
            </a:lvl6pPr>
            <a:lvl7pPr marL="2971800" indent="-228600" eaLnBrk="0" fontAlgn="base" hangingPunct="0">
              <a:spcBef>
                <a:spcPct val="0"/>
              </a:spcBef>
              <a:spcAft>
                <a:spcPct val="0"/>
              </a:spcAft>
              <a:defRPr sz="3600">
                <a:solidFill>
                  <a:schemeClr val="tx1"/>
                </a:solidFill>
                <a:latin typeface="Tahoma" panose="020B0604030504040204" pitchFamily="34" charset="0"/>
              </a:defRPr>
            </a:lvl7pPr>
            <a:lvl8pPr marL="3429000" indent="-228600" eaLnBrk="0" fontAlgn="base" hangingPunct="0">
              <a:spcBef>
                <a:spcPct val="0"/>
              </a:spcBef>
              <a:spcAft>
                <a:spcPct val="0"/>
              </a:spcAft>
              <a:defRPr sz="3600">
                <a:solidFill>
                  <a:schemeClr val="tx1"/>
                </a:solidFill>
                <a:latin typeface="Tahoma" panose="020B0604030504040204" pitchFamily="34" charset="0"/>
              </a:defRPr>
            </a:lvl8pPr>
            <a:lvl9pPr marL="3886200" indent="-228600" eaLnBrk="0" fontAlgn="base" hangingPunct="0">
              <a:spcBef>
                <a:spcPct val="0"/>
              </a:spcBef>
              <a:spcAft>
                <a:spcPct val="0"/>
              </a:spcAft>
              <a:defRPr sz="3600">
                <a:solidFill>
                  <a:schemeClr val="tx1"/>
                </a:solidFill>
                <a:latin typeface="Tahoma" panose="020B0604030504040204" pitchFamily="34" charset="0"/>
              </a:defRPr>
            </a:lvl9pPr>
          </a:lstStyle>
          <a:p>
            <a:fld id="{D0757F9E-3141-47F5-993D-C2560B505B39}" type="slidenum">
              <a:rPr lang="en-US" sz="1200">
                <a:latin typeface="Times New Roman" panose="02020603050405020304" pitchFamily="18" charset="0"/>
              </a:rPr>
              <a:pPr/>
              <a:t>2</a:t>
            </a:fld>
            <a:endParaRPr lang="en-US" sz="1200">
              <a:latin typeface="Times New Roman" panose="02020603050405020304"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endParaRPr lang="en-US" baseline="0" dirty="0"/>
          </a:p>
        </p:txBody>
      </p:sp>
    </p:spTree>
    <p:extLst>
      <p:ext uri="{BB962C8B-B14F-4D97-AF65-F5344CB8AC3E}">
        <p14:creationId xmlns:p14="http://schemas.microsoft.com/office/powerpoint/2010/main" val="96042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5485B9-BE5E-413D-A5C2-2A91BDB98383}"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680263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itchFamily="34" charset="0"/>
              </a:rPr>
              <a:t>1. Learn about</a:t>
            </a:r>
            <a:r>
              <a:rPr lang="en-US" baseline="0" dirty="0">
                <a:latin typeface="Arial" pitchFamily="34" charset="0"/>
              </a:rPr>
              <a:t> strengths and supports; 2) Use “t</a:t>
            </a:r>
            <a:r>
              <a:rPr lang="en-US" dirty="0">
                <a:latin typeface="Arial" pitchFamily="34" charset="0"/>
              </a:rPr>
              <a:t>ypes of questions” to learn more about supports</a:t>
            </a: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9D4F3D71-FA9A-4DE4-895D-49EF185DB54B}" type="slidenum">
              <a:rPr lang="en-US" sz="1200" smtClean="0">
                <a:solidFill>
                  <a:prstClr val="black"/>
                </a:solidFill>
                <a:latin typeface="Times New Roman" pitchFamily="18" charset="0"/>
              </a:rPr>
              <a:pPr/>
              <a:t>26</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3967314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5485B9-BE5E-413D-A5C2-2A91BDB98383}"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245416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5485B9-BE5E-413D-A5C2-2A91BDB98383}"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5610974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250CFE53-514D-4952-8539-44FAA7948DEF}" type="slidenum">
              <a:rPr lang="en-US" sz="1200" b="0" smtClean="0">
                <a:solidFill>
                  <a:prstClr val="black"/>
                </a:solidFill>
                <a:latin typeface="Times New Roman" pitchFamily="18" charset="0"/>
              </a:rPr>
              <a:pPr/>
              <a:t>29</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0044540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250CFE53-514D-4952-8539-44FAA7948DEF}" type="slidenum">
              <a:rPr lang="en-US" sz="1200" b="0" smtClean="0">
                <a:solidFill>
                  <a:prstClr val="black"/>
                </a:solidFill>
                <a:latin typeface="Times New Roman" pitchFamily="18" charset="0"/>
              </a:rPr>
              <a:pPr/>
              <a:t>30</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3377091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211A3EB-7A62-4411-BD7D-353153026327}"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3875504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F015DE7-C9B6-40F4-A86C-5D21FC027339}"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Exercise</a:t>
            </a:r>
          </a:p>
        </p:txBody>
      </p:sp>
    </p:spTree>
    <p:extLst>
      <p:ext uri="{BB962C8B-B14F-4D97-AF65-F5344CB8AC3E}">
        <p14:creationId xmlns:p14="http://schemas.microsoft.com/office/powerpoint/2010/main" val="36555756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299FFB7-FE9E-4388-BBD8-877C862DF5C1}"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3744212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5485B9-BE5E-413D-A5C2-2A91BDB98383}"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3289225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34A6228-C4D7-49BC-A94A-6EC26E0AD888}" type="slidenum">
              <a:rPr lang="en-US" altLang="en-US" sz="1200">
                <a:latin typeface="Times New Roman" panose="02020603050405020304" pitchFamily="18" charset="0"/>
              </a:rPr>
              <a:pPr/>
              <a:t>3</a:t>
            </a:fld>
            <a:endParaRPr lang="en-US" altLang="en-US" sz="1200">
              <a:latin typeface="Times New Roman" panose="02020603050405020304"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7374860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5485B9-BE5E-413D-A5C2-2A91BDB98383}"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386349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fld id="{0E266335-A802-4575-BAED-E34EA08BA8FC}" type="slidenum">
              <a:rPr lang="en-US" sz="1200" smtClean="0"/>
              <a:pPr/>
              <a:t>4</a:t>
            </a:fld>
            <a:endParaRPr lang="en-US"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718185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BC76F9B-949A-4103-83F1-A90EAB980ECA}" type="slidenum">
              <a:rPr lang="en-US" sz="1200" smtClean="0">
                <a:solidFill>
                  <a:prstClr val="black"/>
                </a:solidFill>
                <a:latin typeface="Times New Roman" pitchFamily="18" charset="0"/>
              </a:rPr>
              <a:pPr/>
              <a:t>5</a:t>
            </a:fld>
            <a:endParaRPr lang="en-US" sz="1200">
              <a:solidFill>
                <a:prstClr val="black"/>
              </a:solidFill>
              <a:latin typeface="Times New Roman"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942192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BC76F9B-949A-4103-83F1-A90EAB980ECA}" type="slidenum">
              <a:rPr lang="en-US" sz="1200" smtClean="0">
                <a:solidFill>
                  <a:prstClr val="black"/>
                </a:solidFill>
                <a:latin typeface="Times New Roman" pitchFamily="18" charset="0"/>
              </a:rPr>
              <a:pPr/>
              <a:t>6</a:t>
            </a:fld>
            <a:endParaRPr lang="en-US" sz="1200">
              <a:solidFill>
                <a:prstClr val="black"/>
              </a:solidFill>
              <a:latin typeface="Times New Roman"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3188707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5ADF03-BD07-4C2E-82CB-A58A3B7E2B95}" type="slidenum">
              <a:rPr lang="en-US">
                <a:solidFill>
                  <a:prstClr val="black"/>
                </a:solidFill>
              </a:rPr>
              <a:pPr/>
              <a:t>7</a:t>
            </a:fld>
            <a:endParaRPr lang="en-US">
              <a:solidFill>
                <a:prstClr val="black"/>
              </a:solidFill>
            </a:endParaRPr>
          </a:p>
        </p:txBody>
      </p:sp>
      <p:sp>
        <p:nvSpPr>
          <p:cNvPr id="1528834" name="Rectangle 2"/>
          <p:cNvSpPr>
            <a:spLocks noGrp="1" noRot="1" noChangeAspect="1" noChangeArrowheads="1" noTextEdit="1"/>
          </p:cNvSpPr>
          <p:nvPr>
            <p:ph type="sldImg"/>
          </p:nvPr>
        </p:nvSpPr>
        <p:spPr>
          <a:ln/>
        </p:spPr>
      </p:sp>
      <p:sp>
        <p:nvSpPr>
          <p:cNvPr id="15288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60763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A5D756D4-F7A1-422C-9603-1F85059DCE3F}" type="slidenum">
              <a:rPr lang="en-US" sz="1200" smtClean="0">
                <a:solidFill>
                  <a:prstClr val="black"/>
                </a:solidFill>
              </a:rPr>
              <a:pPr/>
              <a:t>8</a:t>
            </a:fld>
            <a:endParaRPr lang="en-US" sz="1200">
              <a:solidFill>
                <a:prstClr val="black"/>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en-US" dirty="0">
                <a:latin typeface="Arial" pitchFamily="34" charset="0"/>
              </a:rPr>
              <a:t>EBP is the language</a:t>
            </a:r>
            <a:r>
              <a:rPr lang="en-US" baseline="0" dirty="0">
                <a:latin typeface="Arial" pitchFamily="34" charset="0"/>
              </a:rPr>
              <a:t> of the land. And </a:t>
            </a:r>
            <a:endParaRPr lang="en-US" dirty="0">
              <a:latin typeface="Arial" pitchFamily="34" charset="0"/>
            </a:endParaRPr>
          </a:p>
        </p:txBody>
      </p:sp>
    </p:spTree>
    <p:extLst>
      <p:ext uri="{BB962C8B-B14F-4D97-AF65-F5344CB8AC3E}">
        <p14:creationId xmlns:p14="http://schemas.microsoft.com/office/powerpoint/2010/main" val="3202161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553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682329EC-1E7C-4557-BDFA-234E7F897578}" type="slidenum">
              <a:rPr lang="en-US" sz="1200" smtClean="0">
                <a:solidFill>
                  <a:prstClr val="black"/>
                </a:solidFill>
                <a:latin typeface="Times New Roman" pitchFamily="18" charset="0"/>
              </a:rPr>
              <a:pPr/>
              <a:t>9</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1579038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4.png"/><Relationship Id="rId7" Type="http://schemas.openxmlformats.org/officeDocument/2006/relationships/image" Target="../media/image9.pd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b="0" i="0" cap="none" baseline="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95269" y="3602038"/>
            <a:ext cx="9001462" cy="1655762"/>
          </a:xfrm>
        </p:spPr>
        <p:txBody>
          <a:bodyPr>
            <a:normAutofit/>
          </a:bodyPr>
          <a:lstStyle>
            <a:lvl1pPr marL="0" indent="0" algn="ctr">
              <a:buNone/>
              <a:defRPr sz="2800" baseline="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EDB5E03F-2B68-41E0-98C9-5FF0DC30B968}"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431892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66570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normAutofit/>
          </a:bodyPr>
          <a:lstStyle>
            <a:lvl1pPr>
              <a:defRPr sz="3600" b="0" i="0" cap="none" baseline="0">
                <a:latin typeface="Arial" panose="020B0604020202020204" pitchFamily="34" charset="0"/>
              </a:defRPr>
            </a:lvl1pPr>
          </a:lstStyle>
          <a:p>
            <a:r>
              <a:rPr lang="en-US" dirty="0"/>
              <a:t>Click to edit Master title style</a:t>
            </a:r>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50671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6264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03138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51564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87653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A9DEDD86-92E2-42F4-AE08-105368E4E080}"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707646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AF6C5991-FF6B-4460-9DA3-960F73509928}"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54907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1"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2" name="Title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EDB5E03F-2B68-41E0-98C9-5FF0DC30B968}" type="slidenum">
              <a:rPr lang="en-US" smtClean="0">
                <a:solidFill>
                  <a:prstClr val="black">
                    <a:tint val="95000"/>
                  </a:prstClr>
                </a:solidFill>
              </a:rPr>
              <a:pPr>
                <a:defRPr/>
              </a:pPr>
              <a:t>‹#›</a:t>
            </a:fld>
            <a:endParaRPr lang="en-US">
              <a:solidFill>
                <a:prstClr val="black">
                  <a:tint val="95000"/>
                </a:prstClr>
              </a:solidFill>
            </a:endParaRPr>
          </a:p>
        </p:txBody>
      </p:sp>
      <p:sp>
        <p:nvSpPr>
          <p:cNvPr id="10" name="Rectangle 9"/>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Tree>
    <p:extLst>
      <p:ext uri="{BB962C8B-B14F-4D97-AF65-F5344CB8AC3E}">
        <p14:creationId xmlns:p14="http://schemas.microsoft.com/office/powerpoint/2010/main" val="3030872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62F78E57-1146-476C-B2D2-B9832DDEEF67}"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95538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b="0" i="0" cap="none"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aseline="0">
                <a:latin typeface="Arial" panose="020B0604020202020204" pitchFamily="34" charset="0"/>
              </a:defRPr>
            </a:lvl1pPr>
            <a:lvl2pPr>
              <a:defRPr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62F78E57-1146-476C-B2D2-B9832DDEEF67}"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613060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12" name="Rectangle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2" name="Title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317BDAB4-2807-4616-A3B5-C615C17CC1A7}"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774803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D947EFF1-C2A1-4839-BE4A-BF6748490CC5}"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801617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a:solidFill>
                <a:prstClr val="black">
                  <a:tint val="95000"/>
                </a:prstClr>
              </a:solidFill>
            </a:endParaRPr>
          </a:p>
        </p:txBody>
      </p:sp>
      <p:sp>
        <p:nvSpPr>
          <p:cNvPr id="8" name="Footer Placeholder 7"/>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9" name="Slide Number Placeholder 8"/>
          <p:cNvSpPr>
            <a:spLocks noGrp="1"/>
          </p:cNvSpPr>
          <p:nvPr>
            <p:ph type="sldNum" sz="quarter" idx="12"/>
          </p:nvPr>
        </p:nvSpPr>
        <p:spPr/>
        <p:txBody>
          <a:bodyPr/>
          <a:lstStyle/>
          <a:p>
            <a:pPr>
              <a:defRPr/>
            </a:pPr>
            <a:fld id="{8CD19C23-A5CE-4888-921C-A05B3CAB407E}"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8774531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solidFill>
                <a:prstClr val="black">
                  <a:tint val="95000"/>
                </a:prstClr>
              </a:solidFill>
            </a:endParaRPr>
          </a:p>
        </p:txBody>
      </p:sp>
      <p:sp>
        <p:nvSpPr>
          <p:cNvPr id="4" name="Footer Placeholder 3"/>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5" name="Slide Number Placeholder 4"/>
          <p:cNvSpPr>
            <a:spLocks noGrp="1"/>
          </p:cNvSpPr>
          <p:nvPr>
            <p:ph type="sldNum" sz="quarter" idx="12"/>
          </p:nvPr>
        </p:nvSpPr>
        <p:spPr/>
        <p:txBody>
          <a:bodyPr/>
          <a:lstStyle/>
          <a:p>
            <a:pPr>
              <a:defRPr/>
            </a:pPr>
            <a:fld id="{5CC1EBA2-FE22-49FD-9943-F5CC87F8A5F1}"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6774650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95000"/>
                </a:prstClr>
              </a:solidFill>
            </a:endParaRPr>
          </a:p>
        </p:txBody>
      </p:sp>
      <p:sp>
        <p:nvSpPr>
          <p:cNvPr id="3" name="Footer Placeholder 2"/>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4" name="Slide Number Placeholder 3"/>
          <p:cNvSpPr>
            <a:spLocks noGrp="1"/>
          </p:cNvSpPr>
          <p:nvPr>
            <p:ph type="sldNum" sz="quarter" idx="12"/>
          </p:nvPr>
        </p:nvSpPr>
        <p:spPr/>
        <p:txBody>
          <a:bodyPr/>
          <a:lstStyle/>
          <a:p>
            <a:pPr>
              <a:defRPr/>
            </a:pPr>
            <a:fld id="{37E842EC-6740-42CB-99C1-ED1985FE3B39}"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0523515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4A212054-B4C1-4262-90ED-049A6B4C34F5}" type="slidenum">
              <a:rPr lang="en-US" smtClean="0">
                <a:solidFill>
                  <a:prstClr val="black">
                    <a:tint val="95000"/>
                  </a:prstClr>
                </a:solidFill>
              </a:rPr>
              <a:pPr>
                <a:defRPr/>
              </a:pPr>
              <a:t>‹#›</a:t>
            </a:fld>
            <a:endParaRPr lang="en-US">
              <a:solidFill>
                <a:prstClr val="black">
                  <a:tint val="95000"/>
                </a:prstClr>
              </a:solidFill>
            </a:endParaRPr>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Tree>
    <p:extLst>
      <p:ext uri="{BB962C8B-B14F-4D97-AF65-F5344CB8AC3E}">
        <p14:creationId xmlns:p14="http://schemas.microsoft.com/office/powerpoint/2010/main" val="37411769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219456" y="1170432"/>
            <a:ext cx="3364992" cy="201168"/>
          </a:xfrm>
        </p:spPr>
        <p:txBody>
          <a:bodyPr/>
          <a:lstStyle/>
          <a:p>
            <a:pPr>
              <a:defRPr/>
            </a:pPr>
            <a:endParaRPr lang="en-US">
              <a:solidFill>
                <a:prstClr val="black">
                  <a:tint val="95000"/>
                </a:prstClr>
              </a:solidFill>
            </a:endParaRPr>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6" name="Footer Placeholder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pPr>
              <a:defRPr/>
            </a:pPr>
            <a:r>
              <a:rPr lang="en-US">
                <a:solidFill>
                  <a:prstClr val="white">
                    <a:shade val="50000"/>
                  </a:prstClr>
                </a:solidFill>
              </a:rPr>
              <a:t>Dare to Act ~ Creating a Blueprint for Change</a:t>
            </a:r>
          </a:p>
        </p:txBody>
      </p:sp>
      <p:sp>
        <p:nvSpPr>
          <p:cNvPr id="7" name="Slide Number Placeholder 6"/>
          <p:cNvSpPr>
            <a:spLocks noGrp="1"/>
          </p:cNvSpPr>
          <p:nvPr>
            <p:ph type="sldNum" sz="quarter" idx="12"/>
          </p:nvPr>
        </p:nvSpPr>
        <p:spPr>
          <a:xfrm>
            <a:off x="11119104" y="1170432"/>
            <a:ext cx="978485" cy="201168"/>
          </a:xfrm>
        </p:spPr>
        <p:txBody>
          <a:bodyPr/>
          <a:lstStyle/>
          <a:p>
            <a:pPr>
              <a:defRPr/>
            </a:pPr>
            <a:fld id="{B3C6742F-AE12-4EC9-85F4-37793304B913}"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9585891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A9DEDD86-92E2-42F4-AE08-105368E4E080}"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9405245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8" name="Rectangle 7"/>
          <p:cNvSpPr/>
          <p:nvPr/>
        </p:nvSpPr>
        <p:spPr bwMode="ltGray">
          <a:xfrm>
            <a:off x="8863584"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2" name="Vertical Title 1"/>
          <p:cNvSpPr>
            <a:spLocks noGrp="1"/>
          </p:cNvSpPr>
          <p:nvPr>
            <p:ph type="title" orient="vert"/>
          </p:nvPr>
        </p:nvSpPr>
        <p:spPr>
          <a:xfrm>
            <a:off x="9042400" y="274641"/>
            <a:ext cx="2540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304801"/>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a:xfrm>
            <a:off x="3520796" y="6377460"/>
            <a:ext cx="5115205" cy="365125"/>
          </a:xfrm>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AF6C5991-FF6B-4460-9DA3-960F73509928}"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5106506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solidFill>
                  <a:prstClr val="white">
                    <a:lumMod val="95000"/>
                  </a:prstClr>
                </a:solidFill>
                <a:effectLst>
                  <a:outerShdw blurRad="50800" dist="38100" dir="2700000" algn="tl" rotWithShape="0">
                    <a:prstClr val="black">
                      <a:alpha val="43000"/>
                    </a:prstClr>
                  </a:outerShdw>
                </a:effectLst>
              </a:rPr>
              <a:pPr/>
              <a:t>12/1/2021</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5" name="Footer Placeholder 4"/>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Slide Number Placeholder 5"/>
          <p:cNvSpPr>
            <a:spLocks noGrp="1"/>
          </p:cNvSpPr>
          <p:nvPr>
            <p:ph type="sldNum" sz="quarter" idx="12"/>
          </p:nvPr>
        </p:nvSpPr>
        <p:spPr/>
        <p:txBody>
          <a:bodyPr/>
          <a:lstStyle/>
          <a:p>
            <a:fld id="{DF28FB93-0A08-4E7D-8E63-9EFA29F1E093}" type="slidenum">
              <a:rPr lang="en-US" dirty="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2484570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317BDAB4-2807-4616-A3B5-C615C17CC1A7}"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785295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aseline="0">
                <a:effectLst/>
                <a:latin typeface="Arial" panose="020B0604020202020204" pitchFamily="34" charset="0"/>
              </a:defRPr>
            </a:lvl1pPr>
            <a:lvl2pPr>
              <a:defRPr baseline="0">
                <a:latin typeface="Arial" panose="020B0604020202020204" pitchFamily="34" charset="0"/>
              </a:defRPr>
            </a:lvl2pPr>
            <a:lvl3pPr>
              <a:defRPr baseline="0">
                <a:latin typeface="Arial" panose="020B0604020202020204" pitchFamily="34" charset="0"/>
              </a:defRPr>
            </a:lvl3pPr>
            <a:lvl4pPr>
              <a:defRPr baseline="0">
                <a:effectLst/>
                <a:latin typeface="Arial" panose="020B0604020202020204" pitchFamily="34" charset="0"/>
              </a:defRPr>
            </a:lvl4pPr>
            <a:lvl5pPr>
              <a:defRPr baseline="0">
                <a:effectLst/>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E36636D-D922-432D-A958-524484B5923D}" type="datetimeFigureOut">
              <a:rPr lang="en-US" dirty="0">
                <a:solidFill>
                  <a:prstClr val="white">
                    <a:lumMod val="95000"/>
                  </a:prstClr>
                </a:solidFill>
                <a:effectLst>
                  <a:outerShdw blurRad="50800" dist="38100" dir="2700000" algn="tl" rotWithShape="0">
                    <a:prstClr val="black">
                      <a:alpha val="43000"/>
                    </a:prstClr>
                  </a:outerShdw>
                </a:effectLst>
              </a:rPr>
              <a:pPr/>
              <a:t>12/1/2021</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5" name="Footer Placeholder 4"/>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Slide Number Placeholder 5"/>
          <p:cNvSpPr>
            <a:spLocks noGrp="1"/>
          </p:cNvSpPr>
          <p:nvPr>
            <p:ph type="sldNum" sz="quarter" idx="12"/>
          </p:nvPr>
        </p:nvSpPr>
        <p:spPr/>
        <p:txBody>
          <a:bodyPr/>
          <a:lstStyle/>
          <a:p>
            <a:fld id="{DF28FB93-0A08-4E7D-8E63-9EFA29F1E093}" type="slidenum">
              <a:rPr lang="en-US" dirty="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pic>
        <p:nvPicPr>
          <p:cNvPr id="7" name="Picture 6" descr="MUlogo_Stack_White.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9792586" y="5844491"/>
            <a:ext cx="1913532" cy="587106"/>
          </a:xfrm>
          <a:prstGeom prst="rect">
            <a:avLst/>
          </a:prstGeom>
        </p:spPr>
      </p:pic>
    </p:spTree>
    <p:extLst>
      <p:ext uri="{BB962C8B-B14F-4D97-AF65-F5344CB8AC3E}">
        <p14:creationId xmlns:p14="http://schemas.microsoft.com/office/powerpoint/2010/main" val="26431520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dirty="0">
                <a:solidFill>
                  <a:prstClr val="white">
                    <a:lumMod val="95000"/>
                  </a:prstClr>
                </a:solidFill>
                <a:effectLst>
                  <a:outerShdw blurRad="50800" dist="38100" dir="2700000" algn="tl" rotWithShape="0">
                    <a:prstClr val="black">
                      <a:alpha val="43000"/>
                    </a:prstClr>
                  </a:outerShdw>
                </a:effectLst>
              </a:rPr>
              <a:pPr/>
              <a:t>12/1/2021</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5" name="Footer Placeholder 4"/>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Slide Number Placeholder 5"/>
          <p:cNvSpPr>
            <a:spLocks noGrp="1"/>
          </p:cNvSpPr>
          <p:nvPr>
            <p:ph type="sldNum" sz="quarter" idx="12"/>
          </p:nvPr>
        </p:nvSpPr>
        <p:spPr/>
        <p:txBody>
          <a:bodyPr/>
          <a:lstStyle/>
          <a:p>
            <a:fld id="{DF28FB93-0A08-4E7D-8E63-9EFA29F1E093}" type="slidenum">
              <a:rPr lang="en-US" dirty="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19867911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dirty="0">
                <a:solidFill>
                  <a:prstClr val="white">
                    <a:lumMod val="95000"/>
                  </a:prstClr>
                </a:solidFill>
                <a:effectLst>
                  <a:outerShdw blurRad="50800" dist="38100" dir="2700000" algn="tl" rotWithShape="0">
                    <a:prstClr val="black">
                      <a:alpha val="43000"/>
                    </a:prstClr>
                  </a:outerShdw>
                </a:effectLst>
              </a:rPr>
              <a:pPr/>
              <a:t>12/1/2021</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Footer Placeholder 5"/>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7" name="Slide Number Placeholder 6"/>
          <p:cNvSpPr>
            <a:spLocks noGrp="1"/>
          </p:cNvSpPr>
          <p:nvPr>
            <p:ph type="sldNum" sz="quarter" idx="12"/>
          </p:nvPr>
        </p:nvSpPr>
        <p:spPr/>
        <p:txBody>
          <a:bodyPr/>
          <a:lstStyle/>
          <a:p>
            <a:fld id="{DF28FB93-0A08-4E7D-8E63-9EFA29F1E093}" type="slidenum">
              <a:rPr lang="en-US" dirty="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40466818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dirty="0">
                <a:solidFill>
                  <a:prstClr val="white">
                    <a:lumMod val="95000"/>
                  </a:prstClr>
                </a:solidFill>
                <a:effectLst>
                  <a:outerShdw blurRad="50800" dist="38100" dir="2700000" algn="tl" rotWithShape="0">
                    <a:prstClr val="black">
                      <a:alpha val="43000"/>
                    </a:prstClr>
                  </a:outerShdw>
                </a:effectLst>
              </a:rPr>
              <a:pPr/>
              <a:t>12/1/2021</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8" name="Footer Placeholder 7"/>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9" name="Slide Number Placeholder 8"/>
          <p:cNvSpPr>
            <a:spLocks noGrp="1"/>
          </p:cNvSpPr>
          <p:nvPr>
            <p:ph type="sldNum" sz="quarter" idx="12"/>
          </p:nvPr>
        </p:nvSpPr>
        <p:spPr/>
        <p:txBody>
          <a:bodyPr/>
          <a:lstStyle/>
          <a:p>
            <a:fld id="{DF28FB93-0A08-4E7D-8E63-9EFA29F1E093}" type="slidenum">
              <a:rPr lang="en-US" dirty="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23731847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dirty="0">
                <a:solidFill>
                  <a:prstClr val="white">
                    <a:lumMod val="95000"/>
                  </a:prstClr>
                </a:solidFill>
                <a:effectLst>
                  <a:outerShdw blurRad="50800" dist="38100" dir="2700000" algn="tl" rotWithShape="0">
                    <a:prstClr val="black">
                      <a:alpha val="43000"/>
                    </a:prstClr>
                  </a:outerShdw>
                </a:effectLst>
              </a:rPr>
              <a:pPr/>
              <a:t>12/1/2021</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4" name="Footer Placeholder 3"/>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5" name="Slide Number Placeholder 4"/>
          <p:cNvSpPr>
            <a:spLocks noGrp="1"/>
          </p:cNvSpPr>
          <p:nvPr>
            <p:ph type="sldNum" sz="quarter" idx="12"/>
          </p:nvPr>
        </p:nvSpPr>
        <p:spPr/>
        <p:txBody>
          <a:bodyPr/>
          <a:lstStyle/>
          <a:p>
            <a:fld id="{DF28FB93-0A08-4E7D-8E63-9EFA29F1E093}" type="slidenum">
              <a:rPr lang="en-US" dirty="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35297955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dirty="0">
                <a:solidFill>
                  <a:prstClr val="white">
                    <a:lumMod val="95000"/>
                  </a:prstClr>
                </a:solidFill>
                <a:effectLst>
                  <a:outerShdw blurRad="50800" dist="38100" dir="2700000" algn="tl" rotWithShape="0">
                    <a:prstClr val="black">
                      <a:alpha val="43000"/>
                    </a:prstClr>
                  </a:outerShdw>
                </a:effectLst>
              </a:rPr>
              <a:pPr/>
              <a:t>12/1/2021</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3" name="Footer Placeholder 2"/>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4" name="Slide Number Placeholder 3"/>
          <p:cNvSpPr>
            <a:spLocks noGrp="1"/>
          </p:cNvSpPr>
          <p:nvPr>
            <p:ph type="sldNum" sz="quarter" idx="12"/>
          </p:nvPr>
        </p:nvSpPr>
        <p:spPr/>
        <p:txBody>
          <a:bodyPr/>
          <a:lstStyle/>
          <a:p>
            <a:fld id="{DF28FB93-0A08-4E7D-8E63-9EFA29F1E093}" type="slidenum">
              <a:rPr lang="en-US" dirty="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6927108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dirty="0">
                <a:solidFill>
                  <a:prstClr val="white">
                    <a:lumMod val="95000"/>
                  </a:prstClr>
                </a:solidFill>
                <a:effectLst>
                  <a:outerShdw blurRad="50800" dist="38100" dir="2700000" algn="tl" rotWithShape="0">
                    <a:prstClr val="black">
                      <a:alpha val="43000"/>
                    </a:prstClr>
                  </a:outerShdw>
                </a:effectLst>
              </a:rPr>
              <a:pPr/>
              <a:t>12/1/2021</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Footer Placeholder 5"/>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7" name="Slide Number Placeholder 6"/>
          <p:cNvSpPr>
            <a:spLocks noGrp="1"/>
          </p:cNvSpPr>
          <p:nvPr>
            <p:ph type="sldNum" sz="quarter" idx="12"/>
          </p:nvPr>
        </p:nvSpPr>
        <p:spPr/>
        <p:txBody>
          <a:bodyPr/>
          <a:lstStyle/>
          <a:p>
            <a:fld id="{DF28FB93-0A08-4E7D-8E63-9EFA29F1E093}" type="slidenum">
              <a:rPr lang="en-US" dirty="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30830771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dirty="0">
                <a:solidFill>
                  <a:prstClr val="white">
                    <a:lumMod val="95000"/>
                  </a:prstClr>
                </a:solidFill>
                <a:effectLst>
                  <a:outerShdw blurRad="50800" dist="38100" dir="2700000" algn="tl" rotWithShape="0">
                    <a:prstClr val="black">
                      <a:alpha val="43000"/>
                    </a:prstClr>
                  </a:outerShdw>
                </a:effectLst>
              </a:rPr>
              <a:pPr/>
              <a:t>12/1/2021</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Footer Placeholder 5"/>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7" name="Slide Number Placeholder 6"/>
          <p:cNvSpPr>
            <a:spLocks noGrp="1"/>
          </p:cNvSpPr>
          <p:nvPr>
            <p:ph type="sldNum" sz="quarter" idx="12"/>
          </p:nvPr>
        </p:nvSpPr>
        <p:spPr/>
        <p:txBody>
          <a:bodyPr/>
          <a:lstStyle/>
          <a:p>
            <a:fld id="{DF28FB93-0A08-4E7D-8E63-9EFA29F1E093}" type="slidenum">
              <a:rPr lang="en-US" dirty="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15479854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lumMod val="95000"/>
                  </a:prstClr>
                </a:solidFill>
                <a:effectLst>
                  <a:outerShdw blurRad="50800" dist="38100" dir="2700000" algn="tl" rotWithShape="0">
                    <a:prstClr val="black">
                      <a:alpha val="43000"/>
                    </a:prstClr>
                  </a:outerShdw>
                </a:effectLst>
              </a:rPr>
              <a:pPr/>
              <a:t>12/1/2021</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Footer Placeholder 5"/>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27094707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lumMod val="95000"/>
                  </a:prstClr>
                </a:solidFill>
                <a:effectLst>
                  <a:outerShdw blurRad="50800" dist="38100" dir="2700000" algn="tl" rotWithShape="0">
                    <a:prstClr val="black">
                      <a:alpha val="43000"/>
                    </a:prstClr>
                  </a:outerShdw>
                </a:effectLst>
              </a:rPr>
              <a:pPr/>
              <a:t>12/1/2021</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Footer Placeholder 5"/>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2432177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D947EFF1-C2A1-4839-BE4A-BF6748490CC5}"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4560881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lumMod val="95000"/>
                  </a:prstClr>
                </a:solidFill>
                <a:effectLst>
                  <a:outerShdw blurRad="50800" dist="38100" dir="2700000" algn="tl" rotWithShape="0">
                    <a:prstClr val="black">
                      <a:alpha val="43000"/>
                    </a:prstClr>
                  </a:outerShdw>
                </a:effectLst>
              </a:rPr>
              <a:pPr/>
              <a:t>12/1/2021</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Footer Placeholder 5"/>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32865113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lumMod val="95000"/>
                  </a:prstClr>
                </a:solidFill>
                <a:effectLst>
                  <a:outerShdw blurRad="50800" dist="38100" dir="2700000" algn="tl" rotWithShape="0">
                    <a:prstClr val="black">
                      <a:alpha val="43000"/>
                    </a:prstClr>
                  </a:outerShdw>
                </a:effectLst>
              </a:rPr>
              <a:pPr/>
              <a:t>12/1/2021</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Footer Placeholder 5"/>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24736599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lumMod val="95000"/>
                  </a:prstClr>
                </a:solidFill>
                <a:effectLst>
                  <a:outerShdw blurRad="50800" dist="38100" dir="2700000" algn="tl" rotWithShape="0">
                    <a:prstClr val="black">
                      <a:alpha val="43000"/>
                    </a:prstClr>
                  </a:outerShdw>
                </a:effectLst>
              </a:rPr>
              <a:pPr/>
              <a:t>12/1/2021</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4" name="Footer Placeholder 3"/>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21171601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lumMod val="95000"/>
                  </a:prstClr>
                </a:solidFill>
                <a:effectLst>
                  <a:outerShdw blurRad="50800" dist="38100" dir="2700000" algn="tl" rotWithShape="0">
                    <a:prstClr val="black">
                      <a:alpha val="43000"/>
                    </a:prstClr>
                  </a:outerShdw>
                </a:effectLst>
              </a:rPr>
              <a:pPr/>
              <a:t>12/1/2021</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4" name="Footer Placeholder 3"/>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4922793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solidFill>
                  <a:prstClr val="white">
                    <a:lumMod val="95000"/>
                  </a:prstClr>
                </a:solidFill>
                <a:effectLst>
                  <a:outerShdw blurRad="50800" dist="38100" dir="2700000" algn="tl" rotWithShape="0">
                    <a:prstClr val="black">
                      <a:alpha val="43000"/>
                    </a:prstClr>
                  </a:outerShdw>
                </a:effectLst>
              </a:rPr>
              <a:pPr/>
              <a:t>12/1/2021</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5" name="Footer Placeholder 4"/>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Slide Number Placeholder 5"/>
          <p:cNvSpPr>
            <a:spLocks noGrp="1"/>
          </p:cNvSpPr>
          <p:nvPr>
            <p:ph type="sldNum" sz="quarter" idx="12"/>
          </p:nvPr>
        </p:nvSpPr>
        <p:spPr/>
        <p:txBody>
          <a:bodyPr/>
          <a:lstStyle/>
          <a:p>
            <a:fld id="{DF28FB93-0A08-4E7D-8E63-9EFA29F1E093}" type="slidenum">
              <a:rPr lang="en-US" dirty="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31966258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solidFill>
                  <a:prstClr val="white">
                    <a:lumMod val="95000"/>
                  </a:prstClr>
                </a:solidFill>
                <a:effectLst>
                  <a:outerShdw blurRad="50800" dist="38100" dir="2700000" algn="tl" rotWithShape="0">
                    <a:prstClr val="black">
                      <a:alpha val="43000"/>
                    </a:prstClr>
                  </a:outerShdw>
                </a:effectLst>
              </a:rPr>
              <a:pPr/>
              <a:t>12/1/2021</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5" name="Footer Placeholder 4"/>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Slide Number Placeholder 5"/>
          <p:cNvSpPr>
            <a:spLocks noGrp="1"/>
          </p:cNvSpPr>
          <p:nvPr>
            <p:ph type="sldNum" sz="quarter" idx="12"/>
          </p:nvPr>
        </p:nvSpPr>
        <p:spPr/>
        <p:txBody>
          <a:bodyPr/>
          <a:lstStyle/>
          <a:p>
            <a:fld id="{DF28FB93-0A08-4E7D-8E63-9EFA29F1E093}" type="slidenum">
              <a:rPr lang="en-US" dirty="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3661030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solidFill>
                <a:prstClr val="black">
                  <a:tint val="95000"/>
                </a:prstClr>
              </a:solidFill>
            </a:endParaRPr>
          </a:p>
        </p:txBody>
      </p:sp>
      <p:sp>
        <p:nvSpPr>
          <p:cNvPr id="8" name="Footer Placeholder 7"/>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9" name="Slide Number Placeholder 8"/>
          <p:cNvSpPr>
            <a:spLocks noGrp="1"/>
          </p:cNvSpPr>
          <p:nvPr>
            <p:ph type="sldNum" sz="quarter" idx="12"/>
          </p:nvPr>
        </p:nvSpPr>
        <p:spPr/>
        <p:txBody>
          <a:bodyPr/>
          <a:lstStyle/>
          <a:p>
            <a:pPr>
              <a:defRPr/>
            </a:pPr>
            <a:fld id="{8CD19C23-A5CE-4888-921C-A05B3CAB407E}"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597913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prstClr val="black">
                  <a:tint val="95000"/>
                </a:prstClr>
              </a:solidFill>
            </a:endParaRPr>
          </a:p>
        </p:txBody>
      </p:sp>
      <p:sp>
        <p:nvSpPr>
          <p:cNvPr id="4" name="Footer Placeholder 3"/>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5" name="Slide Number Placeholder 4"/>
          <p:cNvSpPr>
            <a:spLocks noGrp="1"/>
          </p:cNvSpPr>
          <p:nvPr>
            <p:ph type="sldNum" sz="quarter" idx="12"/>
          </p:nvPr>
        </p:nvSpPr>
        <p:spPr/>
        <p:txBody>
          <a:bodyPr/>
          <a:lstStyle/>
          <a:p>
            <a:pPr>
              <a:defRPr/>
            </a:pPr>
            <a:fld id="{5CC1EBA2-FE22-49FD-9943-F5CC87F8A5F1}"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751434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95000"/>
                </a:prstClr>
              </a:solidFill>
            </a:endParaRPr>
          </a:p>
        </p:txBody>
      </p:sp>
      <p:sp>
        <p:nvSpPr>
          <p:cNvPr id="3" name="Footer Placeholder 2"/>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4" name="Slide Number Placeholder 3"/>
          <p:cNvSpPr>
            <a:spLocks noGrp="1"/>
          </p:cNvSpPr>
          <p:nvPr>
            <p:ph type="sldNum" sz="quarter" idx="12"/>
          </p:nvPr>
        </p:nvSpPr>
        <p:spPr/>
        <p:txBody>
          <a:bodyPr/>
          <a:lstStyle/>
          <a:p>
            <a:pPr>
              <a:defRPr/>
            </a:pPr>
            <a:fld id="{37E842EC-6740-42CB-99C1-ED1985FE3B39}"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917763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4A212054-B4C1-4262-90ED-049A6B4C34F5}"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880554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white">
                    <a:shade val="50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B3C6742F-AE12-4EC9-85F4-37793304B913}"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429357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914400" fontAlgn="base">
              <a:spcBef>
                <a:spcPct val="0"/>
              </a:spcBef>
              <a:spcAft>
                <a:spcPct val="0"/>
              </a:spcAft>
              <a:defRPr/>
            </a:pPr>
            <a:endParaRPr lang="en-US" b="1">
              <a:solidFill>
                <a:prstClr val="black">
                  <a:tint val="95000"/>
                </a:prstClr>
              </a:solidFill>
              <a:latin typeface="Tahoma" pitchFamily="34" charset="0"/>
              <a:ea typeface="MS PGothic" pitchFamily="34" charset="-128"/>
            </a:endParaRPr>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defTabSz="914400" fontAlgn="base">
              <a:spcBef>
                <a:spcPct val="0"/>
              </a:spcBef>
              <a:spcAft>
                <a:spcPct val="0"/>
              </a:spcAft>
              <a:defRPr/>
            </a:pPr>
            <a:r>
              <a:rPr lang="en-US" b="1">
                <a:solidFill>
                  <a:prstClr val="black">
                    <a:tint val="95000"/>
                  </a:prstClr>
                </a:solidFill>
                <a:latin typeface="Tahoma" pitchFamily="34" charset="0"/>
                <a:ea typeface="MS PGothic" pitchFamily="34" charset="-128"/>
              </a:rPr>
              <a:t>Dare to Act ~ Creating a Blueprint for Change</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914400" fontAlgn="base">
              <a:spcBef>
                <a:spcPct val="0"/>
              </a:spcBef>
              <a:spcAft>
                <a:spcPct val="0"/>
              </a:spcAft>
              <a:defRPr/>
            </a:pPr>
            <a:fld id="{7A63AA6C-0221-4E77-9401-49DCD34269E6}" type="slidenum">
              <a:rPr lang="en-US" b="1" smtClean="0">
                <a:solidFill>
                  <a:prstClr val="black">
                    <a:tint val="95000"/>
                  </a:prstClr>
                </a:solidFill>
                <a:latin typeface="Tahoma" pitchFamily="34" charset="0"/>
                <a:ea typeface="MS PGothic" pitchFamily="34" charset="-128"/>
              </a:rPr>
              <a:pPr defTabSz="914400" fontAlgn="base">
                <a:spcBef>
                  <a:spcPct val="0"/>
                </a:spcBef>
                <a:spcAft>
                  <a:spcPct val="0"/>
                </a:spcAft>
                <a:defRPr/>
              </a:pPr>
              <a:t>‹#›</a:t>
            </a:fld>
            <a:endParaRPr lang="en-US" b="1">
              <a:solidFill>
                <a:prstClr val="black">
                  <a:tint val="95000"/>
                </a:prstClr>
              </a:solidFill>
              <a:latin typeface="Tahoma" pitchFamily="34" charset="0"/>
              <a:ea typeface="MS PGothic" pitchFamily="34" charset="-128"/>
            </a:endParaRPr>
          </a:p>
        </p:txBody>
      </p:sp>
    </p:spTree>
    <p:extLst>
      <p:ext uri="{BB962C8B-B14F-4D97-AF65-F5344CB8AC3E}">
        <p14:creationId xmlns:p14="http://schemas.microsoft.com/office/powerpoint/2010/main" val="956503124"/>
      </p:ext>
    </p:extLst>
  </p:cSld>
  <p:clrMap bg1="dk1" tx1="lt1" bg2="dk2" tx2="lt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 id="2147484004" r:id="rId12"/>
    <p:sldLayoutId id="2147484005" r:id="rId13"/>
    <p:sldLayoutId id="2147484006" r:id="rId14"/>
    <p:sldLayoutId id="2147484007" r:id="rId15"/>
    <p:sldLayoutId id="2147484008" r:id="rId16"/>
    <p:sldLayoutId id="214748400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7" name="Rectangle 6"/>
          <p:cNvSpPr/>
          <p:nvPr/>
        </p:nvSpPr>
        <p:spPr bwMode="ltGray">
          <a:xfrm>
            <a:off x="1" y="1"/>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2" name="Title Placeholder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609600" y="1775192"/>
            <a:ext cx="109728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defTabSz="914400" fontAlgn="base">
              <a:spcBef>
                <a:spcPct val="0"/>
              </a:spcBef>
              <a:spcAft>
                <a:spcPct val="0"/>
              </a:spcAft>
              <a:defRPr/>
            </a:pPr>
            <a:endParaRPr lang="en-US" b="1">
              <a:solidFill>
                <a:prstClr val="black">
                  <a:tint val="95000"/>
                </a:prstClr>
              </a:solidFill>
              <a:latin typeface="Tahoma" pitchFamily="34" charset="0"/>
            </a:endParaRPr>
          </a:p>
        </p:txBody>
      </p:sp>
      <p:sp>
        <p:nvSpPr>
          <p:cNvPr id="5" name="Footer Placeholder 4"/>
          <p:cNvSpPr>
            <a:spLocks noGrp="1"/>
          </p:cNvSpPr>
          <p:nvPr>
            <p:ph type="ftr" sz="quarter" idx="3"/>
          </p:nvPr>
        </p:nvSpPr>
        <p:spPr>
          <a:xfrm>
            <a:off x="3520796"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defTabSz="914400" fontAlgn="base">
              <a:spcBef>
                <a:spcPct val="0"/>
              </a:spcBef>
              <a:spcAft>
                <a:spcPct val="0"/>
              </a:spcAft>
              <a:defRPr/>
            </a:pPr>
            <a:r>
              <a:rPr lang="en-US" b="1">
                <a:solidFill>
                  <a:prstClr val="black">
                    <a:tint val="95000"/>
                  </a:prstClr>
                </a:solidFill>
                <a:latin typeface="Tahoma" pitchFamily="34" charset="0"/>
              </a:rPr>
              <a:t>Dare to Act ~ Creating a Blueprint for Change</a:t>
            </a:r>
          </a:p>
        </p:txBody>
      </p:sp>
      <p:sp>
        <p:nvSpPr>
          <p:cNvPr id="6" name="Slide Number Placeholder 5"/>
          <p:cNvSpPr>
            <a:spLocks noGrp="1"/>
          </p:cNvSpPr>
          <p:nvPr>
            <p:ph type="sldNum" sz="quarter" idx="4"/>
          </p:nvPr>
        </p:nvSpPr>
        <p:spPr>
          <a:xfrm>
            <a:off x="10939195"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defTabSz="914400" fontAlgn="base">
              <a:spcBef>
                <a:spcPct val="0"/>
              </a:spcBef>
              <a:spcAft>
                <a:spcPct val="0"/>
              </a:spcAft>
              <a:defRPr/>
            </a:pPr>
            <a:fld id="{7A63AA6C-0221-4E77-9401-49DCD34269E6}" type="slidenum">
              <a:rPr lang="en-US" b="1" smtClean="0">
                <a:solidFill>
                  <a:prstClr val="black">
                    <a:tint val="95000"/>
                  </a:prstClr>
                </a:solidFill>
                <a:latin typeface="Tahoma" pitchFamily="34" charset="0"/>
              </a:rPr>
              <a:pPr defTabSz="914400" fontAlgn="base">
                <a:spcBef>
                  <a:spcPct val="0"/>
                </a:spcBef>
                <a:spcAft>
                  <a:spcPct val="0"/>
                </a:spcAft>
                <a:defRPr/>
              </a:pPr>
              <a:t>‹#›</a:t>
            </a:fld>
            <a:endParaRPr lang="en-US" b="1">
              <a:solidFill>
                <a:prstClr val="black">
                  <a:tint val="95000"/>
                </a:prstClr>
              </a:solidFill>
              <a:latin typeface="Tahoma" pitchFamily="34" charset="0"/>
            </a:endParaRPr>
          </a:p>
        </p:txBody>
      </p:sp>
    </p:spTree>
    <p:extLst>
      <p:ext uri="{BB962C8B-B14F-4D97-AF65-F5344CB8AC3E}">
        <p14:creationId xmlns:p14="http://schemas.microsoft.com/office/powerpoint/2010/main" val="126251898"/>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E36636D-D922-432D-A958-524484B5923D}" type="datetimeFigureOut">
              <a:rPr lang="en-US" dirty="0">
                <a:solidFill>
                  <a:prstClr val="white">
                    <a:lumMod val="95000"/>
                  </a:prstClr>
                </a:solidFill>
                <a:effectLst>
                  <a:outerShdw blurRad="50800" dist="38100" dir="2700000" algn="tl" rotWithShape="0">
                    <a:prstClr val="black">
                      <a:alpha val="43000"/>
                    </a:prstClr>
                  </a:outerShdw>
                </a:effectLst>
              </a:rPr>
              <a:pPr/>
              <a:t>12/1/2021</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F28FB93-0A08-4E7D-8E63-9EFA29F1E093}" type="slidenum">
              <a:rPr lang="en-US" dirty="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1833418383"/>
      </p:ext>
    </p:extLst>
  </p:cSld>
  <p:clrMap bg1="dk1" tx1="lt1" bg2="dk2" tx2="lt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3" r:id="rId7"/>
    <p:sldLayoutId id="2147484054" r:id="rId8"/>
    <p:sldLayoutId id="2147484055" r:id="rId9"/>
    <p:sldLayoutId id="2147484056" r:id="rId10"/>
    <p:sldLayoutId id="2147484057" r:id="rId11"/>
    <p:sldLayoutId id="2147484058" r:id="rId12"/>
    <p:sldLayoutId id="2147484059" r:id="rId13"/>
    <p:sldLayoutId id="2147484060" r:id="rId14"/>
    <p:sldLayoutId id="2147484061" r:id="rId15"/>
    <p:sldLayoutId id="2147484062" r:id="rId16"/>
    <p:sldLayoutId id="2147484063"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0.gif"/><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24.jpeg"/><Relationship Id="rId4" Type="http://schemas.openxmlformats.org/officeDocument/2006/relationships/image" Target="../media/image23.png"/><Relationship Id="rId9" Type="http://schemas.openxmlformats.org/officeDocument/2006/relationships/image" Target="../media/image28.jp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9127" y="766681"/>
            <a:ext cx="10035430" cy="5255285"/>
          </a:xfrm>
          <a:prstGeom prst="rect">
            <a:avLst/>
          </a:prstGeom>
          <a:noFill/>
        </p:spPr>
        <p:txBody>
          <a:bodyPr wrap="square" rtlCol="0">
            <a:spAutoFit/>
          </a:bodyPr>
          <a:lstStyle/>
          <a:p>
            <a:pPr algn="ctr"/>
            <a:r>
              <a:rPr lang="en-US" sz="3600" dirty="0">
                <a:latin typeface="Arial" pitchFamily="34" charset="0"/>
                <a:cs typeface="Arial" pitchFamily="34" charset="0"/>
              </a:rPr>
              <a:t>Wentzville School District</a:t>
            </a:r>
          </a:p>
          <a:p>
            <a:pPr algn="ctr"/>
            <a:endParaRPr lang="en-US" sz="2400" dirty="0">
              <a:latin typeface="Arial" pitchFamily="34" charset="0"/>
              <a:cs typeface="Arial" pitchFamily="34" charset="0"/>
            </a:endParaRPr>
          </a:p>
          <a:p>
            <a:pPr algn="ctr"/>
            <a:endParaRPr lang="en-US" sz="2800" dirty="0">
              <a:latin typeface="Arial" pitchFamily="34" charset="0"/>
              <a:cs typeface="Arial" pitchFamily="34" charset="0"/>
            </a:endParaRPr>
          </a:p>
          <a:p>
            <a:pPr algn="ctr"/>
            <a:br>
              <a:rPr lang="en-US" sz="2800" dirty="0">
                <a:latin typeface="Arial" pitchFamily="34" charset="0"/>
                <a:cs typeface="Arial" pitchFamily="34" charset="0"/>
              </a:rPr>
            </a:br>
            <a:r>
              <a:rPr lang="en-US" sz="4800" dirty="0">
                <a:latin typeface="Arial" pitchFamily="34" charset="0"/>
                <a:cs typeface="Arial" pitchFamily="34" charset="0"/>
              </a:rPr>
              <a:t>Solution-Focused Therapy</a:t>
            </a:r>
          </a:p>
          <a:p>
            <a:pPr algn="ctr"/>
            <a:endParaRPr lang="en-US" sz="2400" dirty="0">
              <a:latin typeface="Arial" pitchFamily="34" charset="0"/>
              <a:cs typeface="Arial" pitchFamily="34" charset="0"/>
            </a:endParaRPr>
          </a:p>
          <a:p>
            <a:pPr algn="ctr"/>
            <a:endParaRPr lang="en-US" sz="2400" dirty="0">
              <a:latin typeface="Arial" pitchFamily="34" charset="0"/>
              <a:cs typeface="Arial" pitchFamily="34" charset="0"/>
            </a:endParaRPr>
          </a:p>
          <a:p>
            <a:pPr algn="ctr"/>
            <a:endParaRPr lang="en-US" sz="2400" dirty="0">
              <a:latin typeface="Arial" pitchFamily="34" charset="0"/>
              <a:cs typeface="Arial" pitchFamily="34" charset="0"/>
            </a:endParaRPr>
          </a:p>
          <a:p>
            <a:pPr lvl="0" algn="ctr">
              <a:lnSpc>
                <a:spcPct val="150000"/>
              </a:lnSpc>
              <a:spcBef>
                <a:spcPts val="300"/>
              </a:spcBef>
            </a:pPr>
            <a:r>
              <a:rPr lang="en-US" sz="3200" dirty="0">
                <a:latin typeface="Arial" pitchFamily="34" charset="0"/>
                <a:cs typeface="Arial" pitchFamily="34" charset="0"/>
              </a:rPr>
              <a:t>Bob Bertolino, Ph.D.</a:t>
            </a:r>
            <a:br>
              <a:rPr lang="en-US" sz="3200" dirty="0">
                <a:latin typeface="Arial" pitchFamily="34" charset="0"/>
                <a:cs typeface="Arial" pitchFamily="34" charset="0"/>
              </a:rPr>
            </a:br>
            <a:r>
              <a:rPr lang="en-US" sz="1400" dirty="0">
                <a:solidFill>
                  <a:prstClr val="white"/>
                </a:solidFill>
                <a:latin typeface="Arial" pitchFamily="34" charset="0"/>
                <a:cs typeface="Arial" pitchFamily="34" charset="0"/>
              </a:rPr>
              <a:t>Professor, Maryville University-St. Louis</a:t>
            </a:r>
          </a:p>
          <a:p>
            <a:pPr lvl="0" algn="ctr"/>
            <a:r>
              <a:rPr lang="en-US" sz="1400" dirty="0">
                <a:solidFill>
                  <a:prstClr val="white"/>
                </a:solidFill>
                <a:latin typeface="Arial" pitchFamily="34" charset="0"/>
                <a:cs typeface="Arial" pitchFamily="34" charset="0"/>
              </a:rPr>
              <a:t>Senior Clinical Advisor, Youth In Need, Inc.</a:t>
            </a:r>
          </a:p>
          <a:p>
            <a:pPr lvl="0" algn="ctr"/>
            <a:r>
              <a:rPr lang="en-US" sz="1400" dirty="0">
                <a:solidFill>
                  <a:prstClr val="white"/>
                </a:solidFill>
                <a:latin typeface="Arial" pitchFamily="34" charset="0"/>
                <a:cs typeface="Arial" pitchFamily="34" charset="0"/>
              </a:rPr>
              <a:t>Senior Associate, International Center for Clinical Excellence</a:t>
            </a:r>
          </a:p>
        </p:txBody>
      </p:sp>
    </p:spTree>
    <p:extLst>
      <p:ext uri="{BB962C8B-B14F-4D97-AF65-F5344CB8AC3E}">
        <p14:creationId xmlns:p14="http://schemas.microsoft.com/office/powerpoint/2010/main" val="7194482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913794" y="104775"/>
            <a:ext cx="10353762" cy="1114425"/>
          </a:xfrm>
        </p:spPr>
        <p:txBody>
          <a:bodyPr>
            <a:normAutofit/>
          </a:bodyPr>
          <a:lstStyle/>
          <a:p>
            <a:pPr eaLnBrk="1" hangingPunct="1">
              <a:defRPr/>
            </a:pPr>
            <a:r>
              <a:rPr lang="en-US" dirty="0">
                <a:solidFill>
                  <a:schemeClr val="tx1"/>
                </a:solidFill>
                <a:effectLst>
                  <a:outerShdw blurRad="38100" dist="38100" dir="2700000" algn="tl">
                    <a:srgbClr val="000000">
                      <a:alpha val="43137"/>
                    </a:srgbClr>
                  </a:outerShdw>
                </a:effectLst>
                <a:latin typeface="Arial" pitchFamily="34" charset="0"/>
              </a:rPr>
              <a:t>Pathology vs. Solution-Focused</a:t>
            </a:r>
          </a:p>
        </p:txBody>
      </p:sp>
      <p:sp>
        <p:nvSpPr>
          <p:cNvPr id="1670147" name="Rectangle 3"/>
          <p:cNvSpPr>
            <a:spLocks noGrp="1" noChangeArrowheads="1"/>
          </p:cNvSpPr>
          <p:nvPr>
            <p:ph type="body" sz="half" idx="1"/>
          </p:nvPr>
        </p:nvSpPr>
        <p:spPr>
          <a:xfrm>
            <a:off x="526211" y="1285876"/>
            <a:ext cx="5448082" cy="4505324"/>
          </a:xfrm>
          <a:noFill/>
          <a:effectLst/>
          <a:extLst>
            <a:ext uri="{909E8E84-426E-40DD-AFC4-6F175D3DCCD1}">
              <a14:hiddenFill xmlns:a14="http://schemas.microsoft.com/office/drawing/2010/main">
                <a:solidFill>
                  <a:srgbClr val="FFFFFF"/>
                </a:solidFill>
              </a14:hiddenFill>
            </a:ext>
          </a:extLst>
        </p:spPr>
        <p:txBody>
          <a:bodyPr>
            <a:noAutofit/>
          </a:bodyPr>
          <a:lstStyle/>
          <a:p>
            <a:pPr algn="ctr" eaLnBrk="1" hangingPunct="1">
              <a:spcBef>
                <a:spcPts val="0"/>
              </a:spcBef>
              <a:spcAft>
                <a:spcPts val="0"/>
              </a:spcAft>
              <a:buFontTx/>
              <a:buNone/>
            </a:pPr>
            <a:r>
              <a:rPr lang="en-US" sz="2800" u="sng" dirty="0">
                <a:solidFill>
                  <a:schemeClr val="tx1"/>
                </a:solidFill>
                <a:effectLst>
                  <a:outerShdw blurRad="38100" dist="38100" dir="2700000" algn="tl">
                    <a:srgbClr val="000000">
                      <a:alpha val="43137"/>
                    </a:srgbClr>
                  </a:outerShdw>
                </a:effectLst>
                <a:latin typeface="Arial" panose="020B0604020202020204" pitchFamily="34" charset="0"/>
              </a:rPr>
              <a:t>Traditional View</a:t>
            </a:r>
          </a:p>
          <a:p>
            <a:pPr eaLnBrk="1" hangingPunct="1">
              <a:spcBef>
                <a:spcPts val="0"/>
              </a:spcBef>
              <a:spcAft>
                <a:spcPts val="0"/>
              </a:spcAft>
              <a:buClr>
                <a:schemeClr val="tx1"/>
              </a:buClr>
              <a:buSzPct val="75000"/>
              <a:buFontTx/>
              <a:buChar char="•"/>
            </a:pPr>
            <a:r>
              <a:rPr lang="en-US" sz="2400" dirty="0">
                <a:solidFill>
                  <a:schemeClr val="tx1"/>
                </a:solidFill>
                <a:effectLst>
                  <a:outerShdw blurRad="38100" dist="38100" dir="2700000" algn="tl">
                    <a:srgbClr val="000000">
                      <a:alpha val="43137"/>
                    </a:srgbClr>
                  </a:outerShdw>
                </a:effectLst>
                <a:latin typeface="Arial" panose="020B0604020202020204" pitchFamily="34" charset="0"/>
              </a:rPr>
              <a:t>Identify, uncover, discover—deficits, impairments, pathology</a:t>
            </a:r>
          </a:p>
          <a:p>
            <a:pPr eaLnBrk="1" hangingPunct="1">
              <a:spcBef>
                <a:spcPts val="0"/>
              </a:spcBef>
              <a:spcAft>
                <a:spcPts val="0"/>
              </a:spcAft>
              <a:buClr>
                <a:schemeClr val="tx1"/>
              </a:buClr>
              <a:buSzPct val="75000"/>
              <a:buFontTx/>
              <a:buChar char="•"/>
            </a:pPr>
            <a:r>
              <a:rPr lang="en-US" sz="2400" dirty="0">
                <a:solidFill>
                  <a:schemeClr val="tx1"/>
                </a:solidFill>
                <a:effectLst>
                  <a:outerShdw blurRad="38100" dist="38100" dir="2700000" algn="tl">
                    <a:srgbClr val="000000">
                      <a:alpha val="43137"/>
                    </a:srgbClr>
                  </a:outerShdw>
                </a:effectLst>
                <a:latin typeface="Arial" panose="020B0604020202020204" pitchFamily="34" charset="0"/>
              </a:rPr>
              <a:t>Belief is people are bad, have hidden agendas, and as resistant</a:t>
            </a:r>
          </a:p>
          <a:p>
            <a:pPr eaLnBrk="1" hangingPunct="1">
              <a:spcBef>
                <a:spcPts val="0"/>
              </a:spcBef>
              <a:spcAft>
                <a:spcPts val="0"/>
              </a:spcAft>
              <a:buClr>
                <a:schemeClr val="tx1"/>
              </a:buClr>
              <a:buSzPct val="75000"/>
              <a:buFontTx/>
              <a:buChar char="•"/>
            </a:pPr>
            <a:r>
              <a:rPr lang="en-US" sz="2400" dirty="0">
                <a:solidFill>
                  <a:schemeClr val="tx1"/>
                </a:solidFill>
                <a:effectLst>
                  <a:outerShdw blurRad="38100" dist="38100" dir="2700000" algn="tl">
                    <a:srgbClr val="000000">
                      <a:alpha val="43137"/>
                    </a:srgbClr>
                  </a:outerShdw>
                </a:effectLst>
                <a:latin typeface="Arial" panose="020B0604020202020204" pitchFamily="34" charset="0"/>
              </a:rPr>
              <a:t>Practitioner finds and administers cures</a:t>
            </a:r>
          </a:p>
          <a:p>
            <a:pPr eaLnBrk="1" hangingPunct="1">
              <a:spcBef>
                <a:spcPts val="0"/>
              </a:spcBef>
              <a:spcAft>
                <a:spcPts val="0"/>
              </a:spcAft>
              <a:buClr>
                <a:schemeClr val="tx1"/>
              </a:buClr>
              <a:buSzPct val="75000"/>
              <a:buFontTx/>
              <a:buChar char="•"/>
            </a:pPr>
            <a:r>
              <a:rPr lang="en-US" sz="2400" dirty="0">
                <a:solidFill>
                  <a:schemeClr val="tx1"/>
                </a:solidFill>
                <a:effectLst>
                  <a:outerShdw blurRad="38100" dist="38100" dir="2700000" algn="tl">
                    <a:srgbClr val="000000">
                      <a:alpha val="43137"/>
                    </a:srgbClr>
                  </a:outerShdw>
                </a:effectLst>
                <a:latin typeface="Arial" panose="020B0604020202020204" pitchFamily="34" charset="0"/>
              </a:rPr>
              <a:t>The practitioner is the “expert”</a:t>
            </a:r>
          </a:p>
          <a:p>
            <a:pPr eaLnBrk="1" hangingPunct="1">
              <a:spcBef>
                <a:spcPts val="0"/>
              </a:spcBef>
              <a:spcAft>
                <a:spcPts val="0"/>
              </a:spcAft>
              <a:buClr>
                <a:schemeClr val="tx1"/>
              </a:buClr>
              <a:buSzPct val="75000"/>
              <a:buFontTx/>
              <a:buChar char="•"/>
            </a:pPr>
            <a:r>
              <a:rPr lang="en-US" sz="2400" dirty="0">
                <a:solidFill>
                  <a:schemeClr val="tx1"/>
                </a:solidFill>
                <a:effectLst>
                  <a:outerShdw blurRad="38100" dist="38100" dir="2700000" algn="tl">
                    <a:srgbClr val="000000">
                      <a:alpha val="43137"/>
                    </a:srgbClr>
                  </a:outerShdw>
                </a:effectLst>
                <a:latin typeface="Arial" panose="020B0604020202020204" pitchFamily="34" charset="0"/>
              </a:rPr>
              <a:t>Focus is on the past/past events</a:t>
            </a:r>
          </a:p>
          <a:p>
            <a:pPr eaLnBrk="1" hangingPunct="1">
              <a:spcBef>
                <a:spcPts val="0"/>
              </a:spcBef>
              <a:spcAft>
                <a:spcPts val="0"/>
              </a:spcAft>
              <a:buClr>
                <a:schemeClr val="tx1"/>
              </a:buClr>
              <a:buSzPct val="75000"/>
              <a:buFontTx/>
              <a:buChar char="•"/>
            </a:pPr>
            <a:r>
              <a:rPr lang="en-US" sz="2400" dirty="0">
                <a:solidFill>
                  <a:schemeClr val="tx1"/>
                </a:solidFill>
                <a:effectLst>
                  <a:outerShdw blurRad="38100" dist="38100" dir="2700000" algn="tl">
                    <a:srgbClr val="000000">
                      <a:alpha val="43137"/>
                    </a:srgbClr>
                  </a:outerShdw>
                </a:effectLst>
                <a:latin typeface="Arial" panose="020B0604020202020204" pitchFamily="34" charset="0"/>
              </a:rPr>
              <a:t>Expression of emotion considered necessary for change</a:t>
            </a:r>
          </a:p>
          <a:p>
            <a:pPr eaLnBrk="1" hangingPunct="1">
              <a:spcBef>
                <a:spcPts val="0"/>
              </a:spcBef>
              <a:spcAft>
                <a:spcPts val="0"/>
              </a:spcAft>
              <a:buClr>
                <a:schemeClr val="tx1"/>
              </a:buClr>
              <a:buSzPct val="75000"/>
              <a:buFontTx/>
              <a:buChar char="•"/>
            </a:pPr>
            <a:r>
              <a:rPr lang="en-US" sz="2400" dirty="0">
                <a:solidFill>
                  <a:schemeClr val="tx1"/>
                </a:solidFill>
                <a:effectLst>
                  <a:outerShdw blurRad="38100" dist="38100" dir="2700000" algn="tl">
                    <a:srgbClr val="000000">
                      <a:alpha val="43137"/>
                    </a:srgbClr>
                  </a:outerShdw>
                </a:effectLst>
                <a:latin typeface="Arial" panose="020B0604020202020204" pitchFamily="34" charset="0"/>
              </a:rPr>
              <a:t>Practitioners diagnose </a:t>
            </a:r>
            <a:r>
              <a:rPr lang="en-US" sz="2400" dirty="0" err="1">
                <a:solidFill>
                  <a:schemeClr val="tx1"/>
                </a:solidFill>
                <a:effectLst>
                  <a:outerShdw blurRad="38100" dist="38100" dir="2700000" algn="tl">
                    <a:srgbClr val="000000">
                      <a:alpha val="43137"/>
                    </a:srgbClr>
                  </a:outerShdw>
                </a:effectLst>
                <a:latin typeface="Arial" panose="020B0604020202020204" pitchFamily="34" charset="0"/>
              </a:rPr>
              <a:t>stuckness</a:t>
            </a:r>
            <a:endParaRPr lang="en-US" sz="2400" dirty="0">
              <a:solidFill>
                <a:schemeClr val="tx1"/>
              </a:solidFill>
              <a:effectLst>
                <a:outerShdw blurRad="38100" dist="38100" dir="2700000" algn="tl">
                  <a:srgbClr val="000000">
                    <a:alpha val="43137"/>
                  </a:srgbClr>
                </a:outerShdw>
              </a:effectLst>
              <a:latin typeface="Arial" panose="020B0604020202020204" pitchFamily="34" charset="0"/>
            </a:endParaRPr>
          </a:p>
          <a:p>
            <a:pPr eaLnBrk="1" hangingPunct="1">
              <a:spcBef>
                <a:spcPts val="0"/>
              </a:spcBef>
              <a:spcAft>
                <a:spcPts val="0"/>
              </a:spcAft>
              <a:buClr>
                <a:schemeClr val="tx1"/>
              </a:buClr>
              <a:buSzPct val="75000"/>
              <a:buFontTx/>
              <a:buChar char="•"/>
            </a:pPr>
            <a:r>
              <a:rPr lang="en-US" sz="2400" dirty="0">
                <a:solidFill>
                  <a:schemeClr val="tx1"/>
                </a:solidFill>
                <a:effectLst>
                  <a:outerShdw blurRad="38100" dist="38100" dir="2700000" algn="tl">
                    <a:srgbClr val="000000">
                      <a:alpha val="43137"/>
                    </a:srgbClr>
                  </a:outerShdw>
                </a:effectLst>
                <a:latin typeface="Arial" panose="020B0604020202020204" pitchFamily="34" charset="0"/>
              </a:rPr>
              <a:t>Emphasis is on finding identity and personality problems</a:t>
            </a:r>
          </a:p>
        </p:txBody>
      </p:sp>
      <p:sp>
        <p:nvSpPr>
          <p:cNvPr id="1670148" name="Rectangle 4"/>
          <p:cNvSpPr>
            <a:spLocks noGrp="1" noChangeArrowheads="1"/>
          </p:cNvSpPr>
          <p:nvPr>
            <p:ph type="body" sz="half" idx="2"/>
          </p:nvPr>
        </p:nvSpPr>
        <p:spPr>
          <a:xfrm>
            <a:off x="6107502" y="1285876"/>
            <a:ext cx="5451894" cy="5572124"/>
          </a:xfrm>
          <a:noFill/>
          <a:effectLst/>
          <a:extLst>
            <a:ext uri="{909E8E84-426E-40DD-AFC4-6F175D3DCCD1}">
              <a14:hiddenFill xmlns:a14="http://schemas.microsoft.com/office/drawing/2010/main">
                <a:solidFill>
                  <a:srgbClr val="FFFFFF"/>
                </a:solidFill>
              </a14:hiddenFill>
            </a:ext>
          </a:extLst>
        </p:spPr>
        <p:txBody>
          <a:bodyPr>
            <a:normAutofit fontScale="92500" lnSpcReduction="20000"/>
          </a:bodyPr>
          <a:lstStyle/>
          <a:p>
            <a:pPr algn="ctr" eaLnBrk="1" hangingPunct="1">
              <a:lnSpc>
                <a:spcPct val="120000"/>
              </a:lnSpc>
              <a:spcBef>
                <a:spcPts val="0"/>
              </a:spcBef>
              <a:spcAft>
                <a:spcPts val="0"/>
              </a:spcAft>
              <a:buFontTx/>
              <a:buNone/>
            </a:pPr>
            <a:r>
              <a:rPr lang="en-US" sz="3000" u="sng" dirty="0">
                <a:solidFill>
                  <a:schemeClr val="tx1"/>
                </a:solidFill>
                <a:effectLst>
                  <a:outerShdw blurRad="38100" dist="38100" dir="2700000" algn="tl">
                    <a:srgbClr val="000000">
                      <a:alpha val="43137"/>
                    </a:srgbClr>
                  </a:outerShdw>
                </a:effectLst>
                <a:latin typeface="Arial" panose="020B0604020202020204" pitchFamily="34" charset="0"/>
              </a:rPr>
              <a:t>Solution-Focused</a:t>
            </a:r>
          </a:p>
          <a:p>
            <a:pPr eaLnBrk="1" hangingPunct="1">
              <a:lnSpc>
                <a:spcPct val="120000"/>
              </a:lnSpc>
              <a:spcBef>
                <a:spcPts val="0"/>
              </a:spcBef>
              <a:spcAft>
                <a:spcPts val="0"/>
              </a:spcAft>
              <a:buClr>
                <a:schemeClr val="tx1"/>
              </a:buClr>
              <a:buSzPct val="75000"/>
              <a:buFontTx/>
              <a:buChar char="•"/>
            </a:pPr>
            <a:r>
              <a:rPr lang="en-US" sz="2600" dirty="0">
                <a:solidFill>
                  <a:schemeClr val="tx1"/>
                </a:solidFill>
                <a:effectLst>
                  <a:outerShdw blurRad="38100" dist="38100" dir="2700000" algn="tl">
                    <a:srgbClr val="000000">
                      <a:alpha val="43137"/>
                    </a:srgbClr>
                  </a:outerShdw>
                </a:effectLst>
                <a:latin typeface="Arial" panose="020B0604020202020204" pitchFamily="34" charset="0"/>
              </a:rPr>
              <a:t>Identify competencies/abilities</a:t>
            </a:r>
          </a:p>
          <a:p>
            <a:pPr eaLnBrk="1" hangingPunct="1">
              <a:lnSpc>
                <a:spcPct val="120000"/>
              </a:lnSpc>
              <a:spcBef>
                <a:spcPts val="0"/>
              </a:spcBef>
              <a:spcAft>
                <a:spcPts val="0"/>
              </a:spcAft>
              <a:buClr>
                <a:schemeClr val="tx1"/>
              </a:buClr>
              <a:buSzPct val="75000"/>
              <a:buFontTx/>
              <a:buChar char="•"/>
            </a:pPr>
            <a:r>
              <a:rPr lang="en-US" sz="2600" dirty="0">
                <a:solidFill>
                  <a:schemeClr val="tx1"/>
                </a:solidFill>
                <a:effectLst>
                  <a:outerShdw blurRad="38100" dist="38100" dir="2700000" algn="tl">
                    <a:srgbClr val="000000">
                      <a:alpha val="43137"/>
                    </a:srgbClr>
                  </a:outerShdw>
                </a:effectLst>
                <a:latin typeface="Arial" panose="020B0604020202020204" pitchFamily="34" charset="0"/>
              </a:rPr>
              <a:t>Focus is on promoting well-being</a:t>
            </a:r>
          </a:p>
          <a:p>
            <a:pPr eaLnBrk="1" hangingPunct="1">
              <a:lnSpc>
                <a:spcPct val="120000"/>
              </a:lnSpc>
              <a:spcBef>
                <a:spcPts val="0"/>
              </a:spcBef>
              <a:spcAft>
                <a:spcPts val="0"/>
              </a:spcAft>
              <a:buClr>
                <a:schemeClr val="tx1"/>
              </a:buClr>
              <a:buSzPct val="75000"/>
              <a:buFontTx/>
              <a:buChar char="•"/>
            </a:pPr>
            <a:r>
              <a:rPr lang="en-US" sz="2600" dirty="0">
                <a:solidFill>
                  <a:schemeClr val="tx1"/>
                </a:solidFill>
                <a:effectLst>
                  <a:outerShdw blurRad="38100" dist="38100" dir="2700000" algn="tl">
                    <a:srgbClr val="000000">
                      <a:alpha val="43137"/>
                    </a:srgbClr>
                  </a:outerShdw>
                </a:effectLst>
                <a:latin typeface="Arial" panose="020B0604020202020204" pitchFamily="34" charset="0"/>
              </a:rPr>
              <a:t>Belief is people have good intentions, are cooperative</a:t>
            </a:r>
          </a:p>
          <a:p>
            <a:pPr eaLnBrk="1" hangingPunct="1">
              <a:lnSpc>
                <a:spcPct val="120000"/>
              </a:lnSpc>
              <a:spcBef>
                <a:spcPts val="0"/>
              </a:spcBef>
              <a:spcAft>
                <a:spcPts val="0"/>
              </a:spcAft>
              <a:buClr>
                <a:schemeClr val="tx1"/>
              </a:buClr>
              <a:buSzPct val="75000"/>
              <a:buFontTx/>
              <a:buChar char="•"/>
            </a:pPr>
            <a:r>
              <a:rPr lang="en-US" sz="2600" dirty="0">
                <a:solidFill>
                  <a:schemeClr val="tx1"/>
                </a:solidFill>
                <a:effectLst>
                  <a:outerShdw blurRad="38100" dist="38100" dir="2700000" algn="tl">
                    <a:srgbClr val="000000">
                      <a:alpha val="43137"/>
                    </a:srgbClr>
                  </a:outerShdw>
                </a:effectLst>
                <a:latin typeface="Arial" panose="020B0604020202020204" pitchFamily="34" charset="0"/>
              </a:rPr>
              <a:t>Focus is on identifying small changes that lead to bigger ones</a:t>
            </a:r>
          </a:p>
          <a:p>
            <a:pPr eaLnBrk="1" hangingPunct="1">
              <a:lnSpc>
                <a:spcPct val="120000"/>
              </a:lnSpc>
              <a:spcBef>
                <a:spcPts val="0"/>
              </a:spcBef>
              <a:spcAft>
                <a:spcPts val="0"/>
              </a:spcAft>
              <a:buClr>
                <a:schemeClr val="tx1"/>
              </a:buClr>
              <a:buSzPct val="75000"/>
              <a:buFontTx/>
              <a:buChar char="•"/>
            </a:pPr>
            <a:r>
              <a:rPr lang="en-US" sz="2600" dirty="0">
                <a:solidFill>
                  <a:schemeClr val="tx1"/>
                </a:solidFill>
                <a:effectLst>
                  <a:outerShdw blurRad="38100" dist="38100" dir="2700000" algn="tl">
                    <a:srgbClr val="000000">
                      <a:alpha val="43137"/>
                    </a:srgbClr>
                  </a:outerShdw>
                </a:effectLst>
                <a:latin typeface="Arial" panose="020B0604020202020204" pitchFamily="34" charset="0"/>
              </a:rPr>
              <a:t>Services are collaborative with shared expertise</a:t>
            </a:r>
          </a:p>
          <a:p>
            <a:pPr eaLnBrk="1" hangingPunct="1">
              <a:lnSpc>
                <a:spcPct val="120000"/>
              </a:lnSpc>
              <a:spcBef>
                <a:spcPts val="0"/>
              </a:spcBef>
              <a:spcAft>
                <a:spcPts val="0"/>
              </a:spcAft>
              <a:buClr>
                <a:schemeClr val="tx1"/>
              </a:buClr>
              <a:buSzPct val="75000"/>
              <a:buFontTx/>
              <a:buChar char="•"/>
            </a:pPr>
            <a:r>
              <a:rPr lang="en-US" sz="2600" dirty="0">
                <a:solidFill>
                  <a:schemeClr val="tx1"/>
                </a:solidFill>
                <a:effectLst>
                  <a:outerShdw blurRad="38100" dist="38100" dir="2700000" algn="tl">
                    <a:srgbClr val="000000">
                      <a:alpha val="43137"/>
                    </a:srgbClr>
                  </a:outerShdw>
                </a:effectLst>
                <a:latin typeface="Arial" panose="020B0604020202020204" pitchFamily="34" charset="0"/>
              </a:rPr>
              <a:t>Focus is on the present and future</a:t>
            </a:r>
          </a:p>
          <a:p>
            <a:pPr eaLnBrk="1" hangingPunct="1">
              <a:lnSpc>
                <a:spcPct val="120000"/>
              </a:lnSpc>
              <a:spcBef>
                <a:spcPts val="0"/>
              </a:spcBef>
              <a:spcAft>
                <a:spcPts val="0"/>
              </a:spcAft>
              <a:buClr>
                <a:schemeClr val="tx1"/>
              </a:buClr>
              <a:buSzPct val="75000"/>
              <a:buFontTx/>
              <a:buChar char="•"/>
            </a:pPr>
            <a:r>
              <a:rPr lang="en-US" sz="2600" dirty="0">
                <a:solidFill>
                  <a:schemeClr val="tx1"/>
                </a:solidFill>
                <a:effectLst>
                  <a:outerShdw blurRad="38100" dist="38100" dir="2700000" algn="tl">
                    <a:srgbClr val="000000">
                      <a:alpha val="43137"/>
                    </a:srgbClr>
                  </a:outerShdw>
                </a:effectLst>
                <a:latin typeface="Arial" panose="020B0604020202020204" pitchFamily="34" charset="0"/>
              </a:rPr>
              <a:t>Practitioners validate experience</a:t>
            </a:r>
          </a:p>
          <a:p>
            <a:pPr eaLnBrk="1" hangingPunct="1">
              <a:lnSpc>
                <a:spcPct val="120000"/>
              </a:lnSpc>
              <a:spcBef>
                <a:spcPts val="0"/>
              </a:spcBef>
              <a:spcAft>
                <a:spcPts val="0"/>
              </a:spcAft>
              <a:buClr>
                <a:schemeClr val="tx1"/>
              </a:buClr>
              <a:buSzPct val="75000"/>
              <a:buFontTx/>
              <a:buChar char="•"/>
            </a:pPr>
            <a:r>
              <a:rPr lang="en-US" sz="2600" dirty="0">
                <a:solidFill>
                  <a:schemeClr val="tx1"/>
                </a:solidFill>
                <a:effectLst>
                  <a:outerShdw blurRad="38100" dist="38100" dir="2700000" algn="tl">
                    <a:srgbClr val="000000">
                      <a:alpha val="43137"/>
                    </a:srgbClr>
                  </a:outerShdw>
                </a:effectLst>
                <a:latin typeface="Arial" panose="020B0604020202020204" pitchFamily="34" charset="0"/>
              </a:rPr>
              <a:t>Practitioners are change-oriented</a:t>
            </a:r>
          </a:p>
          <a:p>
            <a:pPr eaLnBrk="1" hangingPunct="1">
              <a:lnSpc>
                <a:spcPct val="120000"/>
              </a:lnSpc>
              <a:spcBef>
                <a:spcPts val="0"/>
              </a:spcBef>
              <a:spcAft>
                <a:spcPts val="0"/>
              </a:spcAft>
              <a:buClr>
                <a:schemeClr val="tx1"/>
              </a:buClr>
              <a:buSzPct val="75000"/>
              <a:buFontTx/>
              <a:buChar char="•"/>
            </a:pPr>
            <a:r>
              <a:rPr lang="en-US" sz="2600" dirty="0">
                <a:solidFill>
                  <a:schemeClr val="tx1"/>
                </a:solidFill>
                <a:effectLst>
                  <a:outerShdw blurRad="38100" dist="38100" dir="2700000" algn="tl">
                    <a:srgbClr val="000000">
                      <a:alpha val="43137"/>
                    </a:srgbClr>
                  </a:outerShdw>
                </a:effectLst>
                <a:latin typeface="Arial" panose="020B0604020202020204" pitchFamily="34" charset="0"/>
              </a:rPr>
              <a:t>Emphasis is on action and process descriptions</a:t>
            </a:r>
          </a:p>
        </p:txBody>
      </p:sp>
    </p:spTree>
    <p:extLst>
      <p:ext uri="{BB962C8B-B14F-4D97-AF65-F5344CB8AC3E}">
        <p14:creationId xmlns:p14="http://schemas.microsoft.com/office/powerpoint/2010/main" val="6434769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70147">
                                            <p:txEl>
                                              <p:pRg st="0" end="0"/>
                                            </p:txEl>
                                          </p:spTgt>
                                        </p:tgtEl>
                                        <p:attrNameLst>
                                          <p:attrName>style.visibility</p:attrName>
                                        </p:attrNameLst>
                                      </p:cBhvr>
                                      <p:to>
                                        <p:strVal val="visible"/>
                                      </p:to>
                                    </p:set>
                                    <p:anim calcmode="lin" valueType="num">
                                      <p:cBhvr additive="base">
                                        <p:cTn id="7" dur="500" fill="hold"/>
                                        <p:tgtEl>
                                          <p:spTgt spid="16701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701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70147">
                                            <p:txEl>
                                              <p:pRg st="1" end="1"/>
                                            </p:txEl>
                                          </p:spTgt>
                                        </p:tgtEl>
                                        <p:attrNameLst>
                                          <p:attrName>style.visibility</p:attrName>
                                        </p:attrNameLst>
                                      </p:cBhvr>
                                      <p:to>
                                        <p:strVal val="visible"/>
                                      </p:to>
                                    </p:set>
                                    <p:anim calcmode="lin" valueType="num">
                                      <p:cBhvr additive="base">
                                        <p:cTn id="13" dur="500" fill="hold"/>
                                        <p:tgtEl>
                                          <p:spTgt spid="16701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701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70147">
                                            <p:txEl>
                                              <p:pRg st="2" end="2"/>
                                            </p:txEl>
                                          </p:spTgt>
                                        </p:tgtEl>
                                        <p:attrNameLst>
                                          <p:attrName>style.visibility</p:attrName>
                                        </p:attrNameLst>
                                      </p:cBhvr>
                                      <p:to>
                                        <p:strVal val="visible"/>
                                      </p:to>
                                    </p:set>
                                    <p:anim calcmode="lin" valueType="num">
                                      <p:cBhvr additive="base">
                                        <p:cTn id="19" dur="500" fill="hold"/>
                                        <p:tgtEl>
                                          <p:spTgt spid="16701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701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70147">
                                            <p:txEl>
                                              <p:pRg st="3" end="3"/>
                                            </p:txEl>
                                          </p:spTgt>
                                        </p:tgtEl>
                                        <p:attrNameLst>
                                          <p:attrName>style.visibility</p:attrName>
                                        </p:attrNameLst>
                                      </p:cBhvr>
                                      <p:to>
                                        <p:strVal val="visible"/>
                                      </p:to>
                                    </p:set>
                                    <p:anim calcmode="lin" valueType="num">
                                      <p:cBhvr additive="base">
                                        <p:cTn id="25" dur="500" fill="hold"/>
                                        <p:tgtEl>
                                          <p:spTgt spid="167014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701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70147">
                                            <p:txEl>
                                              <p:pRg st="4" end="4"/>
                                            </p:txEl>
                                          </p:spTgt>
                                        </p:tgtEl>
                                        <p:attrNameLst>
                                          <p:attrName>style.visibility</p:attrName>
                                        </p:attrNameLst>
                                      </p:cBhvr>
                                      <p:to>
                                        <p:strVal val="visible"/>
                                      </p:to>
                                    </p:set>
                                    <p:anim calcmode="lin" valueType="num">
                                      <p:cBhvr additive="base">
                                        <p:cTn id="31" dur="500" fill="hold"/>
                                        <p:tgtEl>
                                          <p:spTgt spid="167014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7014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670147">
                                            <p:txEl>
                                              <p:pRg st="5" end="5"/>
                                            </p:txEl>
                                          </p:spTgt>
                                        </p:tgtEl>
                                        <p:attrNameLst>
                                          <p:attrName>style.visibility</p:attrName>
                                        </p:attrNameLst>
                                      </p:cBhvr>
                                      <p:to>
                                        <p:strVal val="visible"/>
                                      </p:to>
                                    </p:set>
                                    <p:anim calcmode="lin" valueType="num">
                                      <p:cBhvr additive="base">
                                        <p:cTn id="37" dur="500" fill="hold"/>
                                        <p:tgtEl>
                                          <p:spTgt spid="167014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67014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670147">
                                            <p:txEl>
                                              <p:pRg st="6" end="6"/>
                                            </p:txEl>
                                          </p:spTgt>
                                        </p:tgtEl>
                                        <p:attrNameLst>
                                          <p:attrName>style.visibility</p:attrName>
                                        </p:attrNameLst>
                                      </p:cBhvr>
                                      <p:to>
                                        <p:strVal val="visible"/>
                                      </p:to>
                                    </p:set>
                                    <p:anim calcmode="lin" valueType="num">
                                      <p:cBhvr additive="base">
                                        <p:cTn id="43" dur="500" fill="hold"/>
                                        <p:tgtEl>
                                          <p:spTgt spid="167014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67014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670147">
                                            <p:txEl>
                                              <p:pRg st="7" end="7"/>
                                            </p:txEl>
                                          </p:spTgt>
                                        </p:tgtEl>
                                        <p:attrNameLst>
                                          <p:attrName>style.visibility</p:attrName>
                                        </p:attrNameLst>
                                      </p:cBhvr>
                                      <p:to>
                                        <p:strVal val="visible"/>
                                      </p:to>
                                    </p:set>
                                    <p:anim calcmode="lin" valueType="num">
                                      <p:cBhvr additive="base">
                                        <p:cTn id="49" dur="500" fill="hold"/>
                                        <p:tgtEl>
                                          <p:spTgt spid="1670147">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67014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670147">
                                            <p:txEl>
                                              <p:pRg st="8" end="8"/>
                                            </p:txEl>
                                          </p:spTgt>
                                        </p:tgtEl>
                                        <p:attrNameLst>
                                          <p:attrName>style.visibility</p:attrName>
                                        </p:attrNameLst>
                                      </p:cBhvr>
                                      <p:to>
                                        <p:strVal val="visible"/>
                                      </p:to>
                                    </p:set>
                                    <p:anim calcmode="lin" valueType="num">
                                      <p:cBhvr additive="base">
                                        <p:cTn id="55" dur="500" fill="hold"/>
                                        <p:tgtEl>
                                          <p:spTgt spid="1670147">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67014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670148">
                                            <p:txEl>
                                              <p:pRg st="0" end="0"/>
                                            </p:txEl>
                                          </p:spTgt>
                                        </p:tgtEl>
                                        <p:attrNameLst>
                                          <p:attrName>style.visibility</p:attrName>
                                        </p:attrNameLst>
                                      </p:cBhvr>
                                      <p:to>
                                        <p:strVal val="visible"/>
                                      </p:to>
                                    </p:set>
                                    <p:anim calcmode="lin" valueType="num">
                                      <p:cBhvr additive="base">
                                        <p:cTn id="61" dur="500" fill="hold"/>
                                        <p:tgtEl>
                                          <p:spTgt spid="1670148">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167014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1670148">
                                            <p:txEl>
                                              <p:pRg st="1" end="1"/>
                                            </p:txEl>
                                          </p:spTgt>
                                        </p:tgtEl>
                                        <p:attrNameLst>
                                          <p:attrName>style.visibility</p:attrName>
                                        </p:attrNameLst>
                                      </p:cBhvr>
                                      <p:to>
                                        <p:strVal val="visible"/>
                                      </p:to>
                                    </p:set>
                                    <p:anim calcmode="lin" valueType="num">
                                      <p:cBhvr additive="base">
                                        <p:cTn id="67" dur="500" fill="hold"/>
                                        <p:tgtEl>
                                          <p:spTgt spid="1670148">
                                            <p:txEl>
                                              <p:pRg st="1" end="1"/>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167014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1670148">
                                            <p:txEl>
                                              <p:pRg st="2" end="2"/>
                                            </p:txEl>
                                          </p:spTgt>
                                        </p:tgtEl>
                                        <p:attrNameLst>
                                          <p:attrName>style.visibility</p:attrName>
                                        </p:attrNameLst>
                                      </p:cBhvr>
                                      <p:to>
                                        <p:strVal val="visible"/>
                                      </p:to>
                                    </p:set>
                                    <p:anim calcmode="lin" valueType="num">
                                      <p:cBhvr additive="base">
                                        <p:cTn id="73" dur="500" fill="hold"/>
                                        <p:tgtEl>
                                          <p:spTgt spid="1670148">
                                            <p:txEl>
                                              <p:pRg st="2" end="2"/>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167014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1670148">
                                            <p:txEl>
                                              <p:pRg st="3" end="3"/>
                                            </p:txEl>
                                          </p:spTgt>
                                        </p:tgtEl>
                                        <p:attrNameLst>
                                          <p:attrName>style.visibility</p:attrName>
                                        </p:attrNameLst>
                                      </p:cBhvr>
                                      <p:to>
                                        <p:strVal val="visible"/>
                                      </p:to>
                                    </p:set>
                                    <p:anim calcmode="lin" valueType="num">
                                      <p:cBhvr additive="base">
                                        <p:cTn id="79" dur="500" fill="hold"/>
                                        <p:tgtEl>
                                          <p:spTgt spid="1670148">
                                            <p:txEl>
                                              <p:pRg st="3" end="3"/>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167014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1670148">
                                            <p:txEl>
                                              <p:pRg st="4" end="4"/>
                                            </p:txEl>
                                          </p:spTgt>
                                        </p:tgtEl>
                                        <p:attrNameLst>
                                          <p:attrName>style.visibility</p:attrName>
                                        </p:attrNameLst>
                                      </p:cBhvr>
                                      <p:to>
                                        <p:strVal val="visible"/>
                                      </p:to>
                                    </p:set>
                                    <p:anim calcmode="lin" valueType="num">
                                      <p:cBhvr additive="base">
                                        <p:cTn id="85" dur="500" fill="hold"/>
                                        <p:tgtEl>
                                          <p:spTgt spid="1670148">
                                            <p:txEl>
                                              <p:pRg st="4" end="4"/>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167014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1670148">
                                            <p:txEl>
                                              <p:pRg st="5" end="5"/>
                                            </p:txEl>
                                          </p:spTgt>
                                        </p:tgtEl>
                                        <p:attrNameLst>
                                          <p:attrName>style.visibility</p:attrName>
                                        </p:attrNameLst>
                                      </p:cBhvr>
                                      <p:to>
                                        <p:strVal val="visible"/>
                                      </p:to>
                                    </p:set>
                                    <p:anim calcmode="lin" valueType="num">
                                      <p:cBhvr additive="base">
                                        <p:cTn id="91" dur="500" fill="hold"/>
                                        <p:tgtEl>
                                          <p:spTgt spid="1670148">
                                            <p:txEl>
                                              <p:pRg st="5" end="5"/>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167014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1670148">
                                            <p:txEl>
                                              <p:pRg st="6" end="6"/>
                                            </p:txEl>
                                          </p:spTgt>
                                        </p:tgtEl>
                                        <p:attrNameLst>
                                          <p:attrName>style.visibility</p:attrName>
                                        </p:attrNameLst>
                                      </p:cBhvr>
                                      <p:to>
                                        <p:strVal val="visible"/>
                                      </p:to>
                                    </p:set>
                                    <p:anim calcmode="lin" valueType="num">
                                      <p:cBhvr additive="base">
                                        <p:cTn id="97" dur="500" fill="hold"/>
                                        <p:tgtEl>
                                          <p:spTgt spid="1670148">
                                            <p:txEl>
                                              <p:pRg st="6" end="6"/>
                                            </p:txEl>
                                          </p:spTgt>
                                        </p:tgtEl>
                                        <p:attrNameLst>
                                          <p:attrName>ppt_x</p:attrName>
                                        </p:attrNameLst>
                                      </p:cBhvr>
                                      <p:tavLst>
                                        <p:tav tm="0">
                                          <p:val>
                                            <p:strVal val="1+#ppt_w/2"/>
                                          </p:val>
                                        </p:tav>
                                        <p:tav tm="100000">
                                          <p:val>
                                            <p:strVal val="#ppt_x"/>
                                          </p:val>
                                        </p:tav>
                                      </p:tavLst>
                                    </p:anim>
                                    <p:anim calcmode="lin" valueType="num">
                                      <p:cBhvr additive="base">
                                        <p:cTn id="98" dur="500" fill="hold"/>
                                        <p:tgtEl>
                                          <p:spTgt spid="167014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2" fill="hold" grpId="0" nodeType="clickEffect">
                                  <p:stCondLst>
                                    <p:cond delay="0"/>
                                  </p:stCondLst>
                                  <p:childTnLst>
                                    <p:set>
                                      <p:cBhvr>
                                        <p:cTn id="102" dur="1" fill="hold">
                                          <p:stCondLst>
                                            <p:cond delay="0"/>
                                          </p:stCondLst>
                                        </p:cTn>
                                        <p:tgtEl>
                                          <p:spTgt spid="1670148">
                                            <p:txEl>
                                              <p:pRg st="7" end="7"/>
                                            </p:txEl>
                                          </p:spTgt>
                                        </p:tgtEl>
                                        <p:attrNameLst>
                                          <p:attrName>style.visibility</p:attrName>
                                        </p:attrNameLst>
                                      </p:cBhvr>
                                      <p:to>
                                        <p:strVal val="visible"/>
                                      </p:to>
                                    </p:set>
                                    <p:anim calcmode="lin" valueType="num">
                                      <p:cBhvr additive="base">
                                        <p:cTn id="103" dur="500" fill="hold"/>
                                        <p:tgtEl>
                                          <p:spTgt spid="1670148">
                                            <p:txEl>
                                              <p:pRg st="7" end="7"/>
                                            </p:tx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1670148">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2" fill="hold" grpId="0" nodeType="clickEffect">
                                  <p:stCondLst>
                                    <p:cond delay="0"/>
                                  </p:stCondLst>
                                  <p:childTnLst>
                                    <p:set>
                                      <p:cBhvr>
                                        <p:cTn id="108" dur="1" fill="hold">
                                          <p:stCondLst>
                                            <p:cond delay="0"/>
                                          </p:stCondLst>
                                        </p:cTn>
                                        <p:tgtEl>
                                          <p:spTgt spid="1670148">
                                            <p:txEl>
                                              <p:pRg st="8" end="8"/>
                                            </p:txEl>
                                          </p:spTgt>
                                        </p:tgtEl>
                                        <p:attrNameLst>
                                          <p:attrName>style.visibility</p:attrName>
                                        </p:attrNameLst>
                                      </p:cBhvr>
                                      <p:to>
                                        <p:strVal val="visible"/>
                                      </p:to>
                                    </p:set>
                                    <p:anim calcmode="lin" valueType="num">
                                      <p:cBhvr additive="base">
                                        <p:cTn id="109" dur="500" fill="hold"/>
                                        <p:tgtEl>
                                          <p:spTgt spid="1670148">
                                            <p:txEl>
                                              <p:pRg st="8" end="8"/>
                                            </p:txEl>
                                          </p:spTgt>
                                        </p:tgtEl>
                                        <p:attrNameLst>
                                          <p:attrName>ppt_x</p:attrName>
                                        </p:attrNameLst>
                                      </p:cBhvr>
                                      <p:tavLst>
                                        <p:tav tm="0">
                                          <p:val>
                                            <p:strVal val="1+#ppt_w/2"/>
                                          </p:val>
                                        </p:tav>
                                        <p:tav tm="100000">
                                          <p:val>
                                            <p:strVal val="#ppt_x"/>
                                          </p:val>
                                        </p:tav>
                                      </p:tavLst>
                                    </p:anim>
                                    <p:anim calcmode="lin" valueType="num">
                                      <p:cBhvr additive="base">
                                        <p:cTn id="110" dur="500" fill="hold"/>
                                        <p:tgtEl>
                                          <p:spTgt spid="1670148">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2" fill="hold" grpId="0" nodeType="clickEffect">
                                  <p:stCondLst>
                                    <p:cond delay="0"/>
                                  </p:stCondLst>
                                  <p:childTnLst>
                                    <p:set>
                                      <p:cBhvr>
                                        <p:cTn id="114" dur="1" fill="hold">
                                          <p:stCondLst>
                                            <p:cond delay="0"/>
                                          </p:stCondLst>
                                        </p:cTn>
                                        <p:tgtEl>
                                          <p:spTgt spid="1670148">
                                            <p:txEl>
                                              <p:pRg st="9" end="9"/>
                                            </p:txEl>
                                          </p:spTgt>
                                        </p:tgtEl>
                                        <p:attrNameLst>
                                          <p:attrName>style.visibility</p:attrName>
                                        </p:attrNameLst>
                                      </p:cBhvr>
                                      <p:to>
                                        <p:strVal val="visible"/>
                                      </p:to>
                                    </p:set>
                                    <p:anim calcmode="lin" valueType="num">
                                      <p:cBhvr additive="base">
                                        <p:cTn id="115" dur="500" fill="hold"/>
                                        <p:tgtEl>
                                          <p:spTgt spid="1670148">
                                            <p:txEl>
                                              <p:pRg st="9" end="9"/>
                                            </p:txEl>
                                          </p:spTgt>
                                        </p:tgtEl>
                                        <p:attrNameLst>
                                          <p:attrName>ppt_x</p:attrName>
                                        </p:attrNameLst>
                                      </p:cBhvr>
                                      <p:tavLst>
                                        <p:tav tm="0">
                                          <p:val>
                                            <p:strVal val="1+#ppt_w/2"/>
                                          </p:val>
                                        </p:tav>
                                        <p:tav tm="100000">
                                          <p:val>
                                            <p:strVal val="#ppt_x"/>
                                          </p:val>
                                        </p:tav>
                                      </p:tavLst>
                                    </p:anim>
                                    <p:anim calcmode="lin" valueType="num">
                                      <p:cBhvr additive="base">
                                        <p:cTn id="116" dur="500" fill="hold"/>
                                        <p:tgtEl>
                                          <p:spTgt spid="1670148">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0147" grpId="0" build="p"/>
      <p:bldP spid="167014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76200"/>
            <a:ext cx="8229600" cy="1295400"/>
          </a:xfrm>
          <a:effectLst/>
        </p:spPr>
        <p:txBody>
          <a:bodyPr>
            <a:normAutofit fontScale="90000"/>
          </a:bodyPr>
          <a:lstStyle/>
          <a:p>
            <a:pPr>
              <a:defRPr/>
            </a:pPr>
            <a:r>
              <a:rPr lang="en-US" dirty="0">
                <a:effectLst/>
                <a:cs typeface="Arial" pitchFamily="34" charset="0"/>
              </a:rPr>
              <a:t>Solution-Focused Therapy Assumptions</a:t>
            </a:r>
            <a:r>
              <a:rPr lang="en-US" dirty="0">
                <a:solidFill>
                  <a:schemeClr val="tx1"/>
                </a:solidFill>
                <a:effectLst/>
                <a:latin typeface="Arial" pitchFamily="34" charset="0"/>
                <a:cs typeface="Arial" pitchFamily="34" charset="0"/>
              </a:rPr>
              <a:t> </a:t>
            </a:r>
          </a:p>
        </p:txBody>
      </p:sp>
      <p:sp>
        <p:nvSpPr>
          <p:cNvPr id="5" name="Content Placeholder 4"/>
          <p:cNvSpPr>
            <a:spLocks noGrp="1"/>
          </p:cNvSpPr>
          <p:nvPr>
            <p:ph idx="1"/>
          </p:nvPr>
        </p:nvSpPr>
        <p:spPr>
          <a:xfrm>
            <a:off x="755373" y="1371600"/>
            <a:ext cx="10476219" cy="4724400"/>
          </a:xfrm>
          <a:effectLst/>
        </p:spPr>
        <p:txBody>
          <a:bodyPr>
            <a:normAutofit/>
          </a:bodyPr>
          <a:lstStyle/>
          <a:p>
            <a:pPr marL="457200" indent="-457200">
              <a:lnSpc>
                <a:spcPct val="100000"/>
              </a:lnSpc>
              <a:spcBef>
                <a:spcPts val="600"/>
              </a:spcBef>
              <a:buFont typeface="+mj-lt"/>
              <a:buAutoNum type="arabicPeriod"/>
            </a:pPr>
            <a:r>
              <a:rPr lang="en-US" sz="2400" dirty="0">
                <a:effectLst/>
              </a:rPr>
              <a:t>If it isn't broken, don't fix it.</a:t>
            </a:r>
          </a:p>
          <a:p>
            <a:pPr marL="457200" indent="-457200">
              <a:lnSpc>
                <a:spcPct val="100000"/>
              </a:lnSpc>
              <a:spcBef>
                <a:spcPts val="600"/>
              </a:spcBef>
              <a:buFont typeface="+mj-lt"/>
              <a:buAutoNum type="arabicPeriod"/>
            </a:pPr>
            <a:r>
              <a:rPr lang="en-US" sz="2400" dirty="0">
                <a:effectLst/>
              </a:rPr>
              <a:t>If it works, do more of it. </a:t>
            </a:r>
          </a:p>
          <a:p>
            <a:pPr marL="457200" indent="-457200">
              <a:lnSpc>
                <a:spcPct val="100000"/>
              </a:lnSpc>
              <a:spcBef>
                <a:spcPts val="600"/>
              </a:spcBef>
              <a:buFont typeface="+mj-lt"/>
              <a:buAutoNum type="arabicPeriod"/>
            </a:pPr>
            <a:r>
              <a:rPr lang="en-US" sz="2400" dirty="0">
                <a:effectLst/>
              </a:rPr>
              <a:t>If it's not working, do something different.</a:t>
            </a:r>
          </a:p>
          <a:p>
            <a:pPr marL="457200" indent="-457200">
              <a:lnSpc>
                <a:spcPct val="100000"/>
              </a:lnSpc>
              <a:spcBef>
                <a:spcPts val="600"/>
              </a:spcBef>
              <a:buFont typeface="+mj-lt"/>
              <a:buAutoNum type="arabicPeriod"/>
            </a:pPr>
            <a:r>
              <a:rPr lang="en-US" sz="2400" dirty="0">
                <a:effectLst/>
              </a:rPr>
              <a:t>Small steps can lead to big changes.</a:t>
            </a:r>
          </a:p>
          <a:p>
            <a:pPr marL="457200" indent="-457200">
              <a:lnSpc>
                <a:spcPct val="100000"/>
              </a:lnSpc>
              <a:spcBef>
                <a:spcPts val="600"/>
              </a:spcBef>
              <a:buFont typeface="+mj-lt"/>
              <a:buAutoNum type="arabicPeriod"/>
            </a:pPr>
            <a:r>
              <a:rPr lang="en-US" sz="2400" dirty="0">
                <a:effectLst/>
              </a:rPr>
              <a:t>The solution is not necessarily directly related to the problem. </a:t>
            </a:r>
          </a:p>
          <a:p>
            <a:pPr marL="457200" indent="-457200">
              <a:lnSpc>
                <a:spcPct val="100000"/>
              </a:lnSpc>
              <a:spcBef>
                <a:spcPts val="600"/>
              </a:spcBef>
              <a:buFont typeface="+mj-lt"/>
              <a:buAutoNum type="arabicPeriod"/>
            </a:pPr>
            <a:r>
              <a:rPr lang="en-US" sz="2400" dirty="0">
                <a:effectLst/>
              </a:rPr>
              <a:t>The language for solution-development is different from that needed to describe a problem. </a:t>
            </a:r>
          </a:p>
          <a:p>
            <a:pPr marL="457200" indent="-457200">
              <a:lnSpc>
                <a:spcPct val="100000"/>
              </a:lnSpc>
              <a:spcBef>
                <a:spcPts val="600"/>
              </a:spcBef>
              <a:buFont typeface="+mj-lt"/>
              <a:buAutoNum type="arabicPeriod"/>
            </a:pPr>
            <a:r>
              <a:rPr lang="en-US" sz="2400" dirty="0">
                <a:effectLst/>
              </a:rPr>
              <a:t>No problem happens all the time; there are always exceptions that can be utilized. </a:t>
            </a:r>
          </a:p>
          <a:p>
            <a:pPr marL="457200" indent="-457200">
              <a:lnSpc>
                <a:spcPct val="100000"/>
              </a:lnSpc>
              <a:spcBef>
                <a:spcPts val="600"/>
              </a:spcBef>
              <a:buFont typeface="+mj-lt"/>
              <a:buAutoNum type="arabicPeriod"/>
            </a:pPr>
            <a:r>
              <a:rPr lang="en-US" sz="2400" dirty="0">
                <a:effectLst/>
              </a:rPr>
              <a:t>The future is both created and negotiable.</a:t>
            </a:r>
          </a:p>
          <a:p>
            <a:pPr marL="857250" lvl="1" indent="-457200">
              <a:spcBef>
                <a:spcPts val="600"/>
              </a:spcBef>
              <a:buClr>
                <a:schemeClr val="tx1"/>
              </a:buClr>
              <a:buNone/>
              <a:defRPr/>
            </a:pPr>
            <a:endParaRPr lang="en-US" sz="2400" dirty="0">
              <a:solidFill>
                <a:schemeClr val="tx1"/>
              </a:solidFill>
              <a:cs typeface="Arial" pitchFamily="34" charset="0"/>
            </a:endParaRPr>
          </a:p>
        </p:txBody>
      </p:sp>
      <p:sp>
        <p:nvSpPr>
          <p:cNvPr id="2" name="TextBox 1"/>
          <p:cNvSpPr txBox="1"/>
          <p:nvPr/>
        </p:nvSpPr>
        <p:spPr>
          <a:xfrm>
            <a:off x="649543" y="5985735"/>
            <a:ext cx="10220325" cy="523220"/>
          </a:xfrm>
          <a:prstGeom prst="rect">
            <a:avLst/>
          </a:prstGeom>
          <a:noFill/>
          <a:effectLst/>
        </p:spPr>
        <p:txBody>
          <a:bodyPr wrap="square" rtlCol="0">
            <a:spAutoFit/>
          </a:bodyPr>
          <a:lstStyle/>
          <a:p>
            <a:pPr marL="857250" lvl="1" indent="-457200">
              <a:buClr>
                <a:prstClr val="black"/>
              </a:buClr>
              <a:defRPr/>
            </a:pPr>
            <a:r>
              <a:rPr lang="en-US" sz="1400" dirty="0">
                <a:solidFill>
                  <a:prstClr val="white"/>
                </a:solidFill>
                <a:effectLst>
                  <a:outerShdw blurRad="38100" dist="38100" dir="2700000" algn="tl">
                    <a:srgbClr val="000000">
                      <a:alpha val="43137"/>
                    </a:srgbClr>
                  </a:outerShdw>
                </a:effectLst>
                <a:latin typeface="Arial" pitchFamily="34" charset="0"/>
                <a:cs typeface="Arial" pitchFamily="34" charset="0"/>
              </a:rPr>
              <a:t>de </a:t>
            </a:r>
            <a:r>
              <a:rPr lang="en-US" sz="1400" dirty="0" err="1">
                <a:solidFill>
                  <a:prstClr val="white"/>
                </a:solidFill>
                <a:effectLst>
                  <a:outerShdw blurRad="38100" dist="38100" dir="2700000" algn="tl">
                    <a:srgbClr val="000000">
                      <a:alpha val="43137"/>
                    </a:srgbClr>
                  </a:outerShdw>
                </a:effectLst>
                <a:latin typeface="Arial" pitchFamily="34" charset="0"/>
                <a:cs typeface="Arial" pitchFamily="34" charset="0"/>
              </a:rPr>
              <a:t>Shazer</a:t>
            </a:r>
            <a:r>
              <a:rPr lang="en-US" sz="1400" dirty="0">
                <a:solidFill>
                  <a:prstClr val="white"/>
                </a:solidFill>
                <a:effectLst>
                  <a:outerShdw blurRad="38100" dist="38100" dir="2700000" algn="tl">
                    <a:srgbClr val="000000">
                      <a:alpha val="43137"/>
                    </a:srgbClr>
                  </a:outerShdw>
                </a:effectLst>
                <a:latin typeface="Arial" pitchFamily="34" charset="0"/>
                <a:cs typeface="Arial" pitchFamily="34" charset="0"/>
              </a:rPr>
              <a:t>, S., &amp; Dolan, Y. (Eds.) (2007). </a:t>
            </a:r>
            <a:r>
              <a:rPr lang="en-US" sz="1400" i="1" dirty="0">
                <a:solidFill>
                  <a:prstClr val="white"/>
                </a:solidFill>
                <a:effectLst>
                  <a:outerShdw blurRad="38100" dist="38100" dir="2700000" algn="tl">
                    <a:srgbClr val="000000">
                      <a:alpha val="43137"/>
                    </a:srgbClr>
                  </a:outerShdw>
                </a:effectLst>
                <a:latin typeface="Arial" pitchFamily="34" charset="0"/>
                <a:cs typeface="Arial" pitchFamily="34" charset="0"/>
              </a:rPr>
              <a:t>More than miracles: The state of the art of solution-focused brief therapy</a:t>
            </a:r>
            <a:r>
              <a:rPr lang="en-US" sz="1400" dirty="0">
                <a:solidFill>
                  <a:prstClr val="white"/>
                </a:solidFill>
                <a:effectLst>
                  <a:outerShdw blurRad="38100" dist="38100" dir="2700000" algn="tl">
                    <a:srgbClr val="000000">
                      <a:alpha val="43137"/>
                    </a:srgbClr>
                  </a:outerShdw>
                </a:effectLst>
                <a:latin typeface="Arial" pitchFamily="34" charset="0"/>
                <a:cs typeface="Arial" pitchFamily="34" charset="0"/>
              </a:rPr>
              <a:t>. New York: Haworth.</a:t>
            </a:r>
          </a:p>
        </p:txBody>
      </p:sp>
    </p:spTree>
    <p:extLst>
      <p:ext uri="{BB962C8B-B14F-4D97-AF65-F5344CB8AC3E}">
        <p14:creationId xmlns:p14="http://schemas.microsoft.com/office/powerpoint/2010/main" val="275786739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1000" fill="hold"/>
                                        <p:tgtEl>
                                          <p:spTgt spid="5">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1000" fill="hold"/>
                                        <p:tgtEl>
                                          <p:spTgt spid="5">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5">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1000" fill="hold"/>
                                        <p:tgtEl>
                                          <p:spTgt spid="5">
                                            <p:txEl>
                                              <p:pRg st="5" end="5"/>
                                            </p:txEl>
                                          </p:spTgt>
                                        </p:tgtEl>
                                        <p:attrNameLst>
                                          <p:attrName>ppt_x</p:attrName>
                                        </p:attrNameLst>
                                      </p:cBhvr>
                                      <p:tavLst>
                                        <p:tav tm="0">
                                          <p:val>
                                            <p:strVal val="#ppt_x-.2"/>
                                          </p:val>
                                        </p:tav>
                                        <p:tav tm="100000">
                                          <p:val>
                                            <p:strVal val="#ppt_x"/>
                                          </p:val>
                                        </p:tav>
                                      </p:tavLst>
                                    </p:anim>
                                    <p:anim calcmode="lin" valueType="num">
                                      <p:cBhvr>
                                        <p:cTn id="43" dur="1000" fill="hold"/>
                                        <p:tgtEl>
                                          <p:spTgt spid="5">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1000" fill="hold"/>
                                        <p:tgtEl>
                                          <p:spTgt spid="5">
                                            <p:txEl>
                                              <p:pRg st="6" end="6"/>
                                            </p:txEl>
                                          </p:spTgt>
                                        </p:tgtEl>
                                        <p:attrNameLst>
                                          <p:attrName>ppt_x</p:attrName>
                                        </p:attrNameLst>
                                      </p:cBhvr>
                                      <p:tavLst>
                                        <p:tav tm="0">
                                          <p:val>
                                            <p:strVal val="#ppt_x-.2"/>
                                          </p:val>
                                        </p:tav>
                                        <p:tav tm="100000">
                                          <p:val>
                                            <p:strVal val="#ppt_x"/>
                                          </p:val>
                                        </p:tav>
                                      </p:tavLst>
                                    </p:anim>
                                    <p:anim calcmode="lin" valueType="num">
                                      <p:cBhvr>
                                        <p:cTn id="50" dur="1000" fill="hold"/>
                                        <p:tgtEl>
                                          <p:spTgt spid="5">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5">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 calcmode="lin" valueType="num">
                                      <p:cBhvr>
                                        <p:cTn id="56" dur="1000" fill="hold"/>
                                        <p:tgtEl>
                                          <p:spTgt spid="5">
                                            <p:txEl>
                                              <p:pRg st="7" end="7"/>
                                            </p:txEl>
                                          </p:spTgt>
                                        </p:tgtEl>
                                        <p:attrNameLst>
                                          <p:attrName>ppt_x</p:attrName>
                                        </p:attrNameLst>
                                      </p:cBhvr>
                                      <p:tavLst>
                                        <p:tav tm="0">
                                          <p:val>
                                            <p:strVal val="#ppt_x-.2"/>
                                          </p:val>
                                        </p:tav>
                                        <p:tav tm="100000">
                                          <p:val>
                                            <p:strVal val="#ppt_x"/>
                                          </p:val>
                                        </p:tav>
                                      </p:tavLst>
                                    </p:anim>
                                    <p:anim calcmode="lin" valueType="num">
                                      <p:cBhvr>
                                        <p:cTn id="57" dur="1000" fill="hold"/>
                                        <p:tgtEl>
                                          <p:spTgt spid="5">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58"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129308"/>
            <a:ext cx="10972800" cy="1099127"/>
          </a:xfrm>
        </p:spPr>
        <p:txBody>
          <a:bodyPr>
            <a:normAutofit/>
          </a:bodyPr>
          <a:lstStyle/>
          <a:p>
            <a:pPr algn="ctr"/>
            <a:r>
              <a:rPr lang="en-GB" sz="4000" dirty="0">
                <a:effectLst/>
                <a:latin typeface="Arial" panose="020B0604020202020204" pitchFamily="34" charset="0"/>
                <a:cs typeface="Arial" panose="020B0604020202020204" pitchFamily="34" charset="0"/>
              </a:rPr>
              <a:t>Problem Formation</a:t>
            </a:r>
            <a:endParaRPr lang="en-US" altLang="en-US" sz="4000" dirty="0">
              <a:effectLst/>
              <a:latin typeface="Arial" panose="020B0604020202020204" pitchFamily="34" charset="0"/>
              <a:cs typeface="Arial" panose="020B0604020202020204" pitchFamily="34" charset="0"/>
            </a:endParaRPr>
          </a:p>
        </p:txBody>
      </p:sp>
      <p:sp>
        <p:nvSpPr>
          <p:cNvPr id="13315" name="Rectangle 3"/>
          <p:cNvSpPr>
            <a:spLocks noGrp="1" noChangeArrowheads="1"/>
          </p:cNvSpPr>
          <p:nvPr>
            <p:ph type="body" idx="1"/>
          </p:nvPr>
        </p:nvSpPr>
        <p:spPr>
          <a:xfrm>
            <a:off x="411480" y="1311563"/>
            <a:ext cx="10698480" cy="4940013"/>
          </a:xfrm>
        </p:spPr>
        <p:txBody>
          <a:bodyPr>
            <a:noAutofit/>
          </a:bodyPr>
          <a:lstStyle/>
          <a:p>
            <a:pPr lvl="1">
              <a:lnSpc>
                <a:spcPct val="100000"/>
              </a:lnSpc>
              <a:spcBef>
                <a:spcPts val="300"/>
              </a:spcBef>
              <a:spcAft>
                <a:spcPts val="300"/>
              </a:spcAft>
            </a:pPr>
            <a:r>
              <a:rPr lang="en-US" altLang="en-US" sz="2400" dirty="0">
                <a:effectLst/>
                <a:latin typeface="Arial" charset="0"/>
              </a:rPr>
              <a:t>Problems are seen to maintain themselves simply because they maintain themselves and because clients depict the problem as always happening. </a:t>
            </a:r>
          </a:p>
          <a:p>
            <a:pPr lvl="1">
              <a:lnSpc>
                <a:spcPct val="100000"/>
              </a:lnSpc>
              <a:spcBef>
                <a:spcPts val="300"/>
              </a:spcBef>
              <a:spcAft>
                <a:spcPts val="300"/>
              </a:spcAft>
            </a:pPr>
            <a:r>
              <a:rPr lang="en-US" altLang="en-US" sz="2400" dirty="0">
                <a:effectLst/>
                <a:latin typeface="Arial" charset="0"/>
              </a:rPr>
              <a:t>For every “problem” there is an exception. An exception refers to “times when the . . . problem does not happen even though the client has reason to expect it to happen” (de </a:t>
            </a:r>
            <a:r>
              <a:rPr lang="en-US" altLang="en-US" sz="2400" dirty="0" err="1">
                <a:effectLst/>
                <a:latin typeface="Arial" charset="0"/>
              </a:rPr>
              <a:t>Shazer</a:t>
            </a:r>
            <a:r>
              <a:rPr lang="en-US" altLang="en-US" sz="2400" dirty="0">
                <a:effectLst/>
                <a:latin typeface="Arial" charset="0"/>
              </a:rPr>
              <a:t>, 1991, p. 83).</a:t>
            </a:r>
          </a:p>
          <a:p>
            <a:pPr lvl="1">
              <a:lnSpc>
                <a:spcPct val="100000"/>
              </a:lnSpc>
              <a:spcBef>
                <a:spcPts val="300"/>
              </a:spcBef>
              <a:spcAft>
                <a:spcPts val="300"/>
              </a:spcAft>
            </a:pPr>
            <a:r>
              <a:rPr lang="en-US" altLang="en-US" sz="2400" dirty="0">
                <a:effectLst/>
                <a:latin typeface="Arial" charset="0"/>
              </a:rPr>
              <a:t>Although these exceptions are open to view, they are not seen by the client as differences that make a difference. For the client, the problem is seen as primary (and the exceptions, if seen at all, are seen as secondary), while for therapists the exceptions are seen as primary; interventions are meant to help clients make a similar inversion, which will lead to the development of a solution.  (de </a:t>
            </a:r>
            <a:r>
              <a:rPr lang="en-US" altLang="en-US" sz="2400" dirty="0" err="1">
                <a:effectLst/>
                <a:latin typeface="Arial" charset="0"/>
              </a:rPr>
              <a:t>Shazer</a:t>
            </a:r>
            <a:r>
              <a:rPr lang="en-US" altLang="en-US" sz="2400" dirty="0">
                <a:effectLst/>
                <a:latin typeface="Arial" charset="0"/>
              </a:rPr>
              <a:t>, 1991)</a:t>
            </a:r>
          </a:p>
        </p:txBody>
      </p:sp>
    </p:spTree>
    <p:extLst>
      <p:ext uri="{BB962C8B-B14F-4D97-AF65-F5344CB8AC3E}">
        <p14:creationId xmlns:p14="http://schemas.microsoft.com/office/powerpoint/2010/main" val="42439607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129308"/>
            <a:ext cx="10972800" cy="1099127"/>
          </a:xfrm>
        </p:spPr>
        <p:txBody>
          <a:bodyPr>
            <a:normAutofit/>
          </a:bodyPr>
          <a:lstStyle/>
          <a:p>
            <a:pPr algn="ctr"/>
            <a:r>
              <a:rPr lang="en-GB" sz="4000" dirty="0">
                <a:effectLst/>
                <a:latin typeface="Arial" panose="020B0604020202020204" pitchFamily="34" charset="0"/>
                <a:cs typeface="Arial" panose="020B0604020202020204" pitchFamily="34" charset="0"/>
              </a:rPr>
              <a:t>The Therapist’s Role in SFT</a:t>
            </a:r>
            <a:endParaRPr lang="en-US" altLang="en-US" sz="4000" dirty="0">
              <a:effectLst/>
              <a:latin typeface="Arial" panose="020B0604020202020204" pitchFamily="34" charset="0"/>
              <a:cs typeface="Arial" panose="020B0604020202020204" pitchFamily="34" charset="0"/>
            </a:endParaRPr>
          </a:p>
        </p:txBody>
      </p:sp>
      <p:sp>
        <p:nvSpPr>
          <p:cNvPr id="13315" name="Rectangle 3"/>
          <p:cNvSpPr>
            <a:spLocks noGrp="1" noChangeArrowheads="1"/>
          </p:cNvSpPr>
          <p:nvPr>
            <p:ph type="body" idx="1"/>
          </p:nvPr>
        </p:nvSpPr>
        <p:spPr>
          <a:xfrm>
            <a:off x="411480" y="1311563"/>
            <a:ext cx="10698480" cy="4940013"/>
          </a:xfrm>
        </p:spPr>
        <p:txBody>
          <a:bodyPr>
            <a:noAutofit/>
          </a:bodyPr>
          <a:lstStyle/>
          <a:p>
            <a:pPr lvl="1">
              <a:lnSpc>
                <a:spcPct val="100000"/>
              </a:lnSpc>
              <a:spcBef>
                <a:spcPts val="300"/>
              </a:spcBef>
              <a:spcAft>
                <a:spcPts val="300"/>
              </a:spcAft>
              <a:buFont typeface="Arial" panose="020B0604020202020204" pitchFamily="34" charset="0"/>
              <a:buChar char="•"/>
            </a:pPr>
            <a:r>
              <a:rPr lang="en-US" altLang="en-US" sz="2400" dirty="0">
                <a:latin typeface="Arial" charset="0"/>
              </a:rPr>
              <a:t>Focus on what is right and what is working.</a:t>
            </a:r>
          </a:p>
          <a:p>
            <a:pPr lvl="1">
              <a:lnSpc>
                <a:spcPct val="100000"/>
              </a:lnSpc>
              <a:spcBef>
                <a:spcPts val="300"/>
              </a:spcBef>
              <a:spcAft>
                <a:spcPts val="300"/>
              </a:spcAft>
              <a:buFont typeface="Arial" panose="020B0604020202020204" pitchFamily="34" charset="0"/>
              <a:buChar char="•"/>
            </a:pPr>
            <a:r>
              <a:rPr lang="en-US" altLang="en-US" sz="2400" dirty="0">
                <a:latin typeface="Arial" charset="0"/>
              </a:rPr>
              <a:t>Every problem has exceptions that can be turned into solutions.</a:t>
            </a:r>
          </a:p>
          <a:p>
            <a:pPr lvl="1">
              <a:lnSpc>
                <a:spcPct val="100000"/>
              </a:lnSpc>
              <a:spcBef>
                <a:spcPts val="300"/>
              </a:spcBef>
              <a:spcAft>
                <a:spcPts val="300"/>
              </a:spcAft>
              <a:buFont typeface="Arial" panose="020B0604020202020204" pitchFamily="34" charset="0"/>
              <a:buChar char="•"/>
            </a:pPr>
            <a:r>
              <a:rPr lang="en-US" altLang="en-US" sz="2400" dirty="0">
                <a:latin typeface="Arial" charset="0"/>
              </a:rPr>
              <a:t>Little changes lead to bigger changes.</a:t>
            </a:r>
          </a:p>
          <a:p>
            <a:pPr lvl="1">
              <a:lnSpc>
                <a:spcPct val="100000"/>
              </a:lnSpc>
              <a:spcBef>
                <a:spcPts val="300"/>
              </a:spcBef>
              <a:spcAft>
                <a:spcPts val="300"/>
              </a:spcAft>
              <a:buFont typeface="Arial" panose="020B0604020202020204" pitchFamily="34" charset="0"/>
              <a:buChar char="•"/>
            </a:pPr>
            <a:r>
              <a:rPr lang="en-US" altLang="en-US" sz="2400" dirty="0">
                <a:latin typeface="Arial" charset="0"/>
              </a:rPr>
              <a:t>Goals are always set in positive terms.</a:t>
            </a:r>
          </a:p>
          <a:p>
            <a:pPr lvl="1">
              <a:lnSpc>
                <a:spcPct val="100000"/>
              </a:lnSpc>
              <a:spcBef>
                <a:spcPts val="300"/>
              </a:spcBef>
              <a:spcAft>
                <a:spcPts val="300"/>
              </a:spcAft>
              <a:buFont typeface="Arial" panose="020B0604020202020204" pitchFamily="34" charset="0"/>
              <a:buChar char="•"/>
            </a:pPr>
            <a:r>
              <a:rPr lang="en-US" altLang="en-US" sz="2400" dirty="0">
                <a:latin typeface="Arial" charset="0"/>
              </a:rPr>
              <a:t>People do want to change for the better.</a:t>
            </a:r>
          </a:p>
          <a:p>
            <a:pPr lvl="1">
              <a:lnSpc>
                <a:spcPct val="100000"/>
              </a:lnSpc>
              <a:spcBef>
                <a:spcPts val="300"/>
              </a:spcBef>
              <a:spcAft>
                <a:spcPts val="300"/>
              </a:spcAft>
              <a:buFont typeface="Arial" panose="020B0604020202020204" pitchFamily="34" charset="0"/>
              <a:buChar char="•"/>
            </a:pPr>
            <a:r>
              <a:rPr lang="en-US" altLang="en-US" sz="2400" dirty="0">
                <a:latin typeface="Arial" charset="0"/>
              </a:rPr>
              <a:t>Don’t ask a client to do something that he or she has not succeeded at before.</a:t>
            </a:r>
          </a:p>
          <a:p>
            <a:pPr lvl="1">
              <a:lnSpc>
                <a:spcPct val="100000"/>
              </a:lnSpc>
              <a:spcBef>
                <a:spcPts val="300"/>
              </a:spcBef>
              <a:spcAft>
                <a:spcPts val="300"/>
              </a:spcAft>
              <a:buFont typeface="Arial" panose="020B0604020202020204" pitchFamily="34" charset="0"/>
              <a:buChar char="•"/>
            </a:pPr>
            <a:r>
              <a:rPr lang="en-US" altLang="en-US" sz="2400" dirty="0">
                <a:latin typeface="Arial" charset="0"/>
              </a:rPr>
              <a:t>Avoid analyzing the problem.</a:t>
            </a:r>
          </a:p>
          <a:p>
            <a:pPr lvl="1">
              <a:lnSpc>
                <a:spcPct val="100000"/>
              </a:lnSpc>
              <a:spcBef>
                <a:spcPts val="300"/>
              </a:spcBef>
              <a:spcAft>
                <a:spcPts val="300"/>
              </a:spcAft>
              <a:buFont typeface="Arial" panose="020B0604020202020204" pitchFamily="34" charset="0"/>
              <a:buChar char="•"/>
            </a:pPr>
            <a:r>
              <a:rPr lang="en-US" altLang="en-US" sz="2400" dirty="0">
                <a:latin typeface="Arial" charset="0"/>
              </a:rPr>
              <a:t>Be efficient! Don’t look for problems or solutions that won’t work.</a:t>
            </a:r>
          </a:p>
          <a:p>
            <a:pPr lvl="1">
              <a:lnSpc>
                <a:spcPct val="100000"/>
              </a:lnSpc>
              <a:spcBef>
                <a:spcPts val="300"/>
              </a:spcBef>
              <a:spcAft>
                <a:spcPts val="300"/>
              </a:spcAft>
              <a:buFont typeface="Arial" panose="020B0604020202020204" pitchFamily="34" charset="0"/>
              <a:buChar char="•"/>
            </a:pPr>
            <a:r>
              <a:rPr lang="en-US" altLang="en-US" sz="2400" dirty="0">
                <a:latin typeface="Arial" charset="0"/>
              </a:rPr>
              <a:t>Focus on the present and the future, not the past.</a:t>
            </a:r>
            <a:endParaRPr lang="en-US" altLang="en-US" sz="2000" dirty="0">
              <a:latin typeface="Arial" charset="0"/>
            </a:endParaRPr>
          </a:p>
        </p:txBody>
      </p:sp>
    </p:spTree>
    <p:extLst>
      <p:ext uri="{BB962C8B-B14F-4D97-AF65-F5344CB8AC3E}">
        <p14:creationId xmlns:p14="http://schemas.microsoft.com/office/powerpoint/2010/main" val="376590598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80328"/>
            <a:ext cx="10972800" cy="1367472"/>
          </a:xfrm>
        </p:spPr>
        <p:txBody>
          <a:bodyPr>
            <a:normAutofit/>
          </a:bodyPr>
          <a:lstStyle/>
          <a:p>
            <a:pPr algn="ctr"/>
            <a:r>
              <a:rPr lang="en-GB" sz="4000" dirty="0">
                <a:effectLst/>
                <a:latin typeface="Arial" panose="020B0604020202020204" pitchFamily="34" charset="0"/>
                <a:cs typeface="Arial" panose="020B0604020202020204" pitchFamily="34" charset="0"/>
              </a:rPr>
              <a:t>Three Types of Clients</a:t>
            </a:r>
            <a:endParaRPr lang="en-US" altLang="en-US" sz="4000" dirty="0">
              <a:effectLst/>
              <a:latin typeface="Arial" panose="020B0604020202020204" pitchFamily="34" charset="0"/>
              <a:cs typeface="Arial" panose="020B0604020202020204" pitchFamily="34" charset="0"/>
            </a:endParaRPr>
          </a:p>
        </p:txBody>
      </p:sp>
      <p:sp>
        <p:nvSpPr>
          <p:cNvPr id="11267" name="Rectangle 3"/>
          <p:cNvSpPr>
            <a:spLocks noGrp="1" noChangeArrowheads="1"/>
          </p:cNvSpPr>
          <p:nvPr>
            <p:ph type="body" idx="1"/>
          </p:nvPr>
        </p:nvSpPr>
        <p:spPr>
          <a:xfrm>
            <a:off x="440872" y="1497330"/>
            <a:ext cx="10678886" cy="4754246"/>
          </a:xfrm>
        </p:spPr>
        <p:txBody>
          <a:bodyPr>
            <a:noAutofit/>
          </a:bodyPr>
          <a:lstStyle/>
          <a:p>
            <a:pPr marL="971550" lvl="1" indent="-514350">
              <a:spcBef>
                <a:spcPts val="600"/>
              </a:spcBef>
              <a:buFont typeface="+mj-lt"/>
              <a:buAutoNum type="arabicPeriod"/>
            </a:pPr>
            <a:r>
              <a:rPr lang="en-US" altLang="en-US" sz="3200" dirty="0">
                <a:latin typeface="Arial" charset="0"/>
              </a:rPr>
              <a:t>Customers: These clients are active and want to do something about their situation.</a:t>
            </a:r>
          </a:p>
          <a:p>
            <a:pPr marL="971550" lvl="1" indent="-514350">
              <a:spcBef>
                <a:spcPts val="600"/>
              </a:spcBef>
              <a:buFont typeface="+mj-lt"/>
              <a:buAutoNum type="arabicPeriod"/>
            </a:pPr>
            <a:r>
              <a:rPr lang="en-US" altLang="en-US" sz="3200" dirty="0">
                <a:latin typeface="Arial" charset="0"/>
              </a:rPr>
              <a:t>Complainants: These clients don’t want to do anything themselves but want someone or something else to change.</a:t>
            </a:r>
          </a:p>
          <a:p>
            <a:pPr marL="971550" lvl="1" indent="-514350">
              <a:spcBef>
                <a:spcPts val="600"/>
              </a:spcBef>
              <a:buFont typeface="+mj-lt"/>
              <a:buAutoNum type="arabicPeriod"/>
            </a:pPr>
            <a:r>
              <a:rPr lang="en-US" altLang="en-US" sz="3200" dirty="0">
                <a:latin typeface="Arial" charset="0"/>
              </a:rPr>
              <a:t>Visitors: Client who do not know or cannot verbalize their complaints or problems.</a:t>
            </a:r>
          </a:p>
        </p:txBody>
      </p:sp>
    </p:spTree>
    <p:extLst>
      <p:ext uri="{BB962C8B-B14F-4D97-AF65-F5344CB8AC3E}">
        <p14:creationId xmlns:p14="http://schemas.microsoft.com/office/powerpoint/2010/main" val="359405392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87291" y="304800"/>
            <a:ext cx="10353762" cy="970450"/>
          </a:xfrm>
          <a:effectLst/>
        </p:spPr>
        <p:txBody>
          <a:bodyPr>
            <a:normAutofit/>
          </a:bodyPr>
          <a:lstStyle/>
          <a:p>
            <a:pPr>
              <a:defRPr/>
            </a:pPr>
            <a:r>
              <a:rPr lang="en-US" sz="4400" b="0" cap="none" dirty="0">
                <a:effectLst>
                  <a:outerShdw blurRad="38100" dist="38100" dir="2700000" algn="tl">
                    <a:srgbClr val="000000">
                      <a:alpha val="43137"/>
                    </a:srgbClr>
                  </a:outerShdw>
                </a:effectLst>
                <a:latin typeface="Arial" pitchFamily="34" charset="0"/>
                <a:cs typeface="Arial" pitchFamily="34" charset="0"/>
              </a:rPr>
              <a:t>The</a:t>
            </a:r>
            <a:r>
              <a:rPr lang="en-US" sz="4400" b="0" cap="none" dirty="0">
                <a:solidFill>
                  <a:schemeClr val="tx1"/>
                </a:solidFill>
                <a:effectLst>
                  <a:outerShdw blurRad="38100" dist="38100" dir="2700000" algn="tl">
                    <a:srgbClr val="000000">
                      <a:alpha val="43137"/>
                    </a:srgbClr>
                  </a:outerShdw>
                </a:effectLst>
                <a:latin typeface="Arial" pitchFamily="34" charset="0"/>
                <a:cs typeface="Arial" pitchFamily="34" charset="0"/>
              </a:rPr>
              <a:t> Therapeutic Alliance</a:t>
            </a:r>
          </a:p>
        </p:txBody>
      </p:sp>
      <p:sp>
        <p:nvSpPr>
          <p:cNvPr id="5" name="Content Placeholder 4"/>
          <p:cNvSpPr>
            <a:spLocks noGrp="1"/>
          </p:cNvSpPr>
          <p:nvPr>
            <p:ph sz="half" idx="1"/>
          </p:nvPr>
        </p:nvSpPr>
        <p:spPr>
          <a:xfrm>
            <a:off x="703063" y="1589103"/>
            <a:ext cx="5361109" cy="4960784"/>
          </a:xfrm>
          <a:effectLst/>
        </p:spPr>
        <p:txBody>
          <a:bodyPr>
            <a:normAutofit/>
          </a:bodyPr>
          <a:lstStyle/>
          <a:p>
            <a:pPr marL="119062" indent="0">
              <a:lnSpc>
                <a:spcPct val="100000"/>
              </a:lnSpc>
              <a:buClrTx/>
              <a:buSzPct val="100000"/>
              <a:buNone/>
              <a:defRPr/>
            </a:pPr>
            <a:r>
              <a:rPr lang="en-US" dirty="0">
                <a:solidFill>
                  <a:schemeClr val="tx1"/>
                </a:solidFill>
                <a:effectLst>
                  <a:outerShdw blurRad="38100" dist="38100" dir="2700000" algn="tl">
                    <a:srgbClr val="000000">
                      <a:alpha val="43137"/>
                    </a:srgbClr>
                  </a:outerShdw>
                </a:effectLst>
                <a:latin typeface="Arial" pitchFamily="34" charset="0"/>
                <a:cs typeface="Arial" pitchFamily="34" charset="0"/>
              </a:rPr>
              <a:t>The therapeutic alliance refers to the quality and strength of the collaborative relationship between the client and therapist and is comprised of four empirically established components: </a:t>
            </a:r>
            <a:endParaRPr lang="en-US" sz="10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461962" indent="-342900">
              <a:lnSpc>
                <a:spcPct val="100000"/>
              </a:lnSpc>
              <a:buClrTx/>
              <a:buSzPct val="100000"/>
              <a:buFont typeface="+mj-lt"/>
              <a:buAutoNum type="arabicParenR"/>
              <a:defRPr/>
            </a:pPr>
            <a:r>
              <a:rPr lang="en-US" sz="1800" dirty="0">
                <a:solidFill>
                  <a:schemeClr val="tx1"/>
                </a:solidFill>
                <a:effectLst>
                  <a:outerShdw blurRad="38100" dist="38100" dir="2700000" algn="tl">
                    <a:srgbClr val="000000">
                      <a:alpha val="43137"/>
                    </a:srgbClr>
                  </a:outerShdw>
                </a:effectLst>
                <a:latin typeface="Arial" pitchFamily="34" charset="0"/>
                <a:cs typeface="Arial" pitchFamily="34" charset="0"/>
              </a:rPr>
              <a:t>agreement on the goals, meaning or purpose of the treatment;</a:t>
            </a:r>
          </a:p>
          <a:p>
            <a:pPr marL="461962" indent="-342900">
              <a:lnSpc>
                <a:spcPct val="100000"/>
              </a:lnSpc>
              <a:buClrTx/>
              <a:buSzPct val="100000"/>
              <a:buFont typeface="+mj-lt"/>
              <a:buAutoNum type="arabicParenR"/>
              <a:defRPr/>
            </a:pPr>
            <a:r>
              <a:rPr lang="en-US" sz="1800" dirty="0">
                <a:solidFill>
                  <a:schemeClr val="tx1"/>
                </a:solidFill>
                <a:effectLst>
                  <a:outerShdw blurRad="38100" dist="38100" dir="2700000" algn="tl">
                    <a:srgbClr val="000000">
                      <a:alpha val="43137"/>
                    </a:srgbClr>
                  </a:outerShdw>
                </a:effectLst>
                <a:latin typeface="Arial" pitchFamily="34" charset="0"/>
                <a:cs typeface="Arial" pitchFamily="34" charset="0"/>
              </a:rPr>
              <a:t>agreement on the means and methods used;</a:t>
            </a:r>
          </a:p>
          <a:p>
            <a:pPr marL="461962" indent="-342900">
              <a:lnSpc>
                <a:spcPct val="100000"/>
              </a:lnSpc>
              <a:buClrTx/>
              <a:buSzPct val="100000"/>
              <a:buFont typeface="+mj-lt"/>
              <a:buAutoNum type="arabicParenR"/>
              <a:defRPr/>
            </a:pPr>
            <a:r>
              <a:rPr lang="en-US" sz="1800" dirty="0">
                <a:solidFill>
                  <a:schemeClr val="tx1"/>
                </a:solidFill>
                <a:effectLst>
                  <a:outerShdw blurRad="38100" dist="38100" dir="2700000" algn="tl">
                    <a:srgbClr val="000000">
                      <a:alpha val="43137"/>
                    </a:srgbClr>
                  </a:outerShdw>
                </a:effectLst>
                <a:latin typeface="Arial" pitchFamily="34" charset="0"/>
                <a:cs typeface="Arial" pitchFamily="34" charset="0"/>
              </a:rPr>
              <a:t>the client’s view of the relationship (including the therapist being perceived as warm, empathic, and genuine); and,</a:t>
            </a:r>
          </a:p>
          <a:p>
            <a:pPr marL="461962" indent="-342900">
              <a:lnSpc>
                <a:spcPct val="100000"/>
              </a:lnSpc>
              <a:buClrTx/>
              <a:buSzPct val="100000"/>
              <a:buFont typeface="+mj-lt"/>
              <a:buAutoNum type="arabicParenR"/>
              <a:defRPr/>
            </a:pPr>
            <a:r>
              <a:rPr lang="en-US" sz="1800" dirty="0">
                <a:solidFill>
                  <a:schemeClr val="tx1"/>
                </a:solidFill>
                <a:effectLst>
                  <a:outerShdw blurRad="38100" dist="38100" dir="2700000" algn="tl">
                    <a:srgbClr val="000000">
                      <a:alpha val="43137"/>
                    </a:srgbClr>
                  </a:outerShdw>
                </a:effectLst>
                <a:latin typeface="Arial" pitchFamily="34" charset="0"/>
                <a:cs typeface="Arial" pitchFamily="34" charset="0"/>
              </a:rPr>
              <a:t>accommodating the client’s preferences.</a:t>
            </a:r>
            <a:endParaRPr lang="en-US" sz="1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118872" indent="0">
              <a:buClrTx/>
              <a:buSzPct val="100000"/>
              <a:buNone/>
              <a:defRPr/>
            </a:pPr>
            <a:endParaRPr lang="en-US" sz="10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Content Placeholder 6"/>
          <p:cNvSpPr>
            <a:spLocks noGrp="1"/>
          </p:cNvSpPr>
          <p:nvPr>
            <p:ph sz="half" idx="2"/>
          </p:nvPr>
        </p:nvSpPr>
        <p:spPr/>
        <p:txBody>
          <a:bodyPr>
            <a:normAutofit/>
          </a:bodyPr>
          <a:lstStyle/>
          <a:p>
            <a:pPr marL="36900" indent="0">
              <a:buNone/>
            </a:pPr>
            <a:endParaRPr lang="en-US" dirty="0"/>
          </a:p>
        </p:txBody>
      </p:sp>
      <p:grpSp>
        <p:nvGrpSpPr>
          <p:cNvPr id="28" name="Group 27"/>
          <p:cNvGrpSpPr>
            <a:grpSpLocks noChangeAspect="1"/>
          </p:cNvGrpSpPr>
          <p:nvPr/>
        </p:nvGrpSpPr>
        <p:grpSpPr bwMode="auto">
          <a:xfrm>
            <a:off x="6552546" y="1859917"/>
            <a:ext cx="4665076" cy="3756296"/>
            <a:chOff x="2133" y="1215"/>
            <a:chExt cx="3927" cy="3162"/>
          </a:xfrm>
        </p:grpSpPr>
        <p:sp>
          <p:nvSpPr>
            <p:cNvPr id="29" name="Text Box 11"/>
            <p:cNvSpPr txBox="1">
              <a:spLocks noChangeArrowheads="1"/>
            </p:cNvSpPr>
            <p:nvPr/>
          </p:nvSpPr>
          <p:spPr bwMode="auto">
            <a:xfrm>
              <a:off x="4908" y="2480"/>
              <a:ext cx="1152" cy="544"/>
            </a:xfrm>
            <a:prstGeom prst="rect">
              <a:avLst/>
            </a:prstGeom>
            <a:noFill/>
            <a:ln w="9525">
              <a:noFill/>
              <a:miter lim="800000"/>
              <a:headEnd/>
              <a:tailEnd/>
            </a:ln>
            <a:effectLst/>
          </p:spPr>
          <p:txBody>
            <a:bodyPr>
              <a:spAutoFit/>
            </a:bodyPr>
            <a:lstStyle>
              <a:defPPr>
                <a:defRPr lang="en-US"/>
              </a:defPPr>
              <a:lvl1pPr algn="l" rtl="0" eaLnBrk="0" fontAlgn="base" hangingPunct="0">
                <a:spcBef>
                  <a:spcPct val="0"/>
                </a:spcBef>
                <a:spcAft>
                  <a:spcPct val="0"/>
                </a:spcAft>
                <a:defRPr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a:lstStyle>
            <a:p>
              <a:pPr algn="ctr" eaLnBrk="1" hangingPunct="1">
                <a:spcBef>
                  <a:spcPct val="50000"/>
                </a:spcBef>
                <a:defRPr/>
              </a:pPr>
              <a:r>
                <a:rPr lang="en-US" dirty="0">
                  <a:latin typeface="Arial" panose="020B0604020202020204" pitchFamily="34" charset="0"/>
                  <a:cs typeface="Arial" panose="020B0604020202020204" pitchFamily="34" charset="0"/>
                </a:rPr>
                <a:t>Means or Methods</a:t>
              </a:r>
            </a:p>
          </p:txBody>
        </p:sp>
        <p:sp>
          <p:nvSpPr>
            <p:cNvPr id="30" name="Text Box 9"/>
            <p:cNvSpPr txBox="1">
              <a:spLocks noChangeArrowheads="1"/>
            </p:cNvSpPr>
            <p:nvPr/>
          </p:nvSpPr>
          <p:spPr bwMode="auto">
            <a:xfrm>
              <a:off x="2133" y="2291"/>
              <a:ext cx="1344" cy="777"/>
            </a:xfrm>
            <a:prstGeom prst="rect">
              <a:avLst/>
            </a:prstGeom>
            <a:noFill/>
            <a:ln w="9525">
              <a:noFill/>
              <a:miter lim="800000"/>
              <a:headEnd/>
              <a:tailEnd/>
            </a:ln>
            <a:effectLst/>
          </p:spPr>
          <p:txBody>
            <a:bodyPr>
              <a:spAutoFit/>
            </a:bodyPr>
            <a:lstStyle>
              <a:defPPr>
                <a:defRPr lang="en-US"/>
              </a:defPPr>
              <a:lvl1pPr algn="l" rtl="0" eaLnBrk="0" fontAlgn="base" hangingPunct="0">
                <a:spcBef>
                  <a:spcPct val="0"/>
                </a:spcBef>
                <a:spcAft>
                  <a:spcPct val="0"/>
                </a:spcAft>
                <a:defRPr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a:lstStyle>
            <a:p>
              <a:pPr algn="ctr" eaLnBrk="1" hangingPunct="1">
                <a:spcBef>
                  <a:spcPct val="50000"/>
                </a:spcBef>
                <a:defRPr/>
              </a:pPr>
              <a:r>
                <a:rPr lang="en-US" dirty="0">
                  <a:latin typeface="Arial" panose="020B0604020202020204" pitchFamily="34" charset="0"/>
                  <a:cs typeface="Arial" panose="020B0604020202020204" pitchFamily="34" charset="0"/>
                </a:rPr>
                <a:t>Goals,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Meaning or Purpose</a:t>
              </a:r>
            </a:p>
          </p:txBody>
        </p:sp>
        <p:sp>
          <p:nvSpPr>
            <p:cNvPr id="31" name="Freeform 30"/>
            <p:cNvSpPr>
              <a:spLocks/>
            </p:cNvSpPr>
            <p:nvPr/>
          </p:nvSpPr>
          <p:spPr bwMode="auto">
            <a:xfrm>
              <a:off x="4512" y="2064"/>
              <a:ext cx="369" cy="1352"/>
            </a:xfrm>
            <a:custGeom>
              <a:avLst/>
              <a:gdLst>
                <a:gd name="T0" fmla="*/ 47 w 1122"/>
                <a:gd name="T1" fmla="*/ 3 h 3374"/>
                <a:gd name="T2" fmla="*/ 41 w 1122"/>
                <a:gd name="T3" fmla="*/ 5 h 3374"/>
                <a:gd name="T4" fmla="*/ 35 w 1122"/>
                <a:gd name="T5" fmla="*/ 8 h 3374"/>
                <a:gd name="T6" fmla="*/ 30 w 1122"/>
                <a:gd name="T7" fmla="*/ 11 h 3374"/>
                <a:gd name="T8" fmla="*/ 25 w 1122"/>
                <a:gd name="T9" fmla="*/ 15 h 3374"/>
                <a:gd name="T10" fmla="*/ 16 w 1122"/>
                <a:gd name="T11" fmla="*/ 24 h 3374"/>
                <a:gd name="T12" fmla="*/ 9 w 1122"/>
                <a:gd name="T13" fmla="*/ 36 h 3374"/>
                <a:gd name="T14" fmla="*/ 4 w 1122"/>
                <a:gd name="T15" fmla="*/ 48 h 3374"/>
                <a:gd name="T16" fmla="*/ 2 w 1122"/>
                <a:gd name="T17" fmla="*/ 54 h 3374"/>
                <a:gd name="T18" fmla="*/ 1 w 1122"/>
                <a:gd name="T19" fmla="*/ 62 h 3374"/>
                <a:gd name="T20" fmla="*/ 0 w 1122"/>
                <a:gd name="T21" fmla="*/ 69 h 3374"/>
                <a:gd name="T22" fmla="*/ 0 w 1122"/>
                <a:gd name="T23" fmla="*/ 77 h 3374"/>
                <a:gd name="T24" fmla="*/ 0 w 1122"/>
                <a:gd name="T25" fmla="*/ 84 h 3374"/>
                <a:gd name="T26" fmla="*/ 2 w 1122"/>
                <a:gd name="T27" fmla="*/ 92 h 3374"/>
                <a:gd name="T28" fmla="*/ 249 w 1122"/>
                <a:gd name="T29" fmla="*/ 1301 h 3374"/>
                <a:gd name="T30" fmla="*/ 251 w 1122"/>
                <a:gd name="T31" fmla="*/ 1308 h 3374"/>
                <a:gd name="T32" fmla="*/ 255 w 1122"/>
                <a:gd name="T33" fmla="*/ 1317 h 3374"/>
                <a:gd name="T34" fmla="*/ 262 w 1122"/>
                <a:gd name="T35" fmla="*/ 1328 h 3374"/>
                <a:gd name="T36" fmla="*/ 271 w 1122"/>
                <a:gd name="T37" fmla="*/ 1338 h 3374"/>
                <a:gd name="T38" fmla="*/ 281 w 1122"/>
                <a:gd name="T39" fmla="*/ 1345 h 3374"/>
                <a:gd name="T40" fmla="*/ 289 w 1122"/>
                <a:gd name="T41" fmla="*/ 1348 h 3374"/>
                <a:gd name="T42" fmla="*/ 295 w 1122"/>
                <a:gd name="T43" fmla="*/ 1350 h 3374"/>
                <a:gd name="T44" fmla="*/ 301 w 1122"/>
                <a:gd name="T45" fmla="*/ 1352 h 3374"/>
                <a:gd name="T46" fmla="*/ 307 w 1122"/>
                <a:gd name="T47" fmla="*/ 1352 h 3374"/>
                <a:gd name="T48" fmla="*/ 313 w 1122"/>
                <a:gd name="T49" fmla="*/ 1352 h 3374"/>
                <a:gd name="T50" fmla="*/ 319 w 1122"/>
                <a:gd name="T51" fmla="*/ 1351 h 3374"/>
                <a:gd name="T52" fmla="*/ 324 w 1122"/>
                <a:gd name="T53" fmla="*/ 1350 h 3374"/>
                <a:gd name="T54" fmla="*/ 329 w 1122"/>
                <a:gd name="T55" fmla="*/ 1348 h 3374"/>
                <a:gd name="T56" fmla="*/ 335 w 1122"/>
                <a:gd name="T57" fmla="*/ 1345 h 3374"/>
                <a:gd name="T58" fmla="*/ 345 w 1122"/>
                <a:gd name="T59" fmla="*/ 1338 h 3374"/>
                <a:gd name="T60" fmla="*/ 354 w 1122"/>
                <a:gd name="T61" fmla="*/ 1328 h 3374"/>
                <a:gd name="T62" fmla="*/ 361 w 1122"/>
                <a:gd name="T63" fmla="*/ 1317 h 3374"/>
                <a:gd name="T64" fmla="*/ 365 w 1122"/>
                <a:gd name="T65" fmla="*/ 1304 h 3374"/>
                <a:gd name="T66" fmla="*/ 367 w 1122"/>
                <a:gd name="T67" fmla="*/ 1297 h 3374"/>
                <a:gd name="T68" fmla="*/ 368 w 1122"/>
                <a:gd name="T69" fmla="*/ 1290 h 3374"/>
                <a:gd name="T70" fmla="*/ 368 w 1122"/>
                <a:gd name="T71" fmla="*/ 1283 h 3374"/>
                <a:gd name="T72" fmla="*/ 369 w 1122"/>
                <a:gd name="T73" fmla="*/ 1276 h 3374"/>
                <a:gd name="T74" fmla="*/ 368 w 1122"/>
                <a:gd name="T75" fmla="*/ 1268 h 3374"/>
                <a:gd name="T76" fmla="*/ 367 w 1122"/>
                <a:gd name="T77" fmla="*/ 1261 h 3374"/>
                <a:gd name="T78" fmla="*/ 120 w 1122"/>
                <a:gd name="T79" fmla="*/ 53 h 3374"/>
                <a:gd name="T80" fmla="*/ 117 w 1122"/>
                <a:gd name="T81" fmla="*/ 46 h 3374"/>
                <a:gd name="T82" fmla="*/ 113 w 1122"/>
                <a:gd name="T83" fmla="*/ 35 h 3374"/>
                <a:gd name="T84" fmla="*/ 107 w 1122"/>
                <a:gd name="T85" fmla="*/ 24 h 3374"/>
                <a:gd name="T86" fmla="*/ 98 w 1122"/>
                <a:gd name="T87" fmla="*/ 15 h 3374"/>
                <a:gd name="T88" fmla="*/ 91 w 1122"/>
                <a:gd name="T89" fmla="*/ 9 h 3374"/>
                <a:gd name="T90" fmla="*/ 85 w 1122"/>
                <a:gd name="T91" fmla="*/ 6 h 3374"/>
                <a:gd name="T92" fmla="*/ 79 w 1122"/>
                <a:gd name="T93" fmla="*/ 3 h 3374"/>
                <a:gd name="T94" fmla="*/ 73 w 1122"/>
                <a:gd name="T95" fmla="*/ 1 h 3374"/>
                <a:gd name="T96" fmla="*/ 68 w 1122"/>
                <a:gd name="T97" fmla="*/ 0 h 3374"/>
                <a:gd name="T98" fmla="*/ 61 w 1122"/>
                <a:gd name="T99" fmla="*/ 0 h 3374"/>
                <a:gd name="T100" fmla="*/ 56 w 1122"/>
                <a:gd name="T101" fmla="*/ 0 h 3374"/>
                <a:gd name="T102" fmla="*/ 49 w 1122"/>
                <a:gd name="T103" fmla="*/ 1 h 33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22"/>
                <a:gd name="T157" fmla="*/ 0 h 3374"/>
                <a:gd name="T158" fmla="*/ 1122 w 1122"/>
                <a:gd name="T159" fmla="*/ 3374 h 33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22" h="3374">
                  <a:moveTo>
                    <a:pt x="142" y="8"/>
                  </a:moveTo>
                  <a:lnTo>
                    <a:pt x="142" y="8"/>
                  </a:lnTo>
                  <a:lnTo>
                    <a:pt x="133" y="9"/>
                  </a:lnTo>
                  <a:lnTo>
                    <a:pt x="124" y="12"/>
                  </a:lnTo>
                  <a:lnTo>
                    <a:pt x="114" y="15"/>
                  </a:lnTo>
                  <a:lnTo>
                    <a:pt x="107" y="20"/>
                  </a:lnTo>
                  <a:lnTo>
                    <a:pt x="97" y="23"/>
                  </a:lnTo>
                  <a:lnTo>
                    <a:pt x="90" y="27"/>
                  </a:lnTo>
                  <a:lnTo>
                    <a:pt x="82" y="32"/>
                  </a:lnTo>
                  <a:lnTo>
                    <a:pt x="76" y="38"/>
                  </a:lnTo>
                  <a:lnTo>
                    <a:pt x="60" y="47"/>
                  </a:lnTo>
                  <a:lnTo>
                    <a:pt x="48" y="61"/>
                  </a:lnTo>
                  <a:lnTo>
                    <a:pt x="37" y="75"/>
                  </a:lnTo>
                  <a:lnTo>
                    <a:pt x="28" y="90"/>
                  </a:lnTo>
                  <a:lnTo>
                    <a:pt x="18" y="104"/>
                  </a:lnTo>
                  <a:lnTo>
                    <a:pt x="12" y="121"/>
                  </a:lnTo>
                  <a:lnTo>
                    <a:pt x="7" y="128"/>
                  </a:lnTo>
                  <a:lnTo>
                    <a:pt x="6" y="136"/>
                  </a:lnTo>
                  <a:lnTo>
                    <a:pt x="3" y="145"/>
                  </a:lnTo>
                  <a:lnTo>
                    <a:pt x="3" y="154"/>
                  </a:lnTo>
                  <a:lnTo>
                    <a:pt x="1" y="163"/>
                  </a:lnTo>
                  <a:lnTo>
                    <a:pt x="0" y="172"/>
                  </a:lnTo>
                  <a:lnTo>
                    <a:pt x="0" y="182"/>
                  </a:lnTo>
                  <a:lnTo>
                    <a:pt x="0" y="191"/>
                  </a:lnTo>
                  <a:lnTo>
                    <a:pt x="0" y="200"/>
                  </a:lnTo>
                  <a:lnTo>
                    <a:pt x="1" y="209"/>
                  </a:lnTo>
                  <a:lnTo>
                    <a:pt x="3" y="218"/>
                  </a:lnTo>
                  <a:lnTo>
                    <a:pt x="6" y="229"/>
                  </a:lnTo>
                  <a:lnTo>
                    <a:pt x="754" y="3239"/>
                  </a:lnTo>
                  <a:lnTo>
                    <a:pt x="756" y="3246"/>
                  </a:lnTo>
                  <a:lnTo>
                    <a:pt x="759" y="3255"/>
                  </a:lnTo>
                  <a:lnTo>
                    <a:pt x="762" y="3263"/>
                  </a:lnTo>
                  <a:lnTo>
                    <a:pt x="767" y="3272"/>
                  </a:lnTo>
                  <a:lnTo>
                    <a:pt x="775" y="3287"/>
                  </a:lnTo>
                  <a:lnTo>
                    <a:pt x="785" y="3303"/>
                  </a:lnTo>
                  <a:lnTo>
                    <a:pt x="796" y="3315"/>
                  </a:lnTo>
                  <a:lnTo>
                    <a:pt x="810" y="3329"/>
                  </a:lnTo>
                  <a:lnTo>
                    <a:pt x="824" y="3339"/>
                  </a:lnTo>
                  <a:lnTo>
                    <a:pt x="840" y="3350"/>
                  </a:lnTo>
                  <a:lnTo>
                    <a:pt x="854" y="3356"/>
                  </a:lnTo>
                  <a:lnTo>
                    <a:pt x="871" y="3364"/>
                  </a:lnTo>
                  <a:lnTo>
                    <a:pt x="878" y="3365"/>
                  </a:lnTo>
                  <a:lnTo>
                    <a:pt x="888" y="3368"/>
                  </a:lnTo>
                  <a:lnTo>
                    <a:pt x="897" y="3370"/>
                  </a:lnTo>
                  <a:lnTo>
                    <a:pt x="906" y="3373"/>
                  </a:lnTo>
                  <a:lnTo>
                    <a:pt x="914" y="3373"/>
                  </a:lnTo>
                  <a:lnTo>
                    <a:pt x="923" y="3373"/>
                  </a:lnTo>
                  <a:lnTo>
                    <a:pt x="933" y="3373"/>
                  </a:lnTo>
                  <a:lnTo>
                    <a:pt x="942" y="3374"/>
                  </a:lnTo>
                  <a:lnTo>
                    <a:pt x="951" y="3373"/>
                  </a:lnTo>
                  <a:lnTo>
                    <a:pt x="961" y="3373"/>
                  </a:lnTo>
                  <a:lnTo>
                    <a:pt x="970" y="3371"/>
                  </a:lnTo>
                  <a:lnTo>
                    <a:pt x="979" y="3370"/>
                  </a:lnTo>
                  <a:lnTo>
                    <a:pt x="984" y="3370"/>
                  </a:lnTo>
                  <a:lnTo>
                    <a:pt x="992" y="3367"/>
                  </a:lnTo>
                  <a:lnTo>
                    <a:pt x="1001" y="3364"/>
                  </a:lnTo>
                  <a:lnTo>
                    <a:pt x="1009" y="3359"/>
                  </a:lnTo>
                  <a:lnTo>
                    <a:pt x="1018" y="3356"/>
                  </a:lnTo>
                  <a:lnTo>
                    <a:pt x="1033" y="3347"/>
                  </a:lnTo>
                  <a:lnTo>
                    <a:pt x="1049" y="3338"/>
                  </a:lnTo>
                  <a:lnTo>
                    <a:pt x="1061" y="3326"/>
                  </a:lnTo>
                  <a:lnTo>
                    <a:pt x="1075" y="3313"/>
                  </a:lnTo>
                  <a:lnTo>
                    <a:pt x="1086" y="3300"/>
                  </a:lnTo>
                  <a:lnTo>
                    <a:pt x="1097" y="3286"/>
                  </a:lnTo>
                  <a:lnTo>
                    <a:pt x="1103" y="3269"/>
                  </a:lnTo>
                  <a:lnTo>
                    <a:pt x="1111" y="3254"/>
                  </a:lnTo>
                  <a:lnTo>
                    <a:pt x="1113" y="3245"/>
                  </a:lnTo>
                  <a:lnTo>
                    <a:pt x="1116" y="3237"/>
                  </a:lnTo>
                  <a:lnTo>
                    <a:pt x="1117" y="3228"/>
                  </a:lnTo>
                  <a:lnTo>
                    <a:pt x="1120" y="3220"/>
                  </a:lnTo>
                  <a:lnTo>
                    <a:pt x="1120" y="3211"/>
                  </a:lnTo>
                  <a:lnTo>
                    <a:pt x="1120" y="3202"/>
                  </a:lnTo>
                  <a:lnTo>
                    <a:pt x="1120" y="3193"/>
                  </a:lnTo>
                  <a:lnTo>
                    <a:pt x="1122" y="3184"/>
                  </a:lnTo>
                  <a:lnTo>
                    <a:pt x="1120" y="3174"/>
                  </a:lnTo>
                  <a:lnTo>
                    <a:pt x="1120" y="3165"/>
                  </a:lnTo>
                  <a:lnTo>
                    <a:pt x="1119" y="3156"/>
                  </a:lnTo>
                  <a:lnTo>
                    <a:pt x="1117" y="3148"/>
                  </a:lnTo>
                  <a:lnTo>
                    <a:pt x="367" y="142"/>
                  </a:lnTo>
                  <a:lnTo>
                    <a:pt x="364" y="133"/>
                  </a:lnTo>
                  <a:lnTo>
                    <a:pt x="361" y="124"/>
                  </a:lnTo>
                  <a:lnTo>
                    <a:pt x="356" y="114"/>
                  </a:lnTo>
                  <a:lnTo>
                    <a:pt x="353" y="105"/>
                  </a:lnTo>
                  <a:lnTo>
                    <a:pt x="344" y="88"/>
                  </a:lnTo>
                  <a:lnTo>
                    <a:pt x="336" y="75"/>
                  </a:lnTo>
                  <a:lnTo>
                    <a:pt x="324" y="59"/>
                  </a:lnTo>
                  <a:lnTo>
                    <a:pt x="313" y="47"/>
                  </a:lnTo>
                  <a:lnTo>
                    <a:pt x="299" y="37"/>
                  </a:lnTo>
                  <a:lnTo>
                    <a:pt x="285" y="27"/>
                  </a:lnTo>
                  <a:lnTo>
                    <a:pt x="276" y="23"/>
                  </a:lnTo>
                  <a:lnTo>
                    <a:pt x="268" y="18"/>
                  </a:lnTo>
                  <a:lnTo>
                    <a:pt x="258" y="14"/>
                  </a:lnTo>
                  <a:lnTo>
                    <a:pt x="251" y="11"/>
                  </a:lnTo>
                  <a:lnTo>
                    <a:pt x="241" y="8"/>
                  </a:lnTo>
                  <a:lnTo>
                    <a:pt x="232" y="6"/>
                  </a:lnTo>
                  <a:lnTo>
                    <a:pt x="223" y="3"/>
                  </a:lnTo>
                  <a:lnTo>
                    <a:pt x="215" y="3"/>
                  </a:lnTo>
                  <a:lnTo>
                    <a:pt x="206" y="0"/>
                  </a:lnTo>
                  <a:lnTo>
                    <a:pt x="196" y="0"/>
                  </a:lnTo>
                  <a:lnTo>
                    <a:pt x="187" y="0"/>
                  </a:lnTo>
                  <a:lnTo>
                    <a:pt x="178" y="0"/>
                  </a:lnTo>
                  <a:lnTo>
                    <a:pt x="169" y="0"/>
                  </a:lnTo>
                  <a:lnTo>
                    <a:pt x="159" y="1"/>
                  </a:lnTo>
                  <a:lnTo>
                    <a:pt x="150" y="3"/>
                  </a:lnTo>
                  <a:lnTo>
                    <a:pt x="142" y="8"/>
                  </a:lnTo>
                  <a:close/>
                </a:path>
              </a:pathLst>
            </a:custGeom>
            <a:solidFill>
              <a:srgbClr val="B08000"/>
            </a:solidFill>
            <a:ln w="66675">
              <a:solidFill>
                <a:srgbClr val="000000"/>
              </a:solidFill>
              <a:prstDash val="solid"/>
              <a:round/>
              <a:headEnd/>
              <a:tailEnd/>
            </a:ln>
          </p:spPr>
          <p:txBody>
            <a:bodyPr/>
            <a:lstStyle>
              <a:defPPr>
                <a:defRPr lang="en-US"/>
              </a:defPPr>
              <a:lvl1pPr algn="l" rtl="0" eaLnBrk="0" fontAlgn="base" hangingPunct="0">
                <a:spcBef>
                  <a:spcPct val="0"/>
                </a:spcBef>
                <a:spcAft>
                  <a:spcPct val="0"/>
                </a:spcAft>
                <a:defRPr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a:lstStyle>
            <a:p>
              <a:endParaRPr lang="en-US"/>
            </a:p>
          </p:txBody>
        </p:sp>
        <p:sp>
          <p:nvSpPr>
            <p:cNvPr id="32" name="Freeform 31"/>
            <p:cNvSpPr>
              <a:spLocks/>
            </p:cNvSpPr>
            <p:nvPr/>
          </p:nvSpPr>
          <p:spPr bwMode="auto">
            <a:xfrm>
              <a:off x="3504" y="2064"/>
              <a:ext cx="384" cy="1344"/>
            </a:xfrm>
            <a:custGeom>
              <a:avLst/>
              <a:gdLst>
                <a:gd name="T0" fmla="*/ 338 w 1120"/>
                <a:gd name="T1" fmla="*/ 3 h 3374"/>
                <a:gd name="T2" fmla="*/ 349 w 1120"/>
                <a:gd name="T3" fmla="*/ 8 h 3374"/>
                <a:gd name="T4" fmla="*/ 360 w 1120"/>
                <a:gd name="T5" fmla="*/ 15 h 3374"/>
                <a:gd name="T6" fmla="*/ 368 w 1120"/>
                <a:gd name="T7" fmla="*/ 24 h 3374"/>
                <a:gd name="T8" fmla="*/ 375 w 1120"/>
                <a:gd name="T9" fmla="*/ 36 h 3374"/>
                <a:gd name="T10" fmla="*/ 380 w 1120"/>
                <a:gd name="T11" fmla="*/ 48 h 3374"/>
                <a:gd name="T12" fmla="*/ 382 w 1120"/>
                <a:gd name="T13" fmla="*/ 54 h 3374"/>
                <a:gd name="T14" fmla="*/ 384 w 1120"/>
                <a:gd name="T15" fmla="*/ 61 h 3374"/>
                <a:gd name="T16" fmla="*/ 384 w 1120"/>
                <a:gd name="T17" fmla="*/ 69 h 3374"/>
                <a:gd name="T18" fmla="*/ 384 w 1120"/>
                <a:gd name="T19" fmla="*/ 76 h 3374"/>
                <a:gd name="T20" fmla="*/ 384 w 1120"/>
                <a:gd name="T21" fmla="*/ 83 h 3374"/>
                <a:gd name="T22" fmla="*/ 382 w 1120"/>
                <a:gd name="T23" fmla="*/ 91 h 3374"/>
                <a:gd name="T24" fmla="*/ 126 w 1120"/>
                <a:gd name="T25" fmla="*/ 1293 h 3374"/>
                <a:gd name="T26" fmla="*/ 123 w 1120"/>
                <a:gd name="T27" fmla="*/ 1300 h 3374"/>
                <a:gd name="T28" fmla="*/ 119 w 1120"/>
                <a:gd name="T29" fmla="*/ 1309 h 3374"/>
                <a:gd name="T30" fmla="*/ 111 w 1120"/>
                <a:gd name="T31" fmla="*/ 1320 h 3374"/>
                <a:gd name="T32" fmla="*/ 103 w 1120"/>
                <a:gd name="T33" fmla="*/ 1330 h 3374"/>
                <a:gd name="T34" fmla="*/ 92 w 1120"/>
                <a:gd name="T35" fmla="*/ 1337 h 3374"/>
                <a:gd name="T36" fmla="*/ 83 w 1120"/>
                <a:gd name="T37" fmla="*/ 1340 h 3374"/>
                <a:gd name="T38" fmla="*/ 77 w 1120"/>
                <a:gd name="T39" fmla="*/ 1342 h 3374"/>
                <a:gd name="T40" fmla="*/ 72 w 1120"/>
                <a:gd name="T41" fmla="*/ 1344 h 3374"/>
                <a:gd name="T42" fmla="*/ 65 w 1120"/>
                <a:gd name="T43" fmla="*/ 1344 h 3374"/>
                <a:gd name="T44" fmla="*/ 59 w 1120"/>
                <a:gd name="T45" fmla="*/ 1344 h 3374"/>
                <a:gd name="T46" fmla="*/ 52 w 1120"/>
                <a:gd name="T47" fmla="*/ 1343 h 3374"/>
                <a:gd name="T48" fmla="*/ 48 w 1120"/>
                <a:gd name="T49" fmla="*/ 1342 h 3374"/>
                <a:gd name="T50" fmla="*/ 42 w 1120"/>
                <a:gd name="T51" fmla="*/ 1340 h 3374"/>
                <a:gd name="T52" fmla="*/ 36 w 1120"/>
                <a:gd name="T53" fmla="*/ 1337 h 3374"/>
                <a:gd name="T54" fmla="*/ 25 w 1120"/>
                <a:gd name="T55" fmla="*/ 1330 h 3374"/>
                <a:gd name="T56" fmla="*/ 16 w 1120"/>
                <a:gd name="T57" fmla="*/ 1320 h 3374"/>
                <a:gd name="T58" fmla="*/ 9 w 1120"/>
                <a:gd name="T59" fmla="*/ 1309 h 3374"/>
                <a:gd name="T60" fmla="*/ 4 w 1120"/>
                <a:gd name="T61" fmla="*/ 1296 h 3374"/>
                <a:gd name="T62" fmla="*/ 2 w 1120"/>
                <a:gd name="T63" fmla="*/ 1289 h 3374"/>
                <a:gd name="T64" fmla="*/ 1 w 1120"/>
                <a:gd name="T65" fmla="*/ 1283 h 3374"/>
                <a:gd name="T66" fmla="*/ 0 w 1120"/>
                <a:gd name="T67" fmla="*/ 1275 h 3374"/>
                <a:gd name="T68" fmla="*/ 0 w 1120"/>
                <a:gd name="T69" fmla="*/ 1268 h 3374"/>
                <a:gd name="T70" fmla="*/ 1 w 1120"/>
                <a:gd name="T71" fmla="*/ 1261 h 3374"/>
                <a:gd name="T72" fmla="*/ 2 w 1120"/>
                <a:gd name="T73" fmla="*/ 1254 h 3374"/>
                <a:gd name="T74" fmla="*/ 260 w 1120"/>
                <a:gd name="T75" fmla="*/ 53 h 3374"/>
                <a:gd name="T76" fmla="*/ 262 w 1120"/>
                <a:gd name="T77" fmla="*/ 45 h 3374"/>
                <a:gd name="T78" fmla="*/ 267 w 1120"/>
                <a:gd name="T79" fmla="*/ 35 h 3374"/>
                <a:gd name="T80" fmla="*/ 274 w 1120"/>
                <a:gd name="T81" fmla="*/ 24 h 3374"/>
                <a:gd name="T82" fmla="*/ 283 w 1120"/>
                <a:gd name="T83" fmla="*/ 15 h 3374"/>
                <a:gd name="T84" fmla="*/ 293 w 1120"/>
                <a:gd name="T85" fmla="*/ 7 h 3374"/>
                <a:gd name="T86" fmla="*/ 302 w 1120"/>
                <a:gd name="T87" fmla="*/ 3 h 3374"/>
                <a:gd name="T88" fmla="*/ 308 w 1120"/>
                <a:gd name="T89" fmla="*/ 1 h 3374"/>
                <a:gd name="T90" fmla="*/ 314 w 1120"/>
                <a:gd name="T91" fmla="*/ 0 h 3374"/>
                <a:gd name="T92" fmla="*/ 320 w 1120"/>
                <a:gd name="T93" fmla="*/ 0 h 3374"/>
                <a:gd name="T94" fmla="*/ 327 w 1120"/>
                <a:gd name="T95" fmla="*/ 0 h 3374"/>
                <a:gd name="T96" fmla="*/ 333 w 1120"/>
                <a:gd name="T97" fmla="*/ 1 h 33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20"/>
                <a:gd name="T148" fmla="*/ 0 h 3374"/>
                <a:gd name="T149" fmla="*/ 1120 w 1120"/>
                <a:gd name="T150" fmla="*/ 3374 h 33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20" h="3374">
                  <a:moveTo>
                    <a:pt x="982" y="8"/>
                  </a:moveTo>
                  <a:lnTo>
                    <a:pt x="987" y="8"/>
                  </a:lnTo>
                  <a:lnTo>
                    <a:pt x="1002" y="12"/>
                  </a:lnTo>
                  <a:lnTo>
                    <a:pt x="1019" y="20"/>
                  </a:lnTo>
                  <a:lnTo>
                    <a:pt x="1033" y="27"/>
                  </a:lnTo>
                  <a:lnTo>
                    <a:pt x="1049" y="38"/>
                  </a:lnTo>
                  <a:lnTo>
                    <a:pt x="1061" y="47"/>
                  </a:lnTo>
                  <a:lnTo>
                    <a:pt x="1074" y="61"/>
                  </a:lnTo>
                  <a:lnTo>
                    <a:pt x="1084" y="75"/>
                  </a:lnTo>
                  <a:lnTo>
                    <a:pt x="1095" y="90"/>
                  </a:lnTo>
                  <a:lnTo>
                    <a:pt x="1102" y="104"/>
                  </a:lnTo>
                  <a:lnTo>
                    <a:pt x="1109" y="121"/>
                  </a:lnTo>
                  <a:lnTo>
                    <a:pt x="1111" y="128"/>
                  </a:lnTo>
                  <a:lnTo>
                    <a:pt x="1114" y="136"/>
                  </a:lnTo>
                  <a:lnTo>
                    <a:pt x="1115" y="145"/>
                  </a:lnTo>
                  <a:lnTo>
                    <a:pt x="1119" y="154"/>
                  </a:lnTo>
                  <a:lnTo>
                    <a:pt x="1119" y="163"/>
                  </a:lnTo>
                  <a:lnTo>
                    <a:pt x="1119" y="172"/>
                  </a:lnTo>
                  <a:lnTo>
                    <a:pt x="1119" y="182"/>
                  </a:lnTo>
                  <a:lnTo>
                    <a:pt x="1120" y="191"/>
                  </a:lnTo>
                  <a:lnTo>
                    <a:pt x="1119" y="200"/>
                  </a:lnTo>
                  <a:lnTo>
                    <a:pt x="1119" y="209"/>
                  </a:lnTo>
                  <a:lnTo>
                    <a:pt x="1117" y="218"/>
                  </a:lnTo>
                  <a:lnTo>
                    <a:pt x="1115" y="229"/>
                  </a:lnTo>
                  <a:lnTo>
                    <a:pt x="370" y="3239"/>
                  </a:lnTo>
                  <a:lnTo>
                    <a:pt x="367" y="3246"/>
                  </a:lnTo>
                  <a:lnTo>
                    <a:pt x="364" y="3255"/>
                  </a:lnTo>
                  <a:lnTo>
                    <a:pt x="359" y="3263"/>
                  </a:lnTo>
                  <a:lnTo>
                    <a:pt x="356" y="3272"/>
                  </a:lnTo>
                  <a:lnTo>
                    <a:pt x="347" y="3287"/>
                  </a:lnTo>
                  <a:lnTo>
                    <a:pt x="337" y="3303"/>
                  </a:lnTo>
                  <a:lnTo>
                    <a:pt x="325" y="3315"/>
                  </a:lnTo>
                  <a:lnTo>
                    <a:pt x="313" y="3329"/>
                  </a:lnTo>
                  <a:lnTo>
                    <a:pt x="299" y="3339"/>
                  </a:lnTo>
                  <a:lnTo>
                    <a:pt x="285" y="3350"/>
                  </a:lnTo>
                  <a:lnTo>
                    <a:pt x="268" y="3356"/>
                  </a:lnTo>
                  <a:lnTo>
                    <a:pt x="252" y="3364"/>
                  </a:lnTo>
                  <a:lnTo>
                    <a:pt x="243" y="3365"/>
                  </a:lnTo>
                  <a:lnTo>
                    <a:pt x="235" y="3368"/>
                  </a:lnTo>
                  <a:lnTo>
                    <a:pt x="226" y="3370"/>
                  </a:lnTo>
                  <a:lnTo>
                    <a:pt x="218" y="3373"/>
                  </a:lnTo>
                  <a:lnTo>
                    <a:pt x="209" y="3373"/>
                  </a:lnTo>
                  <a:lnTo>
                    <a:pt x="199" y="3373"/>
                  </a:lnTo>
                  <a:lnTo>
                    <a:pt x="190" y="3373"/>
                  </a:lnTo>
                  <a:lnTo>
                    <a:pt x="181" y="3374"/>
                  </a:lnTo>
                  <a:lnTo>
                    <a:pt x="172" y="3373"/>
                  </a:lnTo>
                  <a:lnTo>
                    <a:pt x="162" y="3373"/>
                  </a:lnTo>
                  <a:lnTo>
                    <a:pt x="153" y="3371"/>
                  </a:lnTo>
                  <a:lnTo>
                    <a:pt x="145" y="3370"/>
                  </a:lnTo>
                  <a:lnTo>
                    <a:pt x="141" y="3370"/>
                  </a:lnTo>
                  <a:lnTo>
                    <a:pt x="131" y="3367"/>
                  </a:lnTo>
                  <a:lnTo>
                    <a:pt x="122" y="3364"/>
                  </a:lnTo>
                  <a:lnTo>
                    <a:pt x="113" y="3359"/>
                  </a:lnTo>
                  <a:lnTo>
                    <a:pt x="105" y="3356"/>
                  </a:lnTo>
                  <a:lnTo>
                    <a:pt x="88" y="3347"/>
                  </a:lnTo>
                  <a:lnTo>
                    <a:pt x="74" y="3338"/>
                  </a:lnTo>
                  <a:lnTo>
                    <a:pt x="60" y="3326"/>
                  </a:lnTo>
                  <a:lnTo>
                    <a:pt x="48" y="3313"/>
                  </a:lnTo>
                  <a:lnTo>
                    <a:pt x="37" y="3300"/>
                  </a:lnTo>
                  <a:lnTo>
                    <a:pt x="27" y="3286"/>
                  </a:lnTo>
                  <a:lnTo>
                    <a:pt x="18" y="3269"/>
                  </a:lnTo>
                  <a:lnTo>
                    <a:pt x="12" y="3254"/>
                  </a:lnTo>
                  <a:lnTo>
                    <a:pt x="7" y="3245"/>
                  </a:lnTo>
                  <a:lnTo>
                    <a:pt x="6" y="3237"/>
                  </a:lnTo>
                  <a:lnTo>
                    <a:pt x="3" y="3228"/>
                  </a:lnTo>
                  <a:lnTo>
                    <a:pt x="3" y="3220"/>
                  </a:lnTo>
                  <a:lnTo>
                    <a:pt x="1" y="3211"/>
                  </a:lnTo>
                  <a:lnTo>
                    <a:pt x="0" y="3202"/>
                  </a:lnTo>
                  <a:lnTo>
                    <a:pt x="0" y="3193"/>
                  </a:lnTo>
                  <a:lnTo>
                    <a:pt x="1" y="3184"/>
                  </a:lnTo>
                  <a:lnTo>
                    <a:pt x="1" y="3174"/>
                  </a:lnTo>
                  <a:lnTo>
                    <a:pt x="3" y="3165"/>
                  </a:lnTo>
                  <a:lnTo>
                    <a:pt x="4" y="3156"/>
                  </a:lnTo>
                  <a:lnTo>
                    <a:pt x="7" y="3148"/>
                  </a:lnTo>
                  <a:lnTo>
                    <a:pt x="757" y="142"/>
                  </a:lnTo>
                  <a:lnTo>
                    <a:pt x="759" y="133"/>
                  </a:lnTo>
                  <a:lnTo>
                    <a:pt x="762" y="124"/>
                  </a:lnTo>
                  <a:lnTo>
                    <a:pt x="765" y="114"/>
                  </a:lnTo>
                  <a:lnTo>
                    <a:pt x="770" y="105"/>
                  </a:lnTo>
                  <a:lnTo>
                    <a:pt x="778" y="88"/>
                  </a:lnTo>
                  <a:lnTo>
                    <a:pt x="788" y="75"/>
                  </a:lnTo>
                  <a:lnTo>
                    <a:pt x="798" y="59"/>
                  </a:lnTo>
                  <a:lnTo>
                    <a:pt x="812" y="47"/>
                  </a:lnTo>
                  <a:lnTo>
                    <a:pt x="826" y="37"/>
                  </a:lnTo>
                  <a:lnTo>
                    <a:pt x="841" y="27"/>
                  </a:lnTo>
                  <a:lnTo>
                    <a:pt x="855" y="18"/>
                  </a:lnTo>
                  <a:lnTo>
                    <a:pt x="872" y="11"/>
                  </a:lnTo>
                  <a:lnTo>
                    <a:pt x="880" y="8"/>
                  </a:lnTo>
                  <a:lnTo>
                    <a:pt x="888" y="6"/>
                  </a:lnTo>
                  <a:lnTo>
                    <a:pt x="897" y="3"/>
                  </a:lnTo>
                  <a:lnTo>
                    <a:pt x="906" y="3"/>
                  </a:lnTo>
                  <a:lnTo>
                    <a:pt x="916" y="0"/>
                  </a:lnTo>
                  <a:lnTo>
                    <a:pt x="925" y="0"/>
                  </a:lnTo>
                  <a:lnTo>
                    <a:pt x="934" y="0"/>
                  </a:lnTo>
                  <a:lnTo>
                    <a:pt x="943" y="0"/>
                  </a:lnTo>
                  <a:lnTo>
                    <a:pt x="953" y="0"/>
                  </a:lnTo>
                  <a:lnTo>
                    <a:pt x="962" y="1"/>
                  </a:lnTo>
                  <a:lnTo>
                    <a:pt x="971" y="3"/>
                  </a:lnTo>
                  <a:lnTo>
                    <a:pt x="982" y="8"/>
                  </a:lnTo>
                  <a:close/>
                </a:path>
              </a:pathLst>
            </a:custGeom>
            <a:solidFill>
              <a:srgbClr val="B08000"/>
            </a:solidFill>
            <a:ln w="66675">
              <a:solidFill>
                <a:srgbClr val="000000"/>
              </a:solidFill>
              <a:prstDash val="solid"/>
              <a:round/>
              <a:headEnd/>
              <a:tailEnd/>
            </a:ln>
          </p:spPr>
          <p:txBody>
            <a:bodyPr/>
            <a:lstStyle>
              <a:defPPr>
                <a:defRPr lang="en-US"/>
              </a:defPPr>
              <a:lvl1pPr algn="l" rtl="0" eaLnBrk="0" fontAlgn="base" hangingPunct="0">
                <a:spcBef>
                  <a:spcPct val="0"/>
                </a:spcBef>
                <a:spcAft>
                  <a:spcPct val="0"/>
                </a:spcAft>
                <a:defRPr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a:lstStyle>
            <a:p>
              <a:endParaRPr lang="en-US"/>
            </a:p>
          </p:txBody>
        </p:sp>
        <p:sp>
          <p:nvSpPr>
            <p:cNvPr id="33" name="Freeform 32"/>
            <p:cNvSpPr>
              <a:spLocks/>
            </p:cNvSpPr>
            <p:nvPr/>
          </p:nvSpPr>
          <p:spPr bwMode="auto">
            <a:xfrm>
              <a:off x="4128" y="2112"/>
              <a:ext cx="144" cy="1392"/>
            </a:xfrm>
            <a:custGeom>
              <a:avLst/>
              <a:gdLst>
                <a:gd name="T0" fmla="*/ 74 w 375"/>
                <a:gd name="T1" fmla="*/ 0 h 3461"/>
                <a:gd name="T2" fmla="*/ 81 w 375"/>
                <a:gd name="T3" fmla="*/ 0 h 3461"/>
                <a:gd name="T4" fmla="*/ 88 w 375"/>
                <a:gd name="T5" fmla="*/ 1 h 3461"/>
                <a:gd name="T6" fmla="*/ 94 w 375"/>
                <a:gd name="T7" fmla="*/ 2 h 3461"/>
                <a:gd name="T8" fmla="*/ 101 w 375"/>
                <a:gd name="T9" fmla="*/ 5 h 3461"/>
                <a:gd name="T10" fmla="*/ 113 w 375"/>
                <a:gd name="T11" fmla="*/ 12 h 3461"/>
                <a:gd name="T12" fmla="*/ 123 w 375"/>
                <a:gd name="T13" fmla="*/ 21 h 3461"/>
                <a:gd name="T14" fmla="*/ 132 w 375"/>
                <a:gd name="T15" fmla="*/ 32 h 3461"/>
                <a:gd name="T16" fmla="*/ 138 w 375"/>
                <a:gd name="T17" fmla="*/ 44 h 3461"/>
                <a:gd name="T18" fmla="*/ 140 w 375"/>
                <a:gd name="T19" fmla="*/ 50 h 3461"/>
                <a:gd name="T20" fmla="*/ 142 w 375"/>
                <a:gd name="T21" fmla="*/ 58 h 3461"/>
                <a:gd name="T22" fmla="*/ 144 w 375"/>
                <a:gd name="T23" fmla="*/ 65 h 3461"/>
                <a:gd name="T24" fmla="*/ 144 w 375"/>
                <a:gd name="T25" fmla="*/ 72 h 3461"/>
                <a:gd name="T26" fmla="*/ 144 w 375"/>
                <a:gd name="T27" fmla="*/ 1323 h 3461"/>
                <a:gd name="T28" fmla="*/ 143 w 375"/>
                <a:gd name="T29" fmla="*/ 1330 h 3461"/>
                <a:gd name="T30" fmla="*/ 141 w 375"/>
                <a:gd name="T31" fmla="*/ 1337 h 3461"/>
                <a:gd name="T32" fmla="*/ 139 w 375"/>
                <a:gd name="T33" fmla="*/ 1344 h 3461"/>
                <a:gd name="T34" fmla="*/ 135 w 375"/>
                <a:gd name="T35" fmla="*/ 1353 h 3461"/>
                <a:gd name="T36" fmla="*/ 127 w 375"/>
                <a:gd name="T37" fmla="*/ 1365 h 3461"/>
                <a:gd name="T38" fmla="*/ 118 w 375"/>
                <a:gd name="T39" fmla="*/ 1375 h 3461"/>
                <a:gd name="T40" fmla="*/ 107 w 375"/>
                <a:gd name="T41" fmla="*/ 1382 h 3461"/>
                <a:gd name="T42" fmla="*/ 97 w 375"/>
                <a:gd name="T43" fmla="*/ 1386 h 3461"/>
                <a:gd name="T44" fmla="*/ 91 w 375"/>
                <a:gd name="T45" fmla="*/ 1389 h 3461"/>
                <a:gd name="T46" fmla="*/ 84 w 375"/>
                <a:gd name="T47" fmla="*/ 1391 h 3461"/>
                <a:gd name="T48" fmla="*/ 77 w 375"/>
                <a:gd name="T49" fmla="*/ 1392 h 3461"/>
                <a:gd name="T50" fmla="*/ 72 w 375"/>
                <a:gd name="T51" fmla="*/ 1392 h 3461"/>
                <a:gd name="T52" fmla="*/ 65 w 375"/>
                <a:gd name="T53" fmla="*/ 1392 h 3461"/>
                <a:gd name="T54" fmla="*/ 58 w 375"/>
                <a:gd name="T55" fmla="*/ 1390 h 3461"/>
                <a:gd name="T56" fmla="*/ 51 w 375"/>
                <a:gd name="T57" fmla="*/ 1388 h 3461"/>
                <a:gd name="T58" fmla="*/ 44 w 375"/>
                <a:gd name="T59" fmla="*/ 1386 h 3461"/>
                <a:gd name="T60" fmla="*/ 31 w 375"/>
                <a:gd name="T61" fmla="*/ 1379 h 3461"/>
                <a:gd name="T62" fmla="*/ 22 w 375"/>
                <a:gd name="T63" fmla="*/ 1371 h 3461"/>
                <a:gd name="T64" fmla="*/ 13 w 375"/>
                <a:gd name="T65" fmla="*/ 1359 h 3461"/>
                <a:gd name="T66" fmla="*/ 5 w 375"/>
                <a:gd name="T67" fmla="*/ 1347 h 3461"/>
                <a:gd name="T68" fmla="*/ 3 w 375"/>
                <a:gd name="T69" fmla="*/ 1341 h 3461"/>
                <a:gd name="T70" fmla="*/ 1 w 375"/>
                <a:gd name="T71" fmla="*/ 1334 h 3461"/>
                <a:gd name="T72" fmla="*/ 0 w 375"/>
                <a:gd name="T73" fmla="*/ 1326 h 3461"/>
                <a:gd name="T74" fmla="*/ 0 w 375"/>
                <a:gd name="T75" fmla="*/ 1320 h 3461"/>
                <a:gd name="T76" fmla="*/ 0 w 375"/>
                <a:gd name="T77" fmla="*/ 69 h 3461"/>
                <a:gd name="T78" fmla="*/ 0 w 375"/>
                <a:gd name="T79" fmla="*/ 61 h 3461"/>
                <a:gd name="T80" fmla="*/ 1 w 375"/>
                <a:gd name="T81" fmla="*/ 54 h 3461"/>
                <a:gd name="T82" fmla="*/ 4 w 375"/>
                <a:gd name="T83" fmla="*/ 47 h 3461"/>
                <a:gd name="T84" fmla="*/ 8 w 375"/>
                <a:gd name="T85" fmla="*/ 37 h 3461"/>
                <a:gd name="T86" fmla="*/ 16 w 375"/>
                <a:gd name="T87" fmla="*/ 26 h 3461"/>
                <a:gd name="T88" fmla="*/ 26 w 375"/>
                <a:gd name="T89" fmla="*/ 16 h 3461"/>
                <a:gd name="T90" fmla="*/ 38 w 375"/>
                <a:gd name="T91" fmla="*/ 8 h 3461"/>
                <a:gd name="T92" fmla="*/ 47 w 375"/>
                <a:gd name="T93" fmla="*/ 4 h 3461"/>
                <a:gd name="T94" fmla="*/ 54 w 375"/>
                <a:gd name="T95" fmla="*/ 1 h 3461"/>
                <a:gd name="T96" fmla="*/ 61 w 375"/>
                <a:gd name="T97" fmla="*/ 0 h 3461"/>
                <a:gd name="T98" fmla="*/ 69 w 375"/>
                <a:gd name="T99" fmla="*/ 0 h 346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75"/>
                <a:gd name="T151" fmla="*/ 0 h 3461"/>
                <a:gd name="T152" fmla="*/ 375 w 375"/>
                <a:gd name="T153" fmla="*/ 3461 h 346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75" h="3461">
                  <a:moveTo>
                    <a:pt x="188" y="0"/>
                  </a:moveTo>
                  <a:lnTo>
                    <a:pt x="193" y="0"/>
                  </a:lnTo>
                  <a:lnTo>
                    <a:pt x="200" y="0"/>
                  </a:lnTo>
                  <a:lnTo>
                    <a:pt x="210" y="0"/>
                  </a:lnTo>
                  <a:lnTo>
                    <a:pt x="219" y="0"/>
                  </a:lnTo>
                  <a:lnTo>
                    <a:pt x="228" y="3"/>
                  </a:lnTo>
                  <a:lnTo>
                    <a:pt x="236" y="3"/>
                  </a:lnTo>
                  <a:lnTo>
                    <a:pt x="245" y="6"/>
                  </a:lnTo>
                  <a:lnTo>
                    <a:pt x="253" y="9"/>
                  </a:lnTo>
                  <a:lnTo>
                    <a:pt x="262" y="13"/>
                  </a:lnTo>
                  <a:lnTo>
                    <a:pt x="278" y="20"/>
                  </a:lnTo>
                  <a:lnTo>
                    <a:pt x="293" y="30"/>
                  </a:lnTo>
                  <a:lnTo>
                    <a:pt x="307" y="39"/>
                  </a:lnTo>
                  <a:lnTo>
                    <a:pt x="321" y="53"/>
                  </a:lnTo>
                  <a:lnTo>
                    <a:pt x="332" y="64"/>
                  </a:lnTo>
                  <a:lnTo>
                    <a:pt x="343" y="79"/>
                  </a:lnTo>
                  <a:lnTo>
                    <a:pt x="351" y="93"/>
                  </a:lnTo>
                  <a:lnTo>
                    <a:pt x="360" y="110"/>
                  </a:lnTo>
                  <a:lnTo>
                    <a:pt x="361" y="117"/>
                  </a:lnTo>
                  <a:lnTo>
                    <a:pt x="365" y="125"/>
                  </a:lnTo>
                  <a:lnTo>
                    <a:pt x="368" y="134"/>
                  </a:lnTo>
                  <a:lnTo>
                    <a:pt x="371" y="143"/>
                  </a:lnTo>
                  <a:lnTo>
                    <a:pt x="372" y="152"/>
                  </a:lnTo>
                  <a:lnTo>
                    <a:pt x="374" y="161"/>
                  </a:lnTo>
                  <a:lnTo>
                    <a:pt x="374" y="171"/>
                  </a:lnTo>
                  <a:lnTo>
                    <a:pt x="375" y="180"/>
                  </a:lnTo>
                  <a:lnTo>
                    <a:pt x="375" y="3281"/>
                  </a:lnTo>
                  <a:lnTo>
                    <a:pt x="374" y="3289"/>
                  </a:lnTo>
                  <a:lnTo>
                    <a:pt x="374" y="3298"/>
                  </a:lnTo>
                  <a:lnTo>
                    <a:pt x="372" y="3307"/>
                  </a:lnTo>
                  <a:lnTo>
                    <a:pt x="371" y="3316"/>
                  </a:lnTo>
                  <a:lnTo>
                    <a:pt x="368" y="3324"/>
                  </a:lnTo>
                  <a:lnTo>
                    <a:pt x="365" y="3333"/>
                  </a:lnTo>
                  <a:lnTo>
                    <a:pt x="361" y="3341"/>
                  </a:lnTo>
                  <a:lnTo>
                    <a:pt x="360" y="3350"/>
                  </a:lnTo>
                  <a:lnTo>
                    <a:pt x="351" y="3365"/>
                  </a:lnTo>
                  <a:lnTo>
                    <a:pt x="343" y="3380"/>
                  </a:lnTo>
                  <a:lnTo>
                    <a:pt x="332" y="3394"/>
                  </a:lnTo>
                  <a:lnTo>
                    <a:pt x="321" y="3408"/>
                  </a:lnTo>
                  <a:lnTo>
                    <a:pt x="307" y="3418"/>
                  </a:lnTo>
                  <a:lnTo>
                    <a:pt x="293" y="3429"/>
                  </a:lnTo>
                  <a:lnTo>
                    <a:pt x="278" y="3437"/>
                  </a:lnTo>
                  <a:lnTo>
                    <a:pt x="262" y="3446"/>
                  </a:lnTo>
                  <a:lnTo>
                    <a:pt x="253" y="3447"/>
                  </a:lnTo>
                  <a:lnTo>
                    <a:pt x="245" y="3450"/>
                  </a:lnTo>
                  <a:lnTo>
                    <a:pt x="236" y="3453"/>
                  </a:lnTo>
                  <a:lnTo>
                    <a:pt x="228" y="3456"/>
                  </a:lnTo>
                  <a:lnTo>
                    <a:pt x="219" y="3458"/>
                  </a:lnTo>
                  <a:lnTo>
                    <a:pt x="210" y="3460"/>
                  </a:lnTo>
                  <a:lnTo>
                    <a:pt x="200" y="3460"/>
                  </a:lnTo>
                  <a:lnTo>
                    <a:pt x="193" y="3461"/>
                  </a:lnTo>
                  <a:lnTo>
                    <a:pt x="188" y="3461"/>
                  </a:lnTo>
                  <a:lnTo>
                    <a:pt x="179" y="3460"/>
                  </a:lnTo>
                  <a:lnTo>
                    <a:pt x="169" y="3460"/>
                  </a:lnTo>
                  <a:lnTo>
                    <a:pt x="160" y="3458"/>
                  </a:lnTo>
                  <a:lnTo>
                    <a:pt x="151" y="3456"/>
                  </a:lnTo>
                  <a:lnTo>
                    <a:pt x="141" y="3453"/>
                  </a:lnTo>
                  <a:lnTo>
                    <a:pt x="132" y="3450"/>
                  </a:lnTo>
                  <a:lnTo>
                    <a:pt x="123" y="3447"/>
                  </a:lnTo>
                  <a:lnTo>
                    <a:pt x="115" y="3446"/>
                  </a:lnTo>
                  <a:lnTo>
                    <a:pt x="98" y="3437"/>
                  </a:lnTo>
                  <a:lnTo>
                    <a:pt x="82" y="3429"/>
                  </a:lnTo>
                  <a:lnTo>
                    <a:pt x="69" y="3418"/>
                  </a:lnTo>
                  <a:lnTo>
                    <a:pt x="56" y="3408"/>
                  </a:lnTo>
                  <a:lnTo>
                    <a:pt x="42" y="3394"/>
                  </a:lnTo>
                  <a:lnTo>
                    <a:pt x="33" y="3380"/>
                  </a:lnTo>
                  <a:lnTo>
                    <a:pt x="22" y="3365"/>
                  </a:lnTo>
                  <a:lnTo>
                    <a:pt x="14" y="3350"/>
                  </a:lnTo>
                  <a:lnTo>
                    <a:pt x="10" y="3341"/>
                  </a:lnTo>
                  <a:lnTo>
                    <a:pt x="7" y="3333"/>
                  </a:lnTo>
                  <a:lnTo>
                    <a:pt x="3" y="3324"/>
                  </a:lnTo>
                  <a:lnTo>
                    <a:pt x="3" y="3316"/>
                  </a:lnTo>
                  <a:lnTo>
                    <a:pt x="0" y="3307"/>
                  </a:lnTo>
                  <a:lnTo>
                    <a:pt x="0" y="3298"/>
                  </a:lnTo>
                  <a:lnTo>
                    <a:pt x="0" y="3289"/>
                  </a:lnTo>
                  <a:lnTo>
                    <a:pt x="0" y="3281"/>
                  </a:lnTo>
                  <a:lnTo>
                    <a:pt x="0" y="180"/>
                  </a:lnTo>
                  <a:lnTo>
                    <a:pt x="0" y="171"/>
                  </a:lnTo>
                  <a:lnTo>
                    <a:pt x="0" y="161"/>
                  </a:lnTo>
                  <a:lnTo>
                    <a:pt x="0" y="152"/>
                  </a:lnTo>
                  <a:lnTo>
                    <a:pt x="3" y="143"/>
                  </a:lnTo>
                  <a:lnTo>
                    <a:pt x="3" y="134"/>
                  </a:lnTo>
                  <a:lnTo>
                    <a:pt x="7" y="125"/>
                  </a:lnTo>
                  <a:lnTo>
                    <a:pt x="10" y="117"/>
                  </a:lnTo>
                  <a:lnTo>
                    <a:pt x="14" y="110"/>
                  </a:lnTo>
                  <a:lnTo>
                    <a:pt x="22" y="93"/>
                  </a:lnTo>
                  <a:lnTo>
                    <a:pt x="33" y="79"/>
                  </a:lnTo>
                  <a:lnTo>
                    <a:pt x="42" y="64"/>
                  </a:lnTo>
                  <a:lnTo>
                    <a:pt x="56" y="53"/>
                  </a:lnTo>
                  <a:lnTo>
                    <a:pt x="69" y="39"/>
                  </a:lnTo>
                  <a:lnTo>
                    <a:pt x="82" y="30"/>
                  </a:lnTo>
                  <a:lnTo>
                    <a:pt x="98" y="20"/>
                  </a:lnTo>
                  <a:lnTo>
                    <a:pt x="115" y="13"/>
                  </a:lnTo>
                  <a:lnTo>
                    <a:pt x="123" y="9"/>
                  </a:lnTo>
                  <a:lnTo>
                    <a:pt x="132" y="6"/>
                  </a:lnTo>
                  <a:lnTo>
                    <a:pt x="141" y="3"/>
                  </a:lnTo>
                  <a:lnTo>
                    <a:pt x="151" y="3"/>
                  </a:lnTo>
                  <a:lnTo>
                    <a:pt x="160" y="0"/>
                  </a:lnTo>
                  <a:lnTo>
                    <a:pt x="169" y="0"/>
                  </a:lnTo>
                  <a:lnTo>
                    <a:pt x="179" y="0"/>
                  </a:lnTo>
                  <a:lnTo>
                    <a:pt x="188" y="0"/>
                  </a:lnTo>
                  <a:close/>
                </a:path>
              </a:pathLst>
            </a:custGeom>
            <a:solidFill>
              <a:srgbClr val="B08000"/>
            </a:solidFill>
            <a:ln w="66675">
              <a:solidFill>
                <a:srgbClr val="000000"/>
              </a:solidFill>
              <a:prstDash val="solid"/>
              <a:round/>
              <a:headEnd/>
              <a:tailEnd/>
            </a:ln>
          </p:spPr>
          <p:txBody>
            <a:bodyPr/>
            <a:lstStyle>
              <a:defPPr>
                <a:defRPr lang="en-US"/>
              </a:defPPr>
              <a:lvl1pPr algn="l" rtl="0" eaLnBrk="0" fontAlgn="base" hangingPunct="0">
                <a:spcBef>
                  <a:spcPct val="0"/>
                </a:spcBef>
                <a:spcAft>
                  <a:spcPct val="0"/>
                </a:spcAft>
                <a:defRPr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a:lstStyle>
            <a:p>
              <a:endParaRPr lang="en-US"/>
            </a:p>
          </p:txBody>
        </p:sp>
        <p:sp>
          <p:nvSpPr>
            <p:cNvPr id="34" name="Freeform 33"/>
            <p:cNvSpPr>
              <a:spLocks/>
            </p:cNvSpPr>
            <p:nvPr/>
          </p:nvSpPr>
          <p:spPr bwMode="auto">
            <a:xfrm>
              <a:off x="3504" y="1920"/>
              <a:ext cx="1296" cy="373"/>
            </a:xfrm>
            <a:custGeom>
              <a:avLst/>
              <a:gdLst>
                <a:gd name="T0" fmla="*/ 1296 w 4240"/>
                <a:gd name="T1" fmla="*/ 276 h 1033"/>
                <a:gd name="T2" fmla="*/ 1283 w 4240"/>
                <a:gd name="T3" fmla="*/ 290 h 1033"/>
                <a:gd name="T4" fmla="*/ 1258 w 4240"/>
                <a:gd name="T5" fmla="*/ 305 h 1033"/>
                <a:gd name="T6" fmla="*/ 1220 w 4240"/>
                <a:gd name="T7" fmla="*/ 320 h 1033"/>
                <a:gd name="T8" fmla="*/ 1170 w 4240"/>
                <a:gd name="T9" fmla="*/ 332 h 1033"/>
                <a:gd name="T10" fmla="*/ 1109 w 4240"/>
                <a:gd name="T11" fmla="*/ 342 h 1033"/>
                <a:gd name="T12" fmla="*/ 1040 w 4240"/>
                <a:gd name="T13" fmla="*/ 354 h 1033"/>
                <a:gd name="T14" fmla="*/ 963 w 4240"/>
                <a:gd name="T15" fmla="*/ 361 h 1033"/>
                <a:gd name="T16" fmla="*/ 877 w 4240"/>
                <a:gd name="T17" fmla="*/ 368 h 1033"/>
                <a:gd name="T18" fmla="*/ 787 w 4240"/>
                <a:gd name="T19" fmla="*/ 372 h 1033"/>
                <a:gd name="T20" fmla="*/ 692 w 4240"/>
                <a:gd name="T21" fmla="*/ 373 h 1033"/>
                <a:gd name="T22" fmla="*/ 594 w 4240"/>
                <a:gd name="T23" fmla="*/ 373 h 1033"/>
                <a:gd name="T24" fmla="*/ 499 w 4240"/>
                <a:gd name="T25" fmla="*/ 370 h 1033"/>
                <a:gd name="T26" fmla="*/ 411 w 4240"/>
                <a:gd name="T27" fmla="*/ 366 h 1033"/>
                <a:gd name="T28" fmla="*/ 329 w 4240"/>
                <a:gd name="T29" fmla="*/ 359 h 1033"/>
                <a:gd name="T30" fmla="*/ 253 w 4240"/>
                <a:gd name="T31" fmla="*/ 351 h 1033"/>
                <a:gd name="T32" fmla="*/ 186 w 4240"/>
                <a:gd name="T33" fmla="*/ 339 h 1033"/>
                <a:gd name="T34" fmla="*/ 130 w 4240"/>
                <a:gd name="T35" fmla="*/ 328 h 1033"/>
                <a:gd name="T36" fmla="*/ 84 w 4240"/>
                <a:gd name="T37" fmla="*/ 316 h 1033"/>
                <a:gd name="T38" fmla="*/ 48 w 4240"/>
                <a:gd name="T39" fmla="*/ 301 h 1033"/>
                <a:gd name="T40" fmla="*/ 28 w 4240"/>
                <a:gd name="T41" fmla="*/ 286 h 1033"/>
                <a:gd name="T42" fmla="*/ 20 w 4240"/>
                <a:gd name="T43" fmla="*/ 271 h 1033"/>
                <a:gd name="T44" fmla="*/ 3 w 4240"/>
                <a:gd name="T45" fmla="*/ 12 h 1033"/>
                <a:gd name="T46" fmla="*/ 19 w 4240"/>
                <a:gd name="T47" fmla="*/ 27 h 1033"/>
                <a:gd name="T48" fmla="*/ 50 w 4240"/>
                <a:gd name="T49" fmla="*/ 42 h 1033"/>
                <a:gd name="T50" fmla="*/ 92 w 4240"/>
                <a:gd name="T51" fmla="*/ 53 h 1033"/>
                <a:gd name="T52" fmla="*/ 145 w 4240"/>
                <a:gd name="T53" fmla="*/ 65 h 1033"/>
                <a:gd name="T54" fmla="*/ 209 w 4240"/>
                <a:gd name="T55" fmla="*/ 77 h 1033"/>
                <a:gd name="T56" fmla="*/ 281 w 4240"/>
                <a:gd name="T57" fmla="*/ 86 h 1033"/>
                <a:gd name="T58" fmla="*/ 362 w 4240"/>
                <a:gd name="T59" fmla="*/ 94 h 1033"/>
                <a:gd name="T60" fmla="*/ 448 w 4240"/>
                <a:gd name="T61" fmla="*/ 99 h 1033"/>
                <a:gd name="T62" fmla="*/ 540 w 4240"/>
                <a:gd name="T63" fmla="*/ 103 h 1033"/>
                <a:gd name="T64" fmla="*/ 638 w 4240"/>
                <a:gd name="T65" fmla="*/ 104 h 1033"/>
                <a:gd name="T66" fmla="*/ 735 w 4240"/>
                <a:gd name="T67" fmla="*/ 103 h 1033"/>
                <a:gd name="T68" fmla="*/ 827 w 4240"/>
                <a:gd name="T69" fmla="*/ 99 h 1033"/>
                <a:gd name="T70" fmla="*/ 914 w 4240"/>
                <a:gd name="T71" fmla="*/ 94 h 1033"/>
                <a:gd name="T72" fmla="*/ 994 w 4240"/>
                <a:gd name="T73" fmla="*/ 86 h 1033"/>
                <a:gd name="T74" fmla="*/ 1067 w 4240"/>
                <a:gd name="T75" fmla="*/ 77 h 1033"/>
                <a:gd name="T76" fmla="*/ 1129 w 4240"/>
                <a:gd name="T77" fmla="*/ 65 h 1033"/>
                <a:gd name="T78" fmla="*/ 1183 w 4240"/>
                <a:gd name="T79" fmla="*/ 53 h 1033"/>
                <a:gd name="T80" fmla="*/ 1225 w 4240"/>
                <a:gd name="T81" fmla="*/ 42 h 1033"/>
                <a:gd name="T82" fmla="*/ 1255 w 4240"/>
                <a:gd name="T83" fmla="*/ 27 h 1033"/>
                <a:gd name="T84" fmla="*/ 1272 w 4240"/>
                <a:gd name="T85" fmla="*/ 12 h 10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40"/>
                <a:gd name="T130" fmla="*/ 0 h 1033"/>
                <a:gd name="T131" fmla="*/ 4240 w 4240"/>
                <a:gd name="T132" fmla="*/ 1033 h 10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40" h="1033">
                  <a:moveTo>
                    <a:pt x="4174" y="0"/>
                  </a:moveTo>
                  <a:lnTo>
                    <a:pt x="4240" y="751"/>
                  </a:lnTo>
                  <a:lnTo>
                    <a:pt x="4240" y="763"/>
                  </a:lnTo>
                  <a:lnTo>
                    <a:pt x="4228" y="780"/>
                  </a:lnTo>
                  <a:lnTo>
                    <a:pt x="4220" y="792"/>
                  </a:lnTo>
                  <a:lnTo>
                    <a:pt x="4199" y="804"/>
                  </a:lnTo>
                  <a:lnTo>
                    <a:pt x="4174" y="821"/>
                  </a:lnTo>
                  <a:lnTo>
                    <a:pt x="4149" y="833"/>
                  </a:lnTo>
                  <a:lnTo>
                    <a:pt x="4116" y="846"/>
                  </a:lnTo>
                  <a:lnTo>
                    <a:pt x="4078" y="862"/>
                  </a:lnTo>
                  <a:lnTo>
                    <a:pt x="4036" y="875"/>
                  </a:lnTo>
                  <a:lnTo>
                    <a:pt x="3991" y="887"/>
                  </a:lnTo>
                  <a:lnTo>
                    <a:pt x="3941" y="899"/>
                  </a:lnTo>
                  <a:lnTo>
                    <a:pt x="3887" y="907"/>
                  </a:lnTo>
                  <a:lnTo>
                    <a:pt x="3828" y="919"/>
                  </a:lnTo>
                  <a:lnTo>
                    <a:pt x="3766" y="928"/>
                  </a:lnTo>
                  <a:lnTo>
                    <a:pt x="3699" y="940"/>
                  </a:lnTo>
                  <a:lnTo>
                    <a:pt x="3628" y="948"/>
                  </a:lnTo>
                  <a:lnTo>
                    <a:pt x="3557" y="960"/>
                  </a:lnTo>
                  <a:lnTo>
                    <a:pt x="3482" y="972"/>
                  </a:lnTo>
                  <a:lnTo>
                    <a:pt x="3403" y="981"/>
                  </a:lnTo>
                  <a:lnTo>
                    <a:pt x="3320" y="984"/>
                  </a:lnTo>
                  <a:lnTo>
                    <a:pt x="3236" y="994"/>
                  </a:lnTo>
                  <a:lnTo>
                    <a:pt x="3149" y="1001"/>
                  </a:lnTo>
                  <a:lnTo>
                    <a:pt x="3062" y="1006"/>
                  </a:lnTo>
                  <a:lnTo>
                    <a:pt x="2966" y="1013"/>
                  </a:lnTo>
                  <a:lnTo>
                    <a:pt x="2870" y="1018"/>
                  </a:lnTo>
                  <a:lnTo>
                    <a:pt x="2774" y="1021"/>
                  </a:lnTo>
                  <a:lnTo>
                    <a:pt x="2675" y="1026"/>
                  </a:lnTo>
                  <a:lnTo>
                    <a:pt x="2574" y="1030"/>
                  </a:lnTo>
                  <a:lnTo>
                    <a:pt x="2475" y="1033"/>
                  </a:lnTo>
                  <a:lnTo>
                    <a:pt x="2367" y="1033"/>
                  </a:lnTo>
                  <a:lnTo>
                    <a:pt x="2263" y="1033"/>
                  </a:lnTo>
                  <a:lnTo>
                    <a:pt x="2154" y="1033"/>
                  </a:lnTo>
                  <a:lnTo>
                    <a:pt x="2046" y="1033"/>
                  </a:lnTo>
                  <a:lnTo>
                    <a:pt x="1942" y="1033"/>
                  </a:lnTo>
                  <a:lnTo>
                    <a:pt x="1836" y="1033"/>
                  </a:lnTo>
                  <a:lnTo>
                    <a:pt x="1733" y="1030"/>
                  </a:lnTo>
                  <a:lnTo>
                    <a:pt x="1633" y="1026"/>
                  </a:lnTo>
                  <a:lnTo>
                    <a:pt x="1537" y="1021"/>
                  </a:lnTo>
                  <a:lnTo>
                    <a:pt x="1441" y="1018"/>
                  </a:lnTo>
                  <a:lnTo>
                    <a:pt x="1345" y="1013"/>
                  </a:lnTo>
                  <a:lnTo>
                    <a:pt x="1251" y="1006"/>
                  </a:lnTo>
                  <a:lnTo>
                    <a:pt x="1162" y="1001"/>
                  </a:lnTo>
                  <a:lnTo>
                    <a:pt x="1075" y="994"/>
                  </a:lnTo>
                  <a:lnTo>
                    <a:pt x="992" y="984"/>
                  </a:lnTo>
                  <a:lnTo>
                    <a:pt x="908" y="981"/>
                  </a:lnTo>
                  <a:lnTo>
                    <a:pt x="829" y="972"/>
                  </a:lnTo>
                  <a:lnTo>
                    <a:pt x="755" y="960"/>
                  </a:lnTo>
                  <a:lnTo>
                    <a:pt x="683" y="948"/>
                  </a:lnTo>
                  <a:lnTo>
                    <a:pt x="609" y="940"/>
                  </a:lnTo>
                  <a:lnTo>
                    <a:pt x="545" y="928"/>
                  </a:lnTo>
                  <a:lnTo>
                    <a:pt x="483" y="919"/>
                  </a:lnTo>
                  <a:lnTo>
                    <a:pt x="424" y="907"/>
                  </a:lnTo>
                  <a:lnTo>
                    <a:pt x="370" y="899"/>
                  </a:lnTo>
                  <a:lnTo>
                    <a:pt x="321" y="887"/>
                  </a:lnTo>
                  <a:lnTo>
                    <a:pt x="276" y="875"/>
                  </a:lnTo>
                  <a:lnTo>
                    <a:pt x="234" y="862"/>
                  </a:lnTo>
                  <a:lnTo>
                    <a:pt x="192" y="846"/>
                  </a:lnTo>
                  <a:lnTo>
                    <a:pt x="158" y="833"/>
                  </a:lnTo>
                  <a:lnTo>
                    <a:pt x="133" y="821"/>
                  </a:lnTo>
                  <a:lnTo>
                    <a:pt x="108" y="804"/>
                  </a:lnTo>
                  <a:lnTo>
                    <a:pt x="91" y="792"/>
                  </a:lnTo>
                  <a:lnTo>
                    <a:pt x="79" y="780"/>
                  </a:lnTo>
                  <a:lnTo>
                    <a:pt x="71" y="763"/>
                  </a:lnTo>
                  <a:lnTo>
                    <a:pt x="66" y="751"/>
                  </a:lnTo>
                  <a:lnTo>
                    <a:pt x="0" y="0"/>
                  </a:lnTo>
                  <a:lnTo>
                    <a:pt x="0" y="17"/>
                  </a:lnTo>
                  <a:lnTo>
                    <a:pt x="9" y="34"/>
                  </a:lnTo>
                  <a:lnTo>
                    <a:pt x="21" y="46"/>
                  </a:lnTo>
                  <a:lnTo>
                    <a:pt x="42" y="58"/>
                  </a:lnTo>
                  <a:lnTo>
                    <a:pt x="63" y="75"/>
                  </a:lnTo>
                  <a:lnTo>
                    <a:pt x="91" y="87"/>
                  </a:lnTo>
                  <a:lnTo>
                    <a:pt x="125" y="99"/>
                  </a:lnTo>
                  <a:lnTo>
                    <a:pt x="163" y="115"/>
                  </a:lnTo>
                  <a:lnTo>
                    <a:pt x="204" y="128"/>
                  </a:lnTo>
                  <a:lnTo>
                    <a:pt x="251" y="136"/>
                  </a:lnTo>
                  <a:lnTo>
                    <a:pt x="300" y="148"/>
                  </a:lnTo>
                  <a:lnTo>
                    <a:pt x="355" y="160"/>
                  </a:lnTo>
                  <a:lnTo>
                    <a:pt x="417" y="173"/>
                  </a:lnTo>
                  <a:lnTo>
                    <a:pt x="476" y="180"/>
                  </a:lnTo>
                  <a:lnTo>
                    <a:pt x="542" y="194"/>
                  </a:lnTo>
                  <a:lnTo>
                    <a:pt x="612" y="202"/>
                  </a:lnTo>
                  <a:lnTo>
                    <a:pt x="683" y="214"/>
                  </a:lnTo>
                  <a:lnTo>
                    <a:pt x="758" y="221"/>
                  </a:lnTo>
                  <a:lnTo>
                    <a:pt x="837" y="234"/>
                  </a:lnTo>
                  <a:lnTo>
                    <a:pt x="920" y="238"/>
                  </a:lnTo>
                  <a:lnTo>
                    <a:pt x="1004" y="246"/>
                  </a:lnTo>
                  <a:lnTo>
                    <a:pt x="1091" y="255"/>
                  </a:lnTo>
                  <a:lnTo>
                    <a:pt x="1184" y="260"/>
                  </a:lnTo>
                  <a:lnTo>
                    <a:pt x="1275" y="263"/>
                  </a:lnTo>
                  <a:lnTo>
                    <a:pt x="1370" y="272"/>
                  </a:lnTo>
                  <a:lnTo>
                    <a:pt x="1466" y="275"/>
                  </a:lnTo>
                  <a:lnTo>
                    <a:pt x="1567" y="279"/>
                  </a:lnTo>
                  <a:lnTo>
                    <a:pt x="1666" y="284"/>
                  </a:lnTo>
                  <a:lnTo>
                    <a:pt x="1767" y="284"/>
                  </a:lnTo>
                  <a:lnTo>
                    <a:pt x="1875" y="284"/>
                  </a:lnTo>
                  <a:lnTo>
                    <a:pt x="1979" y="287"/>
                  </a:lnTo>
                  <a:lnTo>
                    <a:pt x="2088" y="287"/>
                  </a:lnTo>
                  <a:lnTo>
                    <a:pt x="2196" y="287"/>
                  </a:lnTo>
                  <a:lnTo>
                    <a:pt x="2300" y="284"/>
                  </a:lnTo>
                  <a:lnTo>
                    <a:pt x="2404" y="284"/>
                  </a:lnTo>
                  <a:lnTo>
                    <a:pt x="2503" y="284"/>
                  </a:lnTo>
                  <a:lnTo>
                    <a:pt x="2608" y="279"/>
                  </a:lnTo>
                  <a:lnTo>
                    <a:pt x="2707" y="275"/>
                  </a:lnTo>
                  <a:lnTo>
                    <a:pt x="2804" y="272"/>
                  </a:lnTo>
                  <a:lnTo>
                    <a:pt x="2900" y="263"/>
                  </a:lnTo>
                  <a:lnTo>
                    <a:pt x="2991" y="260"/>
                  </a:lnTo>
                  <a:lnTo>
                    <a:pt x="3083" y="255"/>
                  </a:lnTo>
                  <a:lnTo>
                    <a:pt x="3169" y="246"/>
                  </a:lnTo>
                  <a:lnTo>
                    <a:pt x="3253" y="238"/>
                  </a:lnTo>
                  <a:lnTo>
                    <a:pt x="3332" y="234"/>
                  </a:lnTo>
                  <a:lnTo>
                    <a:pt x="3416" y="221"/>
                  </a:lnTo>
                  <a:lnTo>
                    <a:pt x="3490" y="214"/>
                  </a:lnTo>
                  <a:lnTo>
                    <a:pt x="3562" y="202"/>
                  </a:lnTo>
                  <a:lnTo>
                    <a:pt x="3628" y="194"/>
                  </a:lnTo>
                  <a:lnTo>
                    <a:pt x="3695" y="180"/>
                  </a:lnTo>
                  <a:lnTo>
                    <a:pt x="3757" y="173"/>
                  </a:lnTo>
                  <a:lnTo>
                    <a:pt x="3816" y="160"/>
                  </a:lnTo>
                  <a:lnTo>
                    <a:pt x="3870" y="148"/>
                  </a:lnTo>
                  <a:lnTo>
                    <a:pt x="3920" y="136"/>
                  </a:lnTo>
                  <a:lnTo>
                    <a:pt x="3966" y="128"/>
                  </a:lnTo>
                  <a:lnTo>
                    <a:pt x="4008" y="115"/>
                  </a:lnTo>
                  <a:lnTo>
                    <a:pt x="4050" y="99"/>
                  </a:lnTo>
                  <a:lnTo>
                    <a:pt x="4078" y="87"/>
                  </a:lnTo>
                  <a:lnTo>
                    <a:pt x="4107" y="75"/>
                  </a:lnTo>
                  <a:lnTo>
                    <a:pt x="4132" y="58"/>
                  </a:lnTo>
                  <a:lnTo>
                    <a:pt x="4149" y="46"/>
                  </a:lnTo>
                  <a:lnTo>
                    <a:pt x="4161" y="34"/>
                  </a:lnTo>
                  <a:lnTo>
                    <a:pt x="4169" y="17"/>
                  </a:lnTo>
                  <a:lnTo>
                    <a:pt x="4174" y="0"/>
                  </a:lnTo>
                  <a:close/>
                </a:path>
              </a:pathLst>
            </a:custGeom>
            <a:solidFill>
              <a:srgbClr val="000000"/>
            </a:solidFill>
            <a:ln w="9525">
              <a:noFill/>
              <a:round/>
              <a:headEnd/>
              <a:tailEnd/>
            </a:ln>
          </p:spPr>
          <p:txBody>
            <a:bodyPr/>
            <a:lstStyle>
              <a:defPPr>
                <a:defRPr lang="en-US"/>
              </a:defPPr>
              <a:lvl1pPr algn="l" rtl="0" eaLnBrk="0" fontAlgn="base" hangingPunct="0">
                <a:spcBef>
                  <a:spcPct val="0"/>
                </a:spcBef>
                <a:spcAft>
                  <a:spcPct val="0"/>
                </a:spcAft>
                <a:defRPr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a:lstStyle>
            <a:p>
              <a:endParaRPr lang="en-US"/>
            </a:p>
          </p:txBody>
        </p:sp>
        <p:sp>
          <p:nvSpPr>
            <p:cNvPr id="35" name="Freeform 34"/>
            <p:cNvSpPr>
              <a:spLocks/>
            </p:cNvSpPr>
            <p:nvPr/>
          </p:nvSpPr>
          <p:spPr bwMode="auto">
            <a:xfrm>
              <a:off x="3504" y="1872"/>
              <a:ext cx="1296" cy="192"/>
            </a:xfrm>
            <a:custGeom>
              <a:avLst/>
              <a:gdLst>
                <a:gd name="T0" fmla="*/ 697 w 4174"/>
                <a:gd name="T1" fmla="*/ 0 h 569"/>
                <a:gd name="T2" fmla="*/ 761 w 4174"/>
                <a:gd name="T3" fmla="*/ 1 h 569"/>
                <a:gd name="T4" fmla="*/ 824 w 4174"/>
                <a:gd name="T5" fmla="*/ 2 h 569"/>
                <a:gd name="T6" fmla="*/ 884 w 4174"/>
                <a:gd name="T7" fmla="*/ 5 h 569"/>
                <a:gd name="T8" fmla="*/ 941 w 4174"/>
                <a:gd name="T9" fmla="*/ 9 h 569"/>
                <a:gd name="T10" fmla="*/ 996 w 4174"/>
                <a:gd name="T11" fmla="*/ 14 h 569"/>
                <a:gd name="T12" fmla="*/ 1047 w 4174"/>
                <a:gd name="T13" fmla="*/ 20 h 569"/>
                <a:gd name="T14" fmla="*/ 1094 w 4174"/>
                <a:gd name="T15" fmla="*/ 26 h 569"/>
                <a:gd name="T16" fmla="*/ 1137 w 4174"/>
                <a:gd name="T17" fmla="*/ 32 h 569"/>
                <a:gd name="T18" fmla="*/ 1175 w 4174"/>
                <a:gd name="T19" fmla="*/ 39 h 569"/>
                <a:gd name="T20" fmla="*/ 1209 w 4174"/>
                <a:gd name="T21" fmla="*/ 47 h 569"/>
                <a:gd name="T22" fmla="*/ 1238 w 4174"/>
                <a:gd name="T23" fmla="*/ 55 h 569"/>
                <a:gd name="T24" fmla="*/ 1261 w 4174"/>
                <a:gd name="T25" fmla="*/ 64 h 569"/>
                <a:gd name="T26" fmla="*/ 1279 w 4174"/>
                <a:gd name="T27" fmla="*/ 73 h 569"/>
                <a:gd name="T28" fmla="*/ 1290 w 4174"/>
                <a:gd name="T29" fmla="*/ 82 h 569"/>
                <a:gd name="T30" fmla="*/ 1294 w 4174"/>
                <a:gd name="T31" fmla="*/ 100 h 569"/>
                <a:gd name="T32" fmla="*/ 1285 w 4174"/>
                <a:gd name="T33" fmla="*/ 112 h 569"/>
                <a:gd name="T34" fmla="*/ 1271 w 4174"/>
                <a:gd name="T35" fmla="*/ 121 h 569"/>
                <a:gd name="T36" fmla="*/ 1250 w 4174"/>
                <a:gd name="T37" fmla="*/ 130 h 569"/>
                <a:gd name="T38" fmla="*/ 1224 w 4174"/>
                <a:gd name="T39" fmla="*/ 138 h 569"/>
                <a:gd name="T40" fmla="*/ 1192 w 4174"/>
                <a:gd name="T41" fmla="*/ 147 h 569"/>
                <a:gd name="T42" fmla="*/ 1156 w 4174"/>
                <a:gd name="T43" fmla="*/ 155 h 569"/>
                <a:gd name="T44" fmla="*/ 1116 w 4174"/>
                <a:gd name="T45" fmla="*/ 162 h 569"/>
                <a:gd name="T46" fmla="*/ 1071 w 4174"/>
                <a:gd name="T47" fmla="*/ 168 h 569"/>
                <a:gd name="T48" fmla="*/ 1022 w 4174"/>
                <a:gd name="T49" fmla="*/ 173 h 569"/>
                <a:gd name="T50" fmla="*/ 969 w 4174"/>
                <a:gd name="T51" fmla="*/ 178 h 569"/>
                <a:gd name="T52" fmla="*/ 913 w 4174"/>
                <a:gd name="T53" fmla="*/ 183 h 569"/>
                <a:gd name="T54" fmla="*/ 854 w 4174"/>
                <a:gd name="T55" fmla="*/ 186 h 569"/>
                <a:gd name="T56" fmla="*/ 793 w 4174"/>
                <a:gd name="T57" fmla="*/ 188 h 569"/>
                <a:gd name="T58" fmla="*/ 729 w 4174"/>
                <a:gd name="T59" fmla="*/ 190 h 569"/>
                <a:gd name="T60" fmla="*/ 664 w 4174"/>
                <a:gd name="T61" fmla="*/ 191 h 569"/>
                <a:gd name="T62" fmla="*/ 598 w 4174"/>
                <a:gd name="T63" fmla="*/ 191 h 569"/>
                <a:gd name="T64" fmla="*/ 533 w 4174"/>
                <a:gd name="T65" fmla="*/ 189 h 569"/>
                <a:gd name="T66" fmla="*/ 470 w 4174"/>
                <a:gd name="T67" fmla="*/ 187 h 569"/>
                <a:gd name="T68" fmla="*/ 410 w 4174"/>
                <a:gd name="T69" fmla="*/ 185 h 569"/>
                <a:gd name="T70" fmla="*/ 353 w 4174"/>
                <a:gd name="T71" fmla="*/ 181 h 569"/>
                <a:gd name="T72" fmla="*/ 299 w 4174"/>
                <a:gd name="T73" fmla="*/ 176 h 569"/>
                <a:gd name="T74" fmla="*/ 247 w 4174"/>
                <a:gd name="T75" fmla="*/ 170 h 569"/>
                <a:gd name="T76" fmla="*/ 201 w 4174"/>
                <a:gd name="T77" fmla="*/ 165 h 569"/>
                <a:gd name="T78" fmla="*/ 158 w 4174"/>
                <a:gd name="T79" fmla="*/ 158 h 569"/>
                <a:gd name="T80" fmla="*/ 119 w 4174"/>
                <a:gd name="T81" fmla="*/ 150 h 569"/>
                <a:gd name="T82" fmla="*/ 85 w 4174"/>
                <a:gd name="T83" fmla="*/ 142 h 569"/>
                <a:gd name="T84" fmla="*/ 57 w 4174"/>
                <a:gd name="T85" fmla="*/ 134 h 569"/>
                <a:gd name="T86" fmla="*/ 33 w 4174"/>
                <a:gd name="T87" fmla="*/ 126 h 569"/>
                <a:gd name="T88" fmla="*/ 16 w 4174"/>
                <a:gd name="T89" fmla="*/ 116 h 569"/>
                <a:gd name="T90" fmla="*/ 4 w 4174"/>
                <a:gd name="T91" fmla="*/ 107 h 569"/>
                <a:gd name="T92" fmla="*/ 0 w 4174"/>
                <a:gd name="T93" fmla="*/ 90 h 569"/>
                <a:gd name="T94" fmla="*/ 10 w 4174"/>
                <a:gd name="T95" fmla="*/ 78 h 569"/>
                <a:gd name="T96" fmla="*/ 24 w 4174"/>
                <a:gd name="T97" fmla="*/ 68 h 569"/>
                <a:gd name="T98" fmla="*/ 44 w 4174"/>
                <a:gd name="T99" fmla="*/ 59 h 569"/>
                <a:gd name="T100" fmla="*/ 70 w 4174"/>
                <a:gd name="T101" fmla="*/ 51 h 569"/>
                <a:gd name="T102" fmla="*/ 102 w 4174"/>
                <a:gd name="T103" fmla="*/ 43 h 569"/>
                <a:gd name="T104" fmla="*/ 138 w 4174"/>
                <a:gd name="T105" fmla="*/ 35 h 569"/>
                <a:gd name="T106" fmla="*/ 179 w 4174"/>
                <a:gd name="T107" fmla="*/ 29 h 569"/>
                <a:gd name="T108" fmla="*/ 224 w 4174"/>
                <a:gd name="T109" fmla="*/ 23 h 569"/>
                <a:gd name="T110" fmla="*/ 273 w 4174"/>
                <a:gd name="T111" fmla="*/ 17 h 569"/>
                <a:gd name="T112" fmla="*/ 325 w 4174"/>
                <a:gd name="T113" fmla="*/ 12 h 569"/>
                <a:gd name="T114" fmla="*/ 381 w 4174"/>
                <a:gd name="T115" fmla="*/ 8 h 569"/>
                <a:gd name="T116" fmla="*/ 440 w 4174"/>
                <a:gd name="T117" fmla="*/ 4 h 569"/>
                <a:gd name="T118" fmla="*/ 501 w 4174"/>
                <a:gd name="T119" fmla="*/ 1 h 569"/>
                <a:gd name="T120" fmla="*/ 565 w 4174"/>
                <a:gd name="T121" fmla="*/ 0 h 569"/>
                <a:gd name="T122" fmla="*/ 631 w 4174"/>
                <a:gd name="T123" fmla="*/ 0 h 56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174"/>
                <a:gd name="T187" fmla="*/ 0 h 569"/>
                <a:gd name="T188" fmla="*/ 4174 w 4174"/>
                <a:gd name="T189" fmla="*/ 569 h 56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174" h="569">
                  <a:moveTo>
                    <a:pt x="2088" y="0"/>
                  </a:moveTo>
                  <a:lnTo>
                    <a:pt x="2140" y="0"/>
                  </a:lnTo>
                  <a:lnTo>
                    <a:pt x="2193" y="0"/>
                  </a:lnTo>
                  <a:lnTo>
                    <a:pt x="2246" y="0"/>
                  </a:lnTo>
                  <a:lnTo>
                    <a:pt x="2298" y="0"/>
                  </a:lnTo>
                  <a:lnTo>
                    <a:pt x="2349" y="0"/>
                  </a:lnTo>
                  <a:lnTo>
                    <a:pt x="2401" y="1"/>
                  </a:lnTo>
                  <a:lnTo>
                    <a:pt x="2452" y="3"/>
                  </a:lnTo>
                  <a:lnTo>
                    <a:pt x="2504" y="4"/>
                  </a:lnTo>
                  <a:lnTo>
                    <a:pt x="2554" y="4"/>
                  </a:lnTo>
                  <a:lnTo>
                    <a:pt x="2604" y="7"/>
                  </a:lnTo>
                  <a:lnTo>
                    <a:pt x="2653" y="7"/>
                  </a:lnTo>
                  <a:lnTo>
                    <a:pt x="2703" y="10"/>
                  </a:lnTo>
                  <a:lnTo>
                    <a:pt x="2751" y="12"/>
                  </a:lnTo>
                  <a:lnTo>
                    <a:pt x="2799" y="15"/>
                  </a:lnTo>
                  <a:lnTo>
                    <a:pt x="2847" y="16"/>
                  </a:lnTo>
                  <a:lnTo>
                    <a:pt x="2895" y="21"/>
                  </a:lnTo>
                  <a:lnTo>
                    <a:pt x="2940" y="23"/>
                  </a:lnTo>
                  <a:lnTo>
                    <a:pt x="2986" y="26"/>
                  </a:lnTo>
                  <a:lnTo>
                    <a:pt x="3031" y="27"/>
                  </a:lnTo>
                  <a:lnTo>
                    <a:pt x="3076" y="32"/>
                  </a:lnTo>
                  <a:lnTo>
                    <a:pt x="3120" y="35"/>
                  </a:lnTo>
                  <a:lnTo>
                    <a:pt x="3163" y="38"/>
                  </a:lnTo>
                  <a:lnTo>
                    <a:pt x="3207" y="42"/>
                  </a:lnTo>
                  <a:lnTo>
                    <a:pt x="3250" y="47"/>
                  </a:lnTo>
                  <a:lnTo>
                    <a:pt x="3290" y="50"/>
                  </a:lnTo>
                  <a:lnTo>
                    <a:pt x="3331" y="53"/>
                  </a:lnTo>
                  <a:lnTo>
                    <a:pt x="3371" y="58"/>
                  </a:lnTo>
                  <a:lnTo>
                    <a:pt x="3411" y="62"/>
                  </a:lnTo>
                  <a:lnTo>
                    <a:pt x="3448" y="67"/>
                  </a:lnTo>
                  <a:lnTo>
                    <a:pt x="3486" y="71"/>
                  </a:lnTo>
                  <a:lnTo>
                    <a:pt x="3523" y="76"/>
                  </a:lnTo>
                  <a:lnTo>
                    <a:pt x="3560" y="82"/>
                  </a:lnTo>
                  <a:lnTo>
                    <a:pt x="3594" y="87"/>
                  </a:lnTo>
                  <a:lnTo>
                    <a:pt x="3628" y="91"/>
                  </a:lnTo>
                  <a:lnTo>
                    <a:pt x="3661" y="96"/>
                  </a:lnTo>
                  <a:lnTo>
                    <a:pt x="3693" y="100"/>
                  </a:lnTo>
                  <a:lnTo>
                    <a:pt x="3724" y="105"/>
                  </a:lnTo>
                  <a:lnTo>
                    <a:pt x="3755" y="111"/>
                  </a:lnTo>
                  <a:lnTo>
                    <a:pt x="3785" y="116"/>
                  </a:lnTo>
                  <a:lnTo>
                    <a:pt x="3814" y="122"/>
                  </a:lnTo>
                  <a:lnTo>
                    <a:pt x="3840" y="126"/>
                  </a:lnTo>
                  <a:lnTo>
                    <a:pt x="3868" y="132"/>
                  </a:lnTo>
                  <a:lnTo>
                    <a:pt x="3893" y="139"/>
                  </a:lnTo>
                  <a:lnTo>
                    <a:pt x="3920" y="145"/>
                  </a:lnTo>
                  <a:lnTo>
                    <a:pt x="3943" y="151"/>
                  </a:lnTo>
                  <a:lnTo>
                    <a:pt x="3966" y="157"/>
                  </a:lnTo>
                  <a:lnTo>
                    <a:pt x="3986" y="163"/>
                  </a:lnTo>
                  <a:lnTo>
                    <a:pt x="4008" y="171"/>
                  </a:lnTo>
                  <a:lnTo>
                    <a:pt x="4026" y="175"/>
                  </a:lnTo>
                  <a:lnTo>
                    <a:pt x="4045" y="183"/>
                  </a:lnTo>
                  <a:lnTo>
                    <a:pt x="4061" y="189"/>
                  </a:lnTo>
                  <a:lnTo>
                    <a:pt x="4078" y="197"/>
                  </a:lnTo>
                  <a:lnTo>
                    <a:pt x="4092" y="203"/>
                  </a:lnTo>
                  <a:lnTo>
                    <a:pt x="4106" y="210"/>
                  </a:lnTo>
                  <a:lnTo>
                    <a:pt x="4118" y="216"/>
                  </a:lnTo>
                  <a:lnTo>
                    <a:pt x="4130" y="224"/>
                  </a:lnTo>
                  <a:lnTo>
                    <a:pt x="4138" y="230"/>
                  </a:lnTo>
                  <a:lnTo>
                    <a:pt x="4147" y="238"/>
                  </a:lnTo>
                  <a:lnTo>
                    <a:pt x="4155" y="244"/>
                  </a:lnTo>
                  <a:lnTo>
                    <a:pt x="4161" y="252"/>
                  </a:lnTo>
                  <a:lnTo>
                    <a:pt x="4169" y="267"/>
                  </a:lnTo>
                  <a:lnTo>
                    <a:pt x="4174" y="282"/>
                  </a:lnTo>
                  <a:lnTo>
                    <a:pt x="4169" y="296"/>
                  </a:lnTo>
                  <a:lnTo>
                    <a:pt x="4161" y="310"/>
                  </a:lnTo>
                  <a:lnTo>
                    <a:pt x="4155" y="316"/>
                  </a:lnTo>
                  <a:lnTo>
                    <a:pt x="4147" y="323"/>
                  </a:lnTo>
                  <a:lnTo>
                    <a:pt x="4138" y="331"/>
                  </a:lnTo>
                  <a:lnTo>
                    <a:pt x="4130" y="339"/>
                  </a:lnTo>
                  <a:lnTo>
                    <a:pt x="4118" y="345"/>
                  </a:lnTo>
                  <a:lnTo>
                    <a:pt x="4106" y="352"/>
                  </a:lnTo>
                  <a:lnTo>
                    <a:pt x="4092" y="358"/>
                  </a:lnTo>
                  <a:lnTo>
                    <a:pt x="4078" y="366"/>
                  </a:lnTo>
                  <a:lnTo>
                    <a:pt x="4061" y="372"/>
                  </a:lnTo>
                  <a:lnTo>
                    <a:pt x="4045" y="380"/>
                  </a:lnTo>
                  <a:lnTo>
                    <a:pt x="4026" y="386"/>
                  </a:lnTo>
                  <a:lnTo>
                    <a:pt x="4008" y="393"/>
                  </a:lnTo>
                  <a:lnTo>
                    <a:pt x="3986" y="398"/>
                  </a:lnTo>
                  <a:lnTo>
                    <a:pt x="3966" y="404"/>
                  </a:lnTo>
                  <a:lnTo>
                    <a:pt x="3943" y="410"/>
                  </a:lnTo>
                  <a:lnTo>
                    <a:pt x="3920" y="416"/>
                  </a:lnTo>
                  <a:lnTo>
                    <a:pt x="3893" y="422"/>
                  </a:lnTo>
                  <a:lnTo>
                    <a:pt x="3868" y="429"/>
                  </a:lnTo>
                  <a:lnTo>
                    <a:pt x="3840" y="435"/>
                  </a:lnTo>
                  <a:lnTo>
                    <a:pt x="3814" y="441"/>
                  </a:lnTo>
                  <a:lnTo>
                    <a:pt x="3785" y="445"/>
                  </a:lnTo>
                  <a:lnTo>
                    <a:pt x="3755" y="451"/>
                  </a:lnTo>
                  <a:lnTo>
                    <a:pt x="3724" y="458"/>
                  </a:lnTo>
                  <a:lnTo>
                    <a:pt x="3693" y="464"/>
                  </a:lnTo>
                  <a:lnTo>
                    <a:pt x="3661" y="468"/>
                  </a:lnTo>
                  <a:lnTo>
                    <a:pt x="3628" y="474"/>
                  </a:lnTo>
                  <a:lnTo>
                    <a:pt x="3594" y="479"/>
                  </a:lnTo>
                  <a:lnTo>
                    <a:pt x="3560" y="485"/>
                  </a:lnTo>
                  <a:lnTo>
                    <a:pt x="3523" y="488"/>
                  </a:lnTo>
                  <a:lnTo>
                    <a:pt x="3486" y="493"/>
                  </a:lnTo>
                  <a:lnTo>
                    <a:pt x="3448" y="497"/>
                  </a:lnTo>
                  <a:lnTo>
                    <a:pt x="3411" y="502"/>
                  </a:lnTo>
                  <a:lnTo>
                    <a:pt x="3371" y="505"/>
                  </a:lnTo>
                  <a:lnTo>
                    <a:pt x="3331" y="509"/>
                  </a:lnTo>
                  <a:lnTo>
                    <a:pt x="3290" y="514"/>
                  </a:lnTo>
                  <a:lnTo>
                    <a:pt x="3250" y="519"/>
                  </a:lnTo>
                  <a:lnTo>
                    <a:pt x="3207" y="522"/>
                  </a:lnTo>
                  <a:lnTo>
                    <a:pt x="3163" y="525"/>
                  </a:lnTo>
                  <a:lnTo>
                    <a:pt x="3120" y="528"/>
                  </a:lnTo>
                  <a:lnTo>
                    <a:pt x="3076" y="532"/>
                  </a:lnTo>
                  <a:lnTo>
                    <a:pt x="3031" y="535"/>
                  </a:lnTo>
                  <a:lnTo>
                    <a:pt x="2986" y="538"/>
                  </a:lnTo>
                  <a:lnTo>
                    <a:pt x="2940" y="542"/>
                  </a:lnTo>
                  <a:lnTo>
                    <a:pt x="2895" y="546"/>
                  </a:lnTo>
                  <a:lnTo>
                    <a:pt x="2847" y="548"/>
                  </a:lnTo>
                  <a:lnTo>
                    <a:pt x="2799" y="549"/>
                  </a:lnTo>
                  <a:lnTo>
                    <a:pt x="2751" y="551"/>
                  </a:lnTo>
                  <a:lnTo>
                    <a:pt x="2703" y="554"/>
                  </a:lnTo>
                  <a:lnTo>
                    <a:pt x="2653" y="555"/>
                  </a:lnTo>
                  <a:lnTo>
                    <a:pt x="2604" y="557"/>
                  </a:lnTo>
                  <a:lnTo>
                    <a:pt x="2554" y="558"/>
                  </a:lnTo>
                  <a:lnTo>
                    <a:pt x="2504" y="561"/>
                  </a:lnTo>
                  <a:lnTo>
                    <a:pt x="2452" y="561"/>
                  </a:lnTo>
                  <a:lnTo>
                    <a:pt x="2401" y="563"/>
                  </a:lnTo>
                  <a:lnTo>
                    <a:pt x="2349" y="564"/>
                  </a:lnTo>
                  <a:lnTo>
                    <a:pt x="2298" y="566"/>
                  </a:lnTo>
                  <a:lnTo>
                    <a:pt x="2246" y="566"/>
                  </a:lnTo>
                  <a:lnTo>
                    <a:pt x="2193" y="567"/>
                  </a:lnTo>
                  <a:lnTo>
                    <a:pt x="2140" y="567"/>
                  </a:lnTo>
                  <a:lnTo>
                    <a:pt x="2088" y="569"/>
                  </a:lnTo>
                  <a:lnTo>
                    <a:pt x="2032" y="567"/>
                  </a:lnTo>
                  <a:lnTo>
                    <a:pt x="1979" y="567"/>
                  </a:lnTo>
                  <a:lnTo>
                    <a:pt x="1925" y="566"/>
                  </a:lnTo>
                  <a:lnTo>
                    <a:pt x="1874" y="566"/>
                  </a:lnTo>
                  <a:lnTo>
                    <a:pt x="1819" y="564"/>
                  </a:lnTo>
                  <a:lnTo>
                    <a:pt x="1768" y="563"/>
                  </a:lnTo>
                  <a:lnTo>
                    <a:pt x="1717" y="561"/>
                  </a:lnTo>
                  <a:lnTo>
                    <a:pt x="1666" y="561"/>
                  </a:lnTo>
                  <a:lnTo>
                    <a:pt x="1615" y="558"/>
                  </a:lnTo>
                  <a:lnTo>
                    <a:pt x="1564" y="557"/>
                  </a:lnTo>
                  <a:lnTo>
                    <a:pt x="1514" y="555"/>
                  </a:lnTo>
                  <a:lnTo>
                    <a:pt x="1466" y="554"/>
                  </a:lnTo>
                  <a:lnTo>
                    <a:pt x="1416" y="551"/>
                  </a:lnTo>
                  <a:lnTo>
                    <a:pt x="1368" y="549"/>
                  </a:lnTo>
                  <a:lnTo>
                    <a:pt x="1322" y="548"/>
                  </a:lnTo>
                  <a:lnTo>
                    <a:pt x="1275" y="546"/>
                  </a:lnTo>
                  <a:lnTo>
                    <a:pt x="1227" y="542"/>
                  </a:lnTo>
                  <a:lnTo>
                    <a:pt x="1181" y="538"/>
                  </a:lnTo>
                  <a:lnTo>
                    <a:pt x="1136" y="535"/>
                  </a:lnTo>
                  <a:lnTo>
                    <a:pt x="1092" y="532"/>
                  </a:lnTo>
                  <a:lnTo>
                    <a:pt x="1048" y="528"/>
                  </a:lnTo>
                  <a:lnTo>
                    <a:pt x="1004" y="525"/>
                  </a:lnTo>
                  <a:lnTo>
                    <a:pt x="962" y="522"/>
                  </a:lnTo>
                  <a:lnTo>
                    <a:pt x="920" y="519"/>
                  </a:lnTo>
                  <a:lnTo>
                    <a:pt x="879" y="514"/>
                  </a:lnTo>
                  <a:lnTo>
                    <a:pt x="837" y="509"/>
                  </a:lnTo>
                  <a:lnTo>
                    <a:pt x="796" y="505"/>
                  </a:lnTo>
                  <a:lnTo>
                    <a:pt x="759" y="502"/>
                  </a:lnTo>
                  <a:lnTo>
                    <a:pt x="721" y="497"/>
                  </a:lnTo>
                  <a:lnTo>
                    <a:pt x="683" y="493"/>
                  </a:lnTo>
                  <a:lnTo>
                    <a:pt x="646" y="488"/>
                  </a:lnTo>
                  <a:lnTo>
                    <a:pt x="612" y="485"/>
                  </a:lnTo>
                  <a:lnTo>
                    <a:pt x="575" y="479"/>
                  </a:lnTo>
                  <a:lnTo>
                    <a:pt x="541" y="474"/>
                  </a:lnTo>
                  <a:lnTo>
                    <a:pt x="508" y="468"/>
                  </a:lnTo>
                  <a:lnTo>
                    <a:pt x="476" y="464"/>
                  </a:lnTo>
                  <a:lnTo>
                    <a:pt x="443" y="458"/>
                  </a:lnTo>
                  <a:lnTo>
                    <a:pt x="414" y="451"/>
                  </a:lnTo>
                  <a:lnTo>
                    <a:pt x="384" y="445"/>
                  </a:lnTo>
                  <a:lnTo>
                    <a:pt x="356" y="441"/>
                  </a:lnTo>
                  <a:lnTo>
                    <a:pt x="327" y="435"/>
                  </a:lnTo>
                  <a:lnTo>
                    <a:pt x="300" y="429"/>
                  </a:lnTo>
                  <a:lnTo>
                    <a:pt x="274" y="422"/>
                  </a:lnTo>
                  <a:lnTo>
                    <a:pt x="251" y="416"/>
                  </a:lnTo>
                  <a:lnTo>
                    <a:pt x="226" y="410"/>
                  </a:lnTo>
                  <a:lnTo>
                    <a:pt x="204" y="404"/>
                  </a:lnTo>
                  <a:lnTo>
                    <a:pt x="183" y="398"/>
                  </a:lnTo>
                  <a:lnTo>
                    <a:pt x="164" y="393"/>
                  </a:lnTo>
                  <a:lnTo>
                    <a:pt x="142" y="386"/>
                  </a:lnTo>
                  <a:lnTo>
                    <a:pt x="125" y="380"/>
                  </a:lnTo>
                  <a:lnTo>
                    <a:pt x="107" y="372"/>
                  </a:lnTo>
                  <a:lnTo>
                    <a:pt x="93" y="366"/>
                  </a:lnTo>
                  <a:lnTo>
                    <a:pt x="77" y="358"/>
                  </a:lnTo>
                  <a:lnTo>
                    <a:pt x="65" y="352"/>
                  </a:lnTo>
                  <a:lnTo>
                    <a:pt x="51" y="345"/>
                  </a:lnTo>
                  <a:lnTo>
                    <a:pt x="42" y="339"/>
                  </a:lnTo>
                  <a:lnTo>
                    <a:pt x="31" y="331"/>
                  </a:lnTo>
                  <a:lnTo>
                    <a:pt x="23" y="323"/>
                  </a:lnTo>
                  <a:lnTo>
                    <a:pt x="14" y="316"/>
                  </a:lnTo>
                  <a:lnTo>
                    <a:pt x="9" y="310"/>
                  </a:lnTo>
                  <a:lnTo>
                    <a:pt x="1" y="296"/>
                  </a:lnTo>
                  <a:lnTo>
                    <a:pt x="0" y="282"/>
                  </a:lnTo>
                  <a:lnTo>
                    <a:pt x="1" y="267"/>
                  </a:lnTo>
                  <a:lnTo>
                    <a:pt x="9" y="252"/>
                  </a:lnTo>
                  <a:lnTo>
                    <a:pt x="14" y="244"/>
                  </a:lnTo>
                  <a:lnTo>
                    <a:pt x="23" y="238"/>
                  </a:lnTo>
                  <a:lnTo>
                    <a:pt x="31" y="230"/>
                  </a:lnTo>
                  <a:lnTo>
                    <a:pt x="42" y="224"/>
                  </a:lnTo>
                  <a:lnTo>
                    <a:pt x="51" y="216"/>
                  </a:lnTo>
                  <a:lnTo>
                    <a:pt x="65" y="210"/>
                  </a:lnTo>
                  <a:lnTo>
                    <a:pt x="77" y="203"/>
                  </a:lnTo>
                  <a:lnTo>
                    <a:pt x="93" y="197"/>
                  </a:lnTo>
                  <a:lnTo>
                    <a:pt x="107" y="189"/>
                  </a:lnTo>
                  <a:lnTo>
                    <a:pt x="125" y="183"/>
                  </a:lnTo>
                  <a:lnTo>
                    <a:pt x="142" y="175"/>
                  </a:lnTo>
                  <a:lnTo>
                    <a:pt x="164" y="171"/>
                  </a:lnTo>
                  <a:lnTo>
                    <a:pt x="183" y="163"/>
                  </a:lnTo>
                  <a:lnTo>
                    <a:pt x="204" y="157"/>
                  </a:lnTo>
                  <a:lnTo>
                    <a:pt x="226" y="151"/>
                  </a:lnTo>
                  <a:lnTo>
                    <a:pt x="251" y="145"/>
                  </a:lnTo>
                  <a:lnTo>
                    <a:pt x="274" y="139"/>
                  </a:lnTo>
                  <a:lnTo>
                    <a:pt x="300" y="132"/>
                  </a:lnTo>
                  <a:lnTo>
                    <a:pt x="327" y="126"/>
                  </a:lnTo>
                  <a:lnTo>
                    <a:pt x="356" y="122"/>
                  </a:lnTo>
                  <a:lnTo>
                    <a:pt x="384" y="116"/>
                  </a:lnTo>
                  <a:lnTo>
                    <a:pt x="414" y="111"/>
                  </a:lnTo>
                  <a:lnTo>
                    <a:pt x="443" y="105"/>
                  </a:lnTo>
                  <a:lnTo>
                    <a:pt x="476" y="100"/>
                  </a:lnTo>
                  <a:lnTo>
                    <a:pt x="508" y="96"/>
                  </a:lnTo>
                  <a:lnTo>
                    <a:pt x="541" y="91"/>
                  </a:lnTo>
                  <a:lnTo>
                    <a:pt x="575" y="87"/>
                  </a:lnTo>
                  <a:lnTo>
                    <a:pt x="612" y="82"/>
                  </a:lnTo>
                  <a:lnTo>
                    <a:pt x="646" y="76"/>
                  </a:lnTo>
                  <a:lnTo>
                    <a:pt x="683" y="71"/>
                  </a:lnTo>
                  <a:lnTo>
                    <a:pt x="721" y="67"/>
                  </a:lnTo>
                  <a:lnTo>
                    <a:pt x="759" y="62"/>
                  </a:lnTo>
                  <a:lnTo>
                    <a:pt x="796" y="58"/>
                  </a:lnTo>
                  <a:lnTo>
                    <a:pt x="837" y="53"/>
                  </a:lnTo>
                  <a:lnTo>
                    <a:pt x="879" y="50"/>
                  </a:lnTo>
                  <a:lnTo>
                    <a:pt x="920" y="47"/>
                  </a:lnTo>
                  <a:lnTo>
                    <a:pt x="962" y="42"/>
                  </a:lnTo>
                  <a:lnTo>
                    <a:pt x="1004" y="38"/>
                  </a:lnTo>
                  <a:lnTo>
                    <a:pt x="1048" y="35"/>
                  </a:lnTo>
                  <a:lnTo>
                    <a:pt x="1092" y="32"/>
                  </a:lnTo>
                  <a:lnTo>
                    <a:pt x="1136" y="27"/>
                  </a:lnTo>
                  <a:lnTo>
                    <a:pt x="1181" y="26"/>
                  </a:lnTo>
                  <a:lnTo>
                    <a:pt x="1227" y="23"/>
                  </a:lnTo>
                  <a:lnTo>
                    <a:pt x="1275" y="21"/>
                  </a:lnTo>
                  <a:lnTo>
                    <a:pt x="1322" y="16"/>
                  </a:lnTo>
                  <a:lnTo>
                    <a:pt x="1368" y="15"/>
                  </a:lnTo>
                  <a:lnTo>
                    <a:pt x="1416" y="12"/>
                  </a:lnTo>
                  <a:lnTo>
                    <a:pt x="1466" y="10"/>
                  </a:lnTo>
                  <a:lnTo>
                    <a:pt x="1514" y="7"/>
                  </a:lnTo>
                  <a:lnTo>
                    <a:pt x="1564" y="7"/>
                  </a:lnTo>
                  <a:lnTo>
                    <a:pt x="1615" y="4"/>
                  </a:lnTo>
                  <a:lnTo>
                    <a:pt x="1666" y="4"/>
                  </a:lnTo>
                  <a:lnTo>
                    <a:pt x="1717" y="3"/>
                  </a:lnTo>
                  <a:lnTo>
                    <a:pt x="1768" y="1"/>
                  </a:lnTo>
                  <a:lnTo>
                    <a:pt x="1819" y="0"/>
                  </a:lnTo>
                  <a:lnTo>
                    <a:pt x="1874" y="0"/>
                  </a:lnTo>
                  <a:lnTo>
                    <a:pt x="1925" y="0"/>
                  </a:lnTo>
                  <a:lnTo>
                    <a:pt x="1979" y="0"/>
                  </a:lnTo>
                  <a:lnTo>
                    <a:pt x="2032" y="0"/>
                  </a:lnTo>
                  <a:lnTo>
                    <a:pt x="2088" y="0"/>
                  </a:lnTo>
                  <a:close/>
                </a:path>
              </a:pathLst>
            </a:custGeom>
            <a:solidFill>
              <a:srgbClr val="870000"/>
            </a:solidFill>
            <a:ln w="9525">
              <a:noFill/>
              <a:round/>
              <a:headEnd/>
              <a:tailEnd/>
            </a:ln>
          </p:spPr>
          <p:txBody>
            <a:bodyPr/>
            <a:lstStyle>
              <a:defPPr>
                <a:defRPr lang="en-US"/>
              </a:defPPr>
              <a:lvl1pPr algn="l" rtl="0" eaLnBrk="0" fontAlgn="base" hangingPunct="0">
                <a:spcBef>
                  <a:spcPct val="0"/>
                </a:spcBef>
                <a:spcAft>
                  <a:spcPct val="0"/>
                </a:spcAft>
                <a:defRPr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a:lstStyle>
            <a:p>
              <a:endParaRPr lang="en-US"/>
            </a:p>
          </p:txBody>
        </p:sp>
        <p:sp>
          <p:nvSpPr>
            <p:cNvPr id="36" name="Text Box 10"/>
            <p:cNvSpPr txBox="1">
              <a:spLocks noChangeArrowheads="1"/>
            </p:cNvSpPr>
            <p:nvPr/>
          </p:nvSpPr>
          <p:spPr bwMode="auto">
            <a:xfrm>
              <a:off x="3168" y="3600"/>
              <a:ext cx="1968" cy="777"/>
            </a:xfrm>
            <a:prstGeom prst="rect">
              <a:avLst/>
            </a:prstGeom>
            <a:noFill/>
            <a:ln w="9525">
              <a:noFill/>
              <a:miter lim="800000"/>
              <a:headEnd/>
              <a:tailEnd/>
            </a:ln>
            <a:effectLst/>
          </p:spPr>
          <p:txBody>
            <a:bodyPr>
              <a:spAutoFit/>
            </a:bodyPr>
            <a:lstStyle>
              <a:defPPr>
                <a:defRPr lang="en-US"/>
              </a:defPPr>
              <a:lvl1pPr algn="l" rtl="0" eaLnBrk="0" fontAlgn="base" hangingPunct="0">
                <a:spcBef>
                  <a:spcPct val="0"/>
                </a:spcBef>
                <a:spcAft>
                  <a:spcPct val="0"/>
                </a:spcAft>
                <a:defRPr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a:lstStyle>
            <a:p>
              <a:pPr algn="ctr">
                <a:defRPr/>
              </a:pPr>
              <a:r>
                <a:rPr lang="en-US" dirty="0">
                  <a:latin typeface="Arial" panose="020B0604020202020204" pitchFamily="34" charset="0"/>
                  <a:cs typeface="Arial" panose="020B0604020202020204" pitchFamily="34" charset="0"/>
                </a:rPr>
                <a:t>Client’s View of the </a:t>
              </a:r>
            </a:p>
            <a:p>
              <a:pPr algn="ctr">
                <a:defRPr/>
              </a:pPr>
              <a:r>
                <a:rPr lang="en-US" dirty="0">
                  <a:latin typeface="Arial" panose="020B0604020202020204" pitchFamily="34" charset="0"/>
                  <a:cs typeface="Arial" panose="020B0604020202020204" pitchFamily="34" charset="0"/>
                </a:rPr>
                <a:t>Therapeutic Relationship</a:t>
              </a:r>
            </a:p>
          </p:txBody>
        </p:sp>
        <p:sp>
          <p:nvSpPr>
            <p:cNvPr id="37" name="Text Box 13"/>
            <p:cNvSpPr txBox="1">
              <a:spLocks noChangeArrowheads="1"/>
            </p:cNvSpPr>
            <p:nvPr/>
          </p:nvSpPr>
          <p:spPr bwMode="auto">
            <a:xfrm>
              <a:off x="3024" y="1215"/>
              <a:ext cx="2256" cy="544"/>
            </a:xfrm>
            <a:prstGeom prst="rect">
              <a:avLst/>
            </a:prstGeom>
            <a:noFill/>
            <a:ln w="9525">
              <a:noFill/>
              <a:miter lim="800000"/>
              <a:headEnd/>
              <a:tailEnd/>
            </a:ln>
            <a:effectLst/>
          </p:spPr>
          <p:txBody>
            <a:bodyPr>
              <a:spAutoFit/>
            </a:bodyPr>
            <a:lstStyle>
              <a:defPPr>
                <a:defRPr lang="en-US"/>
              </a:defPPr>
              <a:lvl1pPr algn="l" rtl="0" eaLnBrk="0" fontAlgn="base" hangingPunct="0">
                <a:spcBef>
                  <a:spcPct val="0"/>
                </a:spcBef>
                <a:spcAft>
                  <a:spcPct val="0"/>
                </a:spcAft>
                <a:defRPr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a:lstStyle>
            <a:p>
              <a:pPr algn="ctr">
                <a:defRPr/>
              </a:pPr>
              <a:r>
                <a:rPr lang="en-US" dirty="0">
                  <a:latin typeface="Arial" panose="020B0604020202020204" pitchFamily="34" charset="0"/>
                  <a:cs typeface="Arial" panose="020B0604020202020204" pitchFamily="34" charset="0"/>
                </a:rPr>
                <a:t>Consumer </a:t>
              </a:r>
            </a:p>
            <a:p>
              <a:pPr algn="ctr">
                <a:defRPr/>
              </a:pPr>
              <a:r>
                <a:rPr lang="en-US" dirty="0">
                  <a:latin typeface="Arial" panose="020B0604020202020204" pitchFamily="34" charset="0"/>
                  <a:cs typeface="Arial" panose="020B0604020202020204" pitchFamily="34" charset="0"/>
                </a:rPr>
                <a:t>Preferences</a:t>
              </a:r>
            </a:p>
          </p:txBody>
        </p:sp>
      </p:grpSp>
    </p:spTree>
    <p:extLst>
      <p:ext uri="{BB962C8B-B14F-4D97-AF65-F5344CB8AC3E}">
        <p14:creationId xmlns:p14="http://schemas.microsoft.com/office/powerpoint/2010/main" val="126816396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1000" fill="hold"/>
                                        <p:tgtEl>
                                          <p:spTgt spid="5">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1000" fill="hold"/>
                                        <p:tgtEl>
                                          <p:spTgt spid="5">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5">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129308"/>
            <a:ext cx="10972800" cy="1099127"/>
          </a:xfrm>
        </p:spPr>
        <p:txBody>
          <a:bodyPr>
            <a:normAutofit/>
          </a:bodyPr>
          <a:lstStyle/>
          <a:p>
            <a:pPr algn="ctr"/>
            <a:r>
              <a:rPr lang="en-GB" sz="4000" dirty="0">
                <a:effectLst/>
                <a:latin typeface="Arial" panose="020B0604020202020204" pitchFamily="34" charset="0"/>
                <a:cs typeface="Arial" panose="020B0604020202020204" pitchFamily="34" charset="0"/>
              </a:rPr>
              <a:t>Stages in SFT</a:t>
            </a:r>
            <a:endParaRPr lang="en-US" altLang="en-US" sz="4000" dirty="0">
              <a:effectLst/>
              <a:latin typeface="Arial" panose="020B0604020202020204" pitchFamily="34" charset="0"/>
              <a:cs typeface="Arial" panose="020B0604020202020204" pitchFamily="34" charset="0"/>
            </a:endParaRPr>
          </a:p>
        </p:txBody>
      </p:sp>
      <p:sp>
        <p:nvSpPr>
          <p:cNvPr id="13315" name="Rectangle 3"/>
          <p:cNvSpPr>
            <a:spLocks noGrp="1" noChangeArrowheads="1"/>
          </p:cNvSpPr>
          <p:nvPr>
            <p:ph type="body" idx="1"/>
          </p:nvPr>
        </p:nvSpPr>
        <p:spPr>
          <a:xfrm>
            <a:off x="411480" y="1311563"/>
            <a:ext cx="10698480" cy="4940013"/>
          </a:xfrm>
        </p:spPr>
        <p:txBody>
          <a:bodyPr>
            <a:noAutofit/>
          </a:bodyPr>
          <a:lstStyle/>
          <a:p>
            <a:pPr lvl="1">
              <a:lnSpc>
                <a:spcPct val="100000"/>
              </a:lnSpc>
              <a:spcBef>
                <a:spcPts val="300"/>
              </a:spcBef>
              <a:spcAft>
                <a:spcPts val="300"/>
              </a:spcAft>
            </a:pPr>
            <a:r>
              <a:rPr lang="en-US" altLang="en-US" sz="2800" dirty="0">
                <a:effectLst/>
                <a:latin typeface="Arial" charset="0"/>
              </a:rPr>
              <a:t>The first session</a:t>
            </a:r>
          </a:p>
          <a:p>
            <a:pPr lvl="2">
              <a:lnSpc>
                <a:spcPct val="100000"/>
              </a:lnSpc>
              <a:spcBef>
                <a:spcPts val="300"/>
              </a:spcBef>
              <a:spcAft>
                <a:spcPts val="300"/>
              </a:spcAft>
            </a:pPr>
            <a:r>
              <a:rPr lang="en-US" altLang="en-US" sz="2400" dirty="0">
                <a:effectLst/>
                <a:latin typeface="Arial" charset="0"/>
              </a:rPr>
              <a:t>Experiencing the client’s story</a:t>
            </a:r>
          </a:p>
          <a:p>
            <a:pPr lvl="2">
              <a:lnSpc>
                <a:spcPct val="100000"/>
              </a:lnSpc>
              <a:spcBef>
                <a:spcPts val="300"/>
              </a:spcBef>
              <a:spcAft>
                <a:spcPts val="300"/>
              </a:spcAft>
            </a:pPr>
            <a:r>
              <a:rPr lang="en-US" altLang="en-US" sz="2400" dirty="0">
                <a:effectLst/>
                <a:latin typeface="Arial" charset="0"/>
              </a:rPr>
              <a:t>Acknowledging and validating</a:t>
            </a:r>
          </a:p>
          <a:p>
            <a:pPr lvl="2">
              <a:lnSpc>
                <a:spcPct val="100000"/>
              </a:lnSpc>
              <a:spcBef>
                <a:spcPts val="300"/>
              </a:spcBef>
              <a:spcAft>
                <a:spcPts val="300"/>
              </a:spcAft>
            </a:pPr>
            <a:r>
              <a:rPr lang="en-US" altLang="en-US" sz="2400" dirty="0">
                <a:solidFill>
                  <a:schemeClr val="bg2">
                    <a:lumMod val="60000"/>
                    <a:lumOff val="40000"/>
                  </a:schemeClr>
                </a:solidFill>
                <a:effectLst/>
                <a:latin typeface="Arial" charset="0"/>
              </a:rPr>
              <a:t>Co-constructing a problem and goal</a:t>
            </a:r>
          </a:p>
          <a:p>
            <a:pPr lvl="2">
              <a:lnSpc>
                <a:spcPct val="100000"/>
              </a:lnSpc>
              <a:spcBef>
                <a:spcPts val="300"/>
              </a:spcBef>
              <a:spcAft>
                <a:spcPts val="300"/>
              </a:spcAft>
            </a:pPr>
            <a:r>
              <a:rPr lang="en-US" altLang="en-US" sz="2400" dirty="0">
                <a:effectLst/>
                <a:latin typeface="Arial" charset="0"/>
              </a:rPr>
              <a:t>Identifying and amplifying exceptions</a:t>
            </a:r>
          </a:p>
          <a:p>
            <a:pPr lvl="2">
              <a:lnSpc>
                <a:spcPct val="100000"/>
              </a:lnSpc>
              <a:spcBef>
                <a:spcPts val="300"/>
              </a:spcBef>
              <a:spcAft>
                <a:spcPts val="300"/>
              </a:spcAft>
            </a:pPr>
            <a:r>
              <a:rPr lang="en-US" altLang="en-US" sz="2400" dirty="0">
                <a:effectLst/>
                <a:latin typeface="Arial" charset="0"/>
              </a:rPr>
              <a:t>Co-constructing tasks</a:t>
            </a:r>
          </a:p>
          <a:p>
            <a:pPr marL="457200" lvl="1" indent="0">
              <a:lnSpc>
                <a:spcPct val="100000"/>
              </a:lnSpc>
              <a:spcBef>
                <a:spcPts val="300"/>
              </a:spcBef>
              <a:spcAft>
                <a:spcPts val="300"/>
              </a:spcAft>
              <a:buNone/>
            </a:pPr>
            <a:endParaRPr lang="en-US" altLang="en-US" sz="2400" dirty="0">
              <a:effectLst/>
              <a:latin typeface="Arial" charset="0"/>
            </a:endParaRPr>
          </a:p>
          <a:p>
            <a:pPr lvl="1">
              <a:lnSpc>
                <a:spcPct val="100000"/>
              </a:lnSpc>
              <a:spcBef>
                <a:spcPts val="300"/>
              </a:spcBef>
              <a:spcAft>
                <a:spcPts val="300"/>
              </a:spcAft>
            </a:pPr>
            <a:r>
              <a:rPr lang="en-US" altLang="en-US" sz="2800" dirty="0">
                <a:effectLst/>
                <a:latin typeface="Arial" charset="0"/>
              </a:rPr>
              <a:t>After the first session</a:t>
            </a:r>
          </a:p>
          <a:p>
            <a:pPr lvl="2">
              <a:lnSpc>
                <a:spcPct val="100000"/>
              </a:lnSpc>
              <a:spcBef>
                <a:spcPts val="300"/>
              </a:spcBef>
              <a:spcAft>
                <a:spcPts val="300"/>
              </a:spcAft>
            </a:pPr>
            <a:r>
              <a:rPr lang="en-US" altLang="en-US" sz="2400" dirty="0">
                <a:effectLst/>
                <a:latin typeface="Arial" charset="0"/>
              </a:rPr>
              <a:t>Identifying and amplifying exceptions derived from tasks</a:t>
            </a:r>
          </a:p>
          <a:p>
            <a:pPr lvl="2">
              <a:lnSpc>
                <a:spcPct val="100000"/>
              </a:lnSpc>
              <a:spcBef>
                <a:spcPts val="300"/>
              </a:spcBef>
              <a:spcAft>
                <a:spcPts val="300"/>
              </a:spcAft>
            </a:pPr>
            <a:r>
              <a:rPr lang="en-US" altLang="en-US" sz="2400" dirty="0">
                <a:effectLst/>
                <a:latin typeface="Arial" charset="0"/>
              </a:rPr>
              <a:t>Re-evaluating the problem and goal</a:t>
            </a:r>
          </a:p>
          <a:p>
            <a:pPr lvl="1">
              <a:lnSpc>
                <a:spcPct val="100000"/>
              </a:lnSpc>
              <a:spcBef>
                <a:spcPts val="300"/>
              </a:spcBef>
              <a:spcAft>
                <a:spcPts val="300"/>
              </a:spcAft>
            </a:pPr>
            <a:endParaRPr lang="en-US" altLang="en-US" sz="3200" dirty="0">
              <a:effectLst/>
              <a:latin typeface="Arial" charset="0"/>
            </a:endParaRPr>
          </a:p>
        </p:txBody>
      </p:sp>
    </p:spTree>
    <p:extLst>
      <p:ext uri="{BB962C8B-B14F-4D97-AF65-F5344CB8AC3E}">
        <p14:creationId xmlns:p14="http://schemas.microsoft.com/office/powerpoint/2010/main" val="38064341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129308"/>
            <a:ext cx="10972800" cy="1293092"/>
          </a:xfrm>
        </p:spPr>
        <p:txBody>
          <a:bodyPr>
            <a:normAutofit/>
          </a:bodyPr>
          <a:lstStyle/>
          <a:p>
            <a:pPr algn="ctr"/>
            <a:r>
              <a:rPr lang="en-GB" sz="4000" dirty="0">
                <a:effectLst/>
                <a:latin typeface="Arial" panose="020B0604020202020204" pitchFamily="34" charset="0"/>
                <a:cs typeface="Arial" panose="020B0604020202020204" pitchFamily="34" charset="0"/>
              </a:rPr>
              <a:t>Stages in SFT:</a:t>
            </a:r>
            <a:br>
              <a:rPr lang="en-GB" sz="4000" dirty="0">
                <a:effectLst/>
                <a:latin typeface="Arial" panose="020B0604020202020204" pitchFamily="34" charset="0"/>
                <a:cs typeface="Arial" panose="020B0604020202020204" pitchFamily="34" charset="0"/>
              </a:rPr>
            </a:br>
            <a:r>
              <a:rPr lang="en-GB" sz="3600" dirty="0">
                <a:effectLst/>
                <a:latin typeface="Arial" panose="020B0604020202020204" pitchFamily="34" charset="0"/>
                <a:cs typeface="Arial" panose="020B0604020202020204" pitchFamily="34" charset="0"/>
              </a:rPr>
              <a:t>The First Session</a:t>
            </a:r>
            <a:endParaRPr lang="en-US" altLang="en-US" sz="3600" dirty="0">
              <a:effectLst/>
              <a:latin typeface="Arial" panose="020B0604020202020204" pitchFamily="34" charset="0"/>
              <a:cs typeface="Arial" panose="020B0604020202020204" pitchFamily="34" charset="0"/>
            </a:endParaRPr>
          </a:p>
        </p:txBody>
      </p:sp>
      <p:sp>
        <p:nvSpPr>
          <p:cNvPr id="13315" name="Rectangle 3"/>
          <p:cNvSpPr>
            <a:spLocks noGrp="1" noChangeArrowheads="1"/>
          </p:cNvSpPr>
          <p:nvPr>
            <p:ph type="body" idx="1"/>
          </p:nvPr>
        </p:nvSpPr>
        <p:spPr>
          <a:xfrm>
            <a:off x="411480" y="1513840"/>
            <a:ext cx="10698480" cy="4737736"/>
          </a:xfrm>
        </p:spPr>
        <p:txBody>
          <a:bodyPr>
            <a:noAutofit/>
          </a:bodyPr>
          <a:lstStyle/>
          <a:p>
            <a:pPr lvl="1">
              <a:lnSpc>
                <a:spcPct val="100000"/>
              </a:lnSpc>
              <a:spcBef>
                <a:spcPts val="300"/>
              </a:spcBef>
              <a:spcAft>
                <a:spcPts val="300"/>
              </a:spcAft>
            </a:pPr>
            <a:r>
              <a:rPr lang="en-US" altLang="en-US" sz="3200" dirty="0">
                <a:effectLst/>
                <a:latin typeface="Arial" charset="0"/>
              </a:rPr>
              <a:t>First Session Task</a:t>
            </a:r>
          </a:p>
          <a:p>
            <a:pPr lvl="1">
              <a:lnSpc>
                <a:spcPct val="100000"/>
              </a:lnSpc>
              <a:spcBef>
                <a:spcPts val="300"/>
              </a:spcBef>
              <a:spcAft>
                <a:spcPts val="300"/>
              </a:spcAft>
            </a:pPr>
            <a:r>
              <a:rPr lang="en-US" altLang="en-US" sz="3200" dirty="0">
                <a:effectLst/>
                <a:latin typeface="Arial" charset="0"/>
              </a:rPr>
              <a:t>Co-constructing a problem and goal</a:t>
            </a:r>
          </a:p>
          <a:p>
            <a:pPr lvl="2">
              <a:lnSpc>
                <a:spcPct val="100000"/>
              </a:lnSpc>
              <a:spcBef>
                <a:spcPts val="300"/>
              </a:spcBef>
              <a:spcAft>
                <a:spcPts val="300"/>
              </a:spcAft>
            </a:pPr>
            <a:r>
              <a:rPr lang="en-US" altLang="en-US" sz="2800" dirty="0">
                <a:effectLst/>
                <a:latin typeface="Arial" charset="0"/>
              </a:rPr>
              <a:t>Action-talk</a:t>
            </a:r>
          </a:p>
          <a:p>
            <a:pPr lvl="2">
              <a:lnSpc>
                <a:spcPct val="100000"/>
              </a:lnSpc>
              <a:spcBef>
                <a:spcPts val="300"/>
              </a:spcBef>
              <a:spcAft>
                <a:spcPts val="300"/>
              </a:spcAft>
            </a:pPr>
            <a:r>
              <a:rPr lang="en-US" altLang="en-US" sz="2800" dirty="0">
                <a:effectLst/>
                <a:latin typeface="Arial" charset="0"/>
              </a:rPr>
              <a:t>Identifying progress</a:t>
            </a:r>
          </a:p>
          <a:p>
            <a:pPr lvl="1">
              <a:lnSpc>
                <a:spcPct val="100000"/>
              </a:lnSpc>
              <a:spcBef>
                <a:spcPts val="300"/>
              </a:spcBef>
              <a:spcAft>
                <a:spcPts val="300"/>
              </a:spcAft>
            </a:pPr>
            <a:r>
              <a:rPr lang="en-US" altLang="en-US" sz="3200" dirty="0">
                <a:effectLst/>
                <a:latin typeface="Arial" charset="0"/>
              </a:rPr>
              <a:t>Identifying and amplifying exceptions</a:t>
            </a:r>
          </a:p>
          <a:p>
            <a:pPr lvl="1">
              <a:lnSpc>
                <a:spcPct val="100000"/>
              </a:lnSpc>
              <a:spcBef>
                <a:spcPts val="300"/>
              </a:spcBef>
              <a:spcAft>
                <a:spcPts val="300"/>
              </a:spcAft>
            </a:pPr>
            <a:r>
              <a:rPr lang="en-US" altLang="en-US" sz="3200" dirty="0">
                <a:effectLst/>
                <a:latin typeface="Arial" charset="0"/>
              </a:rPr>
              <a:t>Between Session Task (General)</a:t>
            </a:r>
          </a:p>
          <a:p>
            <a:pPr lvl="1">
              <a:lnSpc>
                <a:spcPct val="100000"/>
              </a:lnSpc>
              <a:spcBef>
                <a:spcPts val="300"/>
              </a:spcBef>
              <a:spcAft>
                <a:spcPts val="300"/>
              </a:spcAft>
            </a:pPr>
            <a:r>
              <a:rPr lang="en-US" altLang="en-US" sz="3200" dirty="0">
                <a:effectLst/>
                <a:latin typeface="Arial" charset="0"/>
              </a:rPr>
              <a:t>Co-constructing tasks (Specific)</a:t>
            </a:r>
          </a:p>
          <a:p>
            <a:pPr lvl="1">
              <a:lnSpc>
                <a:spcPct val="100000"/>
              </a:lnSpc>
              <a:spcBef>
                <a:spcPts val="300"/>
              </a:spcBef>
              <a:spcAft>
                <a:spcPts val="300"/>
              </a:spcAft>
            </a:pPr>
            <a:endParaRPr lang="en-US" altLang="en-US" sz="3200" dirty="0">
              <a:effectLst/>
              <a:latin typeface="Arial" charset="0"/>
            </a:endParaRPr>
          </a:p>
        </p:txBody>
      </p:sp>
    </p:spTree>
    <p:extLst>
      <p:ext uri="{BB962C8B-B14F-4D97-AF65-F5344CB8AC3E}">
        <p14:creationId xmlns:p14="http://schemas.microsoft.com/office/powerpoint/2010/main" val="11804600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7810" name="Rectangle 2"/>
          <p:cNvSpPr>
            <a:spLocks noGrp="1" noChangeArrowheads="1"/>
          </p:cNvSpPr>
          <p:nvPr>
            <p:ph type="title"/>
          </p:nvPr>
        </p:nvSpPr>
        <p:spPr>
          <a:xfrm>
            <a:off x="913795" y="69012"/>
            <a:ext cx="10353762" cy="1233578"/>
          </a:xfrm>
        </p:spPr>
        <p:txBody>
          <a:bodyPr>
            <a:normAutofit/>
          </a:bodyPr>
          <a:lstStyle/>
          <a:p>
            <a:r>
              <a:rPr lang="en-US" sz="4000" dirty="0">
                <a:solidFill>
                  <a:schemeClr val="tx1"/>
                </a:solidFill>
                <a:effectLst>
                  <a:outerShdw blurRad="38100" dist="38100" dir="2700000" algn="tl">
                    <a:srgbClr val="000000">
                      <a:alpha val="43137"/>
                    </a:srgbClr>
                  </a:outerShdw>
                </a:effectLst>
                <a:latin typeface="Arial" pitchFamily="34" charset="0"/>
                <a:cs typeface="Arial" pitchFamily="34" charset="0"/>
              </a:rPr>
              <a:t>3-Point Strategy</a:t>
            </a:r>
          </a:p>
        </p:txBody>
      </p:sp>
      <p:sp>
        <p:nvSpPr>
          <p:cNvPr id="1527811" name="Rectangle 3"/>
          <p:cNvSpPr>
            <a:spLocks noGrp="1" noChangeArrowheads="1"/>
          </p:cNvSpPr>
          <p:nvPr>
            <p:ph type="body" idx="1"/>
          </p:nvPr>
        </p:nvSpPr>
        <p:spPr>
          <a:xfrm>
            <a:off x="913795" y="1302590"/>
            <a:ext cx="10136643" cy="4793409"/>
          </a:xfrm>
        </p:spPr>
        <p:txBody>
          <a:bodyPr>
            <a:normAutofit/>
          </a:bodyPr>
          <a:lstStyle/>
          <a:p>
            <a:pPr marL="609600" indent="-609600">
              <a:lnSpc>
                <a:spcPct val="100000"/>
              </a:lnSpc>
              <a:spcBef>
                <a:spcPts val="600"/>
              </a:spcBef>
              <a:buClr>
                <a:schemeClr val="tx1"/>
              </a:buClr>
              <a:buSzTx/>
              <a:buFont typeface="+mj-lt"/>
              <a:buAutoNum type="arabicPeriod"/>
            </a:pPr>
            <a:r>
              <a:rPr lang="en-US" sz="2800" dirty="0">
                <a:solidFill>
                  <a:schemeClr val="tx1"/>
                </a:solidFill>
                <a:effectLst>
                  <a:outerShdw blurRad="38100" dist="38100" dir="2700000" algn="tl">
                    <a:srgbClr val="000000">
                      <a:alpha val="43137"/>
                    </a:srgbClr>
                  </a:outerShdw>
                </a:effectLst>
                <a:cs typeface="Arial" pitchFamily="34" charset="0"/>
              </a:rPr>
              <a:t>Problem Description: What needs to change?</a:t>
            </a:r>
          </a:p>
          <a:p>
            <a:pPr lvl="2">
              <a:lnSpc>
                <a:spcPct val="100000"/>
              </a:lnSpc>
              <a:spcBef>
                <a:spcPts val="600"/>
              </a:spcBef>
              <a:buClr>
                <a:schemeClr val="tx1"/>
              </a:buClr>
              <a:buFont typeface="Arial" panose="020B0604020202020204" pitchFamily="34" charset="0"/>
              <a:buChar char="•"/>
            </a:pPr>
            <a:r>
              <a:rPr lang="en-US" sz="2400" dirty="0">
                <a:solidFill>
                  <a:schemeClr val="tx1"/>
                </a:solidFill>
                <a:effectLst>
                  <a:outerShdw blurRad="38100" dist="38100" dir="2700000" algn="tl">
                    <a:srgbClr val="000000">
                      <a:alpha val="43137"/>
                    </a:srgbClr>
                  </a:outerShdw>
                </a:effectLst>
                <a:latin typeface="Arial" pitchFamily="34" charset="0"/>
                <a:cs typeface="Arial" pitchFamily="34" charset="0"/>
              </a:rPr>
              <a:t>Scaling questions</a:t>
            </a:r>
          </a:p>
          <a:p>
            <a:pPr marL="609600" indent="-609600">
              <a:lnSpc>
                <a:spcPct val="100000"/>
              </a:lnSpc>
              <a:spcBef>
                <a:spcPts val="600"/>
              </a:spcBef>
              <a:buClr>
                <a:schemeClr val="tx1"/>
              </a:buClr>
              <a:buSzTx/>
              <a:buFont typeface="+mj-lt"/>
              <a:buAutoNum type="arabicPeriod"/>
            </a:pPr>
            <a:r>
              <a:rPr lang="en-US" sz="2800" dirty="0">
                <a:solidFill>
                  <a:schemeClr val="tx1"/>
                </a:solidFill>
                <a:effectLst>
                  <a:outerShdw blurRad="38100" dist="38100" dir="2700000" algn="tl">
                    <a:srgbClr val="000000">
                      <a:alpha val="43137"/>
                    </a:srgbClr>
                  </a:outerShdw>
                </a:effectLst>
                <a:cs typeface="Arial" pitchFamily="34" charset="0"/>
              </a:rPr>
              <a:t>Vision of the Future: How will we know that change has been achieved?</a:t>
            </a:r>
          </a:p>
          <a:p>
            <a:pPr lvl="2">
              <a:lnSpc>
                <a:spcPct val="100000"/>
              </a:lnSpc>
              <a:spcBef>
                <a:spcPts val="600"/>
              </a:spcBef>
              <a:buClr>
                <a:schemeClr val="tx1"/>
              </a:buClr>
              <a:buFont typeface="Arial" panose="020B0604020202020204" pitchFamily="34" charset="0"/>
              <a:buChar char="•"/>
            </a:pPr>
            <a:r>
              <a:rPr lang="en-US" sz="2400" dirty="0">
                <a:solidFill>
                  <a:schemeClr val="tx1"/>
                </a:solidFill>
                <a:effectLst>
                  <a:outerShdw blurRad="38100" dist="38100" dir="2700000" algn="tl">
                    <a:srgbClr val="000000">
                      <a:alpha val="43137"/>
                    </a:srgbClr>
                  </a:outerShdw>
                </a:effectLst>
                <a:cs typeface="Arial" pitchFamily="34" charset="0"/>
              </a:rPr>
              <a:t>Miracle question, crystal ball, time machine, etc.</a:t>
            </a:r>
          </a:p>
          <a:p>
            <a:pPr lvl="2">
              <a:lnSpc>
                <a:spcPct val="100000"/>
              </a:lnSpc>
              <a:spcBef>
                <a:spcPts val="600"/>
              </a:spcBef>
              <a:buClr>
                <a:schemeClr val="tx1"/>
              </a:buClr>
              <a:buFont typeface="Arial" panose="020B0604020202020204" pitchFamily="34" charset="0"/>
              <a:buChar char="•"/>
            </a:pPr>
            <a:r>
              <a:rPr lang="en-US" sz="2400" dirty="0">
                <a:solidFill>
                  <a:schemeClr val="tx1"/>
                </a:solidFill>
                <a:effectLst>
                  <a:outerShdw blurRad="38100" dist="38100" dir="2700000" algn="tl">
                    <a:srgbClr val="000000">
                      <a:alpha val="43137"/>
                    </a:srgbClr>
                  </a:outerShdw>
                </a:effectLst>
                <a:cs typeface="Arial" pitchFamily="34" charset="0"/>
              </a:rPr>
              <a:t>General future-oriented questions</a:t>
            </a:r>
          </a:p>
          <a:p>
            <a:pPr lvl="2">
              <a:lnSpc>
                <a:spcPct val="100000"/>
              </a:lnSpc>
              <a:spcBef>
                <a:spcPts val="600"/>
              </a:spcBef>
              <a:buClr>
                <a:schemeClr val="tx1"/>
              </a:buClr>
              <a:buFont typeface="Arial" panose="020B0604020202020204" pitchFamily="34" charset="0"/>
              <a:buChar char="•"/>
            </a:pPr>
            <a:r>
              <a:rPr lang="en-US" sz="2400" dirty="0">
                <a:effectLst>
                  <a:outerShdw blurRad="38100" dist="38100" dir="2700000" algn="tl">
                    <a:srgbClr val="000000">
                      <a:alpha val="43137"/>
                    </a:srgbClr>
                  </a:outerShdw>
                </a:effectLst>
                <a:cs typeface="Arial" pitchFamily="34" charset="0"/>
              </a:rPr>
              <a:t>Scaling questions (revisited)</a:t>
            </a:r>
            <a:endParaRPr lang="en-US" sz="2400" dirty="0">
              <a:solidFill>
                <a:schemeClr val="tx1"/>
              </a:solidFill>
              <a:effectLst>
                <a:outerShdw blurRad="38100" dist="38100" dir="2700000" algn="tl">
                  <a:srgbClr val="000000">
                    <a:alpha val="43137"/>
                  </a:srgbClr>
                </a:outerShdw>
              </a:effectLst>
              <a:cs typeface="Arial" pitchFamily="34" charset="0"/>
            </a:endParaRPr>
          </a:p>
          <a:p>
            <a:pPr marL="609600" indent="-609600">
              <a:lnSpc>
                <a:spcPct val="100000"/>
              </a:lnSpc>
              <a:spcBef>
                <a:spcPts val="600"/>
              </a:spcBef>
              <a:buClr>
                <a:schemeClr val="tx1"/>
              </a:buClr>
              <a:buSzTx/>
              <a:buFont typeface="+mj-lt"/>
              <a:buAutoNum type="arabicPeriod"/>
            </a:pPr>
            <a:r>
              <a:rPr lang="en-US" sz="2800" dirty="0">
                <a:solidFill>
                  <a:schemeClr val="tx1"/>
                </a:solidFill>
                <a:effectLst>
                  <a:outerShdw blurRad="38100" dist="38100" dir="2700000" algn="tl">
                    <a:srgbClr val="000000">
                      <a:alpha val="43137"/>
                    </a:srgbClr>
                  </a:outerShdw>
                </a:effectLst>
                <a:cs typeface="Arial" pitchFamily="34" charset="0"/>
              </a:rPr>
              <a:t>Movement: How will we know that progress is being made?</a:t>
            </a:r>
          </a:p>
          <a:p>
            <a:pPr lvl="2">
              <a:lnSpc>
                <a:spcPct val="100000"/>
              </a:lnSpc>
              <a:spcBef>
                <a:spcPts val="600"/>
              </a:spcBef>
              <a:buClr>
                <a:schemeClr val="tx1"/>
              </a:buClr>
            </a:pPr>
            <a:r>
              <a:rPr lang="en-US" sz="2400" dirty="0">
                <a:effectLst>
                  <a:outerShdw blurRad="38100" dist="38100" dir="2700000" algn="tl">
                    <a:srgbClr val="000000">
                      <a:alpha val="43137"/>
                    </a:srgbClr>
                  </a:outerShdw>
                </a:effectLst>
                <a:cs typeface="Arial" pitchFamily="34" charset="0"/>
              </a:rPr>
              <a:t>Scaling questions (revisited)</a:t>
            </a:r>
            <a:endParaRPr lang="en-US" sz="2400" dirty="0">
              <a:solidFill>
                <a:schemeClr val="tx1"/>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val="1047041148"/>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27811">
                                            <p:txEl>
                                              <p:pRg st="0" end="0"/>
                                            </p:txEl>
                                          </p:spTgt>
                                        </p:tgtEl>
                                        <p:attrNameLst>
                                          <p:attrName>style.visibility</p:attrName>
                                        </p:attrNameLst>
                                      </p:cBhvr>
                                      <p:to>
                                        <p:strVal val="visible"/>
                                      </p:to>
                                    </p:set>
                                    <p:anim calcmode="lin" valueType="num">
                                      <p:cBhvr additive="base">
                                        <p:cTn id="7" dur="500" fill="hold"/>
                                        <p:tgtEl>
                                          <p:spTgt spid="15278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278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27811">
                                            <p:txEl>
                                              <p:pRg st="1" end="1"/>
                                            </p:txEl>
                                          </p:spTgt>
                                        </p:tgtEl>
                                        <p:attrNameLst>
                                          <p:attrName>style.visibility</p:attrName>
                                        </p:attrNameLst>
                                      </p:cBhvr>
                                      <p:to>
                                        <p:strVal val="visible"/>
                                      </p:to>
                                    </p:set>
                                    <p:anim calcmode="lin" valueType="num">
                                      <p:cBhvr additive="base">
                                        <p:cTn id="11" dur="500" fill="hold"/>
                                        <p:tgtEl>
                                          <p:spTgt spid="15278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278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27811">
                                            <p:txEl>
                                              <p:pRg st="2" end="2"/>
                                            </p:txEl>
                                          </p:spTgt>
                                        </p:tgtEl>
                                        <p:attrNameLst>
                                          <p:attrName>style.visibility</p:attrName>
                                        </p:attrNameLst>
                                      </p:cBhvr>
                                      <p:to>
                                        <p:strVal val="visible"/>
                                      </p:to>
                                    </p:set>
                                    <p:anim calcmode="lin" valueType="num">
                                      <p:cBhvr additive="base">
                                        <p:cTn id="17" dur="500" fill="hold"/>
                                        <p:tgtEl>
                                          <p:spTgt spid="152781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27811">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527811">
                                            <p:txEl>
                                              <p:pRg st="3" end="3"/>
                                            </p:txEl>
                                          </p:spTgt>
                                        </p:tgtEl>
                                        <p:attrNameLst>
                                          <p:attrName>style.visibility</p:attrName>
                                        </p:attrNameLst>
                                      </p:cBhvr>
                                      <p:to>
                                        <p:strVal val="visible"/>
                                      </p:to>
                                    </p:set>
                                    <p:anim calcmode="lin" valueType="num">
                                      <p:cBhvr additive="base">
                                        <p:cTn id="21" dur="500" fill="hold"/>
                                        <p:tgtEl>
                                          <p:spTgt spid="1527811">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527811">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527811">
                                            <p:txEl>
                                              <p:pRg st="4" end="4"/>
                                            </p:txEl>
                                          </p:spTgt>
                                        </p:tgtEl>
                                        <p:attrNameLst>
                                          <p:attrName>style.visibility</p:attrName>
                                        </p:attrNameLst>
                                      </p:cBhvr>
                                      <p:to>
                                        <p:strVal val="visible"/>
                                      </p:to>
                                    </p:set>
                                    <p:anim calcmode="lin" valueType="num">
                                      <p:cBhvr additive="base">
                                        <p:cTn id="25" dur="500" fill="hold"/>
                                        <p:tgtEl>
                                          <p:spTgt spid="152781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27811">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527811">
                                            <p:txEl>
                                              <p:pRg st="5" end="5"/>
                                            </p:txEl>
                                          </p:spTgt>
                                        </p:tgtEl>
                                        <p:attrNameLst>
                                          <p:attrName>style.visibility</p:attrName>
                                        </p:attrNameLst>
                                      </p:cBhvr>
                                      <p:to>
                                        <p:strVal val="visible"/>
                                      </p:to>
                                    </p:set>
                                    <p:anim calcmode="lin" valueType="num">
                                      <p:cBhvr additive="base">
                                        <p:cTn id="29" dur="500" fill="hold"/>
                                        <p:tgtEl>
                                          <p:spTgt spid="1527811">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5278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527811">
                                            <p:txEl>
                                              <p:pRg st="6" end="6"/>
                                            </p:txEl>
                                          </p:spTgt>
                                        </p:tgtEl>
                                        <p:attrNameLst>
                                          <p:attrName>style.visibility</p:attrName>
                                        </p:attrNameLst>
                                      </p:cBhvr>
                                      <p:to>
                                        <p:strVal val="visible"/>
                                      </p:to>
                                    </p:set>
                                    <p:anim calcmode="lin" valueType="num">
                                      <p:cBhvr additive="base">
                                        <p:cTn id="35" dur="500" fill="hold"/>
                                        <p:tgtEl>
                                          <p:spTgt spid="1527811">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527811">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527811">
                                            <p:txEl>
                                              <p:pRg st="7" end="7"/>
                                            </p:txEl>
                                          </p:spTgt>
                                        </p:tgtEl>
                                        <p:attrNameLst>
                                          <p:attrName>style.visibility</p:attrName>
                                        </p:attrNameLst>
                                      </p:cBhvr>
                                      <p:to>
                                        <p:strVal val="visible"/>
                                      </p:to>
                                    </p:set>
                                    <p:anim calcmode="lin" valueType="num">
                                      <p:cBhvr additive="base">
                                        <p:cTn id="39" dur="500" fill="hold"/>
                                        <p:tgtEl>
                                          <p:spTgt spid="1527811">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52781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7811"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524000" y="0"/>
            <a:ext cx="8686800" cy="1468582"/>
          </a:xfrm>
        </p:spPr>
        <p:txBody>
          <a:bodyPr>
            <a:normAutofit/>
          </a:bodyPr>
          <a:lstStyle/>
          <a:p>
            <a:r>
              <a:rPr lang="en-US" sz="4000" dirty="0">
                <a:effectLst/>
                <a:cs typeface="Arial" pitchFamily="34" charset="0"/>
              </a:rPr>
              <a:t>Co-Constructing Problems and Goals</a:t>
            </a:r>
            <a:endParaRPr lang="en-US" sz="4000" dirty="0">
              <a:solidFill>
                <a:schemeClr val="tx1"/>
              </a:solidFill>
              <a:effectLst/>
              <a:latin typeface="Arial" pitchFamily="34" charset="0"/>
              <a:cs typeface="Arial" pitchFamily="34" charset="0"/>
            </a:endParaRPr>
          </a:p>
        </p:txBody>
      </p:sp>
      <p:sp>
        <p:nvSpPr>
          <p:cNvPr id="1523715" name="Rectangle 3"/>
          <p:cNvSpPr>
            <a:spLocks noGrp="1" noChangeArrowheads="1"/>
          </p:cNvSpPr>
          <p:nvPr>
            <p:ph type="body" idx="1"/>
          </p:nvPr>
        </p:nvSpPr>
        <p:spPr>
          <a:xfrm>
            <a:off x="849086" y="1394692"/>
            <a:ext cx="10149593" cy="5234708"/>
          </a:xfrm>
        </p:spPr>
        <p:txBody>
          <a:bodyPr>
            <a:normAutofit/>
          </a:bodyPr>
          <a:lstStyle/>
          <a:p>
            <a:pPr>
              <a:lnSpc>
                <a:spcPct val="100000"/>
              </a:lnSpc>
              <a:spcBef>
                <a:spcPts val="600"/>
              </a:spcBef>
              <a:buSzTx/>
              <a:buFontTx/>
              <a:buChar char="•"/>
            </a:pPr>
            <a:r>
              <a:rPr lang="en-US" sz="3200" dirty="0">
                <a:effectLst/>
                <a:cs typeface="Arial" pitchFamily="34" charset="0"/>
              </a:rPr>
              <a:t>Clarify ambiguous, nondescript statements of problems (i.e., non-action-talk).</a:t>
            </a:r>
          </a:p>
          <a:p>
            <a:pPr>
              <a:lnSpc>
                <a:spcPct val="100000"/>
              </a:lnSpc>
              <a:spcBef>
                <a:spcPts val="600"/>
              </a:spcBef>
              <a:buSzTx/>
              <a:buFontTx/>
              <a:buChar char="•"/>
            </a:pPr>
            <a:r>
              <a:rPr lang="en-US" sz="3200" dirty="0">
                <a:solidFill>
                  <a:schemeClr val="tx1"/>
                </a:solidFill>
                <a:effectLst/>
                <a:latin typeface="Arial" pitchFamily="34" charset="0"/>
                <a:cs typeface="Arial" pitchFamily="34" charset="0"/>
              </a:rPr>
              <a:t>Use action-talk to gain clarity about what happens in problem situations (i.e., how clients “do” their problems”).</a:t>
            </a:r>
          </a:p>
          <a:p>
            <a:pPr>
              <a:lnSpc>
                <a:spcPct val="100000"/>
              </a:lnSpc>
              <a:spcBef>
                <a:spcPts val="600"/>
              </a:spcBef>
              <a:buSzTx/>
              <a:buFontTx/>
              <a:buChar char="•"/>
            </a:pPr>
            <a:r>
              <a:rPr lang="en-US" sz="3200" dirty="0">
                <a:effectLst/>
                <a:cs typeface="Arial" pitchFamily="34" charset="0"/>
              </a:rPr>
              <a:t>Also apply action-talk to discussion about goals.</a:t>
            </a:r>
          </a:p>
          <a:p>
            <a:pPr>
              <a:lnSpc>
                <a:spcPct val="100000"/>
              </a:lnSpc>
              <a:spcBef>
                <a:spcPts val="600"/>
              </a:spcBef>
              <a:buSzTx/>
              <a:buFontTx/>
              <a:buChar char="•"/>
            </a:pPr>
            <a:r>
              <a:rPr lang="en-US" sz="3200" dirty="0">
                <a:effectLst/>
                <a:cs typeface="Arial" pitchFamily="34" charset="0"/>
              </a:rPr>
              <a:t>Goals represent what clients want to have happen in their lives or situations </a:t>
            </a:r>
            <a:r>
              <a:rPr lang="en-US" sz="3200" i="1" dirty="0">
                <a:effectLst/>
                <a:cs typeface="Arial" pitchFamily="34" charset="0"/>
              </a:rPr>
              <a:t>instead </a:t>
            </a:r>
            <a:r>
              <a:rPr lang="en-US" sz="3200" dirty="0">
                <a:effectLst/>
                <a:cs typeface="Arial" pitchFamily="34" charset="0"/>
              </a:rPr>
              <a:t>of the problem.</a:t>
            </a:r>
          </a:p>
          <a:p>
            <a:pPr>
              <a:lnSpc>
                <a:spcPct val="100000"/>
              </a:lnSpc>
              <a:spcBef>
                <a:spcPts val="600"/>
              </a:spcBef>
              <a:buSzTx/>
              <a:buFontTx/>
              <a:buChar char="•"/>
            </a:pPr>
            <a:r>
              <a:rPr lang="en-US" sz="3200" dirty="0">
                <a:solidFill>
                  <a:schemeClr val="tx1"/>
                </a:solidFill>
                <a:effectLst/>
                <a:latin typeface="Arial" pitchFamily="34" charset="0"/>
                <a:cs typeface="Arial" pitchFamily="34" charset="0"/>
              </a:rPr>
              <a:t>Goals are to be clear, observable, and descriptive.</a:t>
            </a:r>
            <a:endParaRPr lang="en-US" sz="2800" dirty="0">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874504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23715">
                                            <p:txEl>
                                              <p:pRg st="0" end="0"/>
                                            </p:txEl>
                                          </p:spTgt>
                                        </p:tgtEl>
                                        <p:attrNameLst>
                                          <p:attrName>style.visibility</p:attrName>
                                        </p:attrNameLst>
                                      </p:cBhvr>
                                      <p:to>
                                        <p:strVal val="visible"/>
                                      </p:to>
                                    </p:set>
                                    <p:animEffect transition="in" filter="randombar(horizontal)">
                                      <p:cBhvr>
                                        <p:cTn id="7" dur="500"/>
                                        <p:tgtEl>
                                          <p:spTgt spid="15237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23715">
                                            <p:txEl>
                                              <p:pRg st="1" end="1"/>
                                            </p:txEl>
                                          </p:spTgt>
                                        </p:tgtEl>
                                        <p:attrNameLst>
                                          <p:attrName>style.visibility</p:attrName>
                                        </p:attrNameLst>
                                      </p:cBhvr>
                                      <p:to>
                                        <p:strVal val="visible"/>
                                      </p:to>
                                    </p:set>
                                    <p:animEffect transition="in" filter="randombar(horizontal)">
                                      <p:cBhvr>
                                        <p:cTn id="12" dur="500"/>
                                        <p:tgtEl>
                                          <p:spTgt spid="15237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523715">
                                            <p:txEl>
                                              <p:pRg st="2" end="2"/>
                                            </p:txEl>
                                          </p:spTgt>
                                        </p:tgtEl>
                                        <p:attrNameLst>
                                          <p:attrName>style.visibility</p:attrName>
                                        </p:attrNameLst>
                                      </p:cBhvr>
                                      <p:to>
                                        <p:strVal val="visible"/>
                                      </p:to>
                                    </p:set>
                                    <p:animEffect transition="in" filter="randombar(horizontal)">
                                      <p:cBhvr>
                                        <p:cTn id="17" dur="500"/>
                                        <p:tgtEl>
                                          <p:spTgt spid="15237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23715">
                                            <p:txEl>
                                              <p:pRg st="3" end="3"/>
                                            </p:txEl>
                                          </p:spTgt>
                                        </p:tgtEl>
                                        <p:attrNameLst>
                                          <p:attrName>style.visibility</p:attrName>
                                        </p:attrNameLst>
                                      </p:cBhvr>
                                      <p:to>
                                        <p:strVal val="visible"/>
                                      </p:to>
                                    </p:set>
                                    <p:animEffect transition="in" filter="randombar(horizontal)">
                                      <p:cBhvr>
                                        <p:cTn id="22" dur="500"/>
                                        <p:tgtEl>
                                          <p:spTgt spid="15237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523715">
                                            <p:txEl>
                                              <p:pRg st="4" end="4"/>
                                            </p:txEl>
                                          </p:spTgt>
                                        </p:tgtEl>
                                        <p:attrNameLst>
                                          <p:attrName>style.visibility</p:attrName>
                                        </p:attrNameLst>
                                      </p:cBhvr>
                                      <p:to>
                                        <p:strVal val="visible"/>
                                      </p:to>
                                    </p:set>
                                    <p:animEffect transition="in" filter="randombar(horizontal)">
                                      <p:cBhvr>
                                        <p:cTn id="27" dur="500"/>
                                        <p:tgtEl>
                                          <p:spTgt spid="15237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3715"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9364" y="258537"/>
            <a:ext cx="8229600" cy="1006475"/>
          </a:xfrm>
        </p:spPr>
        <p:txBody>
          <a:bodyPr/>
          <a:lstStyle/>
          <a:p>
            <a:pPr eaLnBrk="1" hangingPunct="1"/>
            <a:r>
              <a:rPr lang="en-US" dirty="0">
                <a:solidFill>
                  <a:schemeClr val="tx1"/>
                </a:solidFill>
                <a:effectLst>
                  <a:outerShdw blurRad="38100" dist="38100" dir="2700000" algn="tl">
                    <a:srgbClr val="000000">
                      <a:alpha val="43137"/>
                    </a:srgbClr>
                  </a:outerShdw>
                </a:effectLst>
                <a:latin typeface="Arial" panose="020B0604020202020204" pitchFamily="34" charset="0"/>
              </a:rPr>
              <a:t>Tidbits</a:t>
            </a:r>
          </a:p>
        </p:txBody>
      </p:sp>
      <p:sp>
        <p:nvSpPr>
          <p:cNvPr id="547843" name="Rectangle 3"/>
          <p:cNvSpPr>
            <a:spLocks noGrp="1" noChangeArrowheads="1"/>
          </p:cNvSpPr>
          <p:nvPr>
            <p:ph idx="1"/>
          </p:nvPr>
        </p:nvSpPr>
        <p:spPr>
          <a:xfrm>
            <a:off x="884583" y="1379764"/>
            <a:ext cx="10247243" cy="5249636"/>
          </a:xfrm>
          <a:ln>
            <a:noFill/>
          </a:ln>
          <a:effectLst/>
        </p:spPr>
        <p:txBody>
          <a:bodyPr/>
          <a:lstStyle/>
          <a:p>
            <a:pPr marL="609600" indent="-609600">
              <a:lnSpc>
                <a:spcPct val="80000"/>
              </a:lnSpc>
              <a:buClr>
                <a:schemeClr val="tx1"/>
              </a:buClr>
              <a:buSzTx/>
              <a:buFont typeface="Arial" pitchFamily="34" charset="0"/>
              <a:buChar char="•"/>
              <a:defRPr/>
            </a:pPr>
            <a:r>
              <a:rPr lang="en-US" sz="3000" dirty="0">
                <a:solidFill>
                  <a:srgbClr val="FFFFFF"/>
                </a:solidFill>
              </a:rPr>
              <a:t>For copyright reasons and confidentiality some of PowerPoint slides may be absent from your handouts.</a:t>
            </a:r>
          </a:p>
          <a:p>
            <a:pPr marL="609600" indent="-609600">
              <a:lnSpc>
                <a:spcPct val="80000"/>
              </a:lnSpc>
              <a:buClr>
                <a:schemeClr val="tx1"/>
              </a:buClr>
              <a:buSzTx/>
              <a:buFont typeface="Arial" pitchFamily="34" charset="0"/>
              <a:buChar char="•"/>
              <a:defRPr/>
            </a:pPr>
            <a:r>
              <a:rPr lang="en-US" sz="3000" dirty="0">
                <a:solidFill>
                  <a:srgbClr val="FFFFFF"/>
                </a:solidFill>
              </a:rPr>
              <a:t>To download a PDF of this presentation, please go to: </a:t>
            </a:r>
            <a:r>
              <a:rPr lang="en-US" sz="3000" dirty="0">
                <a:solidFill>
                  <a:srgbClr val="6699FF"/>
                </a:solidFill>
              </a:rPr>
              <a:t>www.bobbertolino.com.</a:t>
            </a:r>
          </a:p>
          <a:p>
            <a:pPr marL="609600" indent="-609600">
              <a:lnSpc>
                <a:spcPct val="80000"/>
              </a:lnSpc>
              <a:buClr>
                <a:schemeClr val="tx1"/>
              </a:buClr>
              <a:buSzTx/>
              <a:buFont typeface="Arial" pitchFamily="34" charset="0"/>
              <a:buChar char="•"/>
              <a:defRPr/>
            </a:pPr>
            <a:r>
              <a:rPr lang="en-US" sz="3000" dirty="0">
                <a:solidFill>
                  <a:srgbClr val="FFFFFF"/>
                </a:solidFill>
              </a:rPr>
              <a:t>Please share the ideas from this presentation. You have permission to reproduce the handouts. I only ask that you maintain the integrity of the content.</a:t>
            </a:r>
            <a:endParaRPr lang="en-US" sz="3000" dirty="0">
              <a:solidFill>
                <a:srgbClr val="6699FF"/>
              </a:solidFill>
            </a:endParaRPr>
          </a:p>
          <a:p>
            <a:pPr marL="609600" indent="-609600">
              <a:lnSpc>
                <a:spcPct val="80000"/>
              </a:lnSpc>
              <a:buClr>
                <a:schemeClr val="tx1"/>
              </a:buClr>
              <a:buSzTx/>
              <a:buFont typeface="Arial" pitchFamily="34" charset="0"/>
              <a:buChar char="•"/>
              <a:defRPr/>
            </a:pPr>
            <a:r>
              <a:rPr lang="en-US" sz="3000" dirty="0">
                <a:solidFill>
                  <a:srgbClr val="FFFFFF"/>
                </a:solidFill>
              </a:rPr>
              <a:t>Contact: </a:t>
            </a:r>
            <a:r>
              <a:rPr lang="en-US" sz="3000" dirty="0">
                <a:solidFill>
                  <a:srgbClr val="6699FF"/>
                </a:solidFill>
              </a:rPr>
              <a:t>rbertolino@youthinneed.org</a:t>
            </a:r>
          </a:p>
        </p:txBody>
      </p:sp>
      <p:pic>
        <p:nvPicPr>
          <p:cNvPr id="6" name="Picture 5" descr="C:\Users\Scott D. Miller\Desktop\ICCE.png"/>
          <p:cNvPicPr>
            <a:picLocks noChangeAspect="1" noChangeArrowheads="1"/>
          </p:cNvPicPr>
          <p:nvPr/>
        </p:nvPicPr>
        <p:blipFill>
          <a:blip r:embed="rId3" cstate="print"/>
          <a:srcRect/>
          <a:stretch>
            <a:fillRect/>
          </a:stretch>
        </p:blipFill>
        <p:spPr bwMode="auto">
          <a:xfrm>
            <a:off x="8984198" y="5606687"/>
            <a:ext cx="1935325" cy="482437"/>
          </a:xfrm>
          <a:prstGeom prst="rect">
            <a:avLst/>
          </a:prstGeom>
          <a:noFill/>
          <a:ln w="9525">
            <a:noFill/>
            <a:miter lim="800000"/>
            <a:headEnd/>
            <a:tailEnd/>
          </a:ln>
        </p:spPr>
      </p:pic>
      <p:pic>
        <p:nvPicPr>
          <p:cNvPr id="9218" name="Picture 2" descr="http://bobbertolino.com/Homepage/imag00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9482" y="5250667"/>
            <a:ext cx="973393" cy="1005840"/>
          </a:xfrm>
          <a:prstGeom prst="rect">
            <a:avLst/>
          </a:prstGeom>
        </p:spPr>
      </p:pic>
      <p:sp>
        <p:nvSpPr>
          <p:cNvPr id="3" name="TextBox 2"/>
          <p:cNvSpPr txBox="1"/>
          <p:nvPr/>
        </p:nvSpPr>
        <p:spPr>
          <a:xfrm>
            <a:off x="1307960" y="6304454"/>
            <a:ext cx="1736435"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bobbertolino.com</a:t>
            </a:r>
          </a:p>
        </p:txBody>
      </p:sp>
      <p:pic>
        <p:nvPicPr>
          <p:cNvPr id="9220" name="Picture 4" descr="Youth In Ne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7774" y="5457429"/>
            <a:ext cx="1477968" cy="100584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www.maryville.edu/wp-content/themes/maryville-main/images/logo_colo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7534" y="5490717"/>
            <a:ext cx="2381250"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44426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981200" y="0"/>
            <a:ext cx="8229600" cy="1597890"/>
          </a:xfrm>
        </p:spPr>
        <p:txBody>
          <a:bodyPr>
            <a:normAutofit/>
          </a:bodyPr>
          <a:lstStyle/>
          <a:p>
            <a:r>
              <a:rPr lang="en-US" sz="4000" dirty="0">
                <a:effectLst/>
                <a:cs typeface="Arial" pitchFamily="34" charset="0"/>
              </a:rPr>
              <a:t>Non-</a:t>
            </a:r>
            <a:r>
              <a:rPr lang="en-US" sz="4000" dirty="0">
                <a:solidFill>
                  <a:schemeClr val="tx1"/>
                </a:solidFill>
                <a:effectLst/>
                <a:latin typeface="Arial" pitchFamily="34" charset="0"/>
                <a:cs typeface="Arial" pitchFamily="34" charset="0"/>
              </a:rPr>
              <a:t>Action-Talk</a:t>
            </a:r>
          </a:p>
        </p:txBody>
      </p:sp>
      <p:sp>
        <p:nvSpPr>
          <p:cNvPr id="1523715" name="Rectangle 3"/>
          <p:cNvSpPr>
            <a:spLocks noGrp="1" noChangeArrowheads="1"/>
          </p:cNvSpPr>
          <p:nvPr>
            <p:ph type="body" idx="1"/>
          </p:nvPr>
        </p:nvSpPr>
        <p:spPr>
          <a:xfrm>
            <a:off x="849086" y="1597890"/>
            <a:ext cx="10149593" cy="5031509"/>
          </a:xfrm>
        </p:spPr>
        <p:txBody>
          <a:bodyPr>
            <a:normAutofit/>
          </a:bodyPr>
          <a:lstStyle/>
          <a:p>
            <a:pPr>
              <a:lnSpc>
                <a:spcPct val="100000"/>
              </a:lnSpc>
              <a:spcBef>
                <a:spcPts val="600"/>
              </a:spcBef>
              <a:buSzTx/>
              <a:buFontTx/>
              <a:buChar char="•"/>
            </a:pPr>
            <a:r>
              <a:rPr lang="en-US" sz="3200" dirty="0">
                <a:solidFill>
                  <a:schemeClr val="tx1"/>
                </a:solidFill>
                <a:effectLst/>
                <a:latin typeface="Arial" pitchFamily="34" charset="0"/>
                <a:cs typeface="Arial" pitchFamily="34" charset="0"/>
              </a:rPr>
              <a:t>Cab driver talk</a:t>
            </a:r>
          </a:p>
          <a:p>
            <a:pPr lvl="1">
              <a:lnSpc>
                <a:spcPct val="100000"/>
              </a:lnSpc>
              <a:spcBef>
                <a:spcPts val="600"/>
              </a:spcBef>
              <a:buFontTx/>
              <a:buChar char="•"/>
            </a:pPr>
            <a:r>
              <a:rPr lang="en-US" sz="2800" dirty="0">
                <a:solidFill>
                  <a:schemeClr val="tx1"/>
                </a:solidFill>
                <a:effectLst/>
                <a:latin typeface="Arial" pitchFamily="34" charset="0"/>
                <a:cs typeface="Arial" pitchFamily="34" charset="0"/>
              </a:rPr>
              <a:t>Opinions, evaluations, assessments, judgments</a:t>
            </a:r>
          </a:p>
          <a:p>
            <a:pPr>
              <a:lnSpc>
                <a:spcPct val="100000"/>
              </a:lnSpc>
              <a:spcBef>
                <a:spcPts val="600"/>
              </a:spcBef>
              <a:buSzTx/>
              <a:buFontTx/>
              <a:buChar char="•"/>
            </a:pPr>
            <a:r>
              <a:rPr lang="en-US" sz="3200" dirty="0">
                <a:solidFill>
                  <a:schemeClr val="tx1"/>
                </a:solidFill>
                <a:effectLst/>
                <a:latin typeface="Arial" pitchFamily="34" charset="0"/>
                <a:cs typeface="Arial" pitchFamily="34" charset="0"/>
              </a:rPr>
              <a:t>Politician talk</a:t>
            </a:r>
          </a:p>
          <a:p>
            <a:pPr lvl="1">
              <a:lnSpc>
                <a:spcPct val="100000"/>
              </a:lnSpc>
              <a:spcBef>
                <a:spcPts val="600"/>
              </a:spcBef>
              <a:buFontTx/>
              <a:buChar char="•"/>
            </a:pPr>
            <a:r>
              <a:rPr lang="en-US" sz="2800" dirty="0">
                <a:solidFill>
                  <a:schemeClr val="tx1"/>
                </a:solidFill>
                <a:effectLst/>
                <a:latin typeface="Arial" pitchFamily="34" charset="0"/>
                <a:cs typeface="Arial" pitchFamily="34" charset="0"/>
              </a:rPr>
              <a:t>Vague, general, not specific as to person, place, time, thing, or action</a:t>
            </a:r>
          </a:p>
          <a:p>
            <a:pPr>
              <a:lnSpc>
                <a:spcPct val="100000"/>
              </a:lnSpc>
              <a:spcBef>
                <a:spcPts val="600"/>
              </a:spcBef>
              <a:buSzTx/>
              <a:buFontTx/>
              <a:buChar char="•"/>
            </a:pPr>
            <a:r>
              <a:rPr lang="en-US" sz="3200" dirty="0">
                <a:solidFill>
                  <a:schemeClr val="tx1"/>
                </a:solidFill>
                <a:effectLst/>
                <a:latin typeface="Arial" pitchFamily="34" charset="0"/>
                <a:cs typeface="Arial" pitchFamily="34" charset="0"/>
              </a:rPr>
              <a:t>“Someday” talk</a:t>
            </a:r>
          </a:p>
          <a:p>
            <a:pPr lvl="1">
              <a:lnSpc>
                <a:spcPct val="100000"/>
              </a:lnSpc>
              <a:spcBef>
                <a:spcPts val="600"/>
              </a:spcBef>
              <a:buFontTx/>
              <a:buChar char="•"/>
            </a:pPr>
            <a:r>
              <a:rPr lang="en-US" sz="2800" dirty="0">
                <a:solidFill>
                  <a:schemeClr val="tx1"/>
                </a:solidFill>
                <a:effectLst/>
                <a:latin typeface="Arial" pitchFamily="34" charset="0"/>
                <a:cs typeface="Arial" pitchFamily="34" charset="0"/>
              </a:rPr>
              <a:t>Vague as to time or frequency</a:t>
            </a:r>
          </a:p>
        </p:txBody>
      </p:sp>
    </p:spTree>
    <p:extLst>
      <p:ext uri="{BB962C8B-B14F-4D97-AF65-F5344CB8AC3E}">
        <p14:creationId xmlns:p14="http://schemas.microsoft.com/office/powerpoint/2010/main" val="212669145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23715">
                                            <p:txEl>
                                              <p:pRg st="0" end="0"/>
                                            </p:txEl>
                                          </p:spTgt>
                                        </p:tgtEl>
                                        <p:attrNameLst>
                                          <p:attrName>style.visibility</p:attrName>
                                        </p:attrNameLst>
                                      </p:cBhvr>
                                      <p:to>
                                        <p:strVal val="visible"/>
                                      </p:to>
                                    </p:set>
                                    <p:animEffect transition="in" filter="randombar(horizontal)">
                                      <p:cBhvr>
                                        <p:cTn id="7" dur="500"/>
                                        <p:tgtEl>
                                          <p:spTgt spid="1523715">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23715">
                                            <p:txEl>
                                              <p:pRg st="1" end="1"/>
                                            </p:txEl>
                                          </p:spTgt>
                                        </p:tgtEl>
                                        <p:attrNameLst>
                                          <p:attrName>style.visibility</p:attrName>
                                        </p:attrNameLst>
                                      </p:cBhvr>
                                      <p:to>
                                        <p:strVal val="visible"/>
                                      </p:to>
                                    </p:set>
                                    <p:animEffect transition="in" filter="randombar(horizontal)">
                                      <p:cBhvr>
                                        <p:cTn id="10" dur="500"/>
                                        <p:tgtEl>
                                          <p:spTgt spid="1523715">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523715">
                                            <p:txEl>
                                              <p:pRg st="2" end="2"/>
                                            </p:txEl>
                                          </p:spTgt>
                                        </p:tgtEl>
                                        <p:attrNameLst>
                                          <p:attrName>style.visibility</p:attrName>
                                        </p:attrNameLst>
                                      </p:cBhvr>
                                      <p:to>
                                        <p:strVal val="visible"/>
                                      </p:to>
                                    </p:set>
                                    <p:animEffect transition="in" filter="randombar(horizontal)">
                                      <p:cBhvr>
                                        <p:cTn id="15" dur="500"/>
                                        <p:tgtEl>
                                          <p:spTgt spid="1523715">
                                            <p:txEl>
                                              <p:pRg st="2" end="2"/>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523715">
                                            <p:txEl>
                                              <p:pRg st="3" end="3"/>
                                            </p:txEl>
                                          </p:spTgt>
                                        </p:tgtEl>
                                        <p:attrNameLst>
                                          <p:attrName>style.visibility</p:attrName>
                                        </p:attrNameLst>
                                      </p:cBhvr>
                                      <p:to>
                                        <p:strVal val="visible"/>
                                      </p:to>
                                    </p:set>
                                    <p:animEffect transition="in" filter="randombar(horizontal)">
                                      <p:cBhvr>
                                        <p:cTn id="18" dur="500"/>
                                        <p:tgtEl>
                                          <p:spTgt spid="1523715">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523715">
                                            <p:txEl>
                                              <p:pRg st="4" end="4"/>
                                            </p:txEl>
                                          </p:spTgt>
                                        </p:tgtEl>
                                        <p:attrNameLst>
                                          <p:attrName>style.visibility</p:attrName>
                                        </p:attrNameLst>
                                      </p:cBhvr>
                                      <p:to>
                                        <p:strVal val="visible"/>
                                      </p:to>
                                    </p:set>
                                    <p:animEffect transition="in" filter="randombar(horizontal)">
                                      <p:cBhvr>
                                        <p:cTn id="23" dur="500"/>
                                        <p:tgtEl>
                                          <p:spTgt spid="1523715">
                                            <p:txEl>
                                              <p:pRg st="4" end="4"/>
                                            </p:tx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523715">
                                            <p:txEl>
                                              <p:pRg st="5" end="5"/>
                                            </p:txEl>
                                          </p:spTgt>
                                        </p:tgtEl>
                                        <p:attrNameLst>
                                          <p:attrName>style.visibility</p:attrName>
                                        </p:attrNameLst>
                                      </p:cBhvr>
                                      <p:to>
                                        <p:strVal val="visible"/>
                                      </p:to>
                                    </p:set>
                                    <p:animEffect transition="in" filter="randombar(horizontal)">
                                      <p:cBhvr>
                                        <p:cTn id="26" dur="500"/>
                                        <p:tgtEl>
                                          <p:spTgt spid="15237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3715"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981200" y="0"/>
            <a:ext cx="8229600" cy="1295400"/>
          </a:xfrm>
        </p:spPr>
        <p:txBody>
          <a:bodyPr>
            <a:normAutofit/>
          </a:bodyPr>
          <a:lstStyle/>
          <a:p>
            <a:r>
              <a:rPr lang="en-US" dirty="0">
                <a:solidFill>
                  <a:schemeClr val="tx1"/>
                </a:solidFill>
                <a:effectLst>
                  <a:outerShdw blurRad="38100" dist="38100" dir="2700000" algn="tl">
                    <a:srgbClr val="000000">
                      <a:alpha val="43137"/>
                    </a:srgbClr>
                  </a:outerShdw>
                </a:effectLst>
                <a:latin typeface="Arial" pitchFamily="34" charset="0"/>
                <a:cs typeface="Arial" pitchFamily="34" charset="0"/>
              </a:rPr>
              <a:t>Action-Talk</a:t>
            </a:r>
            <a:endParaRPr lang="en-US" sz="32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525763" name="Rectangle 3"/>
          <p:cNvSpPr>
            <a:spLocks noGrp="1" noChangeArrowheads="1"/>
          </p:cNvSpPr>
          <p:nvPr>
            <p:ph type="body" idx="1"/>
          </p:nvPr>
        </p:nvSpPr>
        <p:spPr>
          <a:xfrm>
            <a:off x="865413" y="1295400"/>
            <a:ext cx="10417629" cy="5334000"/>
          </a:xfrm>
        </p:spPr>
        <p:txBody>
          <a:bodyPr>
            <a:normAutofit/>
          </a:bodyPr>
          <a:lstStyle/>
          <a:p>
            <a:pPr>
              <a:lnSpc>
                <a:spcPct val="100000"/>
              </a:lnSpc>
              <a:spcBef>
                <a:spcPts val="600"/>
              </a:spcBef>
              <a:spcAft>
                <a:spcPts val="0"/>
              </a:spcAft>
              <a:buSzTx/>
              <a:buFontTx/>
              <a:buChar char="•"/>
              <a:defRPr/>
            </a:pPr>
            <a:r>
              <a:rPr lang="en-US" sz="2800" dirty="0">
                <a:solidFill>
                  <a:schemeClr val="tx1"/>
                </a:solidFill>
                <a:effectLst>
                  <a:outerShdw blurRad="38100" dist="38100" dir="2700000" algn="tl">
                    <a:srgbClr val="000000">
                      <a:alpha val="43137"/>
                    </a:srgbClr>
                  </a:outerShdw>
                </a:effectLst>
                <a:cs typeface="Arial" pitchFamily="34" charset="0"/>
              </a:rPr>
              <a:t>Action-Talk/</a:t>
            </a:r>
            <a:r>
              <a:rPr lang="en-US" sz="2800" dirty="0" err="1">
                <a:solidFill>
                  <a:schemeClr val="tx1"/>
                </a:solidFill>
                <a:effectLst>
                  <a:outerShdw blurRad="38100" dist="38100" dir="2700000" algn="tl">
                    <a:srgbClr val="000000">
                      <a:alpha val="43137"/>
                    </a:srgbClr>
                  </a:outerShdw>
                </a:effectLst>
                <a:cs typeface="Arial" pitchFamily="34" charset="0"/>
              </a:rPr>
              <a:t>Videotalk</a:t>
            </a:r>
            <a:endParaRPr lang="en-US" sz="2800" dirty="0">
              <a:solidFill>
                <a:schemeClr val="tx1"/>
              </a:solidFill>
              <a:effectLst>
                <a:outerShdw blurRad="38100" dist="38100" dir="2700000" algn="tl">
                  <a:srgbClr val="000000">
                    <a:alpha val="43137"/>
                  </a:srgbClr>
                </a:outerShdw>
              </a:effectLst>
              <a:cs typeface="Arial" pitchFamily="34" charset="0"/>
            </a:endParaRPr>
          </a:p>
          <a:p>
            <a:pPr lvl="1">
              <a:lnSpc>
                <a:spcPct val="100000"/>
              </a:lnSpc>
              <a:spcBef>
                <a:spcPts val="600"/>
              </a:spcBef>
              <a:spcAft>
                <a:spcPts val="0"/>
              </a:spcAft>
              <a:buFontTx/>
              <a:buChar char="•"/>
              <a:defRPr/>
            </a:pPr>
            <a:r>
              <a:rPr lang="en-US" sz="2400" dirty="0">
                <a:solidFill>
                  <a:schemeClr val="tx1"/>
                </a:solidFill>
                <a:effectLst>
                  <a:outerShdw blurRad="38100" dist="38100" dir="2700000" algn="tl">
                    <a:srgbClr val="000000">
                      <a:alpha val="43137"/>
                    </a:srgbClr>
                  </a:outerShdw>
                </a:effectLst>
                <a:cs typeface="Arial" pitchFamily="34" charset="0"/>
              </a:rPr>
              <a:t>Move from vague, non-sensory-based descriptions to clear, observable, behaviors</a:t>
            </a:r>
          </a:p>
          <a:p>
            <a:pPr>
              <a:lnSpc>
                <a:spcPct val="100000"/>
              </a:lnSpc>
              <a:spcBef>
                <a:spcPts val="600"/>
              </a:spcBef>
              <a:spcAft>
                <a:spcPts val="0"/>
              </a:spcAft>
              <a:buSzTx/>
              <a:buFontTx/>
              <a:buChar char="•"/>
              <a:defRPr/>
            </a:pPr>
            <a:r>
              <a:rPr lang="en-US" sz="2800" dirty="0">
                <a:solidFill>
                  <a:schemeClr val="tx1"/>
                </a:solidFill>
                <a:effectLst>
                  <a:outerShdw blurRad="38100" dist="38100" dir="2700000" algn="tl">
                    <a:srgbClr val="000000">
                      <a:alpha val="43137"/>
                    </a:srgbClr>
                  </a:outerShdw>
                </a:effectLst>
                <a:cs typeface="Arial" pitchFamily="34" charset="0"/>
              </a:rPr>
              <a:t>Using Action-Talk to Clarify Meanings</a:t>
            </a:r>
          </a:p>
          <a:p>
            <a:pPr lvl="1">
              <a:lnSpc>
                <a:spcPct val="100000"/>
              </a:lnSpc>
              <a:spcBef>
                <a:spcPts val="600"/>
              </a:spcBef>
              <a:spcAft>
                <a:spcPts val="0"/>
              </a:spcAft>
              <a:buFontTx/>
              <a:buChar char="•"/>
              <a:defRPr/>
            </a:pPr>
            <a:r>
              <a:rPr lang="en-US" sz="2400" dirty="0">
                <a:solidFill>
                  <a:schemeClr val="tx1"/>
                </a:solidFill>
                <a:effectLst>
                  <a:outerShdw blurRad="38100" dist="38100" dir="2700000" algn="tl">
                    <a:srgbClr val="000000">
                      <a:alpha val="43137"/>
                    </a:srgbClr>
                  </a:outerShdw>
                </a:effectLst>
                <a:cs typeface="Arial" pitchFamily="34" charset="0"/>
              </a:rPr>
              <a:t>Action complaints – specifics about what one doesn’t like or one wants to have change</a:t>
            </a:r>
          </a:p>
          <a:p>
            <a:pPr lvl="1">
              <a:lnSpc>
                <a:spcPct val="100000"/>
              </a:lnSpc>
              <a:spcBef>
                <a:spcPts val="600"/>
              </a:spcBef>
              <a:spcAft>
                <a:spcPts val="0"/>
              </a:spcAft>
              <a:buFontTx/>
              <a:buChar char="•"/>
              <a:defRPr/>
            </a:pPr>
            <a:r>
              <a:rPr lang="en-US" sz="2400" dirty="0">
                <a:solidFill>
                  <a:schemeClr val="tx1"/>
                </a:solidFill>
                <a:effectLst>
                  <a:outerShdw blurRad="38100" dist="38100" dir="2700000" algn="tl">
                    <a:srgbClr val="000000">
                      <a:alpha val="43137"/>
                    </a:srgbClr>
                  </a:outerShdw>
                </a:effectLst>
                <a:cs typeface="Arial" pitchFamily="34" charset="0"/>
              </a:rPr>
              <a:t>Action requests – specifics about what one would like to have happen</a:t>
            </a:r>
          </a:p>
          <a:p>
            <a:pPr lvl="1">
              <a:lnSpc>
                <a:spcPct val="100000"/>
              </a:lnSpc>
              <a:spcBef>
                <a:spcPts val="600"/>
              </a:spcBef>
              <a:spcAft>
                <a:spcPts val="0"/>
              </a:spcAft>
              <a:buFontTx/>
              <a:buChar char="•"/>
              <a:defRPr/>
            </a:pPr>
            <a:r>
              <a:rPr lang="en-US" sz="2400" dirty="0">
                <a:solidFill>
                  <a:schemeClr val="tx1"/>
                </a:solidFill>
                <a:effectLst>
                  <a:outerShdw blurRad="38100" dist="38100" dir="2700000" algn="tl">
                    <a:srgbClr val="000000">
                      <a:alpha val="43137"/>
                    </a:srgbClr>
                  </a:outerShdw>
                </a:effectLst>
                <a:cs typeface="Arial" pitchFamily="34" charset="0"/>
              </a:rPr>
              <a:t>Action appreciation – specifics about what has liked about something and would like more of</a:t>
            </a:r>
          </a:p>
          <a:p>
            <a:pPr lvl="2">
              <a:lnSpc>
                <a:spcPct val="100000"/>
              </a:lnSpc>
              <a:spcBef>
                <a:spcPts val="600"/>
              </a:spcBef>
              <a:spcAft>
                <a:spcPts val="0"/>
              </a:spcAft>
              <a:buSzTx/>
              <a:buFontTx/>
              <a:buChar char="•"/>
              <a:defRPr/>
            </a:pPr>
            <a:r>
              <a:rPr lang="en-US" sz="2000" dirty="0">
                <a:solidFill>
                  <a:schemeClr val="tx1"/>
                </a:solidFill>
                <a:effectLst>
                  <a:outerShdw blurRad="38100" dist="38100" dir="2700000" algn="tl">
                    <a:srgbClr val="000000">
                      <a:alpha val="43137"/>
                    </a:srgbClr>
                  </a:outerShdw>
                </a:effectLst>
                <a:cs typeface="Arial" pitchFamily="34" charset="0"/>
              </a:rPr>
              <a:t>Specific to person, place, time, thing, action, or result</a:t>
            </a:r>
          </a:p>
          <a:p>
            <a:pPr lvl="2">
              <a:lnSpc>
                <a:spcPct val="100000"/>
              </a:lnSpc>
              <a:spcBef>
                <a:spcPts val="600"/>
              </a:spcBef>
              <a:spcAft>
                <a:spcPts val="0"/>
              </a:spcAft>
              <a:buSzTx/>
              <a:buFontTx/>
              <a:buChar char="•"/>
              <a:defRPr/>
            </a:pPr>
            <a:r>
              <a:rPr lang="en-US" sz="2000" dirty="0">
                <a:solidFill>
                  <a:schemeClr val="tx1"/>
                </a:solidFill>
                <a:effectLst>
                  <a:outerShdw blurRad="38100" dist="38100" dir="2700000" algn="tl">
                    <a:srgbClr val="000000">
                      <a:alpha val="43137"/>
                    </a:srgbClr>
                  </a:outerShdw>
                </a:effectLst>
                <a:cs typeface="Arial" pitchFamily="34" charset="0"/>
              </a:rPr>
              <a:t>Who is to do what by when?</a:t>
            </a:r>
          </a:p>
          <a:p>
            <a:pPr lvl="2">
              <a:lnSpc>
                <a:spcPct val="100000"/>
              </a:lnSpc>
              <a:spcBef>
                <a:spcPts val="600"/>
              </a:spcBef>
              <a:spcAft>
                <a:spcPts val="0"/>
              </a:spcAft>
              <a:buSzTx/>
              <a:buFontTx/>
              <a:buChar char="•"/>
              <a:defRPr/>
            </a:pPr>
            <a:r>
              <a:rPr lang="en-US" sz="2000" dirty="0">
                <a:solidFill>
                  <a:schemeClr val="tx1"/>
                </a:solidFill>
                <a:effectLst>
                  <a:outerShdw blurRad="38100" dist="38100" dir="2700000" algn="tl">
                    <a:srgbClr val="000000">
                      <a:alpha val="43137"/>
                    </a:srgbClr>
                  </a:outerShdw>
                </a:effectLst>
                <a:cs typeface="Arial" pitchFamily="34" charset="0"/>
              </a:rPr>
              <a:t>Who did what, when?</a:t>
            </a:r>
          </a:p>
        </p:txBody>
      </p:sp>
    </p:spTree>
    <p:extLst>
      <p:ext uri="{BB962C8B-B14F-4D97-AF65-F5344CB8AC3E}">
        <p14:creationId xmlns:p14="http://schemas.microsoft.com/office/powerpoint/2010/main" val="225234035"/>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25763">
                                            <p:txEl>
                                              <p:pRg st="0" end="0"/>
                                            </p:txEl>
                                          </p:spTgt>
                                        </p:tgtEl>
                                        <p:attrNameLst>
                                          <p:attrName>style.visibility</p:attrName>
                                        </p:attrNameLst>
                                      </p:cBhvr>
                                      <p:to>
                                        <p:strVal val="visible"/>
                                      </p:to>
                                    </p:set>
                                    <p:animEffect transition="in" filter="randombar(horizontal)">
                                      <p:cBhvr>
                                        <p:cTn id="7" dur="500"/>
                                        <p:tgtEl>
                                          <p:spTgt spid="152576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25763">
                                            <p:txEl>
                                              <p:pRg st="1" end="1"/>
                                            </p:txEl>
                                          </p:spTgt>
                                        </p:tgtEl>
                                        <p:attrNameLst>
                                          <p:attrName>style.visibility</p:attrName>
                                        </p:attrNameLst>
                                      </p:cBhvr>
                                      <p:to>
                                        <p:strVal val="visible"/>
                                      </p:to>
                                    </p:set>
                                    <p:animEffect transition="in" filter="randombar(horizontal)">
                                      <p:cBhvr>
                                        <p:cTn id="10" dur="500"/>
                                        <p:tgtEl>
                                          <p:spTgt spid="152576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525763">
                                            <p:txEl>
                                              <p:pRg st="2" end="2"/>
                                            </p:txEl>
                                          </p:spTgt>
                                        </p:tgtEl>
                                        <p:attrNameLst>
                                          <p:attrName>style.visibility</p:attrName>
                                        </p:attrNameLst>
                                      </p:cBhvr>
                                      <p:to>
                                        <p:strVal val="visible"/>
                                      </p:to>
                                    </p:set>
                                    <p:animEffect transition="in" filter="randombar(horizontal)">
                                      <p:cBhvr>
                                        <p:cTn id="15" dur="500"/>
                                        <p:tgtEl>
                                          <p:spTgt spid="1525763">
                                            <p:txEl>
                                              <p:pRg st="2" end="2"/>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525763">
                                            <p:txEl>
                                              <p:pRg st="3" end="3"/>
                                            </p:txEl>
                                          </p:spTgt>
                                        </p:tgtEl>
                                        <p:attrNameLst>
                                          <p:attrName>style.visibility</p:attrName>
                                        </p:attrNameLst>
                                      </p:cBhvr>
                                      <p:to>
                                        <p:strVal val="visible"/>
                                      </p:to>
                                    </p:set>
                                    <p:animEffect transition="in" filter="randombar(horizontal)">
                                      <p:cBhvr>
                                        <p:cTn id="18" dur="500"/>
                                        <p:tgtEl>
                                          <p:spTgt spid="1525763">
                                            <p:txEl>
                                              <p:pRg st="3" end="3"/>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525763">
                                            <p:txEl>
                                              <p:pRg st="4" end="4"/>
                                            </p:txEl>
                                          </p:spTgt>
                                        </p:tgtEl>
                                        <p:attrNameLst>
                                          <p:attrName>style.visibility</p:attrName>
                                        </p:attrNameLst>
                                      </p:cBhvr>
                                      <p:to>
                                        <p:strVal val="visible"/>
                                      </p:to>
                                    </p:set>
                                    <p:animEffect transition="in" filter="randombar(horizontal)">
                                      <p:cBhvr>
                                        <p:cTn id="21" dur="500"/>
                                        <p:tgtEl>
                                          <p:spTgt spid="1525763">
                                            <p:txEl>
                                              <p:pRg st="4" end="4"/>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525763">
                                            <p:txEl>
                                              <p:pRg st="5" end="5"/>
                                            </p:txEl>
                                          </p:spTgt>
                                        </p:tgtEl>
                                        <p:attrNameLst>
                                          <p:attrName>style.visibility</p:attrName>
                                        </p:attrNameLst>
                                      </p:cBhvr>
                                      <p:to>
                                        <p:strVal val="visible"/>
                                      </p:to>
                                    </p:set>
                                    <p:animEffect transition="in" filter="randombar(horizontal)">
                                      <p:cBhvr>
                                        <p:cTn id="24" dur="500"/>
                                        <p:tgtEl>
                                          <p:spTgt spid="1525763">
                                            <p:txEl>
                                              <p:pRg st="5" end="5"/>
                                            </p:txEl>
                                          </p:spTgt>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525763">
                                            <p:txEl>
                                              <p:pRg st="6" end="6"/>
                                            </p:txEl>
                                          </p:spTgt>
                                        </p:tgtEl>
                                        <p:attrNameLst>
                                          <p:attrName>style.visibility</p:attrName>
                                        </p:attrNameLst>
                                      </p:cBhvr>
                                      <p:to>
                                        <p:strVal val="visible"/>
                                      </p:to>
                                    </p:set>
                                    <p:animEffect transition="in" filter="randombar(horizontal)">
                                      <p:cBhvr>
                                        <p:cTn id="27" dur="500"/>
                                        <p:tgtEl>
                                          <p:spTgt spid="1525763">
                                            <p:txEl>
                                              <p:pRg st="6" end="6"/>
                                            </p:txEl>
                                          </p:spTgt>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525763">
                                            <p:txEl>
                                              <p:pRg st="7" end="7"/>
                                            </p:txEl>
                                          </p:spTgt>
                                        </p:tgtEl>
                                        <p:attrNameLst>
                                          <p:attrName>style.visibility</p:attrName>
                                        </p:attrNameLst>
                                      </p:cBhvr>
                                      <p:to>
                                        <p:strVal val="visible"/>
                                      </p:to>
                                    </p:set>
                                    <p:animEffect transition="in" filter="randombar(horizontal)">
                                      <p:cBhvr>
                                        <p:cTn id="30" dur="500"/>
                                        <p:tgtEl>
                                          <p:spTgt spid="1525763">
                                            <p:txEl>
                                              <p:pRg st="7" end="7"/>
                                            </p:txEl>
                                          </p:spTgt>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525763">
                                            <p:txEl>
                                              <p:pRg st="8" end="8"/>
                                            </p:txEl>
                                          </p:spTgt>
                                        </p:tgtEl>
                                        <p:attrNameLst>
                                          <p:attrName>style.visibility</p:attrName>
                                        </p:attrNameLst>
                                      </p:cBhvr>
                                      <p:to>
                                        <p:strVal val="visible"/>
                                      </p:to>
                                    </p:set>
                                    <p:animEffect transition="in" filter="randombar(horizontal)">
                                      <p:cBhvr>
                                        <p:cTn id="33" dur="500"/>
                                        <p:tgtEl>
                                          <p:spTgt spid="152576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63"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524000" y="0"/>
            <a:ext cx="8686800" cy="1468582"/>
          </a:xfrm>
        </p:spPr>
        <p:txBody>
          <a:bodyPr>
            <a:normAutofit/>
          </a:bodyPr>
          <a:lstStyle/>
          <a:p>
            <a:r>
              <a:rPr lang="en-US" sz="4000" dirty="0">
                <a:effectLst/>
                <a:cs typeface="Arial" pitchFamily="34" charset="0"/>
              </a:rPr>
              <a:t>Co-Constructing Problems and Goals </a:t>
            </a:r>
            <a:r>
              <a:rPr lang="en-US" sz="3200" dirty="0">
                <a:effectLst/>
                <a:cs typeface="Arial" pitchFamily="34" charset="0"/>
              </a:rPr>
              <a:t>(cont.)</a:t>
            </a:r>
            <a:endParaRPr lang="en-US" sz="4000" dirty="0">
              <a:solidFill>
                <a:schemeClr val="tx1"/>
              </a:solidFill>
              <a:effectLst/>
              <a:latin typeface="Arial" pitchFamily="34" charset="0"/>
              <a:cs typeface="Arial" pitchFamily="34" charset="0"/>
            </a:endParaRPr>
          </a:p>
        </p:txBody>
      </p:sp>
      <p:sp>
        <p:nvSpPr>
          <p:cNvPr id="1523715" name="Rectangle 3"/>
          <p:cNvSpPr>
            <a:spLocks noGrp="1" noChangeArrowheads="1"/>
          </p:cNvSpPr>
          <p:nvPr>
            <p:ph type="body" idx="1"/>
          </p:nvPr>
        </p:nvSpPr>
        <p:spPr>
          <a:xfrm>
            <a:off x="849086" y="1394692"/>
            <a:ext cx="10149593" cy="5227781"/>
          </a:xfrm>
        </p:spPr>
        <p:txBody>
          <a:bodyPr>
            <a:normAutofit lnSpcReduction="10000"/>
          </a:bodyPr>
          <a:lstStyle/>
          <a:p>
            <a:pPr>
              <a:lnSpc>
                <a:spcPct val="100000"/>
              </a:lnSpc>
              <a:spcBef>
                <a:spcPts val="600"/>
              </a:spcBef>
              <a:buSzTx/>
              <a:buFontTx/>
              <a:buChar char="•"/>
            </a:pPr>
            <a:r>
              <a:rPr lang="en-US" sz="2800" dirty="0">
                <a:effectLst/>
                <a:cs typeface="Arial" pitchFamily="34" charset="0"/>
              </a:rPr>
              <a:t>To gain an idea of what the client would like to have different, use:</a:t>
            </a:r>
          </a:p>
          <a:p>
            <a:pPr lvl="1">
              <a:lnSpc>
                <a:spcPct val="100000"/>
              </a:lnSpc>
              <a:spcBef>
                <a:spcPts val="600"/>
              </a:spcBef>
              <a:buFontTx/>
              <a:buChar char="•"/>
            </a:pPr>
            <a:r>
              <a:rPr lang="en-US" sz="2400" dirty="0">
                <a:solidFill>
                  <a:schemeClr val="tx1"/>
                </a:solidFill>
                <a:effectLst/>
                <a:cs typeface="Arial" pitchFamily="34" charset="0"/>
              </a:rPr>
              <a:t>The </a:t>
            </a:r>
            <a:r>
              <a:rPr lang="en-US" sz="2400" dirty="0">
                <a:effectLst/>
                <a:cs typeface="Arial" pitchFamily="34" charset="0"/>
              </a:rPr>
              <a:t>M</a:t>
            </a:r>
            <a:r>
              <a:rPr lang="en-US" sz="2400" dirty="0">
                <a:solidFill>
                  <a:schemeClr val="tx1"/>
                </a:solidFill>
                <a:effectLst/>
                <a:cs typeface="Arial" pitchFamily="34" charset="0"/>
              </a:rPr>
              <a:t>iracle Question</a:t>
            </a:r>
          </a:p>
          <a:p>
            <a:pPr lvl="1">
              <a:lnSpc>
                <a:spcPct val="100000"/>
              </a:lnSpc>
              <a:spcBef>
                <a:spcPts val="600"/>
              </a:spcBef>
              <a:buFontTx/>
              <a:buChar char="•"/>
            </a:pPr>
            <a:r>
              <a:rPr lang="en-US" sz="2400" dirty="0">
                <a:effectLst/>
                <a:cs typeface="Arial" pitchFamily="34" charset="0"/>
              </a:rPr>
              <a:t>The Crystal Ball</a:t>
            </a:r>
          </a:p>
          <a:p>
            <a:pPr lvl="1">
              <a:lnSpc>
                <a:spcPct val="100000"/>
              </a:lnSpc>
              <a:spcBef>
                <a:spcPts val="600"/>
              </a:spcBef>
              <a:buFontTx/>
              <a:buChar char="•"/>
            </a:pPr>
            <a:r>
              <a:rPr lang="en-US" sz="2400" dirty="0">
                <a:solidFill>
                  <a:schemeClr val="tx1"/>
                </a:solidFill>
                <a:effectLst/>
                <a:cs typeface="Arial" pitchFamily="34" charset="0"/>
              </a:rPr>
              <a:t>Alfred Adler’s “The Question”</a:t>
            </a:r>
          </a:p>
          <a:p>
            <a:pPr lvl="1">
              <a:lnSpc>
                <a:spcPct val="100000"/>
              </a:lnSpc>
              <a:spcBef>
                <a:spcPts val="600"/>
              </a:spcBef>
              <a:buFontTx/>
              <a:buChar char="•"/>
            </a:pPr>
            <a:r>
              <a:rPr lang="en-US" sz="2400" dirty="0">
                <a:effectLst/>
                <a:cs typeface="Arial" pitchFamily="34" charset="0"/>
              </a:rPr>
              <a:t>Time Machine</a:t>
            </a:r>
          </a:p>
          <a:p>
            <a:pPr lvl="1">
              <a:lnSpc>
                <a:spcPct val="100000"/>
              </a:lnSpc>
              <a:spcBef>
                <a:spcPts val="600"/>
              </a:spcBef>
              <a:buFontTx/>
              <a:buChar char="•"/>
            </a:pPr>
            <a:r>
              <a:rPr lang="en-US" sz="2400" dirty="0">
                <a:solidFill>
                  <a:schemeClr val="tx1"/>
                </a:solidFill>
                <a:effectLst/>
                <a:cs typeface="Arial" pitchFamily="34" charset="0"/>
              </a:rPr>
              <a:t>Magic Door</a:t>
            </a:r>
          </a:p>
          <a:p>
            <a:pPr lvl="1">
              <a:lnSpc>
                <a:spcPct val="100000"/>
              </a:lnSpc>
              <a:spcBef>
                <a:spcPts val="600"/>
              </a:spcBef>
              <a:buFontTx/>
              <a:buChar char="•"/>
            </a:pPr>
            <a:r>
              <a:rPr lang="en-US" sz="2400" dirty="0">
                <a:effectLst/>
                <a:cs typeface="Arial" pitchFamily="34" charset="0"/>
              </a:rPr>
              <a:t>Future-Oriented Questions</a:t>
            </a:r>
          </a:p>
          <a:p>
            <a:pPr lvl="2">
              <a:lnSpc>
                <a:spcPct val="100000"/>
              </a:lnSpc>
              <a:spcBef>
                <a:spcPts val="600"/>
              </a:spcBef>
              <a:buFontTx/>
              <a:buChar char="•"/>
            </a:pPr>
            <a:r>
              <a:rPr lang="en-US" sz="2000" dirty="0">
                <a:effectLst/>
                <a:cs typeface="Arial" pitchFamily="34" charset="0"/>
              </a:rPr>
              <a:t>“Looking ahead a few weeks/months, what would be happening to indicate to you that the problem that brought you here is no longer interfering with your life?”</a:t>
            </a:r>
          </a:p>
          <a:p>
            <a:pPr lvl="2">
              <a:lnSpc>
                <a:spcPct val="100000"/>
              </a:lnSpc>
              <a:spcBef>
                <a:spcPts val="600"/>
              </a:spcBef>
              <a:buFontTx/>
              <a:buChar char="•"/>
            </a:pPr>
            <a:r>
              <a:rPr lang="en-US" sz="2000" dirty="0">
                <a:solidFill>
                  <a:schemeClr val="tx1"/>
                </a:solidFill>
                <a:effectLst/>
                <a:cs typeface="Arial" pitchFamily="34" charset="0"/>
              </a:rPr>
              <a:t>Let’s say that six months from now, the main problem you’ve been facing has been resolved. What will be different? What will you be doing? </a:t>
            </a:r>
          </a:p>
        </p:txBody>
      </p:sp>
    </p:spTree>
    <p:extLst>
      <p:ext uri="{BB962C8B-B14F-4D97-AF65-F5344CB8AC3E}">
        <p14:creationId xmlns:p14="http://schemas.microsoft.com/office/powerpoint/2010/main" val="232021157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23715">
                                            <p:txEl>
                                              <p:pRg st="0" end="0"/>
                                            </p:txEl>
                                          </p:spTgt>
                                        </p:tgtEl>
                                        <p:attrNameLst>
                                          <p:attrName>style.visibility</p:attrName>
                                        </p:attrNameLst>
                                      </p:cBhvr>
                                      <p:to>
                                        <p:strVal val="visible"/>
                                      </p:to>
                                    </p:set>
                                    <p:animEffect transition="in" filter="randombar(horizontal)">
                                      <p:cBhvr>
                                        <p:cTn id="7" dur="500"/>
                                        <p:tgtEl>
                                          <p:spTgt spid="1523715">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23715">
                                            <p:txEl>
                                              <p:pRg st="1" end="1"/>
                                            </p:txEl>
                                          </p:spTgt>
                                        </p:tgtEl>
                                        <p:attrNameLst>
                                          <p:attrName>style.visibility</p:attrName>
                                        </p:attrNameLst>
                                      </p:cBhvr>
                                      <p:to>
                                        <p:strVal val="visible"/>
                                      </p:to>
                                    </p:set>
                                    <p:animEffect transition="in" filter="randombar(horizontal)">
                                      <p:cBhvr>
                                        <p:cTn id="10" dur="500"/>
                                        <p:tgtEl>
                                          <p:spTgt spid="1523715">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523715">
                                            <p:txEl>
                                              <p:pRg st="2" end="2"/>
                                            </p:txEl>
                                          </p:spTgt>
                                        </p:tgtEl>
                                        <p:attrNameLst>
                                          <p:attrName>style.visibility</p:attrName>
                                        </p:attrNameLst>
                                      </p:cBhvr>
                                      <p:to>
                                        <p:strVal val="visible"/>
                                      </p:to>
                                    </p:set>
                                    <p:animEffect transition="in" filter="randombar(horizontal)">
                                      <p:cBhvr>
                                        <p:cTn id="13" dur="500"/>
                                        <p:tgtEl>
                                          <p:spTgt spid="1523715">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523715">
                                            <p:txEl>
                                              <p:pRg st="3" end="3"/>
                                            </p:txEl>
                                          </p:spTgt>
                                        </p:tgtEl>
                                        <p:attrNameLst>
                                          <p:attrName>style.visibility</p:attrName>
                                        </p:attrNameLst>
                                      </p:cBhvr>
                                      <p:to>
                                        <p:strVal val="visible"/>
                                      </p:to>
                                    </p:set>
                                    <p:animEffect transition="in" filter="randombar(horizontal)">
                                      <p:cBhvr>
                                        <p:cTn id="16" dur="500"/>
                                        <p:tgtEl>
                                          <p:spTgt spid="1523715">
                                            <p:txEl>
                                              <p:pRg st="3" end="3"/>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523715">
                                            <p:txEl>
                                              <p:pRg st="4" end="4"/>
                                            </p:txEl>
                                          </p:spTgt>
                                        </p:tgtEl>
                                        <p:attrNameLst>
                                          <p:attrName>style.visibility</p:attrName>
                                        </p:attrNameLst>
                                      </p:cBhvr>
                                      <p:to>
                                        <p:strVal val="visible"/>
                                      </p:to>
                                    </p:set>
                                    <p:animEffect transition="in" filter="randombar(horizontal)">
                                      <p:cBhvr>
                                        <p:cTn id="19" dur="500"/>
                                        <p:tgtEl>
                                          <p:spTgt spid="1523715">
                                            <p:txEl>
                                              <p:pRg st="4" end="4"/>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523715">
                                            <p:txEl>
                                              <p:pRg st="5" end="5"/>
                                            </p:txEl>
                                          </p:spTgt>
                                        </p:tgtEl>
                                        <p:attrNameLst>
                                          <p:attrName>style.visibility</p:attrName>
                                        </p:attrNameLst>
                                      </p:cBhvr>
                                      <p:to>
                                        <p:strVal val="visible"/>
                                      </p:to>
                                    </p:set>
                                    <p:animEffect transition="in" filter="randombar(horizontal)">
                                      <p:cBhvr>
                                        <p:cTn id="22" dur="500"/>
                                        <p:tgtEl>
                                          <p:spTgt spid="1523715">
                                            <p:txEl>
                                              <p:pRg st="5" end="5"/>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523715">
                                            <p:txEl>
                                              <p:pRg st="6" end="6"/>
                                            </p:txEl>
                                          </p:spTgt>
                                        </p:tgtEl>
                                        <p:attrNameLst>
                                          <p:attrName>style.visibility</p:attrName>
                                        </p:attrNameLst>
                                      </p:cBhvr>
                                      <p:to>
                                        <p:strVal val="visible"/>
                                      </p:to>
                                    </p:set>
                                    <p:animEffect transition="in" filter="randombar(horizontal)">
                                      <p:cBhvr>
                                        <p:cTn id="25" dur="500"/>
                                        <p:tgtEl>
                                          <p:spTgt spid="1523715">
                                            <p:txEl>
                                              <p:pRg st="6" end="6"/>
                                            </p:tx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523715">
                                            <p:txEl>
                                              <p:pRg st="7" end="7"/>
                                            </p:txEl>
                                          </p:spTgt>
                                        </p:tgtEl>
                                        <p:attrNameLst>
                                          <p:attrName>style.visibility</p:attrName>
                                        </p:attrNameLst>
                                      </p:cBhvr>
                                      <p:to>
                                        <p:strVal val="visible"/>
                                      </p:to>
                                    </p:set>
                                    <p:animEffect transition="in" filter="randombar(horizontal)">
                                      <p:cBhvr>
                                        <p:cTn id="28" dur="500"/>
                                        <p:tgtEl>
                                          <p:spTgt spid="1523715">
                                            <p:txEl>
                                              <p:pRg st="7" end="7"/>
                                            </p:txEl>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523715">
                                            <p:txEl>
                                              <p:pRg st="8" end="8"/>
                                            </p:txEl>
                                          </p:spTgt>
                                        </p:tgtEl>
                                        <p:attrNameLst>
                                          <p:attrName>style.visibility</p:attrName>
                                        </p:attrNameLst>
                                      </p:cBhvr>
                                      <p:to>
                                        <p:strVal val="visible"/>
                                      </p:to>
                                    </p:set>
                                    <p:animEffect transition="in" filter="randombar(horizontal)">
                                      <p:cBhvr>
                                        <p:cTn id="31" dur="500"/>
                                        <p:tgtEl>
                                          <p:spTgt spid="15237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371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981200" y="0"/>
            <a:ext cx="8229600" cy="1295400"/>
          </a:xfrm>
        </p:spPr>
        <p:txBody>
          <a:bodyPr>
            <a:normAutofit/>
          </a:bodyPr>
          <a:lstStyle/>
          <a:p>
            <a:r>
              <a:rPr lang="en-US" sz="4000" dirty="0">
                <a:solidFill>
                  <a:schemeClr val="tx1"/>
                </a:solidFill>
                <a:effectLst/>
                <a:latin typeface="Arial" pitchFamily="34" charset="0"/>
                <a:cs typeface="Arial" pitchFamily="34" charset="0"/>
              </a:rPr>
              <a:t>Identifying Progress</a:t>
            </a:r>
          </a:p>
        </p:txBody>
      </p:sp>
      <p:sp>
        <p:nvSpPr>
          <p:cNvPr id="1525763" name="Rectangle 3"/>
          <p:cNvSpPr>
            <a:spLocks noGrp="1" noChangeArrowheads="1"/>
          </p:cNvSpPr>
          <p:nvPr>
            <p:ph type="body" idx="1"/>
          </p:nvPr>
        </p:nvSpPr>
        <p:spPr>
          <a:xfrm>
            <a:off x="865413" y="1295400"/>
            <a:ext cx="10417629" cy="5334000"/>
          </a:xfrm>
        </p:spPr>
        <p:txBody>
          <a:bodyPr>
            <a:normAutofit/>
          </a:bodyPr>
          <a:lstStyle/>
          <a:p>
            <a:pPr>
              <a:lnSpc>
                <a:spcPct val="100000"/>
              </a:lnSpc>
              <a:spcBef>
                <a:spcPts val="600"/>
              </a:spcBef>
              <a:spcAft>
                <a:spcPts val="0"/>
              </a:spcAft>
              <a:buSzTx/>
              <a:buFontTx/>
              <a:buChar char="•"/>
              <a:defRPr/>
            </a:pPr>
            <a:r>
              <a:rPr lang="en-US" sz="3000" dirty="0">
                <a:solidFill>
                  <a:schemeClr val="tx1"/>
                </a:solidFill>
                <a:effectLst/>
                <a:cs typeface="Arial" pitchFamily="34" charset="0"/>
              </a:rPr>
              <a:t>How will you know that things have started to turn the corner with the problem or your situation? What might be a sign?</a:t>
            </a:r>
          </a:p>
          <a:p>
            <a:pPr>
              <a:lnSpc>
                <a:spcPct val="100000"/>
              </a:lnSpc>
              <a:spcBef>
                <a:spcPts val="600"/>
              </a:spcBef>
              <a:spcAft>
                <a:spcPts val="0"/>
              </a:spcAft>
              <a:buSzTx/>
              <a:buFontTx/>
              <a:buChar char="•"/>
              <a:defRPr/>
            </a:pPr>
            <a:r>
              <a:rPr lang="en-US" sz="3000" dirty="0">
                <a:effectLst/>
                <a:cs typeface="Arial" pitchFamily="34" charset="0"/>
              </a:rPr>
              <a:t>What will be an indication to you that you’re starting to get the upper hand with the problem that brought you to therapy?</a:t>
            </a:r>
            <a:endParaRPr lang="en-US" sz="3000" dirty="0">
              <a:solidFill>
                <a:schemeClr val="tx1"/>
              </a:solidFill>
              <a:effectLst/>
              <a:cs typeface="Arial" pitchFamily="34" charset="0"/>
            </a:endParaRPr>
          </a:p>
          <a:p>
            <a:pPr>
              <a:lnSpc>
                <a:spcPct val="100000"/>
              </a:lnSpc>
              <a:spcBef>
                <a:spcPts val="600"/>
              </a:spcBef>
              <a:spcAft>
                <a:spcPts val="0"/>
              </a:spcAft>
              <a:buSzTx/>
              <a:buFontTx/>
              <a:buChar char="•"/>
              <a:defRPr/>
            </a:pPr>
            <a:r>
              <a:rPr lang="en-US" sz="3000" dirty="0">
                <a:effectLst/>
                <a:cs typeface="Arial" pitchFamily="34" charset="0"/>
              </a:rPr>
              <a:t>What could happen to let you know that your situation is starting to improve?</a:t>
            </a:r>
          </a:p>
          <a:p>
            <a:pPr>
              <a:lnSpc>
                <a:spcPct val="100000"/>
              </a:lnSpc>
              <a:spcBef>
                <a:spcPts val="600"/>
              </a:spcBef>
              <a:buFontTx/>
              <a:buChar char="•"/>
              <a:defRPr/>
            </a:pPr>
            <a:r>
              <a:rPr lang="en-US" sz="3000" dirty="0">
                <a:effectLst/>
                <a:cs typeface="Arial" pitchFamily="34" charset="0"/>
              </a:rPr>
              <a:t>Who will be he first to notice that positive change has started in your </a:t>
            </a:r>
            <a:r>
              <a:rPr lang="en-US" sz="3000" dirty="0" err="1">
                <a:effectLst/>
                <a:cs typeface="Arial" pitchFamily="34" charset="0"/>
              </a:rPr>
              <a:t>lfe</a:t>
            </a:r>
            <a:r>
              <a:rPr lang="en-US" sz="3000" dirty="0">
                <a:effectLst/>
                <a:cs typeface="Arial" pitchFamily="34" charset="0"/>
              </a:rPr>
              <a:t>?</a:t>
            </a:r>
            <a:endParaRPr lang="en-US" sz="3000" dirty="0">
              <a:solidFill>
                <a:schemeClr val="tx1"/>
              </a:solidFill>
              <a:effectLst/>
              <a:cs typeface="Arial" pitchFamily="34" charset="0"/>
            </a:endParaRPr>
          </a:p>
        </p:txBody>
      </p:sp>
    </p:spTree>
    <p:extLst>
      <p:ext uri="{BB962C8B-B14F-4D97-AF65-F5344CB8AC3E}">
        <p14:creationId xmlns:p14="http://schemas.microsoft.com/office/powerpoint/2010/main" val="412005342"/>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25763">
                                            <p:txEl>
                                              <p:pRg st="0" end="0"/>
                                            </p:txEl>
                                          </p:spTgt>
                                        </p:tgtEl>
                                        <p:attrNameLst>
                                          <p:attrName>style.visibility</p:attrName>
                                        </p:attrNameLst>
                                      </p:cBhvr>
                                      <p:to>
                                        <p:strVal val="visible"/>
                                      </p:to>
                                    </p:set>
                                    <p:animEffect transition="in" filter="randombar(horizontal)">
                                      <p:cBhvr>
                                        <p:cTn id="7" dur="500"/>
                                        <p:tgtEl>
                                          <p:spTgt spid="15257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25763">
                                            <p:txEl>
                                              <p:pRg st="1" end="1"/>
                                            </p:txEl>
                                          </p:spTgt>
                                        </p:tgtEl>
                                        <p:attrNameLst>
                                          <p:attrName>style.visibility</p:attrName>
                                        </p:attrNameLst>
                                      </p:cBhvr>
                                      <p:to>
                                        <p:strVal val="visible"/>
                                      </p:to>
                                    </p:set>
                                    <p:animEffect transition="in" filter="randombar(horizontal)">
                                      <p:cBhvr>
                                        <p:cTn id="12" dur="500"/>
                                        <p:tgtEl>
                                          <p:spTgt spid="15257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525763">
                                            <p:txEl>
                                              <p:pRg st="2" end="2"/>
                                            </p:txEl>
                                          </p:spTgt>
                                        </p:tgtEl>
                                        <p:attrNameLst>
                                          <p:attrName>style.visibility</p:attrName>
                                        </p:attrNameLst>
                                      </p:cBhvr>
                                      <p:to>
                                        <p:strVal val="visible"/>
                                      </p:to>
                                    </p:set>
                                    <p:animEffect transition="in" filter="randombar(horizontal)">
                                      <p:cBhvr>
                                        <p:cTn id="17" dur="500"/>
                                        <p:tgtEl>
                                          <p:spTgt spid="15257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25763">
                                            <p:txEl>
                                              <p:pRg st="3" end="3"/>
                                            </p:txEl>
                                          </p:spTgt>
                                        </p:tgtEl>
                                        <p:attrNameLst>
                                          <p:attrName>style.visibility</p:attrName>
                                        </p:attrNameLst>
                                      </p:cBhvr>
                                      <p:to>
                                        <p:strVal val="visible"/>
                                      </p:to>
                                    </p:set>
                                    <p:animEffect transition="in" filter="randombar(horizontal)">
                                      <p:cBhvr>
                                        <p:cTn id="22" dur="500"/>
                                        <p:tgtEl>
                                          <p:spTgt spid="15257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63"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2"/>
          <p:cNvSpPr>
            <a:spLocks noGrp="1"/>
          </p:cNvSpPr>
          <p:nvPr>
            <p:ph type="title"/>
          </p:nvPr>
        </p:nvSpPr>
        <p:spPr>
          <a:xfrm>
            <a:off x="2057400" y="-1"/>
            <a:ext cx="8153400" cy="1394691"/>
          </a:xfrm>
        </p:spPr>
        <p:txBody>
          <a:bodyPr>
            <a:normAutofit/>
          </a:bodyPr>
          <a:lstStyle/>
          <a:p>
            <a:r>
              <a:rPr lang="en-US" sz="4000" b="0" dirty="0">
                <a:solidFill>
                  <a:schemeClr val="tx1"/>
                </a:solidFill>
                <a:effectLst/>
                <a:latin typeface="Arial" pitchFamily="34" charset="0"/>
                <a:cs typeface="Arial" pitchFamily="34" charset="0"/>
              </a:rPr>
              <a:t>Preparation for Change</a:t>
            </a:r>
          </a:p>
        </p:txBody>
      </p:sp>
      <p:sp>
        <p:nvSpPr>
          <p:cNvPr id="4" name="Content Placeholder 3"/>
          <p:cNvSpPr>
            <a:spLocks noGrp="1"/>
          </p:cNvSpPr>
          <p:nvPr>
            <p:ph sz="quarter" idx="1"/>
          </p:nvPr>
        </p:nvSpPr>
        <p:spPr>
          <a:xfrm>
            <a:off x="777922" y="1295400"/>
            <a:ext cx="9509078" cy="5181600"/>
          </a:xfrm>
        </p:spPr>
        <p:txBody>
          <a:bodyPr>
            <a:normAutofit/>
          </a:bodyPr>
          <a:lstStyle/>
          <a:p>
            <a:pPr marL="609600" indent="-609600">
              <a:buClr>
                <a:schemeClr val="tx1"/>
              </a:buClr>
            </a:pPr>
            <a:r>
              <a:rPr lang="en-US" sz="2400" dirty="0">
                <a:solidFill>
                  <a:schemeClr val="tx1"/>
                </a:solidFill>
                <a:effectLst/>
                <a:latin typeface="Arial" pitchFamily="34" charset="0"/>
                <a:cs typeface="Arial" pitchFamily="34" charset="0"/>
              </a:rPr>
              <a:t>Relationship to problems: Learn how clients situate themselves in relation to concerns and problems. Listen for “I,” “Me,” “Myself,” or “We” statements as opposed “You,” “He,” “She,” “Him,” “Her,” “They,” “Them” statements (Note: Be aware of cultural differences in language)</a:t>
            </a:r>
          </a:p>
          <a:p>
            <a:pPr marL="609600" indent="-609600">
              <a:buClr>
                <a:schemeClr val="tx1"/>
              </a:buClr>
            </a:pPr>
            <a:r>
              <a:rPr lang="en-US" sz="2400" dirty="0">
                <a:solidFill>
                  <a:schemeClr val="tx1"/>
                </a:solidFill>
                <a:effectLst/>
                <a:latin typeface="Arial" pitchFamily="34" charset="0"/>
                <a:cs typeface="Arial" pitchFamily="34" charset="0"/>
              </a:rPr>
              <a:t>Explore coping style</a:t>
            </a:r>
          </a:p>
          <a:p>
            <a:pPr marL="609600" indent="-609600">
              <a:buClr>
                <a:schemeClr val="tx1"/>
              </a:buClr>
            </a:pPr>
            <a:r>
              <a:rPr lang="en-US" sz="2400" dirty="0">
                <a:solidFill>
                  <a:schemeClr val="tx1"/>
                </a:solidFill>
                <a:effectLst/>
                <a:latin typeface="Arial" pitchFamily="34" charset="0"/>
                <a:cs typeface="Arial" pitchFamily="34" charset="0"/>
              </a:rPr>
              <a:t>Explore </a:t>
            </a:r>
            <a:r>
              <a:rPr lang="en-US" sz="2400" dirty="0">
                <a:effectLst/>
                <a:cs typeface="Arial" pitchFamily="34" charset="0"/>
              </a:rPr>
              <a:t>readiness</a:t>
            </a:r>
            <a:r>
              <a:rPr lang="en-US" sz="2400" dirty="0">
                <a:solidFill>
                  <a:schemeClr val="tx1"/>
                </a:solidFill>
                <a:effectLst/>
                <a:latin typeface="Arial" pitchFamily="34" charset="0"/>
                <a:cs typeface="Arial" pitchFamily="34" charset="0"/>
              </a:rPr>
              <a:t> for change</a:t>
            </a:r>
          </a:p>
          <a:p>
            <a:pPr marL="609600" indent="-609600">
              <a:buClr>
                <a:schemeClr val="tx1"/>
              </a:buClr>
            </a:pPr>
            <a:r>
              <a:rPr lang="en-US" sz="2400" dirty="0">
                <a:effectLst/>
                <a:cs typeface="Arial" pitchFamily="34" charset="0"/>
              </a:rPr>
              <a:t>Learn from clients the problematic patterns that repeat</a:t>
            </a:r>
          </a:p>
          <a:p>
            <a:pPr marL="609600" indent="-609600">
              <a:buClr>
                <a:schemeClr val="tx1"/>
              </a:buClr>
            </a:pPr>
            <a:r>
              <a:rPr lang="en-US" sz="2400" dirty="0">
                <a:effectLst/>
                <a:cs typeface="Arial" pitchFamily="34" charset="0"/>
              </a:rPr>
              <a:t>Identify specific incidents to find descriptions and patterns</a:t>
            </a:r>
          </a:p>
        </p:txBody>
      </p:sp>
    </p:spTree>
    <p:extLst>
      <p:ext uri="{BB962C8B-B14F-4D97-AF65-F5344CB8AC3E}">
        <p14:creationId xmlns:p14="http://schemas.microsoft.com/office/powerpoint/2010/main" val="4168616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10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1000" fill="hold"/>
                                        <p:tgtEl>
                                          <p:spTgt spid="4">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4">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1000" fill="hold"/>
                                        <p:tgtEl>
                                          <p:spTgt spid="4">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4">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1000" fill="hold"/>
                                        <p:tgtEl>
                                          <p:spTgt spid="4">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4">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2"/>
          <p:cNvSpPr>
            <a:spLocks noGrp="1"/>
          </p:cNvSpPr>
          <p:nvPr>
            <p:ph type="title"/>
          </p:nvPr>
        </p:nvSpPr>
        <p:spPr>
          <a:xfrm>
            <a:off x="934720" y="197363"/>
            <a:ext cx="9987280" cy="1219200"/>
          </a:xfrm>
        </p:spPr>
        <p:txBody>
          <a:bodyPr>
            <a:noAutofit/>
          </a:bodyPr>
          <a:lstStyle/>
          <a:p>
            <a:pPr algn="ctr"/>
            <a:r>
              <a:rPr lang="en-US" sz="4000" dirty="0">
                <a:solidFill>
                  <a:schemeClr val="tx1"/>
                </a:solidFill>
                <a:effectLst/>
                <a:latin typeface="Arial" pitchFamily="34" charset="0"/>
                <a:cs typeface="Arial" pitchFamily="34" charset="0"/>
              </a:rPr>
              <a:t>Pathway 1:</a:t>
            </a:r>
            <a:br>
              <a:rPr lang="en-US" sz="4000" dirty="0">
                <a:solidFill>
                  <a:schemeClr val="tx1"/>
                </a:solidFill>
                <a:effectLst/>
                <a:latin typeface="Arial" pitchFamily="34" charset="0"/>
                <a:cs typeface="Arial" pitchFamily="34" charset="0"/>
              </a:rPr>
            </a:br>
            <a:r>
              <a:rPr lang="en-US" sz="3600" dirty="0">
                <a:solidFill>
                  <a:schemeClr val="tx1"/>
                </a:solidFill>
                <a:effectLst/>
                <a:latin typeface="Arial" pitchFamily="34" charset="0"/>
                <a:cs typeface="Arial" pitchFamily="34" charset="0"/>
              </a:rPr>
              <a:t>Identify and </a:t>
            </a:r>
            <a:r>
              <a:rPr lang="en-US" sz="3600" dirty="0">
                <a:effectLst/>
                <a:cs typeface="Arial" pitchFamily="34" charset="0"/>
              </a:rPr>
              <a:t>Amplifying</a:t>
            </a:r>
            <a:r>
              <a:rPr lang="en-US" sz="3600" dirty="0">
                <a:solidFill>
                  <a:schemeClr val="tx1"/>
                </a:solidFill>
                <a:effectLst/>
                <a:latin typeface="Arial" pitchFamily="34" charset="0"/>
                <a:cs typeface="Arial" pitchFamily="34" charset="0"/>
              </a:rPr>
              <a:t> Exceptions</a:t>
            </a:r>
            <a:endParaRPr lang="en-US" sz="3600" b="0" dirty="0">
              <a:solidFill>
                <a:schemeClr val="tx1"/>
              </a:solidFill>
              <a:effectLst/>
              <a:latin typeface="Arial" pitchFamily="34" charset="0"/>
              <a:cs typeface="Arial" pitchFamily="34" charset="0"/>
            </a:endParaRPr>
          </a:p>
        </p:txBody>
      </p:sp>
      <p:sp>
        <p:nvSpPr>
          <p:cNvPr id="4" name="Content Placeholder 3"/>
          <p:cNvSpPr>
            <a:spLocks noGrp="1"/>
          </p:cNvSpPr>
          <p:nvPr>
            <p:ph sz="quarter" idx="1"/>
          </p:nvPr>
        </p:nvSpPr>
        <p:spPr>
          <a:xfrm>
            <a:off x="822960" y="1769164"/>
            <a:ext cx="10210800" cy="4707835"/>
          </a:xfrm>
        </p:spPr>
        <p:txBody>
          <a:bodyPr>
            <a:normAutofit fontScale="92500" lnSpcReduction="10000"/>
          </a:bodyPr>
          <a:lstStyle/>
          <a:p>
            <a:pPr marL="609600" indent="-609600">
              <a:lnSpc>
                <a:spcPct val="110000"/>
              </a:lnSpc>
              <a:spcBef>
                <a:spcPts val="0"/>
              </a:spcBef>
              <a:buClr>
                <a:schemeClr val="tx1"/>
              </a:buClr>
            </a:pPr>
            <a:r>
              <a:rPr lang="en-US" sz="2600" dirty="0">
                <a:effectLst>
                  <a:outerShdw blurRad="38100" dist="38100" dir="2700000" algn="tl">
                    <a:srgbClr val="000000">
                      <a:alpha val="43137"/>
                    </a:srgbClr>
                  </a:outerShdw>
                </a:effectLst>
                <a:cs typeface="Arial" pitchFamily="34" charset="0"/>
              </a:rPr>
              <a:t>Continue to acknowledge and validate.</a:t>
            </a:r>
          </a:p>
          <a:p>
            <a:pPr marL="609600" indent="-609600">
              <a:lnSpc>
                <a:spcPct val="110000"/>
              </a:lnSpc>
              <a:spcBef>
                <a:spcPts val="0"/>
              </a:spcBef>
              <a:buClr>
                <a:schemeClr val="tx1"/>
              </a:buClr>
            </a:pPr>
            <a:r>
              <a:rPr lang="en-US" sz="2600" dirty="0">
                <a:solidFill>
                  <a:schemeClr val="tx1"/>
                </a:solidFill>
                <a:effectLst/>
                <a:cs typeface="Arial" pitchFamily="34" charset="0"/>
              </a:rPr>
              <a:t>Exceptions represent strengths and resources.</a:t>
            </a:r>
          </a:p>
          <a:p>
            <a:pPr marL="609600" indent="-609600">
              <a:lnSpc>
                <a:spcPct val="110000"/>
              </a:lnSpc>
              <a:spcBef>
                <a:spcPts val="0"/>
              </a:spcBef>
              <a:buClr>
                <a:schemeClr val="tx1"/>
              </a:buClr>
            </a:pPr>
            <a:r>
              <a:rPr lang="en-US" sz="2600" dirty="0">
                <a:effectLst>
                  <a:outerShdw blurRad="38100" dist="38100" dir="2700000" algn="tl">
                    <a:srgbClr val="000000">
                      <a:alpha val="43137"/>
                    </a:srgbClr>
                  </a:outerShdw>
                </a:effectLst>
                <a:cs typeface="Arial" pitchFamily="34" charset="0"/>
              </a:rPr>
              <a:t>Search for small exceptions.</a:t>
            </a:r>
            <a:endParaRPr lang="en-US" sz="2600" dirty="0">
              <a:effectLst/>
              <a:cs typeface="Arial" pitchFamily="34" charset="0"/>
            </a:endParaRPr>
          </a:p>
          <a:p>
            <a:pPr marL="609600" indent="-609600">
              <a:lnSpc>
                <a:spcPct val="110000"/>
              </a:lnSpc>
              <a:spcBef>
                <a:spcPts val="0"/>
              </a:spcBef>
              <a:buClr>
                <a:schemeClr val="tx1"/>
              </a:buClr>
            </a:pPr>
            <a:r>
              <a:rPr lang="en-US" sz="2600" dirty="0">
                <a:effectLst>
                  <a:outerShdw blurRad="38100" dist="38100" dir="2700000" algn="tl">
                    <a:srgbClr val="000000">
                      <a:alpha val="43137"/>
                    </a:srgbClr>
                  </a:outerShdw>
                </a:effectLst>
                <a:cs typeface="Arial" pitchFamily="34" charset="0"/>
              </a:rPr>
              <a:t>Examples:</a:t>
            </a:r>
          </a:p>
          <a:p>
            <a:pPr marL="1066800" lvl="1" indent="-609600">
              <a:lnSpc>
                <a:spcPct val="110000"/>
              </a:lnSpc>
              <a:spcBef>
                <a:spcPts val="0"/>
              </a:spcBef>
              <a:buClr>
                <a:schemeClr val="tx1"/>
              </a:buClr>
            </a:pPr>
            <a:r>
              <a:rPr lang="en-US" sz="2200" dirty="0">
                <a:effectLst>
                  <a:outerShdw blurRad="38100" dist="38100" dir="2700000" algn="tl">
                    <a:srgbClr val="000000">
                      <a:alpha val="43137"/>
                    </a:srgbClr>
                  </a:outerShdw>
                </a:effectLst>
                <a:cs typeface="Arial" pitchFamily="34" charset="0"/>
              </a:rPr>
              <a:t>“Tell me about a time that you could have __________ but did not. What was different? What did you do? Did others help? If so, in what way(s)?</a:t>
            </a:r>
          </a:p>
          <a:p>
            <a:pPr marL="1066800" lvl="1" indent="-609600">
              <a:lnSpc>
                <a:spcPct val="110000"/>
              </a:lnSpc>
              <a:spcBef>
                <a:spcPts val="0"/>
              </a:spcBef>
              <a:buClr>
                <a:schemeClr val="tx1"/>
              </a:buClr>
            </a:pPr>
            <a:r>
              <a:rPr lang="en-US" sz="2200" dirty="0">
                <a:effectLst>
                  <a:outerShdw blurRad="38100" dist="38100" dir="2700000" algn="tl">
                    <a:srgbClr val="000000">
                      <a:alpha val="43137"/>
                    </a:srgbClr>
                  </a:outerShdw>
                </a:effectLst>
                <a:cs typeface="Arial" pitchFamily="34" charset="0"/>
              </a:rPr>
              <a:t>“Tell me about a time that the problem happened but didn’t reach the point of being out of control. What was different about that time?” </a:t>
            </a:r>
            <a:r>
              <a:rPr lang="en-US" sz="2200" dirty="0">
                <a:effectLst/>
                <a:cs typeface="Arial" pitchFamily="34" charset="0"/>
              </a:rPr>
              <a:t>How did you make it happen? </a:t>
            </a:r>
          </a:p>
          <a:p>
            <a:pPr marL="1066800" lvl="1" indent="-609600">
              <a:lnSpc>
                <a:spcPct val="110000"/>
              </a:lnSpc>
              <a:spcBef>
                <a:spcPts val="0"/>
              </a:spcBef>
              <a:buClr>
                <a:schemeClr val="tx1"/>
              </a:buClr>
            </a:pPr>
            <a:r>
              <a:rPr lang="en-US" sz="2200" dirty="0">
                <a:effectLst/>
                <a:cs typeface="Arial" pitchFamily="34" charset="0"/>
              </a:rPr>
              <a:t>How is that different from how you have dealt with the problem in the past?</a:t>
            </a:r>
          </a:p>
          <a:p>
            <a:pPr marL="1066800" lvl="1" indent="-609600">
              <a:lnSpc>
                <a:spcPct val="110000"/>
              </a:lnSpc>
              <a:spcBef>
                <a:spcPts val="0"/>
              </a:spcBef>
              <a:buClr>
                <a:schemeClr val="tx1"/>
              </a:buClr>
            </a:pPr>
            <a:r>
              <a:rPr lang="en-US" sz="2200" dirty="0">
                <a:effectLst/>
                <a:cs typeface="Arial" pitchFamily="34" charset="0"/>
              </a:rPr>
              <a:t>What did you tell yourself to make it happen? </a:t>
            </a:r>
          </a:p>
          <a:p>
            <a:pPr marL="1066800" lvl="1" indent="-609600">
              <a:lnSpc>
                <a:spcPct val="110000"/>
              </a:lnSpc>
              <a:spcBef>
                <a:spcPts val="0"/>
              </a:spcBef>
              <a:buClr>
                <a:schemeClr val="tx1"/>
              </a:buClr>
            </a:pPr>
            <a:r>
              <a:rPr lang="en-US" sz="2200" dirty="0">
                <a:effectLst/>
                <a:cs typeface="Arial" pitchFamily="34" charset="0"/>
              </a:rPr>
              <a:t>What does this say about you and your ability to deal with the problem? </a:t>
            </a:r>
            <a:endParaRPr lang="en-US" sz="2200" dirty="0">
              <a:solidFill>
                <a:schemeClr val="tx1"/>
              </a:solidFill>
              <a:effectLst/>
              <a:cs typeface="Arial" pitchFamily="34" charset="0"/>
            </a:endParaRPr>
          </a:p>
          <a:p>
            <a:pPr marL="609600" indent="-609600">
              <a:lnSpc>
                <a:spcPct val="110000"/>
              </a:lnSpc>
              <a:spcBef>
                <a:spcPts val="0"/>
              </a:spcBef>
              <a:buClr>
                <a:schemeClr val="tx1"/>
              </a:buClr>
            </a:pPr>
            <a:r>
              <a:rPr lang="en-US" sz="2600" dirty="0">
                <a:solidFill>
                  <a:schemeClr val="tx1"/>
                </a:solidFill>
                <a:effectLst/>
                <a:cs typeface="Arial" pitchFamily="34" charset="0"/>
              </a:rPr>
              <a:t>Build </a:t>
            </a:r>
            <a:r>
              <a:rPr lang="en-US" sz="2600" dirty="0">
                <a:effectLst/>
                <a:cs typeface="Arial" pitchFamily="34" charset="0"/>
              </a:rPr>
              <a:t>a</a:t>
            </a:r>
            <a:r>
              <a:rPr lang="en-US" sz="2600" dirty="0">
                <a:solidFill>
                  <a:schemeClr val="tx1"/>
                </a:solidFill>
                <a:effectLst/>
                <a:cs typeface="Arial" pitchFamily="34" charset="0"/>
              </a:rPr>
              <a:t>ccountability through </a:t>
            </a:r>
            <a:r>
              <a:rPr lang="en-US" sz="2600" dirty="0">
                <a:effectLst/>
                <a:cs typeface="Arial" pitchFamily="34" charset="0"/>
              </a:rPr>
              <a:t>e</a:t>
            </a:r>
            <a:r>
              <a:rPr lang="en-US" sz="2600" dirty="0">
                <a:solidFill>
                  <a:schemeClr val="tx1"/>
                </a:solidFill>
                <a:effectLst/>
                <a:cs typeface="Arial" pitchFamily="34" charset="0"/>
              </a:rPr>
              <a:t>xceptions.</a:t>
            </a:r>
          </a:p>
        </p:txBody>
      </p:sp>
    </p:spTree>
    <p:extLst>
      <p:ext uri="{BB962C8B-B14F-4D97-AF65-F5344CB8AC3E}">
        <p14:creationId xmlns:p14="http://schemas.microsoft.com/office/powerpoint/2010/main" val="3983084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10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1000" fill="hold"/>
                                        <p:tgtEl>
                                          <p:spTgt spid="4">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4">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1000" fill="hold"/>
                                        <p:tgtEl>
                                          <p:spTgt spid="4">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4">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4">
                                            <p:txEl>
                                              <p:pRg st="3" end="3"/>
                                            </p:txEl>
                                          </p:spTgt>
                                        </p:tgtEl>
                                      </p:cBhvr>
                                    </p:animEffect>
                                  </p:childTnLst>
                                </p:cTn>
                              </p:par>
                              <p:par>
                                <p:cTn id="31" presetID="29" presetClass="entr" presetSubtype="0" fill="hold" grpId="0"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 calcmode="lin" valueType="num">
                                      <p:cBhvr>
                                        <p:cTn id="33" dur="1000" fill="hold"/>
                                        <p:tgtEl>
                                          <p:spTgt spid="4">
                                            <p:txEl>
                                              <p:pRg st="4" end="4"/>
                                            </p:txEl>
                                          </p:spTgt>
                                        </p:tgtEl>
                                        <p:attrNameLst>
                                          <p:attrName>ppt_x</p:attrName>
                                        </p:attrNameLst>
                                      </p:cBhvr>
                                      <p:tavLst>
                                        <p:tav tm="0">
                                          <p:val>
                                            <p:strVal val="#ppt_x-.2"/>
                                          </p:val>
                                        </p:tav>
                                        <p:tav tm="100000">
                                          <p:val>
                                            <p:strVal val="#ppt_x"/>
                                          </p:val>
                                        </p:tav>
                                      </p:tavLst>
                                    </p:anim>
                                    <p:anim calcmode="lin" valueType="num">
                                      <p:cBhvr>
                                        <p:cTn id="34" dur="1000" fill="hold"/>
                                        <p:tgtEl>
                                          <p:spTgt spid="4">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5" dur="1000"/>
                                        <p:tgtEl>
                                          <p:spTgt spid="4">
                                            <p:txEl>
                                              <p:pRg st="4" end="4"/>
                                            </p:txEl>
                                          </p:spTgt>
                                        </p:tgtEl>
                                      </p:cBhvr>
                                    </p:animEffect>
                                  </p:childTnLst>
                                </p:cTn>
                              </p:par>
                              <p:par>
                                <p:cTn id="36" presetID="29" presetClass="entr" presetSubtype="0" fill="hold" grpId="0" nodeType="with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 calcmode="lin" valueType="num">
                                      <p:cBhvr>
                                        <p:cTn id="38" dur="1000" fill="hold"/>
                                        <p:tgtEl>
                                          <p:spTgt spid="4">
                                            <p:txEl>
                                              <p:pRg st="5" end="5"/>
                                            </p:txEl>
                                          </p:spTgt>
                                        </p:tgtEl>
                                        <p:attrNameLst>
                                          <p:attrName>ppt_x</p:attrName>
                                        </p:attrNameLst>
                                      </p:cBhvr>
                                      <p:tavLst>
                                        <p:tav tm="0">
                                          <p:val>
                                            <p:strVal val="#ppt_x-.2"/>
                                          </p:val>
                                        </p:tav>
                                        <p:tav tm="100000">
                                          <p:val>
                                            <p:strVal val="#ppt_x"/>
                                          </p:val>
                                        </p:tav>
                                      </p:tavLst>
                                    </p:anim>
                                    <p:anim calcmode="lin" valueType="num">
                                      <p:cBhvr>
                                        <p:cTn id="39" dur="1000" fill="hold"/>
                                        <p:tgtEl>
                                          <p:spTgt spid="4">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0" dur="1000"/>
                                        <p:tgtEl>
                                          <p:spTgt spid="4">
                                            <p:txEl>
                                              <p:pRg st="5" end="5"/>
                                            </p:txEl>
                                          </p:spTgt>
                                        </p:tgtEl>
                                      </p:cBhvr>
                                    </p:animEffect>
                                  </p:childTnLst>
                                </p:cTn>
                              </p:par>
                              <p:par>
                                <p:cTn id="41" presetID="29" presetClass="entr" presetSubtype="0" fill="hold" grpId="0" nodeType="with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p:cTn id="43" dur="1000" fill="hold"/>
                                        <p:tgtEl>
                                          <p:spTgt spid="4">
                                            <p:txEl>
                                              <p:pRg st="6" end="6"/>
                                            </p:txEl>
                                          </p:spTgt>
                                        </p:tgtEl>
                                        <p:attrNameLst>
                                          <p:attrName>ppt_x</p:attrName>
                                        </p:attrNameLst>
                                      </p:cBhvr>
                                      <p:tavLst>
                                        <p:tav tm="0">
                                          <p:val>
                                            <p:strVal val="#ppt_x-.2"/>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45" dur="1000"/>
                                        <p:tgtEl>
                                          <p:spTgt spid="4">
                                            <p:txEl>
                                              <p:pRg st="6" end="6"/>
                                            </p:txEl>
                                          </p:spTgt>
                                        </p:tgtEl>
                                      </p:cBhvr>
                                    </p:animEffect>
                                  </p:childTnLst>
                                </p:cTn>
                              </p:par>
                              <p:par>
                                <p:cTn id="46" presetID="29" presetClass="entr" presetSubtype="0" fill="hold" grpId="0" nodeType="withEffect">
                                  <p:stCondLst>
                                    <p:cond delay="0"/>
                                  </p:stCondLst>
                                  <p:childTnLst>
                                    <p:set>
                                      <p:cBhvr>
                                        <p:cTn id="47" dur="1" fill="hold">
                                          <p:stCondLst>
                                            <p:cond delay="0"/>
                                          </p:stCondLst>
                                        </p:cTn>
                                        <p:tgtEl>
                                          <p:spTgt spid="4">
                                            <p:txEl>
                                              <p:pRg st="7" end="7"/>
                                            </p:txEl>
                                          </p:spTgt>
                                        </p:tgtEl>
                                        <p:attrNameLst>
                                          <p:attrName>style.visibility</p:attrName>
                                        </p:attrNameLst>
                                      </p:cBhvr>
                                      <p:to>
                                        <p:strVal val="visible"/>
                                      </p:to>
                                    </p:set>
                                    <p:anim calcmode="lin" valueType="num">
                                      <p:cBhvr>
                                        <p:cTn id="48" dur="1000" fill="hold"/>
                                        <p:tgtEl>
                                          <p:spTgt spid="4">
                                            <p:txEl>
                                              <p:pRg st="7" end="7"/>
                                            </p:txEl>
                                          </p:spTgt>
                                        </p:tgtEl>
                                        <p:attrNameLst>
                                          <p:attrName>ppt_x</p:attrName>
                                        </p:attrNameLst>
                                      </p:cBhvr>
                                      <p:tavLst>
                                        <p:tav tm="0">
                                          <p:val>
                                            <p:strVal val="#ppt_x-.2"/>
                                          </p:val>
                                        </p:tav>
                                        <p:tav tm="100000">
                                          <p:val>
                                            <p:strVal val="#ppt_x"/>
                                          </p:val>
                                        </p:tav>
                                      </p:tavLst>
                                    </p:anim>
                                    <p:anim calcmode="lin" valueType="num">
                                      <p:cBhvr>
                                        <p:cTn id="49" dur="1000" fill="hold"/>
                                        <p:tgtEl>
                                          <p:spTgt spid="4">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50" dur="1000"/>
                                        <p:tgtEl>
                                          <p:spTgt spid="4">
                                            <p:txEl>
                                              <p:pRg st="7" end="7"/>
                                            </p:txEl>
                                          </p:spTgt>
                                        </p:tgtEl>
                                      </p:cBhvr>
                                    </p:animEffect>
                                  </p:childTnLst>
                                </p:cTn>
                              </p:par>
                              <p:par>
                                <p:cTn id="51" presetID="29" presetClass="entr" presetSubtype="0" fill="hold" grpId="0" nodeType="withEffect">
                                  <p:stCondLst>
                                    <p:cond delay="0"/>
                                  </p:stCondLst>
                                  <p:childTnLst>
                                    <p:set>
                                      <p:cBhvr>
                                        <p:cTn id="52" dur="1" fill="hold">
                                          <p:stCondLst>
                                            <p:cond delay="0"/>
                                          </p:stCondLst>
                                        </p:cTn>
                                        <p:tgtEl>
                                          <p:spTgt spid="4">
                                            <p:txEl>
                                              <p:pRg st="8" end="8"/>
                                            </p:txEl>
                                          </p:spTgt>
                                        </p:tgtEl>
                                        <p:attrNameLst>
                                          <p:attrName>style.visibility</p:attrName>
                                        </p:attrNameLst>
                                      </p:cBhvr>
                                      <p:to>
                                        <p:strVal val="visible"/>
                                      </p:to>
                                    </p:set>
                                    <p:anim calcmode="lin" valueType="num">
                                      <p:cBhvr>
                                        <p:cTn id="53" dur="1000" fill="hold"/>
                                        <p:tgtEl>
                                          <p:spTgt spid="4">
                                            <p:txEl>
                                              <p:pRg st="8" end="8"/>
                                            </p:txEl>
                                          </p:spTgt>
                                        </p:tgtEl>
                                        <p:attrNameLst>
                                          <p:attrName>ppt_x</p:attrName>
                                        </p:attrNameLst>
                                      </p:cBhvr>
                                      <p:tavLst>
                                        <p:tav tm="0">
                                          <p:val>
                                            <p:strVal val="#ppt_x-.2"/>
                                          </p:val>
                                        </p:tav>
                                        <p:tav tm="100000">
                                          <p:val>
                                            <p:strVal val="#ppt_x"/>
                                          </p:val>
                                        </p:tav>
                                      </p:tavLst>
                                    </p:anim>
                                    <p:anim calcmode="lin" valueType="num">
                                      <p:cBhvr>
                                        <p:cTn id="54" dur="1000" fill="hold"/>
                                        <p:tgtEl>
                                          <p:spTgt spid="4">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55" dur="1000"/>
                                        <p:tgtEl>
                                          <p:spTgt spid="4">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9" presetClass="entr" presetSubtype="0" fill="hold" grpId="0" nodeType="clickEffect">
                                  <p:stCondLst>
                                    <p:cond delay="0"/>
                                  </p:stCondLst>
                                  <p:childTnLst>
                                    <p:set>
                                      <p:cBhvr>
                                        <p:cTn id="59" dur="1" fill="hold">
                                          <p:stCondLst>
                                            <p:cond delay="0"/>
                                          </p:stCondLst>
                                        </p:cTn>
                                        <p:tgtEl>
                                          <p:spTgt spid="4">
                                            <p:txEl>
                                              <p:pRg st="9" end="9"/>
                                            </p:txEl>
                                          </p:spTgt>
                                        </p:tgtEl>
                                        <p:attrNameLst>
                                          <p:attrName>style.visibility</p:attrName>
                                        </p:attrNameLst>
                                      </p:cBhvr>
                                      <p:to>
                                        <p:strVal val="visible"/>
                                      </p:to>
                                    </p:set>
                                    <p:anim calcmode="lin" valueType="num">
                                      <p:cBhvr>
                                        <p:cTn id="60" dur="1000" fill="hold"/>
                                        <p:tgtEl>
                                          <p:spTgt spid="4">
                                            <p:txEl>
                                              <p:pRg st="9" end="9"/>
                                            </p:txEl>
                                          </p:spTgt>
                                        </p:tgtEl>
                                        <p:attrNameLst>
                                          <p:attrName>ppt_x</p:attrName>
                                        </p:attrNameLst>
                                      </p:cBhvr>
                                      <p:tavLst>
                                        <p:tav tm="0">
                                          <p:val>
                                            <p:strVal val="#ppt_x-.2"/>
                                          </p:val>
                                        </p:tav>
                                        <p:tav tm="100000">
                                          <p:val>
                                            <p:strVal val="#ppt_x"/>
                                          </p:val>
                                        </p:tav>
                                      </p:tavLst>
                                    </p:anim>
                                    <p:anim calcmode="lin" valueType="num">
                                      <p:cBhvr>
                                        <p:cTn id="61" dur="1000" fill="hold"/>
                                        <p:tgtEl>
                                          <p:spTgt spid="4">
                                            <p:txEl>
                                              <p:pRg st="9" end="9"/>
                                            </p:txEl>
                                          </p:spTgt>
                                        </p:tgtEl>
                                        <p:attrNameLst>
                                          <p:attrName>ppt_y</p:attrName>
                                        </p:attrNameLst>
                                      </p:cBhvr>
                                      <p:tavLst>
                                        <p:tav tm="0">
                                          <p:val>
                                            <p:strVal val="#ppt_y"/>
                                          </p:val>
                                        </p:tav>
                                        <p:tav tm="100000">
                                          <p:val>
                                            <p:strVal val="#ppt_y"/>
                                          </p:val>
                                        </p:tav>
                                      </p:tavLst>
                                    </p:anim>
                                    <p:animEffect transition="in" filter="wipe(right)" prLst="gradientSize: 0.1">
                                      <p:cBhvr>
                                        <p:cTn id="62" dur="10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81019" y="83390"/>
            <a:ext cx="10353761" cy="1184694"/>
          </a:xfrm>
        </p:spPr>
        <p:txBody>
          <a:bodyPr>
            <a:normAutofit/>
          </a:bodyPr>
          <a:lstStyle/>
          <a:p>
            <a:pPr algn="ctr">
              <a:defRPr/>
            </a:pPr>
            <a:r>
              <a:rPr lang="en-US" sz="4000" b="0" cap="none" dirty="0">
                <a:effectLst>
                  <a:outerShdw blurRad="38100" dist="38100" dir="2700000" algn="tl">
                    <a:srgbClr val="000000">
                      <a:alpha val="43137"/>
                    </a:srgbClr>
                  </a:outerShdw>
                </a:effectLst>
                <a:latin typeface="Arial" pitchFamily="34" charset="0"/>
                <a:cs typeface="Arial" pitchFamily="34" charset="0"/>
              </a:rPr>
              <a:t>Exceptions in the Client’s Social Network</a:t>
            </a:r>
          </a:p>
        </p:txBody>
      </p:sp>
      <p:sp>
        <p:nvSpPr>
          <p:cNvPr id="5" name="Content Placeholder 4"/>
          <p:cNvSpPr>
            <a:spLocks noGrp="1"/>
          </p:cNvSpPr>
          <p:nvPr>
            <p:ph sz="half" idx="1"/>
          </p:nvPr>
        </p:nvSpPr>
        <p:spPr>
          <a:xfrm>
            <a:off x="552091" y="1397479"/>
            <a:ext cx="5820134" cy="5000273"/>
          </a:xfrm>
        </p:spPr>
        <p:txBody>
          <a:bodyPr>
            <a:normAutofit/>
          </a:bodyPr>
          <a:lstStyle/>
          <a:p>
            <a:pPr>
              <a:lnSpc>
                <a:spcPct val="100000"/>
              </a:lnSpc>
              <a:spcBef>
                <a:spcPts val="300"/>
              </a:spcBef>
              <a:buClr>
                <a:schemeClr val="tx1"/>
              </a:buClr>
              <a:buSzPct val="100000"/>
              <a:buFont typeface="Arial" pitchFamily="34" charset="0"/>
              <a:buChar char="•"/>
            </a:pPr>
            <a:r>
              <a:rPr lang="en-US" sz="2800" dirty="0">
                <a:effectLst/>
                <a:latin typeface="Arial" charset="0"/>
                <a:cs typeface="Arial" charset="0"/>
              </a:rPr>
              <a:t>Use assessments as opportunities to explore both risks </a:t>
            </a:r>
            <a:r>
              <a:rPr lang="en-US" sz="2800" i="1" dirty="0">
                <a:effectLst/>
                <a:latin typeface="Arial" charset="0"/>
                <a:cs typeface="Arial" charset="0"/>
              </a:rPr>
              <a:t>and </a:t>
            </a:r>
            <a:r>
              <a:rPr lang="en-US" sz="2800" dirty="0">
                <a:effectLst/>
                <a:latin typeface="Arial" charset="0"/>
                <a:cs typeface="Arial" charset="0"/>
              </a:rPr>
              <a:t>strengths.</a:t>
            </a:r>
          </a:p>
          <a:p>
            <a:pPr>
              <a:lnSpc>
                <a:spcPct val="100000"/>
              </a:lnSpc>
              <a:spcBef>
                <a:spcPts val="300"/>
              </a:spcBef>
              <a:buClr>
                <a:schemeClr val="tx1"/>
              </a:buClr>
              <a:buSzPct val="100000"/>
            </a:pPr>
            <a:r>
              <a:rPr lang="en-US" sz="2800" dirty="0">
                <a:effectLst/>
                <a:latin typeface="Arial" charset="0"/>
                <a:cs typeface="Arial" charset="0"/>
              </a:rPr>
              <a:t>Identify and assist with developing supportive social systems, resources, and networks.</a:t>
            </a:r>
          </a:p>
        </p:txBody>
      </p:sp>
      <p:graphicFrame>
        <p:nvGraphicFramePr>
          <p:cNvPr id="7" name="Content Placeholder 6"/>
          <p:cNvGraphicFramePr>
            <a:graphicFrameLocks noGrp="1" noChangeAspect="1"/>
          </p:cNvGraphicFramePr>
          <p:nvPr>
            <p:ph sz="half" idx="2"/>
          </p:nvPr>
        </p:nvGraphicFramePr>
        <p:xfrm>
          <a:off x="6868371" y="1224953"/>
          <a:ext cx="4758206" cy="4937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08497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2"/>
          <p:cNvSpPr>
            <a:spLocks noGrp="1"/>
          </p:cNvSpPr>
          <p:nvPr>
            <p:ph type="title"/>
          </p:nvPr>
        </p:nvSpPr>
        <p:spPr>
          <a:xfrm>
            <a:off x="934720" y="197363"/>
            <a:ext cx="9987280" cy="1219200"/>
          </a:xfrm>
        </p:spPr>
        <p:txBody>
          <a:bodyPr>
            <a:noAutofit/>
          </a:bodyPr>
          <a:lstStyle/>
          <a:p>
            <a:pPr algn="ctr"/>
            <a:r>
              <a:rPr lang="en-US" sz="4000" dirty="0">
                <a:solidFill>
                  <a:schemeClr val="tx1"/>
                </a:solidFill>
                <a:effectLst/>
                <a:latin typeface="Arial" pitchFamily="34" charset="0"/>
                <a:cs typeface="Arial" pitchFamily="34" charset="0"/>
              </a:rPr>
              <a:t>Beyond Exceptions</a:t>
            </a:r>
            <a:br>
              <a:rPr lang="en-US" sz="4000" dirty="0">
                <a:solidFill>
                  <a:schemeClr val="tx1"/>
                </a:solidFill>
                <a:effectLst/>
                <a:latin typeface="Arial" pitchFamily="34" charset="0"/>
                <a:cs typeface="Arial" pitchFamily="34" charset="0"/>
              </a:rPr>
            </a:br>
            <a:r>
              <a:rPr lang="en-US" sz="3600" dirty="0">
                <a:solidFill>
                  <a:schemeClr val="tx1"/>
                </a:solidFill>
                <a:effectLst/>
                <a:latin typeface="Arial" pitchFamily="34" charset="0"/>
                <a:cs typeface="Arial" pitchFamily="34" charset="0"/>
              </a:rPr>
              <a:t>Types of Questions (Handout)</a:t>
            </a:r>
            <a:endParaRPr lang="en-US" sz="3600" b="0" dirty="0">
              <a:solidFill>
                <a:schemeClr val="tx1"/>
              </a:solidFill>
              <a:effectLst/>
              <a:latin typeface="Arial" pitchFamily="34" charset="0"/>
              <a:cs typeface="Arial" pitchFamily="34" charset="0"/>
            </a:endParaRPr>
          </a:p>
        </p:txBody>
      </p:sp>
      <p:sp>
        <p:nvSpPr>
          <p:cNvPr id="4" name="Content Placeholder 3"/>
          <p:cNvSpPr>
            <a:spLocks noGrp="1"/>
          </p:cNvSpPr>
          <p:nvPr>
            <p:ph sz="quarter" idx="1"/>
          </p:nvPr>
        </p:nvSpPr>
        <p:spPr>
          <a:xfrm>
            <a:off x="822960" y="1533236"/>
            <a:ext cx="10210800" cy="4943764"/>
          </a:xfrm>
        </p:spPr>
        <p:txBody>
          <a:bodyPr>
            <a:normAutofit fontScale="70000" lnSpcReduction="20000"/>
          </a:bodyPr>
          <a:lstStyle/>
          <a:p>
            <a:pPr lvl="1">
              <a:lnSpc>
                <a:spcPct val="100000"/>
              </a:lnSpc>
              <a:spcBef>
                <a:spcPts val="300"/>
              </a:spcBef>
              <a:buClr>
                <a:schemeClr val="tx1"/>
              </a:buClr>
              <a:buSzPct val="100000"/>
            </a:pPr>
            <a:r>
              <a:rPr lang="en-US" sz="2800" dirty="0">
                <a:effectLst/>
                <a:latin typeface="Arial" charset="0"/>
                <a:cs typeface="Arial" charset="0"/>
              </a:rPr>
              <a:t>4WH: Who, What, When, Where, How</a:t>
            </a:r>
          </a:p>
          <a:p>
            <a:pPr lvl="1">
              <a:lnSpc>
                <a:spcPct val="100000"/>
              </a:lnSpc>
              <a:spcBef>
                <a:spcPts val="300"/>
              </a:spcBef>
              <a:buClr>
                <a:schemeClr val="tx1"/>
              </a:buClr>
              <a:buSzPct val="100000"/>
            </a:pPr>
            <a:r>
              <a:rPr lang="en-US" sz="2800" dirty="0">
                <a:effectLst/>
                <a:latin typeface="Arial" charset="0"/>
                <a:cs typeface="Arial" charset="0"/>
              </a:rPr>
              <a:t>Utilization</a:t>
            </a:r>
          </a:p>
          <a:p>
            <a:pPr lvl="1">
              <a:lnSpc>
                <a:spcPct val="100000"/>
              </a:lnSpc>
              <a:spcBef>
                <a:spcPts val="300"/>
              </a:spcBef>
              <a:buClr>
                <a:schemeClr val="tx1"/>
              </a:buClr>
              <a:buSzPct val="100000"/>
            </a:pPr>
            <a:r>
              <a:rPr lang="en-US" sz="2800" dirty="0">
                <a:effectLst/>
                <a:latin typeface="Arial" charset="0"/>
                <a:cs typeface="Arial" charset="0"/>
              </a:rPr>
              <a:t>Exceptions</a:t>
            </a:r>
          </a:p>
          <a:p>
            <a:pPr lvl="1">
              <a:lnSpc>
                <a:spcPct val="100000"/>
              </a:lnSpc>
              <a:spcBef>
                <a:spcPts val="300"/>
              </a:spcBef>
              <a:buClr>
                <a:schemeClr val="tx1"/>
              </a:buClr>
              <a:buSzPct val="100000"/>
            </a:pPr>
            <a:r>
              <a:rPr lang="en-US" sz="2800" dirty="0">
                <a:effectLst/>
                <a:latin typeface="Arial" charset="0"/>
                <a:cs typeface="Arial" charset="0"/>
              </a:rPr>
              <a:t>Difference</a:t>
            </a:r>
          </a:p>
          <a:p>
            <a:pPr lvl="1">
              <a:lnSpc>
                <a:spcPct val="100000"/>
              </a:lnSpc>
              <a:spcBef>
                <a:spcPts val="300"/>
              </a:spcBef>
              <a:buClr>
                <a:schemeClr val="tx1"/>
              </a:buClr>
              <a:buSzPct val="100000"/>
            </a:pPr>
            <a:r>
              <a:rPr lang="en-US" sz="2800" dirty="0">
                <a:effectLst/>
                <a:latin typeface="Arial" charset="0"/>
                <a:cs typeface="Arial" charset="0"/>
              </a:rPr>
              <a:t>Influence (Problem or Person over)</a:t>
            </a:r>
          </a:p>
          <a:p>
            <a:pPr lvl="1">
              <a:lnSpc>
                <a:spcPct val="100000"/>
              </a:lnSpc>
              <a:spcBef>
                <a:spcPts val="300"/>
              </a:spcBef>
              <a:buClr>
                <a:schemeClr val="tx1"/>
              </a:buClr>
              <a:buSzPct val="100000"/>
            </a:pPr>
            <a:r>
              <a:rPr lang="en-US" sz="2800" dirty="0">
                <a:effectLst/>
                <a:latin typeface="Arial" charset="0"/>
                <a:cs typeface="Arial" charset="0"/>
              </a:rPr>
              <a:t>Coping</a:t>
            </a:r>
          </a:p>
          <a:p>
            <a:pPr lvl="1">
              <a:lnSpc>
                <a:spcPct val="100000"/>
              </a:lnSpc>
              <a:spcBef>
                <a:spcPts val="300"/>
              </a:spcBef>
              <a:buClr>
                <a:schemeClr val="tx1"/>
              </a:buClr>
              <a:buSzPct val="100000"/>
            </a:pPr>
            <a:r>
              <a:rPr lang="en-US" sz="2800" dirty="0">
                <a:effectLst/>
                <a:latin typeface="Arial" charset="0"/>
                <a:cs typeface="Arial" charset="0"/>
              </a:rPr>
              <a:t>Splitting</a:t>
            </a:r>
          </a:p>
          <a:p>
            <a:pPr lvl="1">
              <a:lnSpc>
                <a:spcPct val="100000"/>
              </a:lnSpc>
              <a:spcBef>
                <a:spcPts val="300"/>
              </a:spcBef>
              <a:buClr>
                <a:schemeClr val="tx1"/>
              </a:buClr>
              <a:buSzPct val="100000"/>
            </a:pPr>
            <a:r>
              <a:rPr lang="en-US" sz="2800" dirty="0">
                <a:effectLst/>
                <a:latin typeface="Arial" charset="0"/>
                <a:cs typeface="Arial" charset="0"/>
              </a:rPr>
              <a:t>Linking</a:t>
            </a:r>
          </a:p>
          <a:p>
            <a:pPr lvl="1">
              <a:lnSpc>
                <a:spcPct val="100000"/>
              </a:lnSpc>
              <a:spcBef>
                <a:spcPts val="300"/>
              </a:spcBef>
              <a:buClr>
                <a:schemeClr val="tx1"/>
              </a:buClr>
              <a:buSzPct val="100000"/>
            </a:pPr>
            <a:r>
              <a:rPr lang="en-US" sz="2800" dirty="0">
                <a:effectLst/>
                <a:latin typeface="Arial" charset="0"/>
                <a:cs typeface="Arial" charset="0"/>
              </a:rPr>
              <a:t>Contexts of Competency</a:t>
            </a:r>
          </a:p>
          <a:p>
            <a:pPr lvl="1">
              <a:lnSpc>
                <a:spcPct val="100000"/>
              </a:lnSpc>
              <a:spcBef>
                <a:spcPts val="300"/>
              </a:spcBef>
              <a:buClr>
                <a:schemeClr val="tx1"/>
              </a:buClr>
              <a:buSzPct val="100000"/>
            </a:pPr>
            <a:r>
              <a:rPr lang="en-US" sz="2800" dirty="0">
                <a:effectLst/>
                <a:latin typeface="Arial" charset="0"/>
                <a:cs typeface="Arial" charset="0"/>
              </a:rPr>
              <a:t>“One Thing”</a:t>
            </a:r>
          </a:p>
          <a:p>
            <a:pPr lvl="1">
              <a:lnSpc>
                <a:spcPct val="100000"/>
              </a:lnSpc>
              <a:spcBef>
                <a:spcPts val="300"/>
              </a:spcBef>
              <a:buClr>
                <a:schemeClr val="tx1"/>
              </a:buClr>
              <a:buSzPct val="100000"/>
            </a:pPr>
            <a:r>
              <a:rPr lang="en-US" sz="2800" dirty="0">
                <a:effectLst/>
                <a:latin typeface="Arial" charset="0"/>
                <a:cs typeface="Arial" charset="0"/>
              </a:rPr>
              <a:t>Smaller Step</a:t>
            </a:r>
          </a:p>
          <a:p>
            <a:pPr lvl="1">
              <a:lnSpc>
                <a:spcPct val="100000"/>
              </a:lnSpc>
              <a:spcBef>
                <a:spcPts val="300"/>
              </a:spcBef>
              <a:buClr>
                <a:schemeClr val="tx1"/>
              </a:buClr>
              <a:buSzPct val="100000"/>
            </a:pPr>
            <a:r>
              <a:rPr lang="en-US" sz="2800" dirty="0">
                <a:effectLst/>
                <a:latin typeface="Arial" charset="0"/>
                <a:cs typeface="Arial" charset="0"/>
              </a:rPr>
              <a:t>Accomplishment</a:t>
            </a:r>
          </a:p>
          <a:p>
            <a:pPr lvl="1">
              <a:lnSpc>
                <a:spcPct val="100000"/>
              </a:lnSpc>
              <a:spcBef>
                <a:spcPts val="300"/>
              </a:spcBef>
              <a:buClr>
                <a:schemeClr val="tx1"/>
              </a:buClr>
              <a:buSzPct val="100000"/>
            </a:pPr>
            <a:r>
              <a:rPr lang="en-US" sz="2800" dirty="0">
                <a:effectLst/>
                <a:latin typeface="Arial" charset="0"/>
                <a:cs typeface="Arial" charset="0"/>
              </a:rPr>
              <a:t>Highlighting</a:t>
            </a:r>
          </a:p>
          <a:p>
            <a:pPr lvl="1">
              <a:lnSpc>
                <a:spcPct val="100000"/>
              </a:lnSpc>
              <a:spcBef>
                <a:spcPts val="300"/>
              </a:spcBef>
              <a:buClr>
                <a:schemeClr val="tx1"/>
              </a:buClr>
              <a:buSzPct val="100000"/>
            </a:pPr>
            <a:r>
              <a:rPr lang="en-US" sz="2800" dirty="0">
                <a:effectLst/>
                <a:latin typeface="Arial" charset="0"/>
                <a:cs typeface="Arial" charset="0"/>
              </a:rPr>
              <a:t>Pre-service/session/meeting</a:t>
            </a:r>
          </a:p>
          <a:p>
            <a:pPr lvl="1">
              <a:lnSpc>
                <a:spcPct val="100000"/>
              </a:lnSpc>
              <a:spcBef>
                <a:spcPts val="300"/>
              </a:spcBef>
              <a:buClr>
                <a:schemeClr val="tx1"/>
              </a:buClr>
              <a:buSzPct val="100000"/>
            </a:pPr>
            <a:r>
              <a:rPr lang="en-US" sz="2800" dirty="0">
                <a:effectLst/>
                <a:latin typeface="Arial" charset="0"/>
                <a:cs typeface="Arial" charset="0"/>
              </a:rPr>
              <a:t>Description</a:t>
            </a:r>
          </a:p>
          <a:p>
            <a:pPr lvl="1">
              <a:lnSpc>
                <a:spcPct val="100000"/>
              </a:lnSpc>
              <a:spcBef>
                <a:spcPts val="300"/>
              </a:spcBef>
              <a:buClr>
                <a:schemeClr val="tx1"/>
              </a:buClr>
              <a:buSzPct val="100000"/>
            </a:pPr>
            <a:r>
              <a:rPr lang="en-US" sz="2800" dirty="0">
                <a:effectLst/>
                <a:latin typeface="Arial" charset="0"/>
                <a:cs typeface="Arial" charset="0"/>
              </a:rPr>
              <a:t>Relationship to Problem</a:t>
            </a:r>
          </a:p>
        </p:txBody>
      </p:sp>
    </p:spTree>
    <p:extLst>
      <p:ext uri="{BB962C8B-B14F-4D97-AF65-F5344CB8AC3E}">
        <p14:creationId xmlns:p14="http://schemas.microsoft.com/office/powerpoint/2010/main" val="10172935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xEl>
                                              <p:pRg st="0" end="0"/>
                                            </p:txEl>
                                          </p:spTgt>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10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1000" fill="hold"/>
                                        <p:tgtEl>
                                          <p:spTgt spid="4">
                                            <p:txEl>
                                              <p:pRg st="2" end="2"/>
                                            </p:txEl>
                                          </p:spTgt>
                                        </p:tgtEl>
                                        <p:attrNameLst>
                                          <p:attrName>ppt_x</p:attrName>
                                        </p:attrNameLst>
                                      </p:cBhvr>
                                      <p:tavLst>
                                        <p:tav tm="0">
                                          <p:val>
                                            <p:strVal val="#ppt_x-.2"/>
                                          </p:val>
                                        </p:tav>
                                        <p:tav tm="100000">
                                          <p:val>
                                            <p:strVal val="#ppt_x"/>
                                          </p:val>
                                        </p:tav>
                                      </p:tavLst>
                                    </p:anim>
                                    <p:anim calcmode="lin" valueType="num">
                                      <p:cBhvr>
                                        <p:cTn id="20" dur="1000" fill="hold"/>
                                        <p:tgtEl>
                                          <p:spTgt spid="4">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 calcmode="lin" valueType="num">
                                      <p:cBhvr>
                                        <p:cTn id="26" dur="1000" fill="hold"/>
                                        <p:tgtEl>
                                          <p:spTgt spid="4">
                                            <p:txEl>
                                              <p:pRg st="3" end="3"/>
                                            </p:txEl>
                                          </p:spTgt>
                                        </p:tgtEl>
                                        <p:attrNameLst>
                                          <p:attrName>ppt_x</p:attrName>
                                        </p:attrNameLst>
                                      </p:cBhvr>
                                      <p:tavLst>
                                        <p:tav tm="0">
                                          <p:val>
                                            <p:strVal val="#ppt_x-.2"/>
                                          </p:val>
                                        </p:tav>
                                        <p:tav tm="100000">
                                          <p:val>
                                            <p:strVal val="#ppt_x"/>
                                          </p:val>
                                        </p:tav>
                                      </p:tavLst>
                                    </p:anim>
                                    <p:anim calcmode="lin" valueType="num">
                                      <p:cBhvr>
                                        <p:cTn id="27" dur="1000" fill="hold"/>
                                        <p:tgtEl>
                                          <p:spTgt spid="4">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 calcmode="lin" valueType="num">
                                      <p:cBhvr>
                                        <p:cTn id="33" dur="1000" fill="hold"/>
                                        <p:tgtEl>
                                          <p:spTgt spid="4">
                                            <p:txEl>
                                              <p:pRg st="4" end="4"/>
                                            </p:txEl>
                                          </p:spTgt>
                                        </p:tgtEl>
                                        <p:attrNameLst>
                                          <p:attrName>ppt_x</p:attrName>
                                        </p:attrNameLst>
                                      </p:cBhvr>
                                      <p:tavLst>
                                        <p:tav tm="0">
                                          <p:val>
                                            <p:strVal val="#ppt_x-.2"/>
                                          </p:val>
                                        </p:tav>
                                        <p:tav tm="100000">
                                          <p:val>
                                            <p:strVal val="#ppt_x"/>
                                          </p:val>
                                        </p:tav>
                                      </p:tavLst>
                                    </p:anim>
                                    <p:anim calcmode="lin" valueType="num">
                                      <p:cBhvr>
                                        <p:cTn id="34" dur="1000" fill="hold"/>
                                        <p:tgtEl>
                                          <p:spTgt spid="4">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5" dur="1000"/>
                                        <p:tgtEl>
                                          <p:spTgt spid="4">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 calcmode="lin" valueType="num">
                                      <p:cBhvr>
                                        <p:cTn id="40" dur="1000" fill="hold"/>
                                        <p:tgtEl>
                                          <p:spTgt spid="4">
                                            <p:txEl>
                                              <p:pRg st="5" end="5"/>
                                            </p:txEl>
                                          </p:spTgt>
                                        </p:tgtEl>
                                        <p:attrNameLst>
                                          <p:attrName>ppt_x</p:attrName>
                                        </p:attrNameLst>
                                      </p:cBhvr>
                                      <p:tavLst>
                                        <p:tav tm="0">
                                          <p:val>
                                            <p:strVal val="#ppt_x-.2"/>
                                          </p:val>
                                        </p:tav>
                                        <p:tav tm="100000">
                                          <p:val>
                                            <p:strVal val="#ppt_x"/>
                                          </p:val>
                                        </p:tav>
                                      </p:tavLst>
                                    </p:anim>
                                    <p:anim calcmode="lin" valueType="num">
                                      <p:cBhvr>
                                        <p:cTn id="41" dur="1000" fill="hold"/>
                                        <p:tgtEl>
                                          <p:spTgt spid="4">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2" dur="1000"/>
                                        <p:tgtEl>
                                          <p:spTgt spid="4">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9" presetClass="entr" presetSubtype="0" fill="hold" grpId="0"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 calcmode="lin" valueType="num">
                                      <p:cBhvr>
                                        <p:cTn id="47" dur="1000" fill="hold"/>
                                        <p:tgtEl>
                                          <p:spTgt spid="4">
                                            <p:txEl>
                                              <p:pRg st="6" end="6"/>
                                            </p:txEl>
                                          </p:spTgt>
                                        </p:tgtEl>
                                        <p:attrNameLst>
                                          <p:attrName>ppt_x</p:attrName>
                                        </p:attrNameLst>
                                      </p:cBhvr>
                                      <p:tavLst>
                                        <p:tav tm="0">
                                          <p:val>
                                            <p:strVal val="#ppt_x-.2"/>
                                          </p:val>
                                        </p:tav>
                                        <p:tav tm="100000">
                                          <p:val>
                                            <p:strVal val="#ppt_x"/>
                                          </p:val>
                                        </p:tav>
                                      </p:tavLst>
                                    </p:anim>
                                    <p:anim calcmode="lin" valueType="num">
                                      <p:cBhvr>
                                        <p:cTn id="48" dur="1000" fill="hold"/>
                                        <p:tgtEl>
                                          <p:spTgt spid="4">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49" dur="1000"/>
                                        <p:tgtEl>
                                          <p:spTgt spid="4">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9" presetClass="entr" presetSubtype="0" fill="hold" grpId="0" nodeType="click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 calcmode="lin" valueType="num">
                                      <p:cBhvr>
                                        <p:cTn id="54" dur="1000" fill="hold"/>
                                        <p:tgtEl>
                                          <p:spTgt spid="4">
                                            <p:txEl>
                                              <p:pRg st="7" end="7"/>
                                            </p:txEl>
                                          </p:spTgt>
                                        </p:tgtEl>
                                        <p:attrNameLst>
                                          <p:attrName>ppt_x</p:attrName>
                                        </p:attrNameLst>
                                      </p:cBhvr>
                                      <p:tavLst>
                                        <p:tav tm="0">
                                          <p:val>
                                            <p:strVal val="#ppt_x-.2"/>
                                          </p:val>
                                        </p:tav>
                                        <p:tav tm="100000">
                                          <p:val>
                                            <p:strVal val="#ppt_x"/>
                                          </p:val>
                                        </p:tav>
                                      </p:tavLst>
                                    </p:anim>
                                    <p:anim calcmode="lin" valueType="num">
                                      <p:cBhvr>
                                        <p:cTn id="55" dur="1000" fill="hold"/>
                                        <p:tgtEl>
                                          <p:spTgt spid="4">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56" dur="1000"/>
                                        <p:tgtEl>
                                          <p:spTgt spid="4">
                                            <p:txEl>
                                              <p:pRg st="7" end="7"/>
                                            </p:txEl>
                                          </p:spTgt>
                                        </p:tgtEl>
                                      </p:cBhvr>
                                    </p:animEffect>
                                  </p:childTnLst>
                                </p:cTn>
                              </p:par>
                              <p:par>
                                <p:cTn id="57" presetID="29" presetClass="entr" presetSubtype="0" fill="hold" grpId="0" nodeType="withEffect">
                                  <p:stCondLst>
                                    <p:cond delay="0"/>
                                  </p:stCondLst>
                                  <p:childTnLst>
                                    <p:set>
                                      <p:cBhvr>
                                        <p:cTn id="58" dur="1" fill="hold">
                                          <p:stCondLst>
                                            <p:cond delay="0"/>
                                          </p:stCondLst>
                                        </p:cTn>
                                        <p:tgtEl>
                                          <p:spTgt spid="4">
                                            <p:txEl>
                                              <p:pRg st="8" end="8"/>
                                            </p:txEl>
                                          </p:spTgt>
                                        </p:tgtEl>
                                        <p:attrNameLst>
                                          <p:attrName>style.visibility</p:attrName>
                                        </p:attrNameLst>
                                      </p:cBhvr>
                                      <p:to>
                                        <p:strVal val="visible"/>
                                      </p:to>
                                    </p:set>
                                    <p:anim calcmode="lin" valueType="num">
                                      <p:cBhvr>
                                        <p:cTn id="59" dur="1000" fill="hold"/>
                                        <p:tgtEl>
                                          <p:spTgt spid="4">
                                            <p:txEl>
                                              <p:pRg st="8" end="8"/>
                                            </p:txEl>
                                          </p:spTgt>
                                        </p:tgtEl>
                                        <p:attrNameLst>
                                          <p:attrName>ppt_x</p:attrName>
                                        </p:attrNameLst>
                                      </p:cBhvr>
                                      <p:tavLst>
                                        <p:tav tm="0">
                                          <p:val>
                                            <p:strVal val="#ppt_x-.2"/>
                                          </p:val>
                                        </p:tav>
                                        <p:tav tm="100000">
                                          <p:val>
                                            <p:strVal val="#ppt_x"/>
                                          </p:val>
                                        </p:tav>
                                      </p:tavLst>
                                    </p:anim>
                                    <p:anim calcmode="lin" valueType="num">
                                      <p:cBhvr>
                                        <p:cTn id="60" dur="1000" fill="hold"/>
                                        <p:tgtEl>
                                          <p:spTgt spid="4">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61" dur="1000"/>
                                        <p:tgtEl>
                                          <p:spTgt spid="4">
                                            <p:txEl>
                                              <p:pRg st="8" end="8"/>
                                            </p:txEl>
                                          </p:spTgt>
                                        </p:tgtEl>
                                      </p:cBhvr>
                                    </p:animEffect>
                                  </p:childTnLst>
                                </p:cTn>
                              </p:par>
                              <p:par>
                                <p:cTn id="62" presetID="29" presetClass="entr" presetSubtype="0" fill="hold" grpId="0" nodeType="withEffect">
                                  <p:stCondLst>
                                    <p:cond delay="0"/>
                                  </p:stCondLst>
                                  <p:childTnLst>
                                    <p:set>
                                      <p:cBhvr>
                                        <p:cTn id="63" dur="1" fill="hold">
                                          <p:stCondLst>
                                            <p:cond delay="0"/>
                                          </p:stCondLst>
                                        </p:cTn>
                                        <p:tgtEl>
                                          <p:spTgt spid="4">
                                            <p:txEl>
                                              <p:pRg st="9" end="9"/>
                                            </p:txEl>
                                          </p:spTgt>
                                        </p:tgtEl>
                                        <p:attrNameLst>
                                          <p:attrName>style.visibility</p:attrName>
                                        </p:attrNameLst>
                                      </p:cBhvr>
                                      <p:to>
                                        <p:strVal val="visible"/>
                                      </p:to>
                                    </p:set>
                                    <p:anim calcmode="lin" valueType="num">
                                      <p:cBhvr>
                                        <p:cTn id="64" dur="1000" fill="hold"/>
                                        <p:tgtEl>
                                          <p:spTgt spid="4">
                                            <p:txEl>
                                              <p:pRg st="9" end="9"/>
                                            </p:txEl>
                                          </p:spTgt>
                                        </p:tgtEl>
                                        <p:attrNameLst>
                                          <p:attrName>ppt_x</p:attrName>
                                        </p:attrNameLst>
                                      </p:cBhvr>
                                      <p:tavLst>
                                        <p:tav tm="0">
                                          <p:val>
                                            <p:strVal val="#ppt_x-.2"/>
                                          </p:val>
                                        </p:tav>
                                        <p:tav tm="100000">
                                          <p:val>
                                            <p:strVal val="#ppt_x"/>
                                          </p:val>
                                        </p:tav>
                                      </p:tavLst>
                                    </p:anim>
                                    <p:anim calcmode="lin" valueType="num">
                                      <p:cBhvr>
                                        <p:cTn id="65" dur="1000" fill="hold"/>
                                        <p:tgtEl>
                                          <p:spTgt spid="4">
                                            <p:txEl>
                                              <p:pRg st="9" end="9"/>
                                            </p:txEl>
                                          </p:spTgt>
                                        </p:tgtEl>
                                        <p:attrNameLst>
                                          <p:attrName>ppt_y</p:attrName>
                                        </p:attrNameLst>
                                      </p:cBhvr>
                                      <p:tavLst>
                                        <p:tav tm="0">
                                          <p:val>
                                            <p:strVal val="#ppt_y"/>
                                          </p:val>
                                        </p:tav>
                                        <p:tav tm="100000">
                                          <p:val>
                                            <p:strVal val="#ppt_y"/>
                                          </p:val>
                                        </p:tav>
                                      </p:tavLst>
                                    </p:anim>
                                    <p:animEffect transition="in" filter="wipe(right)" prLst="gradientSize: 0.1">
                                      <p:cBhvr>
                                        <p:cTn id="66" dur="1000"/>
                                        <p:tgtEl>
                                          <p:spTgt spid="4">
                                            <p:txEl>
                                              <p:pRg st="9" end="9"/>
                                            </p:txEl>
                                          </p:spTgt>
                                        </p:tgtEl>
                                      </p:cBhvr>
                                    </p:animEffect>
                                  </p:childTnLst>
                                </p:cTn>
                              </p:par>
                              <p:par>
                                <p:cTn id="67" presetID="29" presetClass="entr" presetSubtype="0" fill="hold" grpId="0" nodeType="withEffect">
                                  <p:stCondLst>
                                    <p:cond delay="0"/>
                                  </p:stCondLst>
                                  <p:childTnLst>
                                    <p:set>
                                      <p:cBhvr>
                                        <p:cTn id="68" dur="1" fill="hold">
                                          <p:stCondLst>
                                            <p:cond delay="0"/>
                                          </p:stCondLst>
                                        </p:cTn>
                                        <p:tgtEl>
                                          <p:spTgt spid="4">
                                            <p:txEl>
                                              <p:pRg st="10" end="10"/>
                                            </p:txEl>
                                          </p:spTgt>
                                        </p:tgtEl>
                                        <p:attrNameLst>
                                          <p:attrName>style.visibility</p:attrName>
                                        </p:attrNameLst>
                                      </p:cBhvr>
                                      <p:to>
                                        <p:strVal val="visible"/>
                                      </p:to>
                                    </p:set>
                                    <p:anim calcmode="lin" valueType="num">
                                      <p:cBhvr>
                                        <p:cTn id="69" dur="1000" fill="hold"/>
                                        <p:tgtEl>
                                          <p:spTgt spid="4">
                                            <p:txEl>
                                              <p:pRg st="10" end="10"/>
                                            </p:txEl>
                                          </p:spTgt>
                                        </p:tgtEl>
                                        <p:attrNameLst>
                                          <p:attrName>ppt_x</p:attrName>
                                        </p:attrNameLst>
                                      </p:cBhvr>
                                      <p:tavLst>
                                        <p:tav tm="0">
                                          <p:val>
                                            <p:strVal val="#ppt_x-.2"/>
                                          </p:val>
                                        </p:tav>
                                        <p:tav tm="100000">
                                          <p:val>
                                            <p:strVal val="#ppt_x"/>
                                          </p:val>
                                        </p:tav>
                                      </p:tavLst>
                                    </p:anim>
                                    <p:anim calcmode="lin" valueType="num">
                                      <p:cBhvr>
                                        <p:cTn id="70" dur="1000" fill="hold"/>
                                        <p:tgtEl>
                                          <p:spTgt spid="4">
                                            <p:txEl>
                                              <p:pRg st="10" end="10"/>
                                            </p:txEl>
                                          </p:spTgt>
                                        </p:tgtEl>
                                        <p:attrNameLst>
                                          <p:attrName>ppt_y</p:attrName>
                                        </p:attrNameLst>
                                      </p:cBhvr>
                                      <p:tavLst>
                                        <p:tav tm="0">
                                          <p:val>
                                            <p:strVal val="#ppt_y"/>
                                          </p:val>
                                        </p:tav>
                                        <p:tav tm="100000">
                                          <p:val>
                                            <p:strVal val="#ppt_y"/>
                                          </p:val>
                                        </p:tav>
                                      </p:tavLst>
                                    </p:anim>
                                    <p:animEffect transition="in" filter="wipe(right)" prLst="gradientSize: 0.1">
                                      <p:cBhvr>
                                        <p:cTn id="71" dur="1000"/>
                                        <p:tgtEl>
                                          <p:spTgt spid="4">
                                            <p:txEl>
                                              <p:pRg st="10" end="10"/>
                                            </p:txEl>
                                          </p:spTgt>
                                        </p:tgtEl>
                                      </p:cBhvr>
                                    </p:animEffect>
                                  </p:childTnLst>
                                </p:cTn>
                              </p:par>
                              <p:par>
                                <p:cTn id="72" presetID="29" presetClass="entr" presetSubtype="0" fill="hold" grpId="0" nodeType="withEffect">
                                  <p:stCondLst>
                                    <p:cond delay="0"/>
                                  </p:stCondLst>
                                  <p:childTnLst>
                                    <p:set>
                                      <p:cBhvr>
                                        <p:cTn id="73" dur="1" fill="hold">
                                          <p:stCondLst>
                                            <p:cond delay="0"/>
                                          </p:stCondLst>
                                        </p:cTn>
                                        <p:tgtEl>
                                          <p:spTgt spid="4">
                                            <p:txEl>
                                              <p:pRg st="11" end="11"/>
                                            </p:txEl>
                                          </p:spTgt>
                                        </p:tgtEl>
                                        <p:attrNameLst>
                                          <p:attrName>style.visibility</p:attrName>
                                        </p:attrNameLst>
                                      </p:cBhvr>
                                      <p:to>
                                        <p:strVal val="visible"/>
                                      </p:to>
                                    </p:set>
                                    <p:anim calcmode="lin" valueType="num">
                                      <p:cBhvr>
                                        <p:cTn id="74" dur="1000" fill="hold"/>
                                        <p:tgtEl>
                                          <p:spTgt spid="4">
                                            <p:txEl>
                                              <p:pRg st="11" end="11"/>
                                            </p:txEl>
                                          </p:spTgt>
                                        </p:tgtEl>
                                        <p:attrNameLst>
                                          <p:attrName>ppt_x</p:attrName>
                                        </p:attrNameLst>
                                      </p:cBhvr>
                                      <p:tavLst>
                                        <p:tav tm="0">
                                          <p:val>
                                            <p:strVal val="#ppt_x-.2"/>
                                          </p:val>
                                        </p:tav>
                                        <p:tav tm="100000">
                                          <p:val>
                                            <p:strVal val="#ppt_x"/>
                                          </p:val>
                                        </p:tav>
                                      </p:tavLst>
                                    </p:anim>
                                    <p:anim calcmode="lin" valueType="num">
                                      <p:cBhvr>
                                        <p:cTn id="75" dur="1000" fill="hold"/>
                                        <p:tgtEl>
                                          <p:spTgt spid="4">
                                            <p:txEl>
                                              <p:pRg st="11" end="11"/>
                                            </p:txEl>
                                          </p:spTgt>
                                        </p:tgtEl>
                                        <p:attrNameLst>
                                          <p:attrName>ppt_y</p:attrName>
                                        </p:attrNameLst>
                                      </p:cBhvr>
                                      <p:tavLst>
                                        <p:tav tm="0">
                                          <p:val>
                                            <p:strVal val="#ppt_y"/>
                                          </p:val>
                                        </p:tav>
                                        <p:tav tm="100000">
                                          <p:val>
                                            <p:strVal val="#ppt_y"/>
                                          </p:val>
                                        </p:tav>
                                      </p:tavLst>
                                    </p:anim>
                                    <p:animEffect transition="in" filter="wipe(right)" prLst="gradientSize: 0.1">
                                      <p:cBhvr>
                                        <p:cTn id="76" dur="1000"/>
                                        <p:tgtEl>
                                          <p:spTgt spid="4">
                                            <p:txEl>
                                              <p:pRg st="11" end="11"/>
                                            </p:txEl>
                                          </p:spTgt>
                                        </p:tgtEl>
                                      </p:cBhvr>
                                    </p:animEffect>
                                  </p:childTnLst>
                                </p:cTn>
                              </p:par>
                              <p:par>
                                <p:cTn id="77" presetID="29" presetClass="entr" presetSubtype="0" fill="hold" grpId="0" nodeType="withEffect">
                                  <p:stCondLst>
                                    <p:cond delay="0"/>
                                  </p:stCondLst>
                                  <p:childTnLst>
                                    <p:set>
                                      <p:cBhvr>
                                        <p:cTn id="78" dur="1" fill="hold">
                                          <p:stCondLst>
                                            <p:cond delay="0"/>
                                          </p:stCondLst>
                                        </p:cTn>
                                        <p:tgtEl>
                                          <p:spTgt spid="4">
                                            <p:txEl>
                                              <p:pRg st="12" end="12"/>
                                            </p:txEl>
                                          </p:spTgt>
                                        </p:tgtEl>
                                        <p:attrNameLst>
                                          <p:attrName>style.visibility</p:attrName>
                                        </p:attrNameLst>
                                      </p:cBhvr>
                                      <p:to>
                                        <p:strVal val="visible"/>
                                      </p:to>
                                    </p:set>
                                    <p:anim calcmode="lin" valueType="num">
                                      <p:cBhvr>
                                        <p:cTn id="79" dur="1000" fill="hold"/>
                                        <p:tgtEl>
                                          <p:spTgt spid="4">
                                            <p:txEl>
                                              <p:pRg st="12" end="12"/>
                                            </p:txEl>
                                          </p:spTgt>
                                        </p:tgtEl>
                                        <p:attrNameLst>
                                          <p:attrName>ppt_x</p:attrName>
                                        </p:attrNameLst>
                                      </p:cBhvr>
                                      <p:tavLst>
                                        <p:tav tm="0">
                                          <p:val>
                                            <p:strVal val="#ppt_x-.2"/>
                                          </p:val>
                                        </p:tav>
                                        <p:tav tm="100000">
                                          <p:val>
                                            <p:strVal val="#ppt_x"/>
                                          </p:val>
                                        </p:tav>
                                      </p:tavLst>
                                    </p:anim>
                                    <p:anim calcmode="lin" valueType="num">
                                      <p:cBhvr>
                                        <p:cTn id="80" dur="1000" fill="hold"/>
                                        <p:tgtEl>
                                          <p:spTgt spid="4">
                                            <p:txEl>
                                              <p:pRg st="12" end="12"/>
                                            </p:txEl>
                                          </p:spTgt>
                                        </p:tgtEl>
                                        <p:attrNameLst>
                                          <p:attrName>ppt_y</p:attrName>
                                        </p:attrNameLst>
                                      </p:cBhvr>
                                      <p:tavLst>
                                        <p:tav tm="0">
                                          <p:val>
                                            <p:strVal val="#ppt_y"/>
                                          </p:val>
                                        </p:tav>
                                        <p:tav tm="100000">
                                          <p:val>
                                            <p:strVal val="#ppt_y"/>
                                          </p:val>
                                        </p:tav>
                                      </p:tavLst>
                                    </p:anim>
                                    <p:animEffect transition="in" filter="wipe(right)" prLst="gradientSize: 0.1">
                                      <p:cBhvr>
                                        <p:cTn id="81" dur="1000"/>
                                        <p:tgtEl>
                                          <p:spTgt spid="4">
                                            <p:txEl>
                                              <p:pRg st="12" end="12"/>
                                            </p:txEl>
                                          </p:spTgt>
                                        </p:tgtEl>
                                      </p:cBhvr>
                                    </p:animEffect>
                                  </p:childTnLst>
                                </p:cTn>
                              </p:par>
                              <p:par>
                                <p:cTn id="82" presetID="29" presetClass="entr" presetSubtype="0" fill="hold" grpId="0" nodeType="withEffect">
                                  <p:stCondLst>
                                    <p:cond delay="0"/>
                                  </p:stCondLst>
                                  <p:childTnLst>
                                    <p:set>
                                      <p:cBhvr>
                                        <p:cTn id="83" dur="1" fill="hold">
                                          <p:stCondLst>
                                            <p:cond delay="0"/>
                                          </p:stCondLst>
                                        </p:cTn>
                                        <p:tgtEl>
                                          <p:spTgt spid="4">
                                            <p:txEl>
                                              <p:pRg st="13" end="13"/>
                                            </p:txEl>
                                          </p:spTgt>
                                        </p:tgtEl>
                                        <p:attrNameLst>
                                          <p:attrName>style.visibility</p:attrName>
                                        </p:attrNameLst>
                                      </p:cBhvr>
                                      <p:to>
                                        <p:strVal val="visible"/>
                                      </p:to>
                                    </p:set>
                                    <p:anim calcmode="lin" valueType="num">
                                      <p:cBhvr>
                                        <p:cTn id="84" dur="1000" fill="hold"/>
                                        <p:tgtEl>
                                          <p:spTgt spid="4">
                                            <p:txEl>
                                              <p:pRg st="13" end="13"/>
                                            </p:txEl>
                                          </p:spTgt>
                                        </p:tgtEl>
                                        <p:attrNameLst>
                                          <p:attrName>ppt_x</p:attrName>
                                        </p:attrNameLst>
                                      </p:cBhvr>
                                      <p:tavLst>
                                        <p:tav tm="0">
                                          <p:val>
                                            <p:strVal val="#ppt_x-.2"/>
                                          </p:val>
                                        </p:tav>
                                        <p:tav tm="100000">
                                          <p:val>
                                            <p:strVal val="#ppt_x"/>
                                          </p:val>
                                        </p:tav>
                                      </p:tavLst>
                                    </p:anim>
                                    <p:anim calcmode="lin" valueType="num">
                                      <p:cBhvr>
                                        <p:cTn id="85" dur="1000" fill="hold"/>
                                        <p:tgtEl>
                                          <p:spTgt spid="4">
                                            <p:txEl>
                                              <p:pRg st="13" end="13"/>
                                            </p:txEl>
                                          </p:spTgt>
                                        </p:tgtEl>
                                        <p:attrNameLst>
                                          <p:attrName>ppt_y</p:attrName>
                                        </p:attrNameLst>
                                      </p:cBhvr>
                                      <p:tavLst>
                                        <p:tav tm="0">
                                          <p:val>
                                            <p:strVal val="#ppt_y"/>
                                          </p:val>
                                        </p:tav>
                                        <p:tav tm="100000">
                                          <p:val>
                                            <p:strVal val="#ppt_y"/>
                                          </p:val>
                                        </p:tav>
                                      </p:tavLst>
                                    </p:anim>
                                    <p:animEffect transition="in" filter="wipe(right)" prLst="gradientSize: 0.1">
                                      <p:cBhvr>
                                        <p:cTn id="86" dur="1000"/>
                                        <p:tgtEl>
                                          <p:spTgt spid="4">
                                            <p:txEl>
                                              <p:pRg st="13" end="13"/>
                                            </p:txEl>
                                          </p:spTgt>
                                        </p:tgtEl>
                                      </p:cBhvr>
                                    </p:animEffect>
                                  </p:childTnLst>
                                </p:cTn>
                              </p:par>
                              <p:par>
                                <p:cTn id="87" presetID="29" presetClass="entr" presetSubtype="0" fill="hold" grpId="0" nodeType="withEffect">
                                  <p:stCondLst>
                                    <p:cond delay="0"/>
                                  </p:stCondLst>
                                  <p:childTnLst>
                                    <p:set>
                                      <p:cBhvr>
                                        <p:cTn id="88" dur="1" fill="hold">
                                          <p:stCondLst>
                                            <p:cond delay="0"/>
                                          </p:stCondLst>
                                        </p:cTn>
                                        <p:tgtEl>
                                          <p:spTgt spid="4">
                                            <p:txEl>
                                              <p:pRg st="14" end="14"/>
                                            </p:txEl>
                                          </p:spTgt>
                                        </p:tgtEl>
                                        <p:attrNameLst>
                                          <p:attrName>style.visibility</p:attrName>
                                        </p:attrNameLst>
                                      </p:cBhvr>
                                      <p:to>
                                        <p:strVal val="visible"/>
                                      </p:to>
                                    </p:set>
                                    <p:anim calcmode="lin" valueType="num">
                                      <p:cBhvr>
                                        <p:cTn id="89" dur="1000" fill="hold"/>
                                        <p:tgtEl>
                                          <p:spTgt spid="4">
                                            <p:txEl>
                                              <p:pRg st="14" end="14"/>
                                            </p:txEl>
                                          </p:spTgt>
                                        </p:tgtEl>
                                        <p:attrNameLst>
                                          <p:attrName>ppt_x</p:attrName>
                                        </p:attrNameLst>
                                      </p:cBhvr>
                                      <p:tavLst>
                                        <p:tav tm="0">
                                          <p:val>
                                            <p:strVal val="#ppt_x-.2"/>
                                          </p:val>
                                        </p:tav>
                                        <p:tav tm="100000">
                                          <p:val>
                                            <p:strVal val="#ppt_x"/>
                                          </p:val>
                                        </p:tav>
                                      </p:tavLst>
                                    </p:anim>
                                    <p:anim calcmode="lin" valueType="num">
                                      <p:cBhvr>
                                        <p:cTn id="90" dur="1000" fill="hold"/>
                                        <p:tgtEl>
                                          <p:spTgt spid="4">
                                            <p:txEl>
                                              <p:pRg st="14" end="14"/>
                                            </p:txEl>
                                          </p:spTgt>
                                        </p:tgtEl>
                                        <p:attrNameLst>
                                          <p:attrName>ppt_y</p:attrName>
                                        </p:attrNameLst>
                                      </p:cBhvr>
                                      <p:tavLst>
                                        <p:tav tm="0">
                                          <p:val>
                                            <p:strVal val="#ppt_y"/>
                                          </p:val>
                                        </p:tav>
                                        <p:tav tm="100000">
                                          <p:val>
                                            <p:strVal val="#ppt_y"/>
                                          </p:val>
                                        </p:tav>
                                      </p:tavLst>
                                    </p:anim>
                                    <p:animEffect transition="in" filter="wipe(right)" prLst="gradientSize: 0.1">
                                      <p:cBhvr>
                                        <p:cTn id="91" dur="1000"/>
                                        <p:tgtEl>
                                          <p:spTgt spid="4">
                                            <p:txEl>
                                              <p:pRg st="14" end="14"/>
                                            </p:txEl>
                                          </p:spTgt>
                                        </p:tgtEl>
                                      </p:cBhvr>
                                    </p:animEffect>
                                  </p:childTnLst>
                                </p:cTn>
                              </p:par>
                              <p:par>
                                <p:cTn id="92" presetID="29" presetClass="entr" presetSubtype="0" fill="hold" grpId="0" nodeType="withEffect">
                                  <p:stCondLst>
                                    <p:cond delay="0"/>
                                  </p:stCondLst>
                                  <p:childTnLst>
                                    <p:set>
                                      <p:cBhvr>
                                        <p:cTn id="93" dur="1" fill="hold">
                                          <p:stCondLst>
                                            <p:cond delay="0"/>
                                          </p:stCondLst>
                                        </p:cTn>
                                        <p:tgtEl>
                                          <p:spTgt spid="4">
                                            <p:txEl>
                                              <p:pRg st="15" end="15"/>
                                            </p:txEl>
                                          </p:spTgt>
                                        </p:tgtEl>
                                        <p:attrNameLst>
                                          <p:attrName>style.visibility</p:attrName>
                                        </p:attrNameLst>
                                      </p:cBhvr>
                                      <p:to>
                                        <p:strVal val="visible"/>
                                      </p:to>
                                    </p:set>
                                    <p:anim calcmode="lin" valueType="num">
                                      <p:cBhvr>
                                        <p:cTn id="94" dur="1000" fill="hold"/>
                                        <p:tgtEl>
                                          <p:spTgt spid="4">
                                            <p:txEl>
                                              <p:pRg st="15" end="15"/>
                                            </p:txEl>
                                          </p:spTgt>
                                        </p:tgtEl>
                                        <p:attrNameLst>
                                          <p:attrName>ppt_x</p:attrName>
                                        </p:attrNameLst>
                                      </p:cBhvr>
                                      <p:tavLst>
                                        <p:tav tm="0">
                                          <p:val>
                                            <p:strVal val="#ppt_x-.2"/>
                                          </p:val>
                                        </p:tav>
                                        <p:tav tm="100000">
                                          <p:val>
                                            <p:strVal val="#ppt_x"/>
                                          </p:val>
                                        </p:tav>
                                      </p:tavLst>
                                    </p:anim>
                                    <p:anim calcmode="lin" valueType="num">
                                      <p:cBhvr>
                                        <p:cTn id="95" dur="1000" fill="hold"/>
                                        <p:tgtEl>
                                          <p:spTgt spid="4">
                                            <p:txEl>
                                              <p:pRg st="15" end="15"/>
                                            </p:txEl>
                                          </p:spTgt>
                                        </p:tgtEl>
                                        <p:attrNameLst>
                                          <p:attrName>ppt_y</p:attrName>
                                        </p:attrNameLst>
                                      </p:cBhvr>
                                      <p:tavLst>
                                        <p:tav tm="0">
                                          <p:val>
                                            <p:strVal val="#ppt_y"/>
                                          </p:val>
                                        </p:tav>
                                        <p:tav tm="100000">
                                          <p:val>
                                            <p:strVal val="#ppt_y"/>
                                          </p:val>
                                        </p:tav>
                                      </p:tavLst>
                                    </p:anim>
                                    <p:animEffect transition="in" filter="wipe(right)" prLst="gradientSize: 0.1">
                                      <p:cBhvr>
                                        <p:cTn id="96" dur="1000"/>
                                        <p:tgtEl>
                                          <p:spTgt spid="4">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2"/>
          <p:cNvSpPr>
            <a:spLocks noGrp="1"/>
          </p:cNvSpPr>
          <p:nvPr>
            <p:ph type="title"/>
          </p:nvPr>
        </p:nvSpPr>
        <p:spPr>
          <a:xfrm>
            <a:off x="914400" y="147782"/>
            <a:ext cx="9296400" cy="1311563"/>
          </a:xfrm>
        </p:spPr>
        <p:txBody>
          <a:bodyPr>
            <a:noAutofit/>
          </a:bodyPr>
          <a:lstStyle/>
          <a:p>
            <a:pPr algn="ctr"/>
            <a:r>
              <a:rPr lang="en-US" sz="4000" dirty="0">
                <a:solidFill>
                  <a:schemeClr val="tx1"/>
                </a:solidFill>
                <a:effectLst/>
                <a:latin typeface="Arial" pitchFamily="34" charset="0"/>
                <a:cs typeface="Arial" pitchFamily="34" charset="0"/>
              </a:rPr>
              <a:t>Pathway 2:</a:t>
            </a:r>
            <a:br>
              <a:rPr lang="en-US" sz="4000" dirty="0">
                <a:solidFill>
                  <a:schemeClr val="tx1"/>
                </a:solidFill>
                <a:effectLst/>
                <a:latin typeface="Arial" pitchFamily="34" charset="0"/>
                <a:cs typeface="Arial" pitchFamily="34" charset="0"/>
              </a:rPr>
            </a:br>
            <a:r>
              <a:rPr lang="en-US" sz="3600" dirty="0">
                <a:effectLst/>
                <a:cs typeface="Arial" pitchFamily="34" charset="0"/>
              </a:rPr>
              <a:t>Shift </a:t>
            </a:r>
            <a:r>
              <a:rPr lang="en-US" sz="3600" dirty="0">
                <a:solidFill>
                  <a:schemeClr val="tx1"/>
                </a:solidFill>
                <a:effectLst/>
                <a:latin typeface="Arial" pitchFamily="34" charset="0"/>
                <a:cs typeface="Arial" pitchFamily="34" charset="0"/>
              </a:rPr>
              <a:t>Attention</a:t>
            </a:r>
            <a:endParaRPr lang="en-US" sz="3600" b="0" dirty="0">
              <a:solidFill>
                <a:schemeClr val="tx1"/>
              </a:solidFill>
              <a:effectLst/>
              <a:latin typeface="Arial" pitchFamily="34" charset="0"/>
              <a:cs typeface="Arial" pitchFamily="34" charset="0"/>
            </a:endParaRPr>
          </a:p>
        </p:txBody>
      </p:sp>
      <p:sp>
        <p:nvSpPr>
          <p:cNvPr id="4" name="Content Placeholder 3"/>
          <p:cNvSpPr>
            <a:spLocks noGrp="1"/>
          </p:cNvSpPr>
          <p:nvPr>
            <p:ph sz="quarter" idx="1"/>
          </p:nvPr>
        </p:nvSpPr>
        <p:spPr>
          <a:xfrm>
            <a:off x="914400" y="1671782"/>
            <a:ext cx="9372600" cy="4805217"/>
          </a:xfrm>
        </p:spPr>
        <p:txBody>
          <a:bodyPr>
            <a:noAutofit/>
          </a:bodyPr>
          <a:lstStyle/>
          <a:p>
            <a:pPr marL="609600" indent="-609600">
              <a:lnSpc>
                <a:spcPct val="100000"/>
              </a:lnSpc>
              <a:spcBef>
                <a:spcPts val="600"/>
              </a:spcBef>
              <a:buClr>
                <a:schemeClr val="tx1"/>
              </a:buClr>
            </a:pPr>
            <a:r>
              <a:rPr lang="en-US" sz="2400" dirty="0">
                <a:solidFill>
                  <a:schemeClr val="tx2">
                    <a:lumMod val="75000"/>
                  </a:schemeClr>
                </a:solidFill>
                <a:effectLst>
                  <a:outerShdw blurRad="38100" dist="38100" dir="2700000" algn="tl">
                    <a:srgbClr val="000000">
                      <a:alpha val="43137"/>
                    </a:srgbClr>
                  </a:outerShdw>
                </a:effectLst>
                <a:cs typeface="Arial" pitchFamily="34" charset="0"/>
              </a:rPr>
              <a:t>Change language</a:t>
            </a:r>
          </a:p>
          <a:p>
            <a:pPr marL="609600" indent="-609600">
              <a:lnSpc>
                <a:spcPct val="100000"/>
              </a:lnSpc>
              <a:spcBef>
                <a:spcPts val="600"/>
              </a:spcBef>
              <a:buClr>
                <a:schemeClr val="tx1"/>
              </a:buClr>
            </a:pPr>
            <a:r>
              <a:rPr lang="en-US" sz="2400" dirty="0">
                <a:solidFill>
                  <a:schemeClr val="tx1"/>
                </a:solidFill>
                <a:effectLst>
                  <a:outerShdw blurRad="38100" dist="38100" dir="2700000" algn="tl">
                    <a:srgbClr val="000000">
                      <a:alpha val="43137"/>
                    </a:srgbClr>
                  </a:outerShdw>
                </a:effectLst>
                <a:cs typeface="Arial" pitchFamily="34" charset="0"/>
              </a:rPr>
              <a:t>Broaden Perspectives (consider different points of view)</a:t>
            </a:r>
          </a:p>
          <a:p>
            <a:pPr marL="609600" indent="-609600">
              <a:lnSpc>
                <a:spcPct val="100000"/>
              </a:lnSpc>
              <a:spcBef>
                <a:spcPts val="600"/>
              </a:spcBef>
              <a:buClr>
                <a:schemeClr val="tx1"/>
              </a:buClr>
            </a:pPr>
            <a:r>
              <a:rPr lang="en-US" sz="2400" dirty="0">
                <a:effectLst/>
                <a:cs typeface="Arial" pitchFamily="34" charset="0"/>
              </a:rPr>
              <a:t>Suggest Alternative Viewpoints that Fit the Same Evidence</a:t>
            </a:r>
            <a:endParaRPr lang="en-US" sz="2400" dirty="0">
              <a:solidFill>
                <a:schemeClr val="tx1"/>
              </a:solidFill>
              <a:effectLst>
                <a:outerShdw blurRad="38100" dist="38100" dir="2700000" algn="tl">
                  <a:srgbClr val="000000">
                    <a:alpha val="43137"/>
                  </a:srgbClr>
                </a:outerShdw>
              </a:effectLst>
              <a:cs typeface="Arial" pitchFamily="34" charset="0"/>
            </a:endParaRPr>
          </a:p>
          <a:p>
            <a:pPr marL="609600" indent="-609600">
              <a:lnSpc>
                <a:spcPct val="100000"/>
              </a:lnSpc>
              <a:spcBef>
                <a:spcPts val="600"/>
              </a:spcBef>
              <a:buClr>
                <a:schemeClr val="tx1"/>
              </a:buClr>
            </a:pPr>
            <a:r>
              <a:rPr lang="en-US" sz="2400" dirty="0">
                <a:solidFill>
                  <a:schemeClr val="tx1"/>
                </a:solidFill>
                <a:effectLst>
                  <a:outerShdw blurRad="38100" dist="38100" dir="2700000" algn="tl">
                    <a:srgbClr val="000000">
                      <a:alpha val="43137"/>
                    </a:srgbClr>
                  </a:outerShdw>
                </a:effectLst>
                <a:cs typeface="Arial" pitchFamily="34" charset="0"/>
              </a:rPr>
              <a:t>Find a Vision for the Future</a:t>
            </a:r>
          </a:p>
          <a:p>
            <a:pPr marL="609600" indent="-609600">
              <a:lnSpc>
                <a:spcPct val="100000"/>
              </a:lnSpc>
              <a:spcBef>
                <a:spcPts val="600"/>
              </a:spcBef>
              <a:buClr>
                <a:schemeClr val="tx1"/>
              </a:buClr>
            </a:pPr>
            <a:r>
              <a:rPr lang="en-US" sz="2400" dirty="0">
                <a:solidFill>
                  <a:schemeClr val="tx1"/>
                </a:solidFill>
                <a:effectLst>
                  <a:outerShdw blurRad="38100" dist="38100" dir="2700000" algn="tl">
                    <a:srgbClr val="000000">
                      <a:alpha val="43137"/>
                    </a:srgbClr>
                  </a:outerShdw>
                </a:effectLst>
                <a:cs typeface="Arial" pitchFamily="34" charset="0"/>
              </a:rPr>
              <a:t>Encourage Clients to Cast Doubt on Their Thoughts</a:t>
            </a:r>
          </a:p>
          <a:p>
            <a:pPr marL="609600" indent="-609600">
              <a:lnSpc>
                <a:spcPct val="100000"/>
              </a:lnSpc>
              <a:spcBef>
                <a:spcPts val="600"/>
              </a:spcBef>
              <a:buClr>
                <a:schemeClr val="tx1"/>
              </a:buClr>
            </a:pPr>
            <a:r>
              <a:rPr lang="en-US" sz="2400" dirty="0">
                <a:solidFill>
                  <a:schemeClr val="tx1"/>
                </a:solidFill>
                <a:effectLst>
                  <a:outerShdw blurRad="38100" dist="38100" dir="2700000" algn="tl">
                    <a:srgbClr val="000000">
                      <a:alpha val="43137"/>
                    </a:srgbClr>
                  </a:outerShdw>
                </a:effectLst>
                <a:cs typeface="Arial" pitchFamily="34" charset="0"/>
              </a:rPr>
              <a:t>Change Some Quality of Remembered Experience</a:t>
            </a:r>
          </a:p>
          <a:p>
            <a:pPr marL="609600" indent="-609600">
              <a:lnSpc>
                <a:spcPct val="100000"/>
              </a:lnSpc>
              <a:spcBef>
                <a:spcPts val="600"/>
              </a:spcBef>
              <a:buClr>
                <a:schemeClr val="tx1"/>
              </a:buClr>
            </a:pPr>
            <a:r>
              <a:rPr lang="en-US" sz="2400" dirty="0">
                <a:solidFill>
                  <a:schemeClr val="tx1"/>
                </a:solidFill>
                <a:effectLst>
                  <a:outerShdw blurRad="38100" dist="38100" dir="2700000" algn="tl">
                    <a:srgbClr val="000000">
                      <a:alpha val="43137"/>
                    </a:srgbClr>
                  </a:outerShdw>
                </a:effectLst>
                <a:cs typeface="Arial" pitchFamily="34" charset="0"/>
              </a:rPr>
              <a:t>Shift between the Past, Present, and Future</a:t>
            </a:r>
          </a:p>
          <a:p>
            <a:pPr marL="609600" indent="-609600">
              <a:lnSpc>
                <a:spcPct val="100000"/>
              </a:lnSpc>
              <a:spcBef>
                <a:spcPts val="600"/>
              </a:spcBef>
              <a:buClr>
                <a:schemeClr val="tx1"/>
              </a:buClr>
            </a:pPr>
            <a:r>
              <a:rPr lang="en-US" sz="2400" dirty="0">
                <a:solidFill>
                  <a:schemeClr val="tx1"/>
                </a:solidFill>
                <a:effectLst>
                  <a:outerShdw blurRad="38100" dist="38100" dir="2700000" algn="tl">
                    <a:srgbClr val="000000">
                      <a:alpha val="43137"/>
                    </a:srgbClr>
                  </a:outerShdw>
                </a:effectLst>
                <a:cs typeface="Arial" pitchFamily="34" charset="0"/>
              </a:rPr>
              <a:t>Shift Focus from Internal Experience to the External Environment or Other People or Vice Versa</a:t>
            </a:r>
          </a:p>
          <a:p>
            <a:pPr marL="609600" indent="-609600">
              <a:lnSpc>
                <a:spcPct val="100000"/>
              </a:lnSpc>
              <a:spcBef>
                <a:spcPts val="600"/>
              </a:spcBef>
              <a:buClr>
                <a:schemeClr val="tx1"/>
              </a:buClr>
            </a:pPr>
            <a:r>
              <a:rPr lang="en-US" sz="2400" dirty="0">
                <a:solidFill>
                  <a:schemeClr val="tx1"/>
                </a:solidFill>
                <a:effectLst>
                  <a:outerShdw blurRad="38100" dist="38100" dir="2700000" algn="tl">
                    <a:srgbClr val="000000">
                      <a:alpha val="43137"/>
                    </a:srgbClr>
                  </a:outerShdw>
                </a:effectLst>
                <a:cs typeface="Arial" pitchFamily="34" charset="0"/>
              </a:rPr>
              <a:t>Shift sensory attention</a:t>
            </a:r>
          </a:p>
        </p:txBody>
      </p:sp>
    </p:spTree>
    <p:extLst>
      <p:ext uri="{BB962C8B-B14F-4D97-AF65-F5344CB8AC3E}">
        <p14:creationId xmlns:p14="http://schemas.microsoft.com/office/powerpoint/2010/main" val="3151674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10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1000" fill="hold"/>
                                        <p:tgtEl>
                                          <p:spTgt spid="4">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4">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1000" fill="hold"/>
                                        <p:tgtEl>
                                          <p:spTgt spid="4">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4">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1000" fill="hold"/>
                                        <p:tgtEl>
                                          <p:spTgt spid="4">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4">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1000" fill="hold"/>
                                        <p:tgtEl>
                                          <p:spTgt spid="4">
                                            <p:txEl>
                                              <p:pRg st="5" end="5"/>
                                            </p:txEl>
                                          </p:spTgt>
                                        </p:tgtEl>
                                        <p:attrNameLst>
                                          <p:attrName>ppt_x</p:attrName>
                                        </p:attrNameLst>
                                      </p:cBhvr>
                                      <p:tavLst>
                                        <p:tav tm="0">
                                          <p:val>
                                            <p:strVal val="#ppt_x-.2"/>
                                          </p:val>
                                        </p:tav>
                                        <p:tav tm="100000">
                                          <p:val>
                                            <p:strVal val="#ppt_x"/>
                                          </p:val>
                                        </p:tav>
                                      </p:tavLst>
                                    </p:anim>
                                    <p:anim calcmode="lin" valueType="num">
                                      <p:cBhvr>
                                        <p:cTn id="43" dur="1000" fill="hold"/>
                                        <p:tgtEl>
                                          <p:spTgt spid="4">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1000" fill="hold"/>
                                        <p:tgtEl>
                                          <p:spTgt spid="4">
                                            <p:txEl>
                                              <p:pRg st="6" end="6"/>
                                            </p:txEl>
                                          </p:spTgt>
                                        </p:tgtEl>
                                        <p:attrNameLst>
                                          <p:attrName>ppt_x</p:attrName>
                                        </p:attrNameLst>
                                      </p:cBhvr>
                                      <p:tavLst>
                                        <p:tav tm="0">
                                          <p:val>
                                            <p:strVal val="#ppt_x-.2"/>
                                          </p:val>
                                        </p:tav>
                                        <p:tav tm="100000">
                                          <p:val>
                                            <p:strVal val="#ppt_x"/>
                                          </p:val>
                                        </p:tav>
                                      </p:tavLst>
                                    </p:anim>
                                    <p:anim calcmode="lin" valueType="num">
                                      <p:cBhvr>
                                        <p:cTn id="50" dur="1000" fill="hold"/>
                                        <p:tgtEl>
                                          <p:spTgt spid="4">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p:cTn id="56" dur="1000" fill="hold"/>
                                        <p:tgtEl>
                                          <p:spTgt spid="4">
                                            <p:txEl>
                                              <p:pRg st="7" end="7"/>
                                            </p:txEl>
                                          </p:spTgt>
                                        </p:tgtEl>
                                        <p:attrNameLst>
                                          <p:attrName>ppt_x</p:attrName>
                                        </p:attrNameLst>
                                      </p:cBhvr>
                                      <p:tavLst>
                                        <p:tav tm="0">
                                          <p:val>
                                            <p:strVal val="#ppt_x-.2"/>
                                          </p:val>
                                        </p:tav>
                                        <p:tav tm="100000">
                                          <p:val>
                                            <p:strVal val="#ppt_x"/>
                                          </p:val>
                                        </p:tav>
                                      </p:tavLst>
                                    </p:anim>
                                    <p:anim calcmode="lin" valueType="num">
                                      <p:cBhvr>
                                        <p:cTn id="57" dur="1000" fill="hold"/>
                                        <p:tgtEl>
                                          <p:spTgt spid="4">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58" dur="1000"/>
                                        <p:tgtEl>
                                          <p:spTgt spid="4">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9" presetClass="entr" presetSubtype="0" fill="hold" grpId="0"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 calcmode="lin" valueType="num">
                                      <p:cBhvr>
                                        <p:cTn id="63" dur="1000" fill="hold"/>
                                        <p:tgtEl>
                                          <p:spTgt spid="4">
                                            <p:txEl>
                                              <p:pRg st="8" end="8"/>
                                            </p:txEl>
                                          </p:spTgt>
                                        </p:tgtEl>
                                        <p:attrNameLst>
                                          <p:attrName>ppt_x</p:attrName>
                                        </p:attrNameLst>
                                      </p:cBhvr>
                                      <p:tavLst>
                                        <p:tav tm="0">
                                          <p:val>
                                            <p:strVal val="#ppt_x-.2"/>
                                          </p:val>
                                        </p:tav>
                                        <p:tav tm="100000">
                                          <p:val>
                                            <p:strVal val="#ppt_x"/>
                                          </p:val>
                                        </p:tav>
                                      </p:tavLst>
                                    </p:anim>
                                    <p:anim calcmode="lin" valueType="num">
                                      <p:cBhvr>
                                        <p:cTn id="64" dur="1000" fill="hold"/>
                                        <p:tgtEl>
                                          <p:spTgt spid="4">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65" dur="1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52401"/>
            <a:ext cx="8229600" cy="1066799"/>
          </a:xfrm>
        </p:spPr>
        <p:txBody>
          <a:bodyPr>
            <a:normAutofit/>
          </a:bodyPr>
          <a:lstStyle/>
          <a:p>
            <a:pPr algn="ctr" eaLnBrk="1" hangingPunct="1">
              <a:defRPr/>
            </a:pPr>
            <a:r>
              <a:rPr lang="en-US" sz="4000" dirty="0">
                <a:effectLst/>
                <a:latin typeface="Arial" pitchFamily="34" charset="0"/>
              </a:rPr>
              <a:t>Language: The Costs of Negativity</a:t>
            </a:r>
          </a:p>
        </p:txBody>
      </p:sp>
      <p:sp>
        <p:nvSpPr>
          <p:cNvPr id="547843" name="Rectangle 3"/>
          <p:cNvSpPr>
            <a:spLocks noGrp="1" noChangeArrowheads="1"/>
          </p:cNvSpPr>
          <p:nvPr>
            <p:ph idx="1"/>
          </p:nvPr>
        </p:nvSpPr>
        <p:spPr>
          <a:xfrm>
            <a:off x="857250" y="1219200"/>
            <a:ext cx="10344150" cy="4572000"/>
          </a:xfrm>
        </p:spPr>
        <p:txBody>
          <a:bodyPr>
            <a:normAutofit fontScale="92500"/>
          </a:bodyPr>
          <a:lstStyle/>
          <a:p>
            <a:pPr>
              <a:buClrTx/>
              <a:buFont typeface="Arial" pitchFamily="34" charset="0"/>
              <a:buChar char="•"/>
            </a:pPr>
            <a:r>
              <a:rPr lang="en-US" sz="2800" dirty="0">
                <a:latin typeface="Arial" pitchFamily="34" charset="0"/>
                <a:cs typeface="Arial" pitchFamily="34" charset="0"/>
              </a:rPr>
              <a:t>Research shows that extensive discussions of problems and encouragement of </a:t>
            </a:r>
            <a:r>
              <a:rPr lang="en-US" altLang="en-US" sz="2800" dirty="0">
                <a:latin typeface="Arial" pitchFamily="34" charset="0"/>
                <a:cs typeface="Arial" pitchFamily="34" charset="0"/>
              </a:rPr>
              <a:t>‘‘</a:t>
            </a:r>
            <a:r>
              <a:rPr lang="en-US" sz="2800" dirty="0">
                <a:latin typeface="Arial" pitchFamily="34" charset="0"/>
                <a:cs typeface="Arial" pitchFamily="34" charset="0"/>
              </a:rPr>
              <a:t>problem talk,</a:t>
            </a:r>
            <a:r>
              <a:rPr lang="en-US" altLang="en-US" sz="2800" dirty="0">
                <a:latin typeface="Arial" pitchFamily="34" charset="0"/>
                <a:cs typeface="Arial" pitchFamily="34" charset="0"/>
              </a:rPr>
              <a:t>’’</a:t>
            </a:r>
            <a:r>
              <a:rPr lang="en-US" sz="2800" dirty="0">
                <a:latin typeface="Arial" pitchFamily="34" charset="0"/>
                <a:cs typeface="Arial" pitchFamily="34" charset="0"/>
              </a:rPr>
              <a:t> rehashing the details of problems, speculating about problems, and dwelling on negative affect in particular, leads to a signiﬁcant increase in the stress hormone cortisol, which predicts increased depression and anxiety over time. (Byrd-Craven, Geary, Rose, &amp; Ponzi, 2008)</a:t>
            </a:r>
          </a:p>
          <a:p>
            <a:pPr>
              <a:buFont typeface="Arial" pitchFamily="34" charset="0"/>
              <a:buChar char="•"/>
            </a:pPr>
            <a:r>
              <a:rPr lang="en-US" sz="2800" dirty="0">
                <a:latin typeface="Arial" pitchFamily="34" charset="0"/>
                <a:ea typeface="ヒラギノ角ゴ Pro W3" charset="-128"/>
                <a:cs typeface="Arial" pitchFamily="34" charset="0"/>
              </a:rPr>
              <a:t>People who are in a more positive mood are better liked by others and more open to new ideas and experiences. (Fredrickson, 1998)</a:t>
            </a:r>
            <a:endParaRPr lang="en-US" sz="2800" dirty="0">
              <a:latin typeface="Arial" pitchFamily="34" charset="0"/>
              <a:cs typeface="Arial" pitchFamily="34" charset="0"/>
            </a:endParaRPr>
          </a:p>
        </p:txBody>
      </p:sp>
      <p:sp>
        <p:nvSpPr>
          <p:cNvPr id="2" name="TextBox 1"/>
          <p:cNvSpPr txBox="1"/>
          <p:nvPr/>
        </p:nvSpPr>
        <p:spPr>
          <a:xfrm>
            <a:off x="990599" y="5703454"/>
            <a:ext cx="9899073" cy="646331"/>
          </a:xfrm>
          <a:prstGeom prst="rect">
            <a:avLst/>
          </a:prstGeom>
          <a:noFill/>
        </p:spPr>
        <p:txBody>
          <a:bodyPr wrap="square" rtlCol="0">
            <a:spAutoFit/>
          </a:bodyPr>
          <a:lstStyle/>
          <a:p>
            <a:r>
              <a:rPr lang="en-US" sz="1200" dirty="0">
                <a:latin typeface="Arial" pitchFamily="34" charset="0"/>
                <a:cs typeface="Arial" pitchFamily="34" charset="0"/>
              </a:rPr>
              <a:t>Byrd-Craven, J., Geary, D. C., Rose, A. J., &amp; Ponzi, D. (2008). Co-ruminating increase stress hormone levels in women. </a:t>
            </a:r>
            <a:r>
              <a:rPr lang="en-US" sz="1200" i="1" dirty="0">
                <a:latin typeface="Arial" pitchFamily="34" charset="0"/>
                <a:cs typeface="Arial" pitchFamily="34" charset="0"/>
              </a:rPr>
              <a:t>Hormones and </a:t>
            </a:r>
          </a:p>
          <a:p>
            <a:r>
              <a:rPr lang="en-US" sz="1200" i="1" dirty="0">
                <a:latin typeface="Arial" pitchFamily="34" charset="0"/>
                <a:cs typeface="Arial" pitchFamily="34" charset="0"/>
              </a:rPr>
              <a:t>     Behavior</a:t>
            </a:r>
            <a:r>
              <a:rPr lang="en-US" sz="1200" dirty="0">
                <a:latin typeface="Arial" pitchFamily="34" charset="0"/>
                <a:cs typeface="Arial" pitchFamily="34" charset="0"/>
              </a:rPr>
              <a:t>, 53, 489–492.</a:t>
            </a:r>
          </a:p>
          <a:p>
            <a:r>
              <a:rPr lang="en-US" sz="1200" dirty="0">
                <a:latin typeface="Arial" pitchFamily="34" charset="0"/>
                <a:ea typeface="ヒラギノ角ゴ Pro W3" charset="-128"/>
                <a:cs typeface="Arial" pitchFamily="34" charset="0"/>
              </a:rPr>
              <a:t>Fredrickson, B. (1998). What good are positive emotions? </a:t>
            </a:r>
            <a:r>
              <a:rPr lang="en-US" sz="1200" i="1" dirty="0">
                <a:latin typeface="Arial" pitchFamily="34" charset="0"/>
                <a:ea typeface="ヒラギノ角ゴ Pro W3" charset="-128"/>
                <a:cs typeface="Arial" pitchFamily="34" charset="0"/>
              </a:rPr>
              <a:t>Review of General Psychology</a:t>
            </a:r>
            <a:r>
              <a:rPr lang="en-US" sz="1200" dirty="0">
                <a:latin typeface="Arial" pitchFamily="34" charset="0"/>
                <a:ea typeface="ヒラギノ角ゴ Pro W3" charset="-128"/>
                <a:cs typeface="Arial" pitchFamily="34" charset="0"/>
              </a:rPr>
              <a:t>, 2, 300-319.</a:t>
            </a:r>
          </a:p>
        </p:txBody>
      </p:sp>
    </p:spTree>
    <p:extLst>
      <p:ext uri="{BB962C8B-B14F-4D97-AF65-F5344CB8AC3E}">
        <p14:creationId xmlns:p14="http://schemas.microsoft.com/office/powerpoint/2010/main" val="41554684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7699" name="Rectangle 3"/>
          <p:cNvSpPr>
            <a:spLocks noGrp="1" noChangeArrowheads="1"/>
          </p:cNvSpPr>
          <p:nvPr>
            <p:ph type="body" idx="1"/>
          </p:nvPr>
        </p:nvSpPr>
        <p:spPr>
          <a:xfrm>
            <a:off x="1871870" y="878541"/>
            <a:ext cx="8229600" cy="5383111"/>
          </a:xfrm>
        </p:spPr>
        <p:txBody>
          <a:bodyPr>
            <a:normAutofit fontScale="92500" lnSpcReduction="10000"/>
          </a:bodyPr>
          <a:lstStyle/>
          <a:p>
            <a:pPr algn="ctr" eaLnBrk="1" hangingPunct="1">
              <a:buFont typeface="Wingdings" panose="05000000000000000000" pitchFamily="2" charset="2"/>
              <a:buNone/>
            </a:pPr>
            <a:r>
              <a:rPr lang="en-US" altLang="en-US" sz="3600" dirty="0"/>
              <a:t>PRACTICES</a:t>
            </a:r>
          </a:p>
          <a:p>
            <a:pPr algn="ctr" eaLnBrk="1" hangingPunct="1">
              <a:buFont typeface="Wingdings" panose="05000000000000000000" pitchFamily="2" charset="2"/>
              <a:buNone/>
            </a:pPr>
            <a:r>
              <a:rPr lang="en-US" altLang="en-US" sz="3100" dirty="0"/>
              <a:t>“What we do”</a:t>
            </a:r>
          </a:p>
          <a:p>
            <a:pPr algn="ctr" eaLnBrk="1" hangingPunct="1">
              <a:buFont typeface="Wingdings" panose="05000000000000000000" pitchFamily="2" charset="2"/>
              <a:buNone/>
            </a:pPr>
            <a:r>
              <a:rPr lang="en-US" altLang="en-US" sz="3100" dirty="0">
                <a:cs typeface="Times New Roman" panose="02020603050405020304" pitchFamily="18" charset="0"/>
              </a:rPr>
              <a:t>↑</a:t>
            </a:r>
          </a:p>
          <a:p>
            <a:pPr algn="ctr" eaLnBrk="1" hangingPunct="1">
              <a:buFont typeface="Wingdings" panose="05000000000000000000" pitchFamily="2" charset="2"/>
              <a:buNone/>
            </a:pPr>
            <a:r>
              <a:rPr lang="en-US" altLang="en-US" sz="3600" dirty="0">
                <a:cs typeface="Times New Roman" panose="02020603050405020304" pitchFamily="18" charset="0"/>
              </a:rPr>
              <a:t>THEORY/MODELS</a:t>
            </a:r>
          </a:p>
          <a:p>
            <a:pPr algn="ctr" eaLnBrk="1" hangingPunct="1">
              <a:buFont typeface="Wingdings" panose="05000000000000000000" pitchFamily="2" charset="2"/>
              <a:buNone/>
            </a:pPr>
            <a:r>
              <a:rPr lang="en-US" altLang="en-US" sz="3100" dirty="0">
                <a:cs typeface="Times New Roman" panose="02020603050405020304" pitchFamily="18" charset="0"/>
              </a:rPr>
              <a:t>“How we think”</a:t>
            </a:r>
          </a:p>
          <a:p>
            <a:pPr algn="ctr" eaLnBrk="1" hangingPunct="1">
              <a:buFont typeface="Wingdings" panose="05000000000000000000" pitchFamily="2" charset="2"/>
              <a:buNone/>
            </a:pPr>
            <a:r>
              <a:rPr lang="en-US" altLang="en-US" sz="3100" dirty="0">
                <a:cs typeface="Times New Roman" panose="02020603050405020304" pitchFamily="18" charset="0"/>
              </a:rPr>
              <a:t>↑</a:t>
            </a:r>
          </a:p>
          <a:p>
            <a:pPr algn="ctr" eaLnBrk="1" hangingPunct="1">
              <a:buFont typeface="Wingdings" panose="05000000000000000000" pitchFamily="2" charset="2"/>
              <a:buNone/>
            </a:pPr>
            <a:r>
              <a:rPr lang="en-US" altLang="en-US" sz="3600" dirty="0">
                <a:cs typeface="Times New Roman" panose="02020603050405020304" pitchFamily="18" charset="0"/>
              </a:rPr>
              <a:t>PERSONAL PHILOSOPHIES</a:t>
            </a:r>
          </a:p>
          <a:p>
            <a:pPr algn="ctr" eaLnBrk="1" hangingPunct="1">
              <a:buFont typeface="Wingdings" panose="05000000000000000000" pitchFamily="2" charset="2"/>
              <a:buNone/>
            </a:pPr>
            <a:r>
              <a:rPr lang="en-US" altLang="en-US" sz="3100" dirty="0">
                <a:cs typeface="Times New Roman" panose="02020603050405020304" pitchFamily="18" charset="0"/>
              </a:rPr>
              <a:t>“Who we are”</a:t>
            </a:r>
          </a:p>
        </p:txBody>
      </p:sp>
    </p:spTree>
    <p:extLst>
      <p:ext uri="{BB962C8B-B14F-4D97-AF65-F5344CB8AC3E}">
        <p14:creationId xmlns:p14="http://schemas.microsoft.com/office/powerpoint/2010/main" val="15243031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7197699">
                                            <p:txEl>
                                              <p:pRg st="6" end="6"/>
                                            </p:txEl>
                                          </p:spTgt>
                                        </p:tgtEl>
                                        <p:attrNameLst>
                                          <p:attrName>style.visibility</p:attrName>
                                        </p:attrNameLst>
                                      </p:cBhvr>
                                      <p:to>
                                        <p:strVal val="visible"/>
                                      </p:to>
                                    </p:set>
                                    <p:animEffect transition="in" filter="wedge">
                                      <p:cBhvr>
                                        <p:cTn id="7" dur="2000"/>
                                        <p:tgtEl>
                                          <p:spTgt spid="7197699">
                                            <p:txEl>
                                              <p:pRg st="6" end="6"/>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7197699">
                                            <p:txEl>
                                              <p:pRg st="7" end="7"/>
                                            </p:txEl>
                                          </p:spTgt>
                                        </p:tgtEl>
                                        <p:attrNameLst>
                                          <p:attrName>style.visibility</p:attrName>
                                        </p:attrNameLst>
                                      </p:cBhvr>
                                      <p:to>
                                        <p:strVal val="visible"/>
                                      </p:to>
                                    </p:set>
                                    <p:animEffect transition="in" filter="wedge">
                                      <p:cBhvr>
                                        <p:cTn id="10" dur="2000"/>
                                        <p:tgtEl>
                                          <p:spTgt spid="7197699">
                                            <p:txEl>
                                              <p:pRg st="7" end="7"/>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0" presetClass="entr" presetSubtype="0" fill="hold" nodeType="clickEffect">
                                  <p:stCondLst>
                                    <p:cond delay="0"/>
                                  </p:stCondLst>
                                  <p:childTnLst>
                                    <p:set>
                                      <p:cBhvr>
                                        <p:cTn id="14" dur="1" fill="hold">
                                          <p:stCondLst>
                                            <p:cond delay="0"/>
                                          </p:stCondLst>
                                        </p:cTn>
                                        <p:tgtEl>
                                          <p:spTgt spid="7197699">
                                            <p:txEl>
                                              <p:pRg st="3" end="3"/>
                                            </p:txEl>
                                          </p:spTgt>
                                        </p:tgtEl>
                                        <p:attrNameLst>
                                          <p:attrName>style.visibility</p:attrName>
                                        </p:attrNameLst>
                                      </p:cBhvr>
                                      <p:to>
                                        <p:strVal val="visible"/>
                                      </p:to>
                                    </p:set>
                                    <p:animEffect transition="in" filter="wedge">
                                      <p:cBhvr>
                                        <p:cTn id="15" dur="2000"/>
                                        <p:tgtEl>
                                          <p:spTgt spid="7197699">
                                            <p:txEl>
                                              <p:pRg st="3" end="3"/>
                                            </p:txEl>
                                          </p:spTgt>
                                        </p:tgtEl>
                                      </p:cBhvr>
                                    </p:animEffect>
                                  </p:childTnLst>
                                </p:cTn>
                              </p:par>
                              <p:par>
                                <p:cTn id="16" presetID="20" presetClass="entr" presetSubtype="0" fill="hold" nodeType="withEffect">
                                  <p:stCondLst>
                                    <p:cond delay="0"/>
                                  </p:stCondLst>
                                  <p:childTnLst>
                                    <p:set>
                                      <p:cBhvr>
                                        <p:cTn id="17" dur="1" fill="hold">
                                          <p:stCondLst>
                                            <p:cond delay="0"/>
                                          </p:stCondLst>
                                        </p:cTn>
                                        <p:tgtEl>
                                          <p:spTgt spid="7197699">
                                            <p:txEl>
                                              <p:pRg st="4" end="4"/>
                                            </p:txEl>
                                          </p:spTgt>
                                        </p:tgtEl>
                                        <p:attrNameLst>
                                          <p:attrName>style.visibility</p:attrName>
                                        </p:attrNameLst>
                                      </p:cBhvr>
                                      <p:to>
                                        <p:strVal val="visible"/>
                                      </p:to>
                                    </p:set>
                                    <p:animEffect transition="in" filter="wedge">
                                      <p:cBhvr>
                                        <p:cTn id="18" dur="2000"/>
                                        <p:tgtEl>
                                          <p:spTgt spid="7197699">
                                            <p:txEl>
                                              <p:pRg st="4" end="4"/>
                                            </p:txEl>
                                          </p:spTgt>
                                        </p:tgtEl>
                                      </p:cBhvr>
                                    </p:animEffect>
                                  </p:childTnLst>
                                </p:cTn>
                              </p:par>
                              <p:par>
                                <p:cTn id="19" presetID="20" presetClass="entr" presetSubtype="0" fill="hold" nodeType="withEffect">
                                  <p:stCondLst>
                                    <p:cond delay="0"/>
                                  </p:stCondLst>
                                  <p:childTnLst>
                                    <p:set>
                                      <p:cBhvr>
                                        <p:cTn id="20" dur="1" fill="hold">
                                          <p:stCondLst>
                                            <p:cond delay="0"/>
                                          </p:stCondLst>
                                        </p:cTn>
                                        <p:tgtEl>
                                          <p:spTgt spid="7197699">
                                            <p:txEl>
                                              <p:pRg st="5" end="5"/>
                                            </p:txEl>
                                          </p:spTgt>
                                        </p:tgtEl>
                                        <p:attrNameLst>
                                          <p:attrName>style.visibility</p:attrName>
                                        </p:attrNameLst>
                                      </p:cBhvr>
                                      <p:to>
                                        <p:strVal val="visible"/>
                                      </p:to>
                                    </p:set>
                                    <p:animEffect transition="in" filter="wedge">
                                      <p:cBhvr>
                                        <p:cTn id="21" dur="2000"/>
                                        <p:tgtEl>
                                          <p:spTgt spid="7197699">
                                            <p:txEl>
                                              <p:pRg st="5" end="5"/>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0" presetClass="entr" presetSubtype="0" fill="hold" nodeType="clickEffect">
                                  <p:stCondLst>
                                    <p:cond delay="0"/>
                                  </p:stCondLst>
                                  <p:childTnLst>
                                    <p:set>
                                      <p:cBhvr>
                                        <p:cTn id="25" dur="1" fill="hold">
                                          <p:stCondLst>
                                            <p:cond delay="0"/>
                                          </p:stCondLst>
                                        </p:cTn>
                                        <p:tgtEl>
                                          <p:spTgt spid="7197699">
                                            <p:txEl>
                                              <p:pRg st="0" end="0"/>
                                            </p:txEl>
                                          </p:spTgt>
                                        </p:tgtEl>
                                        <p:attrNameLst>
                                          <p:attrName>style.visibility</p:attrName>
                                        </p:attrNameLst>
                                      </p:cBhvr>
                                      <p:to>
                                        <p:strVal val="visible"/>
                                      </p:to>
                                    </p:set>
                                    <p:animEffect transition="in" filter="wedge">
                                      <p:cBhvr>
                                        <p:cTn id="26" dur="2000"/>
                                        <p:tgtEl>
                                          <p:spTgt spid="7197699">
                                            <p:txEl>
                                              <p:pRg st="0" end="0"/>
                                            </p:txEl>
                                          </p:spTgt>
                                        </p:tgtEl>
                                      </p:cBhvr>
                                    </p:animEffect>
                                  </p:childTnLst>
                                </p:cTn>
                              </p:par>
                              <p:par>
                                <p:cTn id="27" presetID="20" presetClass="entr" presetSubtype="0" fill="hold" nodeType="withEffect">
                                  <p:stCondLst>
                                    <p:cond delay="0"/>
                                  </p:stCondLst>
                                  <p:childTnLst>
                                    <p:set>
                                      <p:cBhvr>
                                        <p:cTn id="28" dur="1" fill="hold">
                                          <p:stCondLst>
                                            <p:cond delay="0"/>
                                          </p:stCondLst>
                                        </p:cTn>
                                        <p:tgtEl>
                                          <p:spTgt spid="7197699">
                                            <p:txEl>
                                              <p:pRg st="1" end="1"/>
                                            </p:txEl>
                                          </p:spTgt>
                                        </p:tgtEl>
                                        <p:attrNameLst>
                                          <p:attrName>style.visibility</p:attrName>
                                        </p:attrNameLst>
                                      </p:cBhvr>
                                      <p:to>
                                        <p:strVal val="visible"/>
                                      </p:to>
                                    </p:set>
                                    <p:animEffect transition="in" filter="wedge">
                                      <p:cBhvr>
                                        <p:cTn id="29" dur="2000"/>
                                        <p:tgtEl>
                                          <p:spTgt spid="7197699">
                                            <p:txEl>
                                              <p:pRg st="1" end="1"/>
                                            </p:txEl>
                                          </p:spTgt>
                                        </p:tgtEl>
                                      </p:cBhvr>
                                    </p:animEffect>
                                  </p:childTnLst>
                                </p:cTn>
                              </p:par>
                              <p:par>
                                <p:cTn id="30" presetID="20" presetClass="entr" presetSubtype="0" fill="hold" nodeType="withEffect">
                                  <p:stCondLst>
                                    <p:cond delay="0"/>
                                  </p:stCondLst>
                                  <p:childTnLst>
                                    <p:set>
                                      <p:cBhvr>
                                        <p:cTn id="31" dur="1" fill="hold">
                                          <p:stCondLst>
                                            <p:cond delay="0"/>
                                          </p:stCondLst>
                                        </p:cTn>
                                        <p:tgtEl>
                                          <p:spTgt spid="7197699">
                                            <p:txEl>
                                              <p:pRg st="2" end="2"/>
                                            </p:txEl>
                                          </p:spTgt>
                                        </p:tgtEl>
                                        <p:attrNameLst>
                                          <p:attrName>style.visibility</p:attrName>
                                        </p:attrNameLst>
                                      </p:cBhvr>
                                      <p:to>
                                        <p:strVal val="visible"/>
                                      </p:to>
                                    </p:set>
                                    <p:animEffect transition="in" filter="wedge">
                                      <p:cBhvr>
                                        <p:cTn id="32" dur="2000"/>
                                        <p:tgtEl>
                                          <p:spTgt spid="71976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295400" y="152401"/>
            <a:ext cx="9448800" cy="1235075"/>
          </a:xfrm>
        </p:spPr>
        <p:txBody>
          <a:bodyPr>
            <a:normAutofit/>
          </a:bodyPr>
          <a:lstStyle/>
          <a:p>
            <a:pPr algn="ctr" eaLnBrk="1" hangingPunct="1">
              <a:defRPr/>
            </a:pPr>
            <a:r>
              <a:rPr lang="en-US" sz="4000" dirty="0">
                <a:effectLst/>
                <a:latin typeface="Arial" pitchFamily="34" charset="0"/>
              </a:rPr>
              <a:t>Language: The Costs of Negativity </a:t>
            </a:r>
            <a:r>
              <a:rPr lang="en-US" sz="3200" dirty="0">
                <a:effectLst/>
                <a:latin typeface="Arial" pitchFamily="34" charset="0"/>
              </a:rPr>
              <a:t>(cont.)</a:t>
            </a:r>
          </a:p>
        </p:txBody>
      </p:sp>
      <p:sp>
        <p:nvSpPr>
          <p:cNvPr id="547843" name="Rectangle 3"/>
          <p:cNvSpPr>
            <a:spLocks noGrp="1" noChangeArrowheads="1"/>
          </p:cNvSpPr>
          <p:nvPr>
            <p:ph idx="1"/>
          </p:nvPr>
        </p:nvSpPr>
        <p:spPr>
          <a:xfrm>
            <a:off x="857250" y="1265382"/>
            <a:ext cx="10344150" cy="4525818"/>
          </a:xfrm>
        </p:spPr>
        <p:txBody>
          <a:bodyPr>
            <a:normAutofit/>
          </a:bodyPr>
          <a:lstStyle/>
          <a:p>
            <a:pPr>
              <a:lnSpc>
                <a:spcPct val="100000"/>
              </a:lnSpc>
              <a:spcBef>
                <a:spcPts val="0"/>
              </a:spcBef>
              <a:buFont typeface="Arial" pitchFamily="34" charset="0"/>
              <a:buChar char="•"/>
            </a:pPr>
            <a:r>
              <a:rPr lang="en-US" sz="2200" dirty="0">
                <a:effectLst/>
                <a:latin typeface="Arial" pitchFamily="34" charset="0"/>
                <a:cs typeface="Arial" pitchFamily="34" charset="0"/>
              </a:rPr>
              <a:t>Recent studies by the University of Pennsylvania demonstrated a link between language used on social media (i.e., Facebook, Twitter, etc.) and heart disease—expressions of negative emotions such as anger, stress and fatigue in tweets were associated with higher heart disease risk. (</a:t>
            </a:r>
            <a:r>
              <a:rPr lang="da-DK" sz="2200" dirty="0">
                <a:effectLst/>
                <a:latin typeface="Arial" pitchFamily="34" charset="0"/>
                <a:cs typeface="Arial" pitchFamily="34" charset="0"/>
              </a:rPr>
              <a:t>Eichstaedt, et al., 2015a, 2015b)</a:t>
            </a:r>
            <a:endParaRPr lang="en-US" sz="2200" dirty="0">
              <a:effectLst/>
              <a:latin typeface="Arial" pitchFamily="34" charset="0"/>
              <a:cs typeface="Arial" pitchFamily="34" charset="0"/>
            </a:endParaRPr>
          </a:p>
          <a:p>
            <a:pPr>
              <a:lnSpc>
                <a:spcPct val="100000"/>
              </a:lnSpc>
              <a:spcBef>
                <a:spcPts val="0"/>
              </a:spcBef>
              <a:buFont typeface="Arial" pitchFamily="34" charset="0"/>
              <a:buChar char="•"/>
            </a:pPr>
            <a:r>
              <a:rPr lang="en-US" sz="2200" dirty="0">
                <a:effectLst/>
                <a:latin typeface="Arial" pitchFamily="34" charset="0"/>
                <a:cs typeface="Arial" pitchFamily="34" charset="0"/>
              </a:rPr>
              <a:t>The same researchers also found that positive emotions like excitement and optimism were associated with lower risk of heart disease. (</a:t>
            </a:r>
            <a:r>
              <a:rPr lang="da-DK" sz="2200" dirty="0">
                <a:effectLst/>
                <a:latin typeface="Arial" pitchFamily="34" charset="0"/>
                <a:cs typeface="Arial" pitchFamily="34" charset="0"/>
              </a:rPr>
              <a:t>Eichstaedt, et al., 2015a, 2015b)</a:t>
            </a:r>
          </a:p>
          <a:p>
            <a:pPr>
              <a:lnSpc>
                <a:spcPct val="100000"/>
              </a:lnSpc>
              <a:spcBef>
                <a:spcPts val="0"/>
              </a:spcBef>
              <a:buFont typeface="Arial" pitchFamily="34" charset="0"/>
              <a:buChar char="•"/>
            </a:pPr>
            <a:r>
              <a:rPr lang="en-US" sz="2200" dirty="0">
                <a:effectLst/>
                <a:latin typeface="Arial" pitchFamily="34" charset="0"/>
                <a:cs typeface="Arial" pitchFamily="34" charset="0"/>
              </a:rPr>
              <a:t>Ireland, Schwartz, Chen, Ungar, and </a:t>
            </a:r>
            <a:r>
              <a:rPr lang="en-US" sz="2200" dirty="0" err="1">
                <a:effectLst/>
                <a:latin typeface="Arial" pitchFamily="34" charset="0"/>
                <a:cs typeface="Arial" pitchFamily="34" charset="0"/>
              </a:rPr>
              <a:t>Albarracin</a:t>
            </a:r>
            <a:r>
              <a:rPr lang="en-US" sz="2200" dirty="0">
                <a:effectLst/>
                <a:latin typeface="Arial" pitchFamily="34" charset="0"/>
                <a:cs typeface="Arial" pitchFamily="34" charset="0"/>
              </a:rPr>
              <a:t> (2015) studied HIV prevalence and learned that sexually transmitted infection rates and references to risky behavior on Twitter were associated with higher HIV prevalence in all counties except those with high rates of future orientation. </a:t>
            </a:r>
          </a:p>
        </p:txBody>
      </p:sp>
      <p:sp>
        <p:nvSpPr>
          <p:cNvPr id="2" name="TextBox 1"/>
          <p:cNvSpPr txBox="1"/>
          <p:nvPr/>
        </p:nvSpPr>
        <p:spPr>
          <a:xfrm>
            <a:off x="1106055" y="5587999"/>
            <a:ext cx="9827490" cy="1015663"/>
          </a:xfrm>
          <a:prstGeom prst="rect">
            <a:avLst/>
          </a:prstGeom>
          <a:noFill/>
        </p:spPr>
        <p:txBody>
          <a:bodyPr wrap="square" rtlCol="0">
            <a:spAutoFit/>
          </a:bodyPr>
          <a:lstStyle/>
          <a:p>
            <a:r>
              <a:rPr lang="en-US" sz="1000" dirty="0" err="1">
                <a:latin typeface="Arial" pitchFamily="34" charset="0"/>
                <a:cs typeface="Arial" pitchFamily="34" charset="0"/>
              </a:rPr>
              <a:t>Eichstaedt</a:t>
            </a:r>
            <a:r>
              <a:rPr lang="en-US" sz="1000" dirty="0">
                <a:latin typeface="Arial" pitchFamily="34" charset="0"/>
                <a:cs typeface="Arial" pitchFamily="34" charset="0"/>
              </a:rPr>
              <a:t>, J. C., Schwartz, H. A., Kern, M. L., Park, G., </a:t>
            </a:r>
            <a:r>
              <a:rPr lang="en-US" sz="1000" dirty="0" err="1">
                <a:latin typeface="Arial" pitchFamily="34" charset="0"/>
                <a:cs typeface="Arial" pitchFamily="34" charset="0"/>
              </a:rPr>
              <a:t>Labarthe</a:t>
            </a:r>
            <a:r>
              <a:rPr lang="en-US" sz="1000" dirty="0">
                <a:latin typeface="Arial" pitchFamily="34" charset="0"/>
                <a:cs typeface="Arial" pitchFamily="34" charset="0"/>
              </a:rPr>
              <a:t>, D. R., Merchant, R. M., Jha, S., Agrawal, M., </a:t>
            </a:r>
            <a:r>
              <a:rPr lang="en-US" sz="1000" dirty="0" err="1">
                <a:latin typeface="Arial" pitchFamily="34" charset="0"/>
                <a:cs typeface="Arial" pitchFamily="34" charset="0"/>
              </a:rPr>
              <a:t>Dziurzynski</a:t>
            </a:r>
            <a:r>
              <a:rPr lang="en-US" sz="1000" dirty="0">
                <a:latin typeface="Arial" pitchFamily="34" charset="0"/>
                <a:cs typeface="Arial" pitchFamily="34" charset="0"/>
              </a:rPr>
              <a:t>, L. A., Sap, M., </a:t>
            </a:r>
            <a:r>
              <a:rPr lang="en-US" sz="1000" dirty="0" err="1">
                <a:latin typeface="Arial" pitchFamily="34" charset="0"/>
                <a:cs typeface="Arial" pitchFamily="34" charset="0"/>
              </a:rPr>
              <a:t>Weeg</a:t>
            </a:r>
            <a:r>
              <a:rPr lang="en-US" sz="1000" dirty="0">
                <a:latin typeface="Arial" pitchFamily="34" charset="0"/>
                <a:cs typeface="Arial" pitchFamily="34" charset="0"/>
              </a:rPr>
              <a:t>, C., Larson, E. E., Ungar,</a:t>
            </a:r>
          </a:p>
          <a:p>
            <a:r>
              <a:rPr lang="en-US" sz="1000" dirty="0">
                <a:latin typeface="Arial" pitchFamily="34" charset="0"/>
                <a:cs typeface="Arial" pitchFamily="34" charset="0"/>
              </a:rPr>
              <a:t>     L. H., &amp; Seligman, M. E. P. (2015a). Psychological language on Twitter predicts county-level heart disease mortality. </a:t>
            </a:r>
            <a:r>
              <a:rPr lang="en-US" sz="1000" i="1" dirty="0">
                <a:latin typeface="Arial" pitchFamily="34" charset="0"/>
                <a:cs typeface="Arial" pitchFamily="34" charset="0"/>
              </a:rPr>
              <a:t>Psychological Science, Vol 26</a:t>
            </a:r>
            <a:r>
              <a:rPr lang="en-US" sz="1000" dirty="0">
                <a:latin typeface="Arial" pitchFamily="34" charset="0"/>
                <a:cs typeface="Arial" pitchFamily="34" charset="0"/>
              </a:rPr>
              <a:t>(2), 159-169.</a:t>
            </a:r>
          </a:p>
          <a:p>
            <a:r>
              <a:rPr lang="en-US" sz="1000" dirty="0" err="1">
                <a:latin typeface="Arial" pitchFamily="34" charset="0"/>
                <a:cs typeface="Arial" pitchFamily="34" charset="0"/>
              </a:rPr>
              <a:t>Eichstaedt</a:t>
            </a:r>
            <a:r>
              <a:rPr lang="en-US" sz="1000" dirty="0">
                <a:latin typeface="Arial" pitchFamily="34" charset="0"/>
                <a:cs typeface="Arial" pitchFamily="34" charset="0"/>
              </a:rPr>
              <a:t>, J. C., Schwartz, H. A., Kern, M . L., </a:t>
            </a:r>
            <a:r>
              <a:rPr lang="en-US" sz="1000" dirty="0" err="1">
                <a:latin typeface="Arial" pitchFamily="34" charset="0"/>
                <a:cs typeface="Arial" pitchFamily="34" charset="0"/>
              </a:rPr>
              <a:t>Labarthe</a:t>
            </a:r>
            <a:r>
              <a:rPr lang="en-US" sz="1000" dirty="0">
                <a:latin typeface="Arial" pitchFamily="34" charset="0"/>
                <a:cs typeface="Arial" pitchFamily="34" charset="0"/>
              </a:rPr>
              <a:t>, D. L., Merchant, R. </a:t>
            </a:r>
            <a:r>
              <a:rPr lang="en-US" sz="1000" dirty="0" err="1">
                <a:latin typeface="Arial" pitchFamily="34" charset="0"/>
                <a:cs typeface="Arial" pitchFamily="34" charset="0"/>
              </a:rPr>
              <a:t>M.,Jha</a:t>
            </a:r>
            <a:r>
              <a:rPr lang="en-US" sz="1000" dirty="0">
                <a:latin typeface="Arial" pitchFamily="34" charset="0"/>
                <a:cs typeface="Arial" pitchFamily="34" charset="0"/>
              </a:rPr>
              <a:t>, S., Agrawal, M., </a:t>
            </a:r>
            <a:r>
              <a:rPr lang="en-US" sz="1000" dirty="0" err="1">
                <a:latin typeface="Arial" pitchFamily="34" charset="0"/>
                <a:cs typeface="Arial" pitchFamily="34" charset="0"/>
              </a:rPr>
              <a:t>Dziurzynski</a:t>
            </a:r>
            <a:r>
              <a:rPr lang="en-US" sz="1000" dirty="0">
                <a:latin typeface="Arial" pitchFamily="34" charset="0"/>
                <a:cs typeface="Arial" pitchFamily="34" charset="0"/>
              </a:rPr>
              <a:t>, L. A., Sap, M., </a:t>
            </a:r>
            <a:r>
              <a:rPr lang="en-US" sz="1000" dirty="0" err="1">
                <a:latin typeface="Arial" pitchFamily="34" charset="0"/>
                <a:cs typeface="Arial" pitchFamily="34" charset="0"/>
              </a:rPr>
              <a:t>Weeg</a:t>
            </a:r>
            <a:r>
              <a:rPr lang="en-US" sz="1000" dirty="0">
                <a:latin typeface="Arial" pitchFamily="34" charset="0"/>
                <a:cs typeface="Arial" pitchFamily="34" charset="0"/>
              </a:rPr>
              <a:t>, C., Larson, E. E., Ungar, L. H., &amp; </a:t>
            </a:r>
          </a:p>
          <a:p>
            <a:r>
              <a:rPr lang="en-US" sz="1000" dirty="0">
                <a:latin typeface="Arial" pitchFamily="34" charset="0"/>
                <a:cs typeface="Arial" pitchFamily="34" charset="0"/>
              </a:rPr>
              <a:t>     Seligman, M. E. P. (2015b). Psychological language on Twitter predicts county-level heart disease mortality. </a:t>
            </a:r>
            <a:r>
              <a:rPr lang="en-US" sz="1000" i="1" dirty="0">
                <a:latin typeface="Arial" pitchFamily="34" charset="0"/>
                <a:cs typeface="Arial" pitchFamily="34" charset="0"/>
              </a:rPr>
              <a:t>Psychological Science</a:t>
            </a:r>
            <a:r>
              <a:rPr lang="en-US" sz="1000" dirty="0">
                <a:latin typeface="Arial" pitchFamily="34" charset="0"/>
                <a:cs typeface="Arial" pitchFamily="34" charset="0"/>
              </a:rPr>
              <a:t>, 1-11.</a:t>
            </a:r>
          </a:p>
          <a:p>
            <a:r>
              <a:rPr lang="en-US" sz="1000" dirty="0">
                <a:latin typeface="Arial" pitchFamily="34" charset="0"/>
                <a:cs typeface="Arial" pitchFamily="34" charset="0"/>
              </a:rPr>
              <a:t>Ireland, M. E., Schwartz, H. A., Chen, Q., Ungar, L. H., &amp; </a:t>
            </a:r>
            <a:r>
              <a:rPr lang="en-US" sz="1000" dirty="0" err="1">
                <a:latin typeface="Arial" pitchFamily="34" charset="0"/>
                <a:cs typeface="Arial" pitchFamily="34" charset="0"/>
              </a:rPr>
              <a:t>Albarracin</a:t>
            </a:r>
            <a:r>
              <a:rPr lang="en-US" sz="1000" dirty="0">
                <a:latin typeface="Arial" pitchFamily="34" charset="0"/>
                <a:cs typeface="Arial" pitchFamily="34" charset="0"/>
              </a:rPr>
              <a:t>, D. (2015). Future-oriented tweets predict lower county-level HIV prevalence in the United States. </a:t>
            </a:r>
            <a:r>
              <a:rPr lang="en-US" sz="1000" i="1" dirty="0">
                <a:latin typeface="Arial" pitchFamily="34" charset="0"/>
                <a:cs typeface="Arial" pitchFamily="34" charset="0"/>
              </a:rPr>
              <a:t>Health </a:t>
            </a:r>
          </a:p>
          <a:p>
            <a:r>
              <a:rPr lang="en-US" sz="1000" i="1" dirty="0">
                <a:latin typeface="Arial" pitchFamily="34" charset="0"/>
                <a:cs typeface="Arial" pitchFamily="34" charset="0"/>
              </a:rPr>
              <a:t>     Psychology, 34</a:t>
            </a:r>
            <a:r>
              <a:rPr lang="en-US" sz="1000" dirty="0">
                <a:latin typeface="Arial" pitchFamily="34" charset="0"/>
                <a:cs typeface="Arial" pitchFamily="34" charset="0"/>
              </a:rPr>
              <a:t>, 1252-1260.</a:t>
            </a:r>
          </a:p>
        </p:txBody>
      </p:sp>
    </p:spTree>
    <p:extLst>
      <p:ext uri="{BB962C8B-B14F-4D97-AF65-F5344CB8AC3E}">
        <p14:creationId xmlns:p14="http://schemas.microsoft.com/office/powerpoint/2010/main" val="34595679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12192000" cy="6858000"/>
          </a:xfrm>
          <a:prstGeom prst="rect">
            <a:avLst/>
          </a:prstGeom>
        </p:spPr>
      </p:pic>
      <p:sp>
        <p:nvSpPr>
          <p:cNvPr id="8" name="Rectangle 7"/>
          <p:cNvSpPr/>
          <p:nvPr/>
        </p:nvSpPr>
        <p:spPr>
          <a:xfrm>
            <a:off x="2000250" y="6200775"/>
            <a:ext cx="8039100" cy="561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1647825" y="5843915"/>
            <a:ext cx="8743950" cy="523220"/>
          </a:xfrm>
          <a:prstGeom prst="rect">
            <a:avLst/>
          </a:prstGeom>
          <a:noFill/>
        </p:spPr>
        <p:txBody>
          <a:bodyPr wrap="square" rtlCol="0">
            <a:spAutoFit/>
          </a:bodyPr>
          <a:lstStyle/>
          <a:p>
            <a:r>
              <a:rPr lang="en-US" sz="1400" dirty="0">
                <a:solidFill>
                  <a:prstClr val="black"/>
                </a:solidFill>
                <a:latin typeface="Arial" panose="020B0604020202020204" pitchFamily="34" charset="0"/>
                <a:cs typeface="Arial" panose="020B0604020202020204" pitchFamily="34" charset="0"/>
              </a:rPr>
              <a:t>Bertolino, B. (2015). </a:t>
            </a:r>
            <a:r>
              <a:rPr lang="en-US" sz="1400" i="1" dirty="0">
                <a:solidFill>
                  <a:prstClr val="black"/>
                </a:solidFill>
                <a:latin typeface="Arial" panose="020B0604020202020204" pitchFamily="34" charset="0"/>
                <a:cs typeface="Arial" panose="020B0604020202020204" pitchFamily="34" charset="0"/>
              </a:rPr>
              <a:t>The residential youth care worker in action: A collaborative, strengths-based approach</a:t>
            </a:r>
            <a:r>
              <a:rPr lang="en-US" sz="1400" dirty="0">
                <a:solidFill>
                  <a:prstClr val="black"/>
                </a:solidFill>
                <a:latin typeface="Arial" panose="020B0604020202020204" pitchFamily="34" charset="0"/>
                <a:cs typeface="Arial" panose="020B0604020202020204" pitchFamily="34" charset="0"/>
              </a:rPr>
              <a:t>. </a:t>
            </a:r>
          </a:p>
          <a:p>
            <a:r>
              <a:rPr lang="en-US" sz="1400" dirty="0">
                <a:solidFill>
                  <a:prstClr val="black"/>
                </a:solidFill>
                <a:latin typeface="Arial" panose="020B0604020202020204" pitchFamily="34" charset="0"/>
                <a:cs typeface="Arial" panose="020B0604020202020204" pitchFamily="34" charset="0"/>
              </a:rPr>
              <a:t>     New York: Routledge.</a:t>
            </a:r>
          </a:p>
        </p:txBody>
      </p:sp>
    </p:spTree>
    <p:extLst>
      <p:ext uri="{BB962C8B-B14F-4D97-AF65-F5344CB8AC3E}">
        <p14:creationId xmlns:p14="http://schemas.microsoft.com/office/powerpoint/2010/main" val="26895627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858000"/>
          </a:xfrm>
          <a:prstGeom prst="rect">
            <a:avLst/>
          </a:prstGeom>
        </p:spPr>
      </p:pic>
      <p:sp>
        <p:nvSpPr>
          <p:cNvPr id="4" name="Rectangle 3"/>
          <p:cNvSpPr/>
          <p:nvPr/>
        </p:nvSpPr>
        <p:spPr>
          <a:xfrm>
            <a:off x="1971675" y="6324600"/>
            <a:ext cx="8105774"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Picture 4"/>
          <p:cNvPicPr>
            <a:picLocks noChangeAspect="1"/>
          </p:cNvPicPr>
          <p:nvPr/>
        </p:nvPicPr>
        <p:blipFill>
          <a:blip r:embed="rId3"/>
          <a:stretch>
            <a:fillRect/>
          </a:stretch>
        </p:blipFill>
        <p:spPr>
          <a:xfrm>
            <a:off x="1817371" y="6124168"/>
            <a:ext cx="8766808" cy="591363"/>
          </a:xfrm>
          <a:prstGeom prst="rect">
            <a:avLst/>
          </a:prstGeom>
        </p:spPr>
      </p:pic>
    </p:spTree>
    <p:extLst>
      <p:ext uri="{BB962C8B-B14F-4D97-AF65-F5344CB8AC3E}">
        <p14:creationId xmlns:p14="http://schemas.microsoft.com/office/powerpoint/2010/main" val="5388879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923636" y="228600"/>
            <a:ext cx="10160000" cy="1066800"/>
          </a:xfrm>
        </p:spPr>
        <p:txBody>
          <a:bodyPr>
            <a:normAutofit fontScale="90000"/>
          </a:bodyPr>
          <a:lstStyle/>
          <a:p>
            <a:pPr algn="ctr"/>
            <a:r>
              <a:rPr lang="en-US" dirty="0">
                <a:effectLst/>
                <a:cs typeface="Arial" pitchFamily="34" charset="0"/>
              </a:rPr>
              <a:t>Acknowledgment, Validation, &amp; Possibility</a:t>
            </a:r>
            <a:br>
              <a:rPr lang="en-US" sz="4400" b="0" dirty="0">
                <a:solidFill>
                  <a:schemeClr val="tx1"/>
                </a:solidFill>
                <a:effectLst/>
                <a:latin typeface="Arial" pitchFamily="34" charset="0"/>
                <a:cs typeface="Arial" pitchFamily="34" charset="0"/>
              </a:rPr>
            </a:br>
            <a:r>
              <a:rPr lang="en-US" sz="3600" b="0" dirty="0">
                <a:solidFill>
                  <a:schemeClr val="tx1"/>
                </a:solidFill>
                <a:effectLst/>
                <a:latin typeface="Arial" pitchFamily="34" charset="0"/>
                <a:cs typeface="Arial" pitchFamily="34" charset="0"/>
              </a:rPr>
              <a:t>Dissolving Impossibility Talk</a:t>
            </a:r>
            <a:endParaRPr lang="en-US" sz="4400" b="0" dirty="0">
              <a:solidFill>
                <a:schemeClr val="tx1"/>
              </a:solidFill>
              <a:effectLst/>
              <a:latin typeface="Arial" pitchFamily="34" charset="0"/>
              <a:cs typeface="Arial" pitchFamily="34" charset="0"/>
            </a:endParaRPr>
          </a:p>
        </p:txBody>
      </p:sp>
      <p:sp>
        <p:nvSpPr>
          <p:cNvPr id="1546243" name="Rectangle 3"/>
          <p:cNvSpPr>
            <a:spLocks noGrp="1" noChangeArrowheads="1"/>
          </p:cNvSpPr>
          <p:nvPr>
            <p:ph idx="1"/>
          </p:nvPr>
        </p:nvSpPr>
        <p:spPr>
          <a:xfrm>
            <a:off x="800100" y="1447800"/>
            <a:ext cx="10450286" cy="4876800"/>
          </a:xfrm>
        </p:spPr>
        <p:txBody>
          <a:bodyPr>
            <a:normAutofit/>
          </a:bodyPr>
          <a:lstStyle/>
          <a:p>
            <a:pPr marL="609600" indent="-609600">
              <a:buSzPct val="100000"/>
              <a:buFont typeface="+mj-lt"/>
              <a:buAutoNum type="arabicPeriod"/>
              <a:defRPr/>
            </a:pPr>
            <a:r>
              <a:rPr lang="en-US" dirty="0">
                <a:solidFill>
                  <a:schemeClr val="tx1"/>
                </a:solidFill>
                <a:effectLst>
                  <a:outerShdw blurRad="38100" dist="38100" dir="2700000" algn="tl">
                    <a:srgbClr val="000000">
                      <a:alpha val="43137"/>
                    </a:srgbClr>
                  </a:outerShdw>
                </a:effectLst>
                <a:latin typeface="Arial" pitchFamily="34" charset="0"/>
                <a:cs typeface="Arial" pitchFamily="34" charset="0"/>
              </a:rPr>
              <a:t>Reflect client statements in the past tense.</a:t>
            </a:r>
          </a:p>
          <a:p>
            <a:pPr marL="400050" lvl="1" indent="0">
              <a:buSzPct val="100000"/>
              <a:buNone/>
              <a:defRPr/>
            </a:pPr>
            <a:r>
              <a:rPr lang="en-US" sz="2200" dirty="0">
                <a:solidFill>
                  <a:schemeClr val="tx1"/>
                </a:solidFill>
                <a:effectLst>
                  <a:outerShdw blurRad="38100" dist="38100" dir="2700000" algn="tl">
                    <a:srgbClr val="000000">
                      <a:alpha val="43137"/>
                    </a:srgbClr>
                  </a:outerShdw>
                </a:effectLst>
                <a:latin typeface="Arial" pitchFamily="34" charset="0"/>
                <a:cs typeface="Arial" pitchFamily="34" charset="0"/>
              </a:rPr>
              <a:t>	From: “It’s always that way.”</a:t>
            </a:r>
          </a:p>
          <a:p>
            <a:pPr marL="457200" lvl="1" indent="0">
              <a:buSzPct val="100000"/>
              <a:buNone/>
              <a:defRPr/>
            </a:pPr>
            <a:r>
              <a:rPr lang="en-US" sz="2200" dirty="0">
                <a:solidFill>
                  <a:schemeClr val="tx1"/>
                </a:solidFill>
                <a:effectLst>
                  <a:outerShdw blurRad="38100" dist="38100" dir="2700000" algn="tl">
                    <a:srgbClr val="000000">
                      <a:alpha val="43137"/>
                    </a:srgbClr>
                  </a:outerShdw>
                </a:effectLst>
                <a:latin typeface="Arial" pitchFamily="34" charset="0"/>
                <a:cs typeface="Arial" pitchFamily="34" charset="0"/>
              </a:rPr>
              <a:t>	To: “It’s been that way.”</a:t>
            </a:r>
          </a:p>
          <a:p>
            <a:pPr marL="609600" indent="-609600">
              <a:buSzPct val="100000"/>
              <a:buFont typeface="+mj-lt"/>
              <a:buAutoNum type="arabicPeriod"/>
              <a:defRPr/>
            </a:pPr>
            <a:r>
              <a:rPr lang="en-US" dirty="0">
                <a:solidFill>
                  <a:schemeClr val="tx1"/>
                </a:solidFill>
                <a:effectLst>
                  <a:outerShdw blurRad="38100" dist="38100" dir="2700000" algn="tl">
                    <a:srgbClr val="000000">
                      <a:alpha val="43137"/>
                    </a:srgbClr>
                  </a:outerShdw>
                </a:effectLst>
                <a:latin typeface="Arial" pitchFamily="34" charset="0"/>
                <a:cs typeface="Arial" pitchFamily="34" charset="0"/>
              </a:rPr>
              <a:t>Move from global (“everybody,” nobody,” “always,” “never”) to partial (“recently,” “somewhat more,” “a lot”).</a:t>
            </a:r>
          </a:p>
          <a:p>
            <a:pPr marL="457200" lvl="1" indent="0">
              <a:buSzPct val="100000"/>
              <a:buNone/>
              <a:defRPr/>
            </a:pPr>
            <a:r>
              <a:rPr lang="en-US" sz="2200" dirty="0">
                <a:solidFill>
                  <a:schemeClr val="tx1"/>
                </a:solidFill>
                <a:effectLst>
                  <a:outerShdw blurRad="38100" dist="38100" dir="2700000" algn="tl">
                    <a:srgbClr val="000000">
                      <a:alpha val="43137"/>
                    </a:srgbClr>
                  </a:outerShdw>
                </a:effectLst>
                <a:latin typeface="Arial" pitchFamily="34" charset="0"/>
                <a:cs typeface="Arial" pitchFamily="34" charset="0"/>
              </a:rPr>
              <a:t>	From: “I’m always in trouble.”</a:t>
            </a:r>
          </a:p>
          <a:p>
            <a:pPr marL="457200" lvl="1" indent="0">
              <a:buSzPct val="100000"/>
              <a:buNone/>
              <a:defRPr/>
            </a:pPr>
            <a:r>
              <a:rPr lang="en-US" sz="2200" dirty="0">
                <a:solidFill>
                  <a:schemeClr val="tx1"/>
                </a:solidFill>
                <a:effectLst>
                  <a:outerShdw blurRad="38100" dist="38100" dir="2700000" algn="tl">
                    <a:srgbClr val="000000">
                      <a:alpha val="43137"/>
                    </a:srgbClr>
                  </a:outerShdw>
                </a:effectLst>
                <a:latin typeface="Arial" pitchFamily="34" charset="0"/>
                <a:cs typeface="Arial" pitchFamily="34" charset="0"/>
              </a:rPr>
              <a:t>	To: “You’ve been in trouble a lot.”</a:t>
            </a:r>
          </a:p>
          <a:p>
            <a:pPr marL="609600" indent="-609600">
              <a:buSzPct val="100000"/>
              <a:buFont typeface="+mj-lt"/>
              <a:buAutoNum type="arabicPeriod"/>
              <a:defRPr/>
            </a:pPr>
            <a:r>
              <a:rPr lang="en-US" dirty="0">
                <a:solidFill>
                  <a:schemeClr val="tx1"/>
                </a:solidFill>
                <a:effectLst>
                  <a:outerShdw blurRad="38100" dist="38100" dir="2700000" algn="tl">
                    <a:srgbClr val="000000">
                      <a:alpha val="43137"/>
                    </a:srgbClr>
                  </a:outerShdw>
                </a:effectLst>
                <a:latin typeface="Arial" pitchFamily="34" charset="0"/>
                <a:cs typeface="Arial" pitchFamily="34" charset="0"/>
              </a:rPr>
              <a:t>Move from truth/reality to perception (“It seems to you,” “You’ve gotten the idea”).</a:t>
            </a:r>
          </a:p>
          <a:p>
            <a:pPr marL="457200" lvl="1" indent="0">
              <a:buSzPct val="100000"/>
              <a:buNone/>
              <a:defRPr/>
            </a:pPr>
            <a:r>
              <a:rPr lang="en-US" sz="2200" dirty="0">
                <a:solidFill>
                  <a:schemeClr val="tx1"/>
                </a:solidFill>
                <a:effectLst>
                  <a:outerShdw blurRad="38100" dist="38100" dir="2700000" algn="tl">
                    <a:srgbClr val="000000">
                      <a:alpha val="43137"/>
                    </a:srgbClr>
                  </a:outerShdw>
                </a:effectLst>
                <a:latin typeface="Arial" pitchFamily="34" charset="0"/>
                <a:cs typeface="Arial" pitchFamily="34" charset="0"/>
              </a:rPr>
              <a:t>	From: “Things will never get better.”</a:t>
            </a:r>
          </a:p>
          <a:p>
            <a:pPr marL="457200" lvl="1" indent="0">
              <a:buSzPct val="100000"/>
              <a:buNone/>
              <a:defRPr/>
            </a:pPr>
            <a:r>
              <a:rPr lang="en-US" sz="2200" dirty="0">
                <a:solidFill>
                  <a:schemeClr val="tx1"/>
                </a:solidFill>
                <a:effectLst>
                  <a:outerShdw blurRad="38100" dist="38100" dir="2700000" algn="tl">
                    <a:srgbClr val="000000">
                      <a:alpha val="43137"/>
                    </a:srgbClr>
                  </a:outerShdw>
                </a:effectLst>
                <a:latin typeface="Arial" pitchFamily="34" charset="0"/>
                <a:cs typeface="Arial" pitchFamily="34" charset="0"/>
              </a:rPr>
              <a:t>	To: “It really seems to you that it will never get better.”</a:t>
            </a:r>
          </a:p>
        </p:txBody>
      </p:sp>
    </p:spTree>
    <p:extLst>
      <p:ext uri="{BB962C8B-B14F-4D97-AF65-F5344CB8AC3E}">
        <p14:creationId xmlns:p14="http://schemas.microsoft.com/office/powerpoint/2010/main" val="24389200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546243">
                                            <p:txEl>
                                              <p:pRg st="0" end="0"/>
                                            </p:txEl>
                                          </p:spTgt>
                                        </p:tgtEl>
                                        <p:attrNameLst>
                                          <p:attrName>style.visibility</p:attrName>
                                        </p:attrNameLst>
                                      </p:cBhvr>
                                      <p:to>
                                        <p:strVal val="visible"/>
                                      </p:to>
                                    </p:set>
                                    <p:anim to="" calcmode="lin" valueType="num">
                                      <p:cBhvr>
                                        <p:cTn id="7" dur="1" fill="hold"/>
                                        <p:tgtEl>
                                          <p:spTgt spid="1546243">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546243">
                                            <p:txEl>
                                              <p:pRg st="1" end="1"/>
                                            </p:txEl>
                                          </p:spTgt>
                                        </p:tgtEl>
                                        <p:attrNameLst>
                                          <p:attrName>style.visibility</p:attrName>
                                        </p:attrNameLst>
                                      </p:cBhvr>
                                      <p:to>
                                        <p:strVal val="visible"/>
                                      </p:to>
                                    </p:set>
                                    <p:anim to="" calcmode="lin" valueType="num">
                                      <p:cBhvr>
                                        <p:cTn id="10" dur="1" fill="hold"/>
                                        <p:tgtEl>
                                          <p:spTgt spid="1546243">
                                            <p:txEl>
                                              <p:pRg st="1" end="1"/>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1546243">
                                            <p:txEl>
                                              <p:pRg st="2" end="2"/>
                                            </p:txEl>
                                          </p:spTgt>
                                        </p:tgtEl>
                                        <p:attrNameLst>
                                          <p:attrName>style.visibility</p:attrName>
                                        </p:attrNameLst>
                                      </p:cBhvr>
                                      <p:to>
                                        <p:strVal val="visible"/>
                                      </p:to>
                                    </p:set>
                                    <p:anim to="" calcmode="lin" valueType="num">
                                      <p:cBhvr>
                                        <p:cTn id="13" dur="1" fill="hold"/>
                                        <p:tgtEl>
                                          <p:spTgt spid="1546243">
                                            <p:txEl>
                                              <p:pRg st="2" end="2"/>
                                            </p:txEl>
                                          </p:spTgt>
                                        </p:tgtEl>
                                        <p:attrNameLst>
                                          <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1546243">
                                            <p:txEl>
                                              <p:pRg st="3" end="3"/>
                                            </p:txEl>
                                          </p:spTgt>
                                        </p:tgtEl>
                                        <p:attrNameLst>
                                          <p:attrName>style.visibility</p:attrName>
                                        </p:attrNameLst>
                                      </p:cBhvr>
                                      <p:to>
                                        <p:strVal val="visible"/>
                                      </p:to>
                                    </p:set>
                                    <p:anim to="" calcmode="lin" valueType="num">
                                      <p:cBhvr>
                                        <p:cTn id="18" dur="1" fill="hold"/>
                                        <p:tgtEl>
                                          <p:spTgt spid="1546243">
                                            <p:txEl>
                                              <p:pRg st="3" end="3"/>
                                            </p:txEl>
                                          </p:spTgt>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1546243">
                                            <p:txEl>
                                              <p:pRg st="4" end="4"/>
                                            </p:txEl>
                                          </p:spTgt>
                                        </p:tgtEl>
                                        <p:attrNameLst>
                                          <p:attrName>style.visibility</p:attrName>
                                        </p:attrNameLst>
                                      </p:cBhvr>
                                      <p:to>
                                        <p:strVal val="visible"/>
                                      </p:to>
                                    </p:set>
                                    <p:anim to="" calcmode="lin" valueType="num">
                                      <p:cBhvr>
                                        <p:cTn id="21" dur="1" fill="hold"/>
                                        <p:tgtEl>
                                          <p:spTgt spid="1546243">
                                            <p:txEl>
                                              <p:pRg st="4" end="4"/>
                                            </p:txEl>
                                          </p:spTgt>
                                        </p:tgtEl>
                                        <p:attrNameLst>
                                          <p:attrName/>
                                        </p:attrNameLst>
                                      </p:cBhvr>
                                    </p:anim>
                                  </p:childTnLst>
                                </p:cTn>
                              </p:par>
                              <p:par>
                                <p:cTn id="22" presetID="24" presetClass="entr" presetSubtype="0" fill="hold" grpId="0" nodeType="withEffect">
                                  <p:stCondLst>
                                    <p:cond delay="0"/>
                                  </p:stCondLst>
                                  <p:childTnLst>
                                    <p:set>
                                      <p:cBhvr>
                                        <p:cTn id="23" dur="1" fill="hold">
                                          <p:stCondLst>
                                            <p:cond delay="0"/>
                                          </p:stCondLst>
                                        </p:cTn>
                                        <p:tgtEl>
                                          <p:spTgt spid="1546243">
                                            <p:txEl>
                                              <p:pRg st="5" end="5"/>
                                            </p:txEl>
                                          </p:spTgt>
                                        </p:tgtEl>
                                        <p:attrNameLst>
                                          <p:attrName>style.visibility</p:attrName>
                                        </p:attrNameLst>
                                      </p:cBhvr>
                                      <p:to>
                                        <p:strVal val="visible"/>
                                      </p:to>
                                    </p:set>
                                    <p:anim to="" calcmode="lin" valueType="num">
                                      <p:cBhvr>
                                        <p:cTn id="24" dur="1" fill="hold"/>
                                        <p:tgtEl>
                                          <p:spTgt spid="1546243">
                                            <p:txEl>
                                              <p:pRg st="5" end="5"/>
                                            </p:txEl>
                                          </p:spTgt>
                                        </p:tgtEl>
                                        <p:attrNameLst>
                                          <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4" presetClass="entr" presetSubtype="0" fill="hold" grpId="0" nodeType="clickEffect">
                                  <p:stCondLst>
                                    <p:cond delay="0"/>
                                  </p:stCondLst>
                                  <p:childTnLst>
                                    <p:set>
                                      <p:cBhvr>
                                        <p:cTn id="28" dur="1" fill="hold">
                                          <p:stCondLst>
                                            <p:cond delay="0"/>
                                          </p:stCondLst>
                                        </p:cTn>
                                        <p:tgtEl>
                                          <p:spTgt spid="1546243">
                                            <p:txEl>
                                              <p:pRg st="6" end="6"/>
                                            </p:txEl>
                                          </p:spTgt>
                                        </p:tgtEl>
                                        <p:attrNameLst>
                                          <p:attrName>style.visibility</p:attrName>
                                        </p:attrNameLst>
                                      </p:cBhvr>
                                      <p:to>
                                        <p:strVal val="visible"/>
                                      </p:to>
                                    </p:set>
                                    <p:anim to="" calcmode="lin" valueType="num">
                                      <p:cBhvr>
                                        <p:cTn id="29" dur="1" fill="hold"/>
                                        <p:tgtEl>
                                          <p:spTgt spid="1546243">
                                            <p:txEl>
                                              <p:pRg st="6" end="6"/>
                                            </p:txEl>
                                          </p:spTgt>
                                        </p:tgtEl>
                                        <p:attrNameLst>
                                          <p:attrName/>
                                        </p:attrNameLst>
                                      </p:cBhvr>
                                    </p:anim>
                                  </p:childTnLst>
                                </p:cTn>
                              </p:par>
                              <p:par>
                                <p:cTn id="30" presetID="24" presetClass="entr" presetSubtype="0" fill="hold" grpId="0" nodeType="withEffect">
                                  <p:stCondLst>
                                    <p:cond delay="0"/>
                                  </p:stCondLst>
                                  <p:childTnLst>
                                    <p:set>
                                      <p:cBhvr>
                                        <p:cTn id="31" dur="1" fill="hold">
                                          <p:stCondLst>
                                            <p:cond delay="0"/>
                                          </p:stCondLst>
                                        </p:cTn>
                                        <p:tgtEl>
                                          <p:spTgt spid="1546243">
                                            <p:txEl>
                                              <p:pRg st="7" end="7"/>
                                            </p:txEl>
                                          </p:spTgt>
                                        </p:tgtEl>
                                        <p:attrNameLst>
                                          <p:attrName>style.visibility</p:attrName>
                                        </p:attrNameLst>
                                      </p:cBhvr>
                                      <p:to>
                                        <p:strVal val="visible"/>
                                      </p:to>
                                    </p:set>
                                    <p:anim to="" calcmode="lin" valueType="num">
                                      <p:cBhvr>
                                        <p:cTn id="32" dur="1" fill="hold"/>
                                        <p:tgtEl>
                                          <p:spTgt spid="1546243">
                                            <p:txEl>
                                              <p:pRg st="7" end="7"/>
                                            </p:txEl>
                                          </p:spTgt>
                                        </p:tgtEl>
                                        <p:attrNameLst>
                                          <p:attrName/>
                                        </p:attrNameLst>
                                      </p:cBhvr>
                                    </p:anim>
                                  </p:childTnLst>
                                </p:cTn>
                              </p:par>
                              <p:par>
                                <p:cTn id="33" presetID="24" presetClass="entr" presetSubtype="0" fill="hold" grpId="0" nodeType="withEffect">
                                  <p:stCondLst>
                                    <p:cond delay="0"/>
                                  </p:stCondLst>
                                  <p:childTnLst>
                                    <p:set>
                                      <p:cBhvr>
                                        <p:cTn id="34" dur="1" fill="hold">
                                          <p:stCondLst>
                                            <p:cond delay="0"/>
                                          </p:stCondLst>
                                        </p:cTn>
                                        <p:tgtEl>
                                          <p:spTgt spid="1546243">
                                            <p:txEl>
                                              <p:pRg st="8" end="8"/>
                                            </p:txEl>
                                          </p:spTgt>
                                        </p:tgtEl>
                                        <p:attrNameLst>
                                          <p:attrName>style.visibility</p:attrName>
                                        </p:attrNameLst>
                                      </p:cBhvr>
                                      <p:to>
                                        <p:strVal val="visible"/>
                                      </p:to>
                                    </p:set>
                                    <p:anim to="" calcmode="lin" valueType="num">
                                      <p:cBhvr>
                                        <p:cTn id="35" dur="1" fill="hold"/>
                                        <p:tgtEl>
                                          <p:spTgt spid="1546243">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43"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61307" y="0"/>
            <a:ext cx="10689445" cy="1447800"/>
          </a:xfrm>
        </p:spPr>
        <p:txBody>
          <a:bodyPr>
            <a:normAutofit fontScale="90000"/>
          </a:bodyPr>
          <a:lstStyle/>
          <a:p>
            <a:r>
              <a:rPr lang="en-US" dirty="0">
                <a:effectLst/>
                <a:cs typeface="Arial" pitchFamily="34" charset="0"/>
              </a:rPr>
              <a:t>Acknowledgment, Validation, &amp; Possibility</a:t>
            </a:r>
            <a:br>
              <a:rPr lang="en-US" sz="4400" b="0" dirty="0">
                <a:solidFill>
                  <a:schemeClr val="tx1"/>
                </a:solidFill>
                <a:effectLst>
                  <a:outerShdw blurRad="38100" dist="38100" dir="2700000" algn="tl">
                    <a:srgbClr val="000000">
                      <a:alpha val="43137"/>
                    </a:srgbClr>
                  </a:outerShdw>
                </a:effectLst>
                <a:latin typeface="Arial" pitchFamily="34" charset="0"/>
                <a:cs typeface="Arial" pitchFamily="34" charset="0"/>
              </a:rPr>
            </a:br>
            <a:r>
              <a:rPr lang="en-US" sz="3600" dirty="0">
                <a:solidFill>
                  <a:schemeClr val="tx1"/>
                </a:solidFill>
                <a:effectLst>
                  <a:outerShdw blurRad="38100" dist="38100" dir="2700000" algn="tl">
                    <a:srgbClr val="000000">
                      <a:alpha val="43137"/>
                    </a:srgbClr>
                  </a:outerShdw>
                </a:effectLst>
                <a:latin typeface="Arial" pitchFamily="34" charset="0"/>
                <a:cs typeface="Arial" pitchFamily="34" charset="0"/>
              </a:rPr>
              <a:t>Future Talk: Acknowledgment and a Vision for the Future</a:t>
            </a:r>
            <a:endParaRPr lang="en-US" sz="4400" b="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552387" name="Rectangle 3"/>
          <p:cNvSpPr>
            <a:spLocks noGrp="1" noChangeArrowheads="1"/>
          </p:cNvSpPr>
          <p:nvPr>
            <p:ph idx="1"/>
          </p:nvPr>
        </p:nvSpPr>
        <p:spPr>
          <a:xfrm>
            <a:off x="748229" y="1454426"/>
            <a:ext cx="10515600" cy="4794395"/>
          </a:xfrm>
        </p:spPr>
        <p:txBody>
          <a:bodyPr>
            <a:normAutofit fontScale="92500" lnSpcReduction="20000"/>
          </a:bodyPr>
          <a:lstStyle/>
          <a:p>
            <a:pPr marL="609600" indent="-609600">
              <a:lnSpc>
                <a:spcPct val="110000"/>
              </a:lnSpc>
              <a:buSzPct val="100000"/>
              <a:buFont typeface="+mj-lt"/>
              <a:buAutoNum type="arabicPeriod"/>
            </a:pPr>
            <a:r>
              <a:rPr lang="en-US" sz="2600" dirty="0">
                <a:solidFill>
                  <a:schemeClr val="tx1"/>
                </a:solidFill>
                <a:effectLst>
                  <a:outerShdw blurRad="38100" dist="38100" dir="2700000" algn="tl">
                    <a:srgbClr val="000000">
                      <a:alpha val="43137"/>
                    </a:srgbClr>
                  </a:outerShdw>
                </a:effectLst>
                <a:latin typeface="Arial" pitchFamily="34" charset="0"/>
                <a:cs typeface="Arial" pitchFamily="34" charset="0"/>
              </a:rPr>
              <a:t>Assume the possibility of future change and/or solutions by using words such as “yet” and “so far.”</a:t>
            </a:r>
          </a:p>
          <a:p>
            <a:pPr marL="457200" lvl="1" indent="0">
              <a:lnSpc>
                <a:spcPct val="110000"/>
              </a:lnSpc>
              <a:buSzPct val="100000"/>
              <a:buNone/>
            </a:pPr>
            <a:r>
              <a:rPr lang="en-US" sz="1800" dirty="0">
                <a:solidFill>
                  <a:schemeClr val="tx1"/>
                </a:solidFill>
                <a:effectLst>
                  <a:outerShdw blurRad="38100" dist="38100" dir="2700000" algn="tl">
                    <a:srgbClr val="000000">
                      <a:alpha val="43137"/>
                    </a:srgbClr>
                  </a:outerShdw>
                </a:effectLst>
                <a:latin typeface="Arial" pitchFamily="34" charset="0"/>
                <a:cs typeface="Arial" pitchFamily="34" charset="0"/>
              </a:rPr>
              <a:t>	From: “It’s always going to be this way.”</a:t>
            </a:r>
          </a:p>
          <a:p>
            <a:pPr marL="457200" lvl="1" indent="0">
              <a:lnSpc>
                <a:spcPct val="110000"/>
              </a:lnSpc>
              <a:buSzPct val="100000"/>
              <a:buNone/>
            </a:pPr>
            <a:r>
              <a:rPr lang="en-US" sz="1800" dirty="0">
                <a:solidFill>
                  <a:schemeClr val="tx1"/>
                </a:solidFill>
                <a:effectLst>
                  <a:outerShdw blurRad="38100" dist="38100" dir="2700000" algn="tl">
                    <a:srgbClr val="000000">
                      <a:alpha val="43137"/>
                    </a:srgbClr>
                  </a:outerShdw>
                </a:effectLst>
                <a:latin typeface="Arial" pitchFamily="34" charset="0"/>
                <a:cs typeface="Arial" pitchFamily="34" charset="0"/>
              </a:rPr>
              <a:t>	To: “So far you haven’t found any evidence that things will be different than the way they are </a:t>
            </a:r>
          </a:p>
          <a:p>
            <a:pPr marL="457200" lvl="1" indent="0">
              <a:lnSpc>
                <a:spcPct val="110000"/>
              </a:lnSpc>
              <a:buSzPct val="100000"/>
              <a:buNone/>
            </a:pPr>
            <a:r>
              <a:rPr lang="en-US" sz="1800" dirty="0">
                <a:solidFill>
                  <a:schemeClr val="tx1"/>
                </a:solidFill>
                <a:effectLst>
                  <a:outerShdw blurRad="38100" dist="38100" dir="2700000" algn="tl">
                    <a:srgbClr val="000000">
                      <a:alpha val="43137"/>
                    </a:srgbClr>
                  </a:outerShdw>
                </a:effectLst>
                <a:latin typeface="Arial" pitchFamily="34" charset="0"/>
                <a:cs typeface="Arial" pitchFamily="34" charset="0"/>
              </a:rPr>
              <a:t>	now.”</a:t>
            </a:r>
          </a:p>
          <a:p>
            <a:pPr marL="609600" indent="-609600">
              <a:lnSpc>
                <a:spcPct val="110000"/>
              </a:lnSpc>
              <a:buSzPct val="100000"/>
              <a:buFont typeface="+mj-lt"/>
              <a:buAutoNum type="arabicPeriod"/>
            </a:pPr>
            <a:r>
              <a:rPr lang="en-US" sz="2600" dirty="0">
                <a:solidFill>
                  <a:schemeClr val="tx1"/>
                </a:solidFill>
                <a:effectLst>
                  <a:outerShdw blurRad="38100" dist="38100" dir="2700000" algn="tl">
                    <a:srgbClr val="000000">
                      <a:alpha val="43137"/>
                    </a:srgbClr>
                  </a:outerShdw>
                </a:effectLst>
                <a:latin typeface="Arial" pitchFamily="34" charset="0"/>
                <a:cs typeface="Arial" pitchFamily="34" charset="0"/>
              </a:rPr>
              <a:t>Recast the problem statement into a statement about a preferred future or goal.</a:t>
            </a:r>
          </a:p>
          <a:p>
            <a:pPr marL="457200" lvl="1" indent="0">
              <a:lnSpc>
                <a:spcPct val="110000"/>
              </a:lnSpc>
              <a:buSzPct val="100000"/>
              <a:buNone/>
            </a:pPr>
            <a:r>
              <a:rPr lang="en-US" sz="1800" dirty="0">
                <a:solidFill>
                  <a:schemeClr val="tx1"/>
                </a:solidFill>
                <a:effectLst>
                  <a:outerShdw blurRad="38100" dist="38100" dir="2700000" algn="tl">
                    <a:srgbClr val="000000">
                      <a:alpha val="43137"/>
                    </a:srgbClr>
                  </a:outerShdw>
                </a:effectLst>
                <a:latin typeface="Arial" pitchFamily="34" charset="0"/>
                <a:cs typeface="Arial" pitchFamily="34" charset="0"/>
              </a:rPr>
              <a:t>	From: “I’ll never be able to have the life I really want.”</a:t>
            </a:r>
          </a:p>
          <a:p>
            <a:pPr marL="457200" lvl="1" indent="0">
              <a:lnSpc>
                <a:spcPct val="110000"/>
              </a:lnSpc>
              <a:buSzPct val="100000"/>
              <a:buNone/>
            </a:pPr>
            <a:r>
              <a:rPr lang="en-US" sz="1800" dirty="0">
                <a:solidFill>
                  <a:schemeClr val="tx1"/>
                </a:solidFill>
                <a:effectLst>
                  <a:outerShdw blurRad="38100" dist="38100" dir="2700000" algn="tl">
                    <a:srgbClr val="000000">
                      <a:alpha val="43137"/>
                    </a:srgbClr>
                  </a:outerShdw>
                </a:effectLst>
                <a:latin typeface="Arial" pitchFamily="34" charset="0"/>
                <a:cs typeface="Arial" pitchFamily="34" charset="0"/>
              </a:rPr>
              <a:t>	To: “So you’d like to be able to move toward the life you really want.”</a:t>
            </a:r>
          </a:p>
          <a:p>
            <a:pPr marL="609600" indent="-609600">
              <a:lnSpc>
                <a:spcPct val="110000"/>
              </a:lnSpc>
              <a:buSzPct val="100000"/>
              <a:buFont typeface="+mj-lt"/>
              <a:buAutoNum type="arabicPeriod"/>
            </a:pPr>
            <a:r>
              <a:rPr lang="en-US" sz="2600" dirty="0">
                <a:solidFill>
                  <a:schemeClr val="tx1"/>
                </a:solidFill>
                <a:effectLst>
                  <a:outerShdw blurRad="38100" dist="38100" dir="2700000" algn="tl">
                    <a:srgbClr val="000000">
                      <a:alpha val="43137"/>
                    </a:srgbClr>
                  </a:outerShdw>
                </a:effectLst>
                <a:latin typeface="Arial" pitchFamily="34" charset="0"/>
                <a:cs typeface="Arial" pitchFamily="34" charset="0"/>
              </a:rPr>
              <a:t>Presuppose that changes and progress toward goals will occur by using words such as “when” and “will.”</a:t>
            </a:r>
          </a:p>
          <a:p>
            <a:pPr marL="457200" lvl="1" indent="0">
              <a:lnSpc>
                <a:spcPct val="110000"/>
              </a:lnSpc>
              <a:buSzPct val="100000"/>
              <a:buNone/>
            </a:pPr>
            <a:r>
              <a:rPr lang="en-US" sz="1800" dirty="0">
                <a:solidFill>
                  <a:schemeClr val="tx1"/>
                </a:solidFill>
                <a:effectLst>
                  <a:outerShdw blurRad="38100" dist="38100" dir="2700000" algn="tl">
                    <a:srgbClr val="000000">
                      <a:alpha val="43137"/>
                    </a:srgbClr>
                  </a:outerShdw>
                </a:effectLst>
                <a:latin typeface="Arial" pitchFamily="34" charset="0"/>
                <a:cs typeface="Arial" pitchFamily="34" charset="0"/>
              </a:rPr>
              <a:t>	From: “No one wants to be around me.”</a:t>
            </a:r>
          </a:p>
          <a:p>
            <a:pPr marL="457200" lvl="1" indent="0">
              <a:lnSpc>
                <a:spcPct val="110000"/>
              </a:lnSpc>
              <a:buSzPct val="100000"/>
              <a:buNone/>
            </a:pPr>
            <a:r>
              <a:rPr lang="en-US" sz="1800" dirty="0">
                <a:solidFill>
                  <a:schemeClr val="tx1"/>
                </a:solidFill>
                <a:effectLst>
                  <a:outerShdw blurRad="38100" dist="38100" dir="2700000" algn="tl">
                    <a:srgbClr val="000000">
                      <a:alpha val="43137"/>
                    </a:srgbClr>
                  </a:outerShdw>
                </a:effectLst>
                <a:latin typeface="Arial" pitchFamily="34" charset="0"/>
                <a:cs typeface="Arial" pitchFamily="34" charset="0"/>
              </a:rPr>
              <a:t>	To: “So when you begin to notice that there are people who enjoy your company and want </a:t>
            </a:r>
          </a:p>
          <a:p>
            <a:pPr marL="457200" lvl="1" indent="0">
              <a:lnSpc>
                <a:spcPct val="110000"/>
              </a:lnSpc>
              <a:buSzPct val="100000"/>
              <a:buNone/>
            </a:pPr>
            <a:r>
              <a:rPr lang="en-US" sz="1800" dirty="0">
                <a:solidFill>
                  <a:schemeClr val="tx1"/>
                </a:solidFill>
                <a:effectLst>
                  <a:outerShdw blurRad="38100" dist="38100" dir="2700000" algn="tl">
                    <a:srgbClr val="000000">
                      <a:alpha val="43137"/>
                    </a:srgbClr>
                  </a:outerShdw>
                </a:effectLst>
                <a:latin typeface="Arial" pitchFamily="34" charset="0"/>
                <a:cs typeface="Arial" pitchFamily="34" charset="0"/>
              </a:rPr>
              <a:t>	to be around you what will be different for you?”</a:t>
            </a:r>
          </a:p>
          <a:p>
            <a:pPr marL="990600" lvl="1" indent="-533400">
              <a:lnSpc>
                <a:spcPct val="110000"/>
              </a:lnSpc>
              <a:buSzPct val="100000"/>
              <a:buFont typeface="+mj-lt"/>
              <a:buAutoNum type="arabicPeriod"/>
            </a:pPr>
            <a:endParaRPr lang="en-US" sz="1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2681371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552387">
                                            <p:txEl>
                                              <p:pRg st="0" end="0"/>
                                            </p:txEl>
                                          </p:spTgt>
                                        </p:tgtEl>
                                        <p:attrNameLst>
                                          <p:attrName>style.visibility</p:attrName>
                                        </p:attrNameLst>
                                      </p:cBhvr>
                                      <p:to>
                                        <p:strVal val="visible"/>
                                      </p:to>
                                    </p:set>
                                    <p:anim to="" calcmode="lin" valueType="num">
                                      <p:cBhvr>
                                        <p:cTn id="7" dur="1" fill="hold"/>
                                        <p:tgtEl>
                                          <p:spTgt spid="1552387">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552387">
                                            <p:txEl>
                                              <p:pRg st="1" end="1"/>
                                            </p:txEl>
                                          </p:spTgt>
                                        </p:tgtEl>
                                        <p:attrNameLst>
                                          <p:attrName>style.visibility</p:attrName>
                                        </p:attrNameLst>
                                      </p:cBhvr>
                                      <p:to>
                                        <p:strVal val="visible"/>
                                      </p:to>
                                    </p:set>
                                    <p:anim to="" calcmode="lin" valueType="num">
                                      <p:cBhvr>
                                        <p:cTn id="10" dur="1" fill="hold"/>
                                        <p:tgtEl>
                                          <p:spTgt spid="1552387">
                                            <p:txEl>
                                              <p:pRg st="1" end="1"/>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1552387">
                                            <p:txEl>
                                              <p:pRg st="2" end="2"/>
                                            </p:txEl>
                                          </p:spTgt>
                                        </p:tgtEl>
                                        <p:attrNameLst>
                                          <p:attrName>style.visibility</p:attrName>
                                        </p:attrNameLst>
                                      </p:cBhvr>
                                      <p:to>
                                        <p:strVal val="visible"/>
                                      </p:to>
                                    </p:set>
                                    <p:anim to="" calcmode="lin" valueType="num">
                                      <p:cBhvr>
                                        <p:cTn id="13" dur="1" fill="hold"/>
                                        <p:tgtEl>
                                          <p:spTgt spid="1552387">
                                            <p:txEl>
                                              <p:pRg st="2" end="2"/>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1552387">
                                            <p:txEl>
                                              <p:pRg st="3" end="3"/>
                                            </p:txEl>
                                          </p:spTgt>
                                        </p:tgtEl>
                                        <p:attrNameLst>
                                          <p:attrName>style.visibility</p:attrName>
                                        </p:attrNameLst>
                                      </p:cBhvr>
                                      <p:to>
                                        <p:strVal val="visible"/>
                                      </p:to>
                                    </p:set>
                                    <p:anim to="" calcmode="lin" valueType="num">
                                      <p:cBhvr>
                                        <p:cTn id="16" dur="1" fill="hold"/>
                                        <p:tgtEl>
                                          <p:spTgt spid="1552387">
                                            <p:txEl>
                                              <p:pRg st="3" end="3"/>
                                            </p:txEl>
                                          </p:spTgt>
                                        </p:tgtEl>
                                        <p:attrNameLst>
                                          <p:attrName/>
                                        </p:attrNameLst>
                                      </p:cBhvr>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1552387">
                                            <p:txEl>
                                              <p:pRg st="4" end="4"/>
                                            </p:txEl>
                                          </p:spTgt>
                                        </p:tgtEl>
                                        <p:attrNameLst>
                                          <p:attrName>style.visibility</p:attrName>
                                        </p:attrNameLst>
                                      </p:cBhvr>
                                      <p:to>
                                        <p:strVal val="visible"/>
                                      </p:to>
                                    </p:set>
                                    <p:anim to="" calcmode="lin" valueType="num">
                                      <p:cBhvr>
                                        <p:cTn id="21" dur="1" fill="hold"/>
                                        <p:tgtEl>
                                          <p:spTgt spid="1552387">
                                            <p:txEl>
                                              <p:pRg st="4" end="4"/>
                                            </p:txEl>
                                          </p:spTgt>
                                        </p:tgtEl>
                                        <p:attrNameLst>
                                          <p:attrName/>
                                        </p:attrNameLst>
                                      </p:cBhvr>
                                    </p:anim>
                                  </p:childTnLst>
                                </p:cTn>
                              </p:par>
                              <p:par>
                                <p:cTn id="22" presetID="24" presetClass="entr" presetSubtype="0" fill="hold" grpId="0" nodeType="withEffect">
                                  <p:stCondLst>
                                    <p:cond delay="0"/>
                                  </p:stCondLst>
                                  <p:childTnLst>
                                    <p:set>
                                      <p:cBhvr>
                                        <p:cTn id="23" dur="1" fill="hold">
                                          <p:stCondLst>
                                            <p:cond delay="0"/>
                                          </p:stCondLst>
                                        </p:cTn>
                                        <p:tgtEl>
                                          <p:spTgt spid="1552387">
                                            <p:txEl>
                                              <p:pRg st="5" end="5"/>
                                            </p:txEl>
                                          </p:spTgt>
                                        </p:tgtEl>
                                        <p:attrNameLst>
                                          <p:attrName>style.visibility</p:attrName>
                                        </p:attrNameLst>
                                      </p:cBhvr>
                                      <p:to>
                                        <p:strVal val="visible"/>
                                      </p:to>
                                    </p:set>
                                    <p:anim to="" calcmode="lin" valueType="num">
                                      <p:cBhvr>
                                        <p:cTn id="24" dur="1" fill="hold"/>
                                        <p:tgtEl>
                                          <p:spTgt spid="1552387">
                                            <p:txEl>
                                              <p:pRg st="5" end="5"/>
                                            </p:txEl>
                                          </p:spTgt>
                                        </p:tgtEl>
                                        <p:attrNameLst>
                                          <p:attrName/>
                                        </p:attrNameLst>
                                      </p:cBhvr>
                                    </p:anim>
                                  </p:childTnLst>
                                </p:cTn>
                              </p:par>
                              <p:par>
                                <p:cTn id="25" presetID="24" presetClass="entr" presetSubtype="0" fill="hold" grpId="0" nodeType="withEffect">
                                  <p:stCondLst>
                                    <p:cond delay="0"/>
                                  </p:stCondLst>
                                  <p:childTnLst>
                                    <p:set>
                                      <p:cBhvr>
                                        <p:cTn id="26" dur="1" fill="hold">
                                          <p:stCondLst>
                                            <p:cond delay="0"/>
                                          </p:stCondLst>
                                        </p:cTn>
                                        <p:tgtEl>
                                          <p:spTgt spid="1552387">
                                            <p:txEl>
                                              <p:pRg st="6" end="6"/>
                                            </p:txEl>
                                          </p:spTgt>
                                        </p:tgtEl>
                                        <p:attrNameLst>
                                          <p:attrName>style.visibility</p:attrName>
                                        </p:attrNameLst>
                                      </p:cBhvr>
                                      <p:to>
                                        <p:strVal val="visible"/>
                                      </p:to>
                                    </p:set>
                                    <p:anim to="" calcmode="lin" valueType="num">
                                      <p:cBhvr>
                                        <p:cTn id="27" dur="1" fill="hold"/>
                                        <p:tgtEl>
                                          <p:spTgt spid="1552387">
                                            <p:txEl>
                                              <p:pRg st="6" end="6"/>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552387">
                                            <p:txEl>
                                              <p:pRg st="7" end="7"/>
                                            </p:txEl>
                                          </p:spTgt>
                                        </p:tgtEl>
                                        <p:attrNameLst>
                                          <p:attrName>style.visibility</p:attrName>
                                        </p:attrNameLst>
                                      </p:cBhvr>
                                      <p:to>
                                        <p:strVal val="visible"/>
                                      </p:to>
                                    </p:set>
                                    <p:anim to="" calcmode="lin" valueType="num">
                                      <p:cBhvr>
                                        <p:cTn id="32" dur="1" fill="hold"/>
                                        <p:tgtEl>
                                          <p:spTgt spid="1552387">
                                            <p:txEl>
                                              <p:pRg st="7" end="7"/>
                                            </p:txEl>
                                          </p:spTgt>
                                        </p:tgtEl>
                                        <p:attrNameLst>
                                          <p:attrName/>
                                        </p:attrNameLst>
                                      </p:cBhvr>
                                    </p:anim>
                                  </p:childTnLst>
                                </p:cTn>
                              </p:par>
                              <p:par>
                                <p:cTn id="33" presetID="24" presetClass="entr" presetSubtype="0" fill="hold" grpId="0" nodeType="withEffect">
                                  <p:stCondLst>
                                    <p:cond delay="0"/>
                                  </p:stCondLst>
                                  <p:childTnLst>
                                    <p:set>
                                      <p:cBhvr>
                                        <p:cTn id="34" dur="1" fill="hold">
                                          <p:stCondLst>
                                            <p:cond delay="0"/>
                                          </p:stCondLst>
                                        </p:cTn>
                                        <p:tgtEl>
                                          <p:spTgt spid="1552387">
                                            <p:txEl>
                                              <p:pRg st="8" end="8"/>
                                            </p:txEl>
                                          </p:spTgt>
                                        </p:tgtEl>
                                        <p:attrNameLst>
                                          <p:attrName>style.visibility</p:attrName>
                                        </p:attrNameLst>
                                      </p:cBhvr>
                                      <p:to>
                                        <p:strVal val="visible"/>
                                      </p:to>
                                    </p:set>
                                    <p:anim to="" calcmode="lin" valueType="num">
                                      <p:cBhvr>
                                        <p:cTn id="35" dur="1" fill="hold"/>
                                        <p:tgtEl>
                                          <p:spTgt spid="1552387">
                                            <p:txEl>
                                              <p:pRg st="8" end="8"/>
                                            </p:txEl>
                                          </p:spTgt>
                                        </p:tgtEl>
                                        <p:attrNameLst>
                                          <p:attrName/>
                                        </p:attrNameLst>
                                      </p:cBhvr>
                                    </p:anim>
                                  </p:childTnLst>
                                </p:cTn>
                              </p:par>
                              <p:par>
                                <p:cTn id="36" presetID="24" presetClass="entr" presetSubtype="0" fill="hold" grpId="0" nodeType="withEffect">
                                  <p:stCondLst>
                                    <p:cond delay="0"/>
                                  </p:stCondLst>
                                  <p:childTnLst>
                                    <p:set>
                                      <p:cBhvr>
                                        <p:cTn id="37" dur="1" fill="hold">
                                          <p:stCondLst>
                                            <p:cond delay="0"/>
                                          </p:stCondLst>
                                        </p:cTn>
                                        <p:tgtEl>
                                          <p:spTgt spid="1552387">
                                            <p:txEl>
                                              <p:pRg st="9" end="9"/>
                                            </p:txEl>
                                          </p:spTgt>
                                        </p:tgtEl>
                                        <p:attrNameLst>
                                          <p:attrName>style.visibility</p:attrName>
                                        </p:attrNameLst>
                                      </p:cBhvr>
                                      <p:to>
                                        <p:strVal val="visible"/>
                                      </p:to>
                                    </p:set>
                                    <p:anim to="" calcmode="lin" valueType="num">
                                      <p:cBhvr>
                                        <p:cTn id="38" dur="1" fill="hold"/>
                                        <p:tgtEl>
                                          <p:spTgt spid="1552387">
                                            <p:txEl>
                                              <p:pRg st="9" end="9"/>
                                            </p:txEl>
                                          </p:spTgt>
                                        </p:tgtEl>
                                        <p:attrNameLst>
                                          <p:attrName/>
                                        </p:attrNameLst>
                                      </p:cBhvr>
                                    </p:anim>
                                  </p:childTnLst>
                                </p:cTn>
                              </p:par>
                              <p:par>
                                <p:cTn id="39" presetID="24" presetClass="entr" presetSubtype="0" fill="hold" grpId="0" nodeType="withEffect">
                                  <p:stCondLst>
                                    <p:cond delay="0"/>
                                  </p:stCondLst>
                                  <p:childTnLst>
                                    <p:set>
                                      <p:cBhvr>
                                        <p:cTn id="40" dur="1" fill="hold">
                                          <p:stCondLst>
                                            <p:cond delay="0"/>
                                          </p:stCondLst>
                                        </p:cTn>
                                        <p:tgtEl>
                                          <p:spTgt spid="1552387">
                                            <p:txEl>
                                              <p:pRg st="10" end="10"/>
                                            </p:txEl>
                                          </p:spTgt>
                                        </p:tgtEl>
                                        <p:attrNameLst>
                                          <p:attrName>style.visibility</p:attrName>
                                        </p:attrNameLst>
                                      </p:cBhvr>
                                      <p:to>
                                        <p:strVal val="visible"/>
                                      </p:to>
                                    </p:set>
                                    <p:anim to="" calcmode="lin" valueType="num">
                                      <p:cBhvr>
                                        <p:cTn id="41" dur="1" fill="hold"/>
                                        <p:tgtEl>
                                          <p:spTgt spid="1552387">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2387"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981200" y="152400"/>
            <a:ext cx="8229600" cy="1143000"/>
          </a:xfrm>
        </p:spPr>
        <p:txBody>
          <a:bodyPr>
            <a:normAutofit fontScale="90000"/>
          </a:bodyPr>
          <a:lstStyle/>
          <a:p>
            <a:pPr algn="ctr"/>
            <a:r>
              <a:rPr lang="en-US" sz="4400" b="0" dirty="0">
                <a:solidFill>
                  <a:schemeClr val="tx1"/>
                </a:solidFill>
                <a:effectLst>
                  <a:outerShdw blurRad="38100" dist="38100" dir="2700000" algn="tl">
                    <a:srgbClr val="000000">
                      <a:alpha val="43137"/>
                    </a:srgbClr>
                  </a:outerShdw>
                </a:effectLst>
                <a:latin typeface="Arial" pitchFamily="34" charset="0"/>
                <a:cs typeface="Arial" pitchFamily="34" charset="0"/>
              </a:rPr>
              <a:t>Possibility Language</a:t>
            </a:r>
            <a:br>
              <a:rPr lang="en-US" sz="4400" b="0" dirty="0">
                <a:solidFill>
                  <a:schemeClr val="tx1"/>
                </a:solidFill>
                <a:effectLst>
                  <a:outerShdw blurRad="38100" dist="38100" dir="2700000" algn="tl">
                    <a:srgbClr val="000000">
                      <a:alpha val="43137"/>
                    </a:srgbClr>
                  </a:outerShdw>
                </a:effectLst>
                <a:latin typeface="Arial" pitchFamily="34" charset="0"/>
                <a:cs typeface="Arial" pitchFamily="34" charset="0"/>
              </a:rPr>
            </a:br>
            <a:r>
              <a:rPr lang="en-US" sz="3600" i="1" dirty="0">
                <a:solidFill>
                  <a:schemeClr val="tx1"/>
                </a:solidFill>
                <a:effectLst>
                  <a:outerShdw blurRad="38100" dist="38100" dir="2700000" algn="tl">
                    <a:srgbClr val="000000">
                      <a:alpha val="43137"/>
                    </a:srgbClr>
                  </a:outerShdw>
                </a:effectLst>
                <a:latin typeface="Arial" pitchFamily="34" charset="0"/>
                <a:cs typeface="Arial" pitchFamily="34" charset="0"/>
              </a:rPr>
              <a:t>Giving Permission</a:t>
            </a:r>
            <a:endParaRPr lang="en-US" sz="4400" b="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562627" name="Rectangle 3"/>
          <p:cNvSpPr>
            <a:spLocks noGrp="1" noChangeArrowheads="1"/>
          </p:cNvSpPr>
          <p:nvPr>
            <p:ph idx="1"/>
          </p:nvPr>
        </p:nvSpPr>
        <p:spPr>
          <a:xfrm>
            <a:off x="783771" y="1447800"/>
            <a:ext cx="10450286" cy="4876800"/>
          </a:xfrm>
        </p:spPr>
        <p:txBody>
          <a:bodyPr>
            <a:normAutofit/>
          </a:bodyPr>
          <a:lstStyle/>
          <a:p>
            <a:pPr marL="609600" indent="-609600">
              <a:buSzPct val="100000"/>
            </a:pPr>
            <a:r>
              <a:rPr lang="en-US" sz="3100" dirty="0">
                <a:solidFill>
                  <a:schemeClr val="tx1"/>
                </a:solidFill>
                <a:effectLst>
                  <a:outerShdw blurRad="38100" dist="38100" dir="2700000" algn="tl">
                    <a:srgbClr val="000000">
                      <a:alpha val="43137"/>
                    </a:srgbClr>
                  </a:outerShdw>
                </a:effectLst>
                <a:latin typeface="Arial" pitchFamily="34" charset="0"/>
                <a:cs typeface="Arial" pitchFamily="34" charset="0"/>
              </a:rPr>
              <a:t>Give </a:t>
            </a:r>
            <a:r>
              <a:rPr lang="en-US" sz="3100" i="1" dirty="0">
                <a:solidFill>
                  <a:schemeClr val="tx1"/>
                </a:solidFill>
                <a:effectLst>
                  <a:outerShdw blurRad="38100" dist="38100" dir="2700000" algn="tl">
                    <a:srgbClr val="000000">
                      <a:alpha val="43137"/>
                    </a:srgbClr>
                  </a:outerShdw>
                </a:effectLst>
                <a:latin typeface="Arial" pitchFamily="34" charset="0"/>
                <a:cs typeface="Arial" pitchFamily="34" charset="0"/>
              </a:rPr>
              <a:t>permission</a:t>
            </a:r>
            <a:r>
              <a:rPr lang="en-US" sz="3100" dirty="0">
                <a:solidFill>
                  <a:schemeClr val="tx1"/>
                </a:solidFill>
                <a:effectLst>
                  <a:outerShdw blurRad="38100" dist="38100" dir="2700000" algn="tl">
                    <a:srgbClr val="000000">
                      <a:alpha val="43137"/>
                    </a:srgbClr>
                  </a:outerShdw>
                </a:effectLst>
                <a:latin typeface="Arial" pitchFamily="34" charset="0"/>
                <a:cs typeface="Arial" pitchFamily="34" charset="0"/>
              </a:rPr>
              <a:t> “to,” “not to have to,” and both</a:t>
            </a:r>
          </a:p>
          <a:p>
            <a:pPr marL="400050" lvl="1" indent="0">
              <a:buSzPct val="100000"/>
              <a:buNone/>
            </a:pPr>
            <a:endParaRPr lang="en-US" sz="1000"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1009650" lvl="1" indent="-609600">
              <a:buSzPct val="100000"/>
            </a:pPr>
            <a:r>
              <a:rPr lang="en-US" sz="2200" dirty="0">
                <a:solidFill>
                  <a:schemeClr val="tx1"/>
                </a:solidFill>
                <a:effectLst>
                  <a:outerShdw blurRad="38100" dist="38100" dir="2700000" algn="tl">
                    <a:srgbClr val="000000">
                      <a:alpha val="43137"/>
                    </a:srgbClr>
                  </a:outerShdw>
                </a:effectLst>
                <a:latin typeface="Arial" pitchFamily="34" charset="0"/>
                <a:cs typeface="Arial" pitchFamily="34" charset="0"/>
              </a:rPr>
              <a:t>From: “I shouldn’t be angry.”</a:t>
            </a:r>
          </a:p>
          <a:p>
            <a:pPr marL="1009650" lvl="1" indent="-609600">
              <a:buSzPct val="100000"/>
            </a:pPr>
            <a:r>
              <a:rPr lang="en-US" sz="2200" dirty="0">
                <a:solidFill>
                  <a:schemeClr val="tx1"/>
                </a:solidFill>
                <a:effectLst>
                  <a:outerShdw blurRad="38100" dist="38100" dir="2700000" algn="tl">
                    <a:srgbClr val="000000">
                      <a:alpha val="43137"/>
                    </a:srgbClr>
                  </a:outerShdw>
                </a:effectLst>
                <a:latin typeface="Arial" pitchFamily="34" charset="0"/>
                <a:cs typeface="Arial" pitchFamily="34" charset="0"/>
              </a:rPr>
              <a:t>To: “It’s okay to be angry.”</a:t>
            </a:r>
          </a:p>
          <a:p>
            <a:pPr marL="400050" lvl="1" indent="0">
              <a:buSzPct val="100000"/>
              <a:buNone/>
            </a:pPr>
            <a:endParaRPr lang="en-US" sz="1000"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1009650" lvl="1" indent="-609600">
              <a:buSzPct val="100000"/>
            </a:pPr>
            <a:r>
              <a:rPr lang="en-US" sz="2200" dirty="0">
                <a:solidFill>
                  <a:schemeClr val="tx1"/>
                </a:solidFill>
                <a:effectLst>
                  <a:outerShdw blurRad="38100" dist="38100" dir="2700000" algn="tl">
                    <a:srgbClr val="000000">
                      <a:alpha val="43137"/>
                    </a:srgbClr>
                  </a:outerShdw>
                </a:effectLst>
                <a:latin typeface="Arial" pitchFamily="34" charset="0"/>
                <a:cs typeface="Arial" pitchFamily="34" charset="0"/>
              </a:rPr>
              <a:t>From: “People keep saying that it really should make me angry.”</a:t>
            </a:r>
          </a:p>
          <a:p>
            <a:pPr marL="1009650" lvl="1" indent="-609600">
              <a:buSzPct val="100000"/>
            </a:pPr>
            <a:r>
              <a:rPr lang="en-US" sz="2200" dirty="0">
                <a:solidFill>
                  <a:schemeClr val="tx1"/>
                </a:solidFill>
                <a:effectLst>
                  <a:outerShdw blurRad="38100" dist="38100" dir="2700000" algn="tl">
                    <a:srgbClr val="000000">
                      <a:alpha val="43137"/>
                    </a:srgbClr>
                  </a:outerShdw>
                </a:effectLst>
                <a:latin typeface="Arial" pitchFamily="34" charset="0"/>
                <a:cs typeface="Arial" pitchFamily="34" charset="0"/>
              </a:rPr>
              <a:t>To: “It’s okay to not be angry about it.”</a:t>
            </a:r>
          </a:p>
          <a:p>
            <a:pPr marL="400050" lvl="1" indent="0">
              <a:buSzPct val="100000"/>
              <a:buNone/>
            </a:pPr>
            <a:endParaRPr lang="en-US" sz="1000"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1009650" lvl="1" indent="-609600">
              <a:buSzPct val="100000"/>
            </a:pPr>
            <a:r>
              <a:rPr lang="en-US" sz="2200" dirty="0">
                <a:solidFill>
                  <a:schemeClr val="tx1"/>
                </a:solidFill>
                <a:effectLst>
                  <a:outerShdw blurRad="38100" dist="38100" dir="2700000" algn="tl">
                    <a:srgbClr val="000000">
                      <a:alpha val="43137"/>
                    </a:srgbClr>
                  </a:outerShdw>
                </a:effectLst>
                <a:latin typeface="Arial" pitchFamily="34" charset="0"/>
                <a:cs typeface="Arial" pitchFamily="34" charset="0"/>
              </a:rPr>
              <a:t>From: “Sometimes I’m angry and sometimes I’m not.  I must be crazy!”</a:t>
            </a:r>
          </a:p>
          <a:p>
            <a:pPr marL="1009650" lvl="1" indent="-609600">
              <a:buSzPct val="100000"/>
            </a:pPr>
            <a:r>
              <a:rPr lang="en-US" sz="2200" dirty="0">
                <a:solidFill>
                  <a:schemeClr val="tx1"/>
                </a:solidFill>
                <a:effectLst>
                  <a:outerShdw blurRad="38100" dist="38100" dir="2700000" algn="tl">
                    <a:srgbClr val="000000">
                      <a:alpha val="43137"/>
                    </a:srgbClr>
                  </a:outerShdw>
                </a:effectLst>
                <a:latin typeface="Arial" pitchFamily="34" charset="0"/>
                <a:cs typeface="Arial" pitchFamily="34" charset="0"/>
              </a:rPr>
              <a:t>To: “It’s okay to be angry and you don’t have to be angry and you’re not crazy.”</a:t>
            </a:r>
          </a:p>
        </p:txBody>
      </p:sp>
    </p:spTree>
    <p:extLst>
      <p:ext uri="{BB962C8B-B14F-4D97-AF65-F5344CB8AC3E}">
        <p14:creationId xmlns:p14="http://schemas.microsoft.com/office/powerpoint/2010/main" val="30100176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562627">
                                            <p:txEl>
                                              <p:pRg st="0" end="0"/>
                                            </p:txEl>
                                          </p:spTgt>
                                        </p:tgtEl>
                                        <p:attrNameLst>
                                          <p:attrName>style.visibility</p:attrName>
                                        </p:attrNameLst>
                                      </p:cBhvr>
                                      <p:to>
                                        <p:strVal val="visible"/>
                                      </p:to>
                                    </p:set>
                                    <p:anim to="" calcmode="lin" valueType="num">
                                      <p:cBhvr>
                                        <p:cTn id="7" dur="1" fill="hold"/>
                                        <p:tgtEl>
                                          <p:spTgt spid="1562627">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562627">
                                            <p:txEl>
                                              <p:pRg st="2" end="2"/>
                                            </p:txEl>
                                          </p:spTgt>
                                        </p:tgtEl>
                                        <p:attrNameLst>
                                          <p:attrName>style.visibility</p:attrName>
                                        </p:attrNameLst>
                                      </p:cBhvr>
                                      <p:to>
                                        <p:strVal val="visible"/>
                                      </p:to>
                                    </p:set>
                                    <p:anim to="" calcmode="lin" valueType="num">
                                      <p:cBhvr>
                                        <p:cTn id="10" dur="1" fill="hold"/>
                                        <p:tgtEl>
                                          <p:spTgt spid="1562627">
                                            <p:txEl>
                                              <p:pRg st="2" end="2"/>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1562627">
                                            <p:txEl>
                                              <p:pRg st="3" end="3"/>
                                            </p:txEl>
                                          </p:spTgt>
                                        </p:tgtEl>
                                        <p:attrNameLst>
                                          <p:attrName>style.visibility</p:attrName>
                                        </p:attrNameLst>
                                      </p:cBhvr>
                                      <p:to>
                                        <p:strVal val="visible"/>
                                      </p:to>
                                    </p:set>
                                    <p:anim to="" calcmode="lin" valueType="num">
                                      <p:cBhvr>
                                        <p:cTn id="13" dur="1" fill="hold"/>
                                        <p:tgtEl>
                                          <p:spTgt spid="1562627">
                                            <p:txEl>
                                              <p:pRg st="3" end="3"/>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1562627">
                                            <p:txEl>
                                              <p:pRg st="5" end="5"/>
                                            </p:txEl>
                                          </p:spTgt>
                                        </p:tgtEl>
                                        <p:attrNameLst>
                                          <p:attrName>style.visibility</p:attrName>
                                        </p:attrNameLst>
                                      </p:cBhvr>
                                      <p:to>
                                        <p:strVal val="visible"/>
                                      </p:to>
                                    </p:set>
                                    <p:anim to="" calcmode="lin" valueType="num">
                                      <p:cBhvr>
                                        <p:cTn id="16" dur="1" fill="hold"/>
                                        <p:tgtEl>
                                          <p:spTgt spid="1562627">
                                            <p:txEl>
                                              <p:pRg st="5" end="5"/>
                                            </p:txEl>
                                          </p:spTgt>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1562627">
                                            <p:txEl>
                                              <p:pRg st="6" end="6"/>
                                            </p:txEl>
                                          </p:spTgt>
                                        </p:tgtEl>
                                        <p:attrNameLst>
                                          <p:attrName>style.visibility</p:attrName>
                                        </p:attrNameLst>
                                      </p:cBhvr>
                                      <p:to>
                                        <p:strVal val="visible"/>
                                      </p:to>
                                    </p:set>
                                    <p:anim to="" calcmode="lin" valueType="num">
                                      <p:cBhvr>
                                        <p:cTn id="19" dur="1" fill="hold"/>
                                        <p:tgtEl>
                                          <p:spTgt spid="1562627">
                                            <p:txEl>
                                              <p:pRg st="6" end="6"/>
                                            </p:txEl>
                                          </p:spTgt>
                                        </p:tgtEl>
                                        <p:attrNameLst>
                                          <p:attrName/>
                                        </p:attrNameLst>
                                      </p:cBhvr>
                                    </p:anim>
                                  </p:childTnLst>
                                </p:cTn>
                              </p:par>
                              <p:par>
                                <p:cTn id="20" presetID="24" presetClass="entr" presetSubtype="0" fill="hold" grpId="0" nodeType="withEffect">
                                  <p:stCondLst>
                                    <p:cond delay="0"/>
                                  </p:stCondLst>
                                  <p:childTnLst>
                                    <p:set>
                                      <p:cBhvr>
                                        <p:cTn id="21" dur="1" fill="hold">
                                          <p:stCondLst>
                                            <p:cond delay="0"/>
                                          </p:stCondLst>
                                        </p:cTn>
                                        <p:tgtEl>
                                          <p:spTgt spid="1562627">
                                            <p:txEl>
                                              <p:pRg st="8" end="8"/>
                                            </p:txEl>
                                          </p:spTgt>
                                        </p:tgtEl>
                                        <p:attrNameLst>
                                          <p:attrName>style.visibility</p:attrName>
                                        </p:attrNameLst>
                                      </p:cBhvr>
                                      <p:to>
                                        <p:strVal val="visible"/>
                                      </p:to>
                                    </p:set>
                                    <p:anim to="" calcmode="lin" valueType="num">
                                      <p:cBhvr>
                                        <p:cTn id="22" dur="1" fill="hold"/>
                                        <p:tgtEl>
                                          <p:spTgt spid="1562627">
                                            <p:txEl>
                                              <p:pRg st="8" end="8"/>
                                            </p:txEl>
                                          </p:spTgt>
                                        </p:tgtEl>
                                        <p:attrNameLst>
                                          <p:attrName/>
                                        </p:attrNameLst>
                                      </p:cBhvr>
                                    </p:anim>
                                  </p:childTnLst>
                                </p:cTn>
                              </p:par>
                              <p:par>
                                <p:cTn id="23" presetID="24" presetClass="entr" presetSubtype="0" fill="hold" grpId="0" nodeType="withEffect">
                                  <p:stCondLst>
                                    <p:cond delay="0"/>
                                  </p:stCondLst>
                                  <p:childTnLst>
                                    <p:set>
                                      <p:cBhvr>
                                        <p:cTn id="24" dur="1" fill="hold">
                                          <p:stCondLst>
                                            <p:cond delay="0"/>
                                          </p:stCondLst>
                                        </p:cTn>
                                        <p:tgtEl>
                                          <p:spTgt spid="1562627">
                                            <p:txEl>
                                              <p:pRg st="9" end="9"/>
                                            </p:txEl>
                                          </p:spTgt>
                                        </p:tgtEl>
                                        <p:attrNameLst>
                                          <p:attrName>style.visibility</p:attrName>
                                        </p:attrNameLst>
                                      </p:cBhvr>
                                      <p:to>
                                        <p:strVal val="visible"/>
                                      </p:to>
                                    </p:set>
                                    <p:anim to="" calcmode="lin" valueType="num">
                                      <p:cBhvr>
                                        <p:cTn id="25" dur="1" fill="hold"/>
                                        <p:tgtEl>
                                          <p:spTgt spid="1562627">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262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129308"/>
            <a:ext cx="10972800" cy="1099127"/>
          </a:xfrm>
        </p:spPr>
        <p:txBody>
          <a:bodyPr>
            <a:normAutofit/>
          </a:bodyPr>
          <a:lstStyle/>
          <a:p>
            <a:pPr algn="ctr"/>
            <a:r>
              <a:rPr lang="en-GB" sz="4000" dirty="0">
                <a:effectLst/>
                <a:latin typeface="Arial" panose="020B0604020202020204" pitchFamily="34" charset="0"/>
                <a:cs typeface="Arial" panose="020B0604020202020204" pitchFamily="34" charset="0"/>
              </a:rPr>
              <a:t>Co-Constructing Tasks</a:t>
            </a:r>
            <a:endParaRPr lang="en-US" altLang="en-US" sz="4000" dirty="0">
              <a:effectLst/>
              <a:latin typeface="Arial" panose="020B0604020202020204" pitchFamily="34" charset="0"/>
              <a:cs typeface="Arial" panose="020B0604020202020204" pitchFamily="34" charset="0"/>
            </a:endParaRPr>
          </a:p>
        </p:txBody>
      </p:sp>
      <p:sp>
        <p:nvSpPr>
          <p:cNvPr id="13315" name="Rectangle 3"/>
          <p:cNvSpPr>
            <a:spLocks noGrp="1" noChangeArrowheads="1"/>
          </p:cNvSpPr>
          <p:nvPr>
            <p:ph type="body" idx="1"/>
          </p:nvPr>
        </p:nvSpPr>
        <p:spPr>
          <a:xfrm>
            <a:off x="411480" y="1311563"/>
            <a:ext cx="10698480" cy="4940013"/>
          </a:xfrm>
        </p:spPr>
        <p:txBody>
          <a:bodyPr>
            <a:noAutofit/>
          </a:bodyPr>
          <a:lstStyle/>
          <a:p>
            <a:pPr lvl="1">
              <a:lnSpc>
                <a:spcPct val="100000"/>
              </a:lnSpc>
              <a:spcBef>
                <a:spcPts val="300"/>
              </a:spcBef>
              <a:spcAft>
                <a:spcPts val="300"/>
              </a:spcAft>
            </a:pPr>
            <a:r>
              <a:rPr lang="en-US" altLang="en-US" sz="3000" dirty="0">
                <a:effectLst/>
                <a:latin typeface="Arial" charset="0"/>
              </a:rPr>
              <a:t>Ensure clients are at the preparation, action, or maintenance stages.</a:t>
            </a:r>
          </a:p>
          <a:p>
            <a:pPr lvl="1">
              <a:lnSpc>
                <a:spcPct val="100000"/>
              </a:lnSpc>
              <a:spcBef>
                <a:spcPts val="300"/>
              </a:spcBef>
              <a:spcAft>
                <a:spcPts val="300"/>
              </a:spcAft>
            </a:pPr>
            <a:r>
              <a:rPr lang="en-US" altLang="en-US" sz="3000" dirty="0">
                <a:effectLst/>
                <a:latin typeface="Arial" charset="0"/>
              </a:rPr>
              <a:t>Collaborate with clients on determining which tasks or activities provide the best fit.</a:t>
            </a:r>
          </a:p>
          <a:p>
            <a:pPr lvl="1">
              <a:lnSpc>
                <a:spcPct val="100000"/>
              </a:lnSpc>
              <a:spcBef>
                <a:spcPts val="300"/>
              </a:spcBef>
              <a:spcAft>
                <a:spcPts val="300"/>
              </a:spcAft>
            </a:pPr>
            <a:r>
              <a:rPr lang="en-US" altLang="en-US" sz="3000" dirty="0">
                <a:effectLst/>
                <a:latin typeface="Arial" charset="0"/>
              </a:rPr>
              <a:t>Ensure tasks are “do-able.” </a:t>
            </a:r>
          </a:p>
          <a:p>
            <a:pPr lvl="1">
              <a:lnSpc>
                <a:spcPct val="100000"/>
              </a:lnSpc>
              <a:spcBef>
                <a:spcPts val="300"/>
              </a:spcBef>
              <a:spcAft>
                <a:spcPts val="300"/>
              </a:spcAft>
            </a:pPr>
            <a:r>
              <a:rPr lang="en-US" altLang="en-US" sz="3000" dirty="0">
                <a:effectLst/>
                <a:latin typeface="Arial" charset="0"/>
              </a:rPr>
              <a:t>Encourage clients to commit to at least trying any agreed-upon exercises. </a:t>
            </a:r>
          </a:p>
          <a:p>
            <a:pPr lvl="1">
              <a:lnSpc>
                <a:spcPct val="100000"/>
              </a:lnSpc>
              <a:spcBef>
                <a:spcPts val="300"/>
              </a:spcBef>
              <a:spcAft>
                <a:spcPts val="300"/>
              </a:spcAft>
            </a:pPr>
            <a:r>
              <a:rPr lang="en-US" altLang="en-US" sz="3000" dirty="0">
                <a:effectLst/>
                <a:latin typeface="Arial" charset="0"/>
              </a:rPr>
              <a:t>Primarily Pathways 3 and 4.</a:t>
            </a:r>
          </a:p>
          <a:p>
            <a:pPr lvl="1">
              <a:lnSpc>
                <a:spcPct val="100000"/>
              </a:lnSpc>
              <a:spcBef>
                <a:spcPts val="300"/>
              </a:spcBef>
              <a:spcAft>
                <a:spcPts val="300"/>
              </a:spcAft>
            </a:pPr>
            <a:endParaRPr lang="en-US" altLang="en-US" sz="3200" dirty="0">
              <a:effectLst/>
              <a:latin typeface="Arial" charset="0"/>
            </a:endParaRPr>
          </a:p>
        </p:txBody>
      </p:sp>
    </p:spTree>
    <p:extLst>
      <p:ext uri="{BB962C8B-B14F-4D97-AF65-F5344CB8AC3E}">
        <p14:creationId xmlns:p14="http://schemas.microsoft.com/office/powerpoint/2010/main" val="9886141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2"/>
          <p:cNvSpPr>
            <a:spLocks noGrp="1"/>
          </p:cNvSpPr>
          <p:nvPr>
            <p:ph type="title"/>
          </p:nvPr>
        </p:nvSpPr>
        <p:spPr>
          <a:xfrm>
            <a:off x="906236" y="168965"/>
            <a:ext cx="10360478" cy="1500809"/>
          </a:xfrm>
        </p:spPr>
        <p:txBody>
          <a:bodyPr>
            <a:noAutofit/>
          </a:bodyPr>
          <a:lstStyle/>
          <a:p>
            <a:pPr algn="ctr"/>
            <a:r>
              <a:rPr lang="en-US" sz="4000" b="0" dirty="0">
                <a:solidFill>
                  <a:schemeClr val="tx1"/>
                </a:solidFill>
                <a:effectLst/>
                <a:cs typeface="Arial" pitchFamily="34" charset="0"/>
              </a:rPr>
              <a:t>Pathway 3:</a:t>
            </a:r>
            <a:br>
              <a:rPr lang="en-US" sz="4000" b="0" dirty="0">
                <a:solidFill>
                  <a:schemeClr val="tx1"/>
                </a:solidFill>
                <a:effectLst/>
                <a:cs typeface="Arial" pitchFamily="34" charset="0"/>
              </a:rPr>
            </a:br>
            <a:r>
              <a:rPr lang="en-US" sz="3600" dirty="0">
                <a:effectLst/>
                <a:cs typeface="Arial" pitchFamily="34" charset="0"/>
              </a:rPr>
              <a:t>Depatterning</a:t>
            </a:r>
            <a:endParaRPr lang="en-US" sz="3600" b="0" dirty="0">
              <a:solidFill>
                <a:schemeClr val="tx1"/>
              </a:solidFill>
              <a:effectLst/>
              <a:cs typeface="Arial" pitchFamily="34" charset="0"/>
            </a:endParaRPr>
          </a:p>
        </p:txBody>
      </p:sp>
      <p:sp>
        <p:nvSpPr>
          <p:cNvPr id="4" name="Content Placeholder 3"/>
          <p:cNvSpPr>
            <a:spLocks noGrp="1"/>
          </p:cNvSpPr>
          <p:nvPr>
            <p:ph sz="quarter" idx="1"/>
          </p:nvPr>
        </p:nvSpPr>
        <p:spPr>
          <a:xfrm>
            <a:off x="606287" y="1798983"/>
            <a:ext cx="9680714" cy="4678016"/>
          </a:xfrm>
        </p:spPr>
        <p:txBody>
          <a:bodyPr>
            <a:normAutofit/>
          </a:bodyPr>
          <a:lstStyle/>
          <a:p>
            <a:pPr marL="609600" indent="-609600">
              <a:lnSpc>
                <a:spcPct val="120000"/>
              </a:lnSpc>
              <a:buClr>
                <a:schemeClr val="tx1"/>
              </a:buClr>
            </a:pPr>
            <a:r>
              <a:rPr lang="en-US" sz="3200" dirty="0">
                <a:solidFill>
                  <a:schemeClr val="tx1"/>
                </a:solidFill>
                <a:effectLst>
                  <a:outerShdw blurRad="38100" dist="38100" dir="2700000" algn="tl">
                    <a:srgbClr val="000000">
                      <a:alpha val="43137"/>
                    </a:srgbClr>
                  </a:outerShdw>
                </a:effectLst>
                <a:latin typeface="Arial" pitchFamily="34" charset="0"/>
                <a:cs typeface="Arial" pitchFamily="34" charset="0"/>
              </a:rPr>
              <a:t>Find and alter repetitive patterns of action and interaction that are involved with the problem (Aspects of Context)</a:t>
            </a:r>
          </a:p>
          <a:p>
            <a:pPr marL="1009650" lvl="1" indent="-609600">
              <a:lnSpc>
                <a:spcPct val="120000"/>
              </a:lnSpc>
              <a:buClr>
                <a:schemeClr val="tx1"/>
              </a:buClr>
            </a:pPr>
            <a:r>
              <a:rPr lang="en-US" sz="2800" dirty="0">
                <a:solidFill>
                  <a:schemeClr val="tx1"/>
                </a:solidFill>
                <a:effectLst>
                  <a:outerShdw blurRad="38100" dist="38100" dir="2700000" algn="tl">
                    <a:srgbClr val="000000">
                      <a:alpha val="43137"/>
                    </a:srgbClr>
                  </a:outerShdw>
                </a:effectLst>
                <a:latin typeface="Arial" pitchFamily="34" charset="0"/>
                <a:cs typeface="Arial" pitchFamily="34" charset="0"/>
              </a:rPr>
              <a:t>Change the frequency</a:t>
            </a:r>
          </a:p>
          <a:p>
            <a:pPr marL="1009650" lvl="1" indent="-609600">
              <a:lnSpc>
                <a:spcPct val="120000"/>
              </a:lnSpc>
              <a:buClr>
                <a:schemeClr val="tx1"/>
              </a:buClr>
            </a:pPr>
            <a:r>
              <a:rPr lang="en-US" sz="2800" dirty="0">
                <a:solidFill>
                  <a:schemeClr val="tx1"/>
                </a:solidFill>
                <a:effectLst>
                  <a:outerShdw blurRad="38100" dist="38100" dir="2700000" algn="tl">
                    <a:srgbClr val="000000">
                      <a:alpha val="43137"/>
                    </a:srgbClr>
                  </a:outerShdw>
                </a:effectLst>
                <a:latin typeface="Arial" pitchFamily="34" charset="0"/>
                <a:cs typeface="Arial" pitchFamily="34" charset="0"/>
              </a:rPr>
              <a:t>Change the timing</a:t>
            </a:r>
          </a:p>
          <a:p>
            <a:pPr marL="1009650" lvl="1" indent="-609600">
              <a:lnSpc>
                <a:spcPct val="120000"/>
              </a:lnSpc>
              <a:buClr>
                <a:schemeClr val="tx1"/>
              </a:buClr>
            </a:pPr>
            <a:r>
              <a:rPr lang="en-US" sz="2800" dirty="0">
                <a:solidFill>
                  <a:schemeClr val="tx1"/>
                </a:solidFill>
                <a:effectLst>
                  <a:outerShdw blurRad="38100" dist="38100" dir="2700000" algn="tl">
                    <a:srgbClr val="000000">
                      <a:alpha val="43137"/>
                    </a:srgbClr>
                  </a:outerShdw>
                </a:effectLst>
                <a:latin typeface="Arial" pitchFamily="34" charset="0"/>
                <a:cs typeface="Arial" pitchFamily="34" charset="0"/>
              </a:rPr>
              <a:t>Change the duration</a:t>
            </a:r>
          </a:p>
          <a:p>
            <a:pPr marL="1009650" lvl="1" indent="-609600">
              <a:lnSpc>
                <a:spcPct val="120000"/>
              </a:lnSpc>
              <a:buClr>
                <a:schemeClr val="tx1"/>
              </a:buClr>
            </a:pPr>
            <a:r>
              <a:rPr lang="en-US" sz="2800" dirty="0">
                <a:solidFill>
                  <a:schemeClr val="tx1"/>
                </a:solidFill>
                <a:effectLst>
                  <a:outerShdw blurRad="38100" dist="38100" dir="2700000" algn="tl">
                    <a:srgbClr val="000000">
                      <a:alpha val="43137"/>
                    </a:srgbClr>
                  </a:outerShdw>
                </a:effectLst>
                <a:latin typeface="Arial" pitchFamily="34" charset="0"/>
                <a:cs typeface="Arial" pitchFamily="34" charset="0"/>
              </a:rPr>
              <a:t>Change the location</a:t>
            </a:r>
          </a:p>
        </p:txBody>
      </p:sp>
    </p:spTree>
    <p:extLst>
      <p:ext uri="{BB962C8B-B14F-4D97-AF65-F5344CB8AC3E}">
        <p14:creationId xmlns:p14="http://schemas.microsoft.com/office/powerpoint/2010/main" val="14405574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xEl>
                                              <p:pRg st="0" end="0"/>
                                            </p:txEl>
                                          </p:spTgt>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10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
                                            <p:txEl>
                                              <p:pRg st="1" end="1"/>
                                            </p:txEl>
                                          </p:spTgt>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p:cTn id="17" dur="1000" fill="hold"/>
                                        <p:tgtEl>
                                          <p:spTgt spid="4">
                                            <p:txEl>
                                              <p:pRg st="2" end="2"/>
                                            </p:txEl>
                                          </p:spTgt>
                                        </p:tgtEl>
                                        <p:attrNameLst>
                                          <p:attrName>ppt_x</p:attrName>
                                        </p:attrNameLst>
                                      </p:cBhvr>
                                      <p:tavLst>
                                        <p:tav tm="0">
                                          <p:val>
                                            <p:strVal val="#ppt_x-.2"/>
                                          </p:val>
                                        </p:tav>
                                        <p:tav tm="100000">
                                          <p:val>
                                            <p:strVal val="#ppt_x"/>
                                          </p:val>
                                        </p:tav>
                                      </p:tavLst>
                                    </p:anim>
                                    <p:anim calcmode="lin" valueType="num">
                                      <p:cBhvr>
                                        <p:cTn id="18" dur="1000" fill="hold"/>
                                        <p:tgtEl>
                                          <p:spTgt spid="4">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4">
                                            <p:txEl>
                                              <p:pRg st="2" end="2"/>
                                            </p:txEl>
                                          </p:spTgt>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p:cTn id="22" dur="1000" fill="hold"/>
                                        <p:tgtEl>
                                          <p:spTgt spid="4">
                                            <p:txEl>
                                              <p:pRg st="3" end="3"/>
                                            </p:txEl>
                                          </p:spTgt>
                                        </p:tgtEl>
                                        <p:attrNameLst>
                                          <p:attrName>ppt_x</p:attrName>
                                        </p:attrNameLst>
                                      </p:cBhvr>
                                      <p:tavLst>
                                        <p:tav tm="0">
                                          <p:val>
                                            <p:strVal val="#ppt_x-.2"/>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4">
                                            <p:txEl>
                                              <p:pRg st="3" end="3"/>
                                            </p:txEl>
                                          </p:spTgt>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p:cTn id="27" dur="1000" fill="hold"/>
                                        <p:tgtEl>
                                          <p:spTgt spid="4">
                                            <p:txEl>
                                              <p:pRg st="4" end="4"/>
                                            </p:txEl>
                                          </p:spTgt>
                                        </p:tgtEl>
                                        <p:attrNameLst>
                                          <p:attrName>ppt_x</p:attrName>
                                        </p:attrNameLst>
                                      </p:cBhvr>
                                      <p:tavLst>
                                        <p:tav tm="0">
                                          <p:val>
                                            <p:strVal val="#ppt_x-.2"/>
                                          </p:val>
                                        </p:tav>
                                        <p:tav tm="100000">
                                          <p:val>
                                            <p:strVal val="#ppt_x"/>
                                          </p:val>
                                        </p:tav>
                                      </p:tavLst>
                                    </p:anim>
                                    <p:anim calcmode="lin" valueType="num">
                                      <p:cBhvr>
                                        <p:cTn id="28" dur="1000" fill="hold"/>
                                        <p:tgtEl>
                                          <p:spTgt spid="4">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2"/>
          <p:cNvSpPr>
            <a:spLocks noGrp="1"/>
          </p:cNvSpPr>
          <p:nvPr>
            <p:ph type="title"/>
          </p:nvPr>
        </p:nvSpPr>
        <p:spPr>
          <a:xfrm>
            <a:off x="865414" y="182808"/>
            <a:ext cx="10156372" cy="1249135"/>
          </a:xfrm>
        </p:spPr>
        <p:txBody>
          <a:bodyPr>
            <a:noAutofit/>
          </a:bodyPr>
          <a:lstStyle/>
          <a:p>
            <a:pPr algn="ctr"/>
            <a:r>
              <a:rPr lang="en-US" sz="4000" dirty="0">
                <a:effectLst/>
                <a:cs typeface="Arial" pitchFamily="34" charset="0"/>
              </a:rPr>
              <a:t>Pathway 4:</a:t>
            </a:r>
            <a:br>
              <a:rPr lang="en-US" sz="4000" dirty="0">
                <a:effectLst/>
                <a:cs typeface="Arial" pitchFamily="34" charset="0"/>
              </a:rPr>
            </a:br>
            <a:r>
              <a:rPr lang="en-US" sz="3600" dirty="0">
                <a:effectLst/>
                <a:cs typeface="Arial" pitchFamily="34" charset="0"/>
              </a:rPr>
              <a:t>Repatterning</a:t>
            </a:r>
            <a:endParaRPr lang="en-US" sz="3600" b="0" dirty="0">
              <a:solidFill>
                <a:schemeClr val="tx1"/>
              </a:solidFill>
              <a:effectLst/>
              <a:cs typeface="Arial" pitchFamily="34" charset="0"/>
            </a:endParaRPr>
          </a:p>
        </p:txBody>
      </p:sp>
      <p:sp>
        <p:nvSpPr>
          <p:cNvPr id="4" name="Content Placeholder 3"/>
          <p:cNvSpPr>
            <a:spLocks noGrp="1"/>
          </p:cNvSpPr>
          <p:nvPr>
            <p:ph sz="quarter" idx="1"/>
          </p:nvPr>
        </p:nvSpPr>
        <p:spPr>
          <a:xfrm>
            <a:off x="596348" y="1635760"/>
            <a:ext cx="10425438" cy="4841240"/>
          </a:xfrm>
        </p:spPr>
        <p:txBody>
          <a:bodyPr>
            <a:noAutofit/>
          </a:bodyPr>
          <a:lstStyle/>
          <a:p>
            <a:pPr marL="609600" indent="-609600">
              <a:buClr>
                <a:schemeClr val="tx1"/>
              </a:buClr>
            </a:pPr>
            <a:r>
              <a:rPr lang="en-US" sz="2800" dirty="0">
                <a:solidFill>
                  <a:schemeClr val="tx1"/>
                </a:solidFill>
                <a:effectLst>
                  <a:outerShdw blurRad="38100" dist="38100" dir="2700000" algn="tl">
                    <a:srgbClr val="000000">
                      <a:alpha val="43137"/>
                    </a:srgbClr>
                  </a:outerShdw>
                </a:effectLst>
                <a:latin typeface="Arial" pitchFamily="34" charset="0"/>
                <a:cs typeface="Arial" pitchFamily="34" charset="0"/>
              </a:rPr>
              <a:t>Find and use solution patterns of action and interaction</a:t>
            </a:r>
          </a:p>
          <a:p>
            <a:pPr marL="1009650" lvl="1" indent="-609600">
              <a:buClr>
                <a:schemeClr val="tx1"/>
              </a:buClr>
            </a:pPr>
            <a:r>
              <a:rPr lang="en-US" sz="2400" dirty="0">
                <a:solidFill>
                  <a:schemeClr val="tx1"/>
                </a:solidFill>
                <a:effectLst>
                  <a:outerShdw blurRad="38100" dist="38100" dir="2700000" algn="tl">
                    <a:srgbClr val="000000">
                      <a:alpha val="43137"/>
                    </a:srgbClr>
                  </a:outerShdw>
                </a:effectLst>
                <a:latin typeface="Arial" pitchFamily="34" charset="0"/>
                <a:cs typeface="Arial" pitchFamily="34" charset="0"/>
              </a:rPr>
              <a:t>Search for exceptions in patterns of action</a:t>
            </a:r>
          </a:p>
          <a:p>
            <a:pPr marL="1009650" lvl="1" indent="-609600">
              <a:buClr>
                <a:schemeClr val="tx1"/>
              </a:buClr>
            </a:pPr>
            <a:r>
              <a:rPr lang="en-US" sz="2400" dirty="0">
                <a:solidFill>
                  <a:schemeClr val="tx1"/>
                </a:solidFill>
                <a:effectLst>
                  <a:outerShdw blurRad="38100" dist="38100" dir="2700000" algn="tl">
                    <a:srgbClr val="000000">
                      <a:alpha val="43137"/>
                    </a:srgbClr>
                  </a:outerShdw>
                </a:effectLst>
                <a:latin typeface="Arial" pitchFamily="34" charset="0"/>
                <a:cs typeface="Arial" pitchFamily="34" charset="0"/>
              </a:rPr>
              <a:t>Find out about any helpful changes that have happened before services began (</a:t>
            </a:r>
            <a:r>
              <a:rPr lang="en-US" sz="2400" dirty="0" err="1">
                <a:solidFill>
                  <a:schemeClr val="tx1"/>
                </a:solidFill>
                <a:effectLst>
                  <a:outerShdw blurRad="38100" dist="38100" dir="2700000" algn="tl">
                    <a:srgbClr val="000000">
                      <a:alpha val="43137"/>
                    </a:srgbClr>
                  </a:outerShdw>
                </a:effectLst>
                <a:latin typeface="Arial" pitchFamily="34" charset="0"/>
                <a:cs typeface="Arial" pitchFamily="34" charset="0"/>
              </a:rPr>
              <a:t>preservice</a:t>
            </a:r>
            <a:r>
              <a:rPr lang="en-US" sz="2400" dirty="0">
                <a:solidFill>
                  <a:schemeClr val="tx1"/>
                </a:solidFill>
                <a:effectLst>
                  <a:outerShdw blurRad="38100" dist="38100" dir="2700000" algn="tl">
                    <a:srgbClr val="000000">
                      <a:alpha val="43137"/>
                    </a:srgbClr>
                  </a:outerShdw>
                </a:effectLst>
                <a:latin typeface="Arial" pitchFamily="34" charset="0"/>
                <a:cs typeface="Arial" pitchFamily="34" charset="0"/>
              </a:rPr>
              <a:t> change)</a:t>
            </a:r>
          </a:p>
          <a:p>
            <a:pPr marL="1009650" lvl="1" indent="-609600">
              <a:buClr>
                <a:schemeClr val="tx1"/>
              </a:buClr>
            </a:pPr>
            <a:r>
              <a:rPr lang="en-US" sz="2400" dirty="0">
                <a:solidFill>
                  <a:schemeClr val="tx1"/>
                </a:solidFill>
                <a:effectLst>
                  <a:outerShdw blurRad="38100" dist="38100" dir="2700000" algn="tl">
                    <a:srgbClr val="000000">
                      <a:alpha val="43137"/>
                    </a:srgbClr>
                  </a:outerShdw>
                </a:effectLst>
                <a:latin typeface="Arial" pitchFamily="34" charset="0"/>
                <a:cs typeface="Arial" pitchFamily="34" charset="0"/>
              </a:rPr>
              <a:t>Find out what happens when the problem ends or starts to end</a:t>
            </a:r>
          </a:p>
          <a:p>
            <a:pPr marL="1009650" lvl="1" indent="-609600">
              <a:buClr>
                <a:schemeClr val="tx1"/>
              </a:buClr>
            </a:pPr>
            <a:r>
              <a:rPr lang="en-US" sz="2400" dirty="0">
                <a:solidFill>
                  <a:schemeClr val="tx1"/>
                </a:solidFill>
                <a:effectLst>
                  <a:outerShdw blurRad="38100" dist="38100" dir="2700000" algn="tl">
                    <a:srgbClr val="000000">
                      <a:alpha val="43137"/>
                    </a:srgbClr>
                  </a:outerShdw>
                </a:effectLst>
                <a:latin typeface="Arial" pitchFamily="34" charset="0"/>
                <a:cs typeface="Arial" pitchFamily="34" charset="0"/>
              </a:rPr>
              <a:t>Search for contexts in which the client, family member, or other feels competent and has good problem-solving or creative skills</a:t>
            </a:r>
          </a:p>
          <a:p>
            <a:pPr marL="1009650" lvl="1" indent="-609600">
              <a:buClr>
                <a:schemeClr val="tx1"/>
              </a:buClr>
            </a:pPr>
            <a:r>
              <a:rPr lang="en-US" sz="2400" dirty="0">
                <a:solidFill>
                  <a:schemeClr val="tx1"/>
                </a:solidFill>
                <a:effectLst>
                  <a:outerShdw blurRad="38100" dist="38100" dir="2700000" algn="tl">
                    <a:srgbClr val="000000">
                      <a:alpha val="43137"/>
                    </a:srgbClr>
                  </a:outerShdw>
                </a:effectLst>
                <a:latin typeface="Arial" pitchFamily="34" charset="0"/>
                <a:cs typeface="Arial" pitchFamily="34" charset="0"/>
              </a:rPr>
              <a:t>Find out why the problem isn’t worse</a:t>
            </a:r>
          </a:p>
          <a:p>
            <a:pPr marL="1009650" lvl="1" indent="-609600">
              <a:buClr>
                <a:schemeClr val="tx1"/>
              </a:buClr>
            </a:pPr>
            <a:r>
              <a:rPr lang="en-US" sz="2400" dirty="0">
                <a:solidFill>
                  <a:schemeClr val="tx1"/>
                </a:solidFill>
                <a:effectLst>
                  <a:outerShdw blurRad="38100" dist="38100" dir="2700000" algn="tl">
                    <a:srgbClr val="000000">
                      <a:alpha val="43137"/>
                    </a:srgbClr>
                  </a:outerShdw>
                </a:effectLst>
                <a:latin typeface="Arial" pitchFamily="34" charset="0"/>
                <a:cs typeface="Arial" pitchFamily="34" charset="0"/>
              </a:rPr>
              <a:t>Rituals of continuity and connection</a:t>
            </a:r>
          </a:p>
        </p:txBody>
      </p:sp>
    </p:spTree>
    <p:extLst>
      <p:ext uri="{BB962C8B-B14F-4D97-AF65-F5344CB8AC3E}">
        <p14:creationId xmlns:p14="http://schemas.microsoft.com/office/powerpoint/2010/main" val="3273983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xEl>
                                              <p:pRg st="0" end="0"/>
                                            </p:txEl>
                                          </p:spTgt>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10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
                                            <p:txEl>
                                              <p:pRg st="1" end="1"/>
                                            </p:txEl>
                                          </p:spTgt>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p:cTn id="17" dur="1000" fill="hold"/>
                                        <p:tgtEl>
                                          <p:spTgt spid="4">
                                            <p:txEl>
                                              <p:pRg st="2" end="2"/>
                                            </p:txEl>
                                          </p:spTgt>
                                        </p:tgtEl>
                                        <p:attrNameLst>
                                          <p:attrName>ppt_x</p:attrName>
                                        </p:attrNameLst>
                                      </p:cBhvr>
                                      <p:tavLst>
                                        <p:tav tm="0">
                                          <p:val>
                                            <p:strVal val="#ppt_x-.2"/>
                                          </p:val>
                                        </p:tav>
                                        <p:tav tm="100000">
                                          <p:val>
                                            <p:strVal val="#ppt_x"/>
                                          </p:val>
                                        </p:tav>
                                      </p:tavLst>
                                    </p:anim>
                                    <p:anim calcmode="lin" valueType="num">
                                      <p:cBhvr>
                                        <p:cTn id="18" dur="1000" fill="hold"/>
                                        <p:tgtEl>
                                          <p:spTgt spid="4">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4">
                                            <p:txEl>
                                              <p:pRg st="2" end="2"/>
                                            </p:txEl>
                                          </p:spTgt>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p:cTn id="22" dur="1000" fill="hold"/>
                                        <p:tgtEl>
                                          <p:spTgt spid="4">
                                            <p:txEl>
                                              <p:pRg st="3" end="3"/>
                                            </p:txEl>
                                          </p:spTgt>
                                        </p:tgtEl>
                                        <p:attrNameLst>
                                          <p:attrName>ppt_x</p:attrName>
                                        </p:attrNameLst>
                                      </p:cBhvr>
                                      <p:tavLst>
                                        <p:tav tm="0">
                                          <p:val>
                                            <p:strVal val="#ppt_x-.2"/>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4">
                                            <p:txEl>
                                              <p:pRg st="3" end="3"/>
                                            </p:txEl>
                                          </p:spTgt>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p:cTn id="27" dur="1000" fill="hold"/>
                                        <p:tgtEl>
                                          <p:spTgt spid="4">
                                            <p:txEl>
                                              <p:pRg st="4" end="4"/>
                                            </p:txEl>
                                          </p:spTgt>
                                        </p:tgtEl>
                                        <p:attrNameLst>
                                          <p:attrName>ppt_x</p:attrName>
                                        </p:attrNameLst>
                                      </p:cBhvr>
                                      <p:tavLst>
                                        <p:tav tm="0">
                                          <p:val>
                                            <p:strVal val="#ppt_x-.2"/>
                                          </p:val>
                                        </p:tav>
                                        <p:tav tm="100000">
                                          <p:val>
                                            <p:strVal val="#ppt_x"/>
                                          </p:val>
                                        </p:tav>
                                      </p:tavLst>
                                    </p:anim>
                                    <p:anim calcmode="lin" valueType="num">
                                      <p:cBhvr>
                                        <p:cTn id="28" dur="1000" fill="hold"/>
                                        <p:tgtEl>
                                          <p:spTgt spid="4">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4">
                                            <p:txEl>
                                              <p:pRg st="4" end="4"/>
                                            </p:txEl>
                                          </p:spTgt>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 calcmode="lin" valueType="num">
                                      <p:cBhvr>
                                        <p:cTn id="32" dur="1000" fill="hold"/>
                                        <p:tgtEl>
                                          <p:spTgt spid="4">
                                            <p:txEl>
                                              <p:pRg st="5" end="5"/>
                                            </p:txEl>
                                          </p:spTgt>
                                        </p:tgtEl>
                                        <p:attrNameLst>
                                          <p:attrName>ppt_x</p:attrName>
                                        </p:attrNameLst>
                                      </p:cBhvr>
                                      <p:tavLst>
                                        <p:tav tm="0">
                                          <p:val>
                                            <p:strVal val="#ppt_x-.2"/>
                                          </p:val>
                                        </p:tav>
                                        <p:tav tm="100000">
                                          <p:val>
                                            <p:strVal val="#ppt_x"/>
                                          </p:val>
                                        </p:tav>
                                      </p:tavLst>
                                    </p:anim>
                                    <p:anim calcmode="lin" valueType="num">
                                      <p:cBhvr>
                                        <p:cTn id="33" dur="1000" fill="hold"/>
                                        <p:tgtEl>
                                          <p:spTgt spid="4">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4" dur="1000"/>
                                        <p:tgtEl>
                                          <p:spTgt spid="4">
                                            <p:txEl>
                                              <p:pRg st="5" end="5"/>
                                            </p:txEl>
                                          </p:spTgt>
                                        </p:tgtEl>
                                      </p:cBhvr>
                                    </p:animEffect>
                                  </p:childTnLst>
                                </p:cTn>
                              </p:par>
                              <p:par>
                                <p:cTn id="35" presetID="29" presetClass="entr" presetSubtype="0" fill="hold" grpId="0"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p:cTn id="37" dur="1000" fill="hold"/>
                                        <p:tgtEl>
                                          <p:spTgt spid="4">
                                            <p:txEl>
                                              <p:pRg st="6" end="6"/>
                                            </p:txEl>
                                          </p:spTgt>
                                        </p:tgtEl>
                                        <p:attrNameLst>
                                          <p:attrName>ppt_x</p:attrName>
                                        </p:attrNameLst>
                                      </p:cBhvr>
                                      <p:tavLst>
                                        <p:tav tm="0">
                                          <p:val>
                                            <p:strVal val="#ppt_x-.2"/>
                                          </p:val>
                                        </p:tav>
                                        <p:tav tm="100000">
                                          <p:val>
                                            <p:strVal val="#ppt_x"/>
                                          </p:val>
                                        </p:tav>
                                      </p:tavLst>
                                    </p:anim>
                                    <p:anim calcmode="lin" valueType="num">
                                      <p:cBhvr>
                                        <p:cTn id="38" dur="1000" fill="hold"/>
                                        <p:tgtEl>
                                          <p:spTgt spid="4">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39"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129308"/>
            <a:ext cx="10972800" cy="1099127"/>
          </a:xfrm>
        </p:spPr>
        <p:txBody>
          <a:bodyPr>
            <a:normAutofit/>
          </a:bodyPr>
          <a:lstStyle/>
          <a:p>
            <a:pPr algn="ctr"/>
            <a:r>
              <a:rPr lang="en-GB" sz="4000" dirty="0">
                <a:effectLst/>
                <a:latin typeface="Arial" panose="020B0604020202020204" pitchFamily="34" charset="0"/>
                <a:cs typeface="Arial" panose="020B0604020202020204" pitchFamily="34" charset="0"/>
              </a:rPr>
              <a:t>Subsequent Sessions</a:t>
            </a:r>
            <a:endParaRPr lang="en-US" altLang="en-US" sz="4000" dirty="0">
              <a:effectLst/>
              <a:latin typeface="Arial" panose="020B0604020202020204" pitchFamily="34" charset="0"/>
              <a:cs typeface="Arial" panose="020B0604020202020204" pitchFamily="34" charset="0"/>
            </a:endParaRPr>
          </a:p>
        </p:txBody>
      </p:sp>
      <p:sp>
        <p:nvSpPr>
          <p:cNvPr id="13315" name="Rectangle 3"/>
          <p:cNvSpPr>
            <a:spLocks noGrp="1" noChangeArrowheads="1"/>
          </p:cNvSpPr>
          <p:nvPr>
            <p:ph type="body" idx="1"/>
          </p:nvPr>
        </p:nvSpPr>
        <p:spPr>
          <a:xfrm>
            <a:off x="411480" y="1311563"/>
            <a:ext cx="10698480" cy="4940013"/>
          </a:xfrm>
        </p:spPr>
        <p:txBody>
          <a:bodyPr>
            <a:noAutofit/>
          </a:bodyPr>
          <a:lstStyle/>
          <a:p>
            <a:pPr lvl="1">
              <a:lnSpc>
                <a:spcPct val="100000"/>
              </a:lnSpc>
              <a:spcBef>
                <a:spcPts val="300"/>
              </a:spcBef>
              <a:spcAft>
                <a:spcPts val="300"/>
              </a:spcAft>
            </a:pPr>
            <a:r>
              <a:rPr lang="en-US" altLang="en-US" sz="2800" dirty="0">
                <a:effectLst/>
                <a:latin typeface="Arial" charset="0"/>
              </a:rPr>
              <a:t>Refer to results of tasks.</a:t>
            </a:r>
          </a:p>
          <a:p>
            <a:pPr lvl="2">
              <a:lnSpc>
                <a:spcPct val="100000"/>
              </a:lnSpc>
              <a:spcBef>
                <a:spcPts val="300"/>
              </a:spcBef>
              <a:spcAft>
                <a:spcPts val="300"/>
              </a:spcAft>
            </a:pPr>
            <a:r>
              <a:rPr lang="en-US" altLang="en-US" sz="2400" dirty="0">
                <a:effectLst/>
                <a:latin typeface="Arial" charset="0"/>
              </a:rPr>
              <a:t>Did clients do the tasks? What were the results? Amplify change.</a:t>
            </a:r>
          </a:p>
          <a:p>
            <a:pPr lvl="2">
              <a:lnSpc>
                <a:spcPct val="100000"/>
              </a:lnSpc>
              <a:spcBef>
                <a:spcPts val="300"/>
              </a:spcBef>
              <a:spcAft>
                <a:spcPts val="300"/>
              </a:spcAft>
            </a:pPr>
            <a:r>
              <a:rPr lang="en-US" altLang="en-US" sz="2400" dirty="0">
                <a:effectLst/>
                <a:latin typeface="Arial" charset="0"/>
              </a:rPr>
              <a:t>How did the results relate to the overall goals?</a:t>
            </a:r>
          </a:p>
          <a:p>
            <a:pPr lvl="2">
              <a:lnSpc>
                <a:spcPct val="100000"/>
              </a:lnSpc>
              <a:spcBef>
                <a:spcPts val="300"/>
              </a:spcBef>
              <a:spcAft>
                <a:spcPts val="300"/>
              </a:spcAft>
            </a:pPr>
            <a:r>
              <a:rPr lang="en-US" altLang="en-US" sz="2400" dirty="0">
                <a:effectLst/>
                <a:latin typeface="Arial" charset="0"/>
              </a:rPr>
              <a:t>Re-examine the focus of therapy, if needed.</a:t>
            </a:r>
          </a:p>
          <a:p>
            <a:pPr lvl="2">
              <a:lnSpc>
                <a:spcPct val="100000"/>
              </a:lnSpc>
              <a:spcBef>
                <a:spcPts val="300"/>
              </a:spcBef>
              <a:spcAft>
                <a:spcPts val="300"/>
              </a:spcAft>
            </a:pPr>
            <a:r>
              <a:rPr lang="en-US" altLang="en-US" sz="2400" dirty="0">
                <a:effectLst/>
                <a:latin typeface="Arial" charset="0"/>
              </a:rPr>
              <a:t>If no change, reevaluate the client’s readiness for change and if needed, shift to Pathways 1 and 2. </a:t>
            </a:r>
          </a:p>
          <a:p>
            <a:pPr lvl="1">
              <a:lnSpc>
                <a:spcPct val="100000"/>
              </a:lnSpc>
              <a:spcBef>
                <a:spcPts val="300"/>
              </a:spcBef>
              <a:spcAft>
                <a:spcPts val="300"/>
              </a:spcAft>
            </a:pPr>
            <a:r>
              <a:rPr lang="en-US" altLang="en-US" sz="2800" dirty="0">
                <a:effectLst/>
                <a:latin typeface="Arial" charset="0"/>
              </a:rPr>
              <a:t>Listen for: 1) Reports of new concerns; or 2) Reports that are vague.</a:t>
            </a:r>
          </a:p>
          <a:p>
            <a:pPr lvl="1">
              <a:lnSpc>
                <a:spcPct val="100000"/>
              </a:lnSpc>
              <a:spcBef>
                <a:spcPts val="300"/>
              </a:spcBef>
              <a:spcAft>
                <a:spcPts val="300"/>
              </a:spcAft>
            </a:pPr>
            <a:r>
              <a:rPr lang="en-US" altLang="en-US" sz="2800" dirty="0">
                <a:effectLst/>
                <a:latin typeface="Arial" charset="0"/>
              </a:rPr>
              <a:t>Refer to ORS (outcome) scores.</a:t>
            </a:r>
          </a:p>
          <a:p>
            <a:pPr lvl="2">
              <a:lnSpc>
                <a:spcPct val="100000"/>
              </a:lnSpc>
              <a:spcBef>
                <a:spcPts val="300"/>
              </a:spcBef>
              <a:spcAft>
                <a:spcPts val="300"/>
              </a:spcAft>
            </a:pPr>
            <a:r>
              <a:rPr lang="en-US" altLang="en-US" sz="2400" dirty="0">
                <a:effectLst/>
                <a:latin typeface="Arial" charset="0"/>
              </a:rPr>
              <a:t>Improvement or no improvement or deterioration?</a:t>
            </a:r>
          </a:p>
          <a:p>
            <a:pPr lvl="2">
              <a:lnSpc>
                <a:spcPct val="100000"/>
              </a:lnSpc>
              <a:spcBef>
                <a:spcPts val="300"/>
              </a:spcBef>
              <a:spcAft>
                <a:spcPts val="300"/>
              </a:spcAft>
            </a:pPr>
            <a:r>
              <a:rPr lang="en-US" altLang="en-US" sz="2400" dirty="0">
                <a:effectLst/>
                <a:latin typeface="Arial" charset="0"/>
              </a:rPr>
              <a:t>Observe for patterns of outcome response.</a:t>
            </a:r>
          </a:p>
        </p:txBody>
      </p:sp>
    </p:spTree>
    <p:extLst>
      <p:ext uri="{BB962C8B-B14F-4D97-AF65-F5344CB8AC3E}">
        <p14:creationId xmlns:p14="http://schemas.microsoft.com/office/powerpoint/2010/main" val="82038669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913795" y="278130"/>
            <a:ext cx="10353762" cy="1230630"/>
          </a:xfrm>
        </p:spPr>
        <p:txBody>
          <a:bodyPr>
            <a:normAutofit/>
          </a:bodyPr>
          <a:lstStyle/>
          <a:p>
            <a:pPr algn="ctr">
              <a:defRPr/>
            </a:pPr>
            <a:r>
              <a:rPr lang="en-US" sz="4000" b="0" cap="none" dirty="0">
                <a:effectLst/>
                <a:latin typeface="Arial" panose="020B0604020202020204" pitchFamily="34" charset="0"/>
                <a:cs typeface="Arial" panose="020B0604020202020204" pitchFamily="34" charset="0"/>
              </a:rPr>
              <a:t>Solution-Focused/Oriented Therapies</a:t>
            </a:r>
            <a:br>
              <a:rPr lang="en-US" sz="4000" b="0" cap="none" dirty="0">
                <a:effectLst/>
                <a:latin typeface="Arial" panose="020B0604020202020204" pitchFamily="34" charset="0"/>
                <a:cs typeface="Arial" panose="020B0604020202020204" pitchFamily="34" charset="0"/>
              </a:rPr>
            </a:br>
            <a:r>
              <a:rPr lang="en-US" sz="3600" b="0" cap="none" dirty="0">
                <a:effectLst/>
                <a:latin typeface="Arial" panose="020B0604020202020204" pitchFamily="34" charset="0"/>
                <a:cs typeface="Arial" panose="020B0604020202020204" pitchFamily="34" charset="0"/>
              </a:rPr>
              <a:t>Prominent Figures</a:t>
            </a:r>
          </a:p>
        </p:txBody>
      </p:sp>
      <p:sp>
        <p:nvSpPr>
          <p:cNvPr id="136195" name="Rectangle 3"/>
          <p:cNvSpPr>
            <a:spLocks noGrp="1" noChangeArrowheads="1"/>
          </p:cNvSpPr>
          <p:nvPr>
            <p:ph sz="half" idx="1"/>
          </p:nvPr>
        </p:nvSpPr>
        <p:spPr>
          <a:xfrm>
            <a:off x="776635" y="1732448"/>
            <a:ext cx="5060497" cy="4451181"/>
          </a:xfrm>
          <a:effectLst/>
        </p:spPr>
        <p:txBody>
          <a:bodyPr>
            <a:normAutofit fontScale="92500" lnSpcReduction="10000"/>
          </a:bodyPr>
          <a:lstStyle/>
          <a:p>
            <a:pPr>
              <a:spcAft>
                <a:spcPts val="0"/>
              </a:spcAft>
              <a:buClrTx/>
              <a:buSzPct val="100000"/>
              <a:buFont typeface="Arial" pitchFamily="34" charset="0"/>
              <a:buChar char="•"/>
            </a:pPr>
            <a:r>
              <a:rPr lang="en-US" sz="2800" dirty="0">
                <a:solidFill>
                  <a:schemeClr val="tx1"/>
                </a:solidFill>
                <a:latin typeface="Arial" pitchFamily="34" charset="0"/>
                <a:cs typeface="Arial" pitchFamily="34" charset="0"/>
              </a:rPr>
              <a:t>Steve de </a:t>
            </a:r>
            <a:r>
              <a:rPr lang="en-US" sz="2800" dirty="0" err="1">
                <a:solidFill>
                  <a:schemeClr val="tx1"/>
                </a:solidFill>
                <a:latin typeface="Arial" pitchFamily="34" charset="0"/>
                <a:cs typeface="Arial" pitchFamily="34" charset="0"/>
              </a:rPr>
              <a:t>Shazer</a:t>
            </a:r>
            <a:endParaRPr lang="en-US" sz="2800" dirty="0">
              <a:solidFill>
                <a:schemeClr val="tx1"/>
              </a:solidFill>
              <a:latin typeface="Arial" pitchFamily="34" charset="0"/>
              <a:cs typeface="Arial" pitchFamily="34" charset="0"/>
            </a:endParaRPr>
          </a:p>
          <a:p>
            <a:pPr>
              <a:spcAft>
                <a:spcPts val="0"/>
              </a:spcAft>
              <a:buClrTx/>
              <a:buSzPct val="100000"/>
              <a:buFont typeface="Arial" pitchFamily="34" charset="0"/>
              <a:buChar char="•"/>
            </a:pPr>
            <a:r>
              <a:rPr lang="en-US" sz="2800" dirty="0" err="1">
                <a:solidFill>
                  <a:schemeClr val="tx1"/>
                </a:solidFill>
                <a:latin typeface="Arial" pitchFamily="34" charset="0"/>
                <a:cs typeface="Arial" pitchFamily="34" charset="0"/>
              </a:rPr>
              <a:t>Insoo</a:t>
            </a:r>
            <a:r>
              <a:rPr lang="en-US" sz="2800" dirty="0">
                <a:solidFill>
                  <a:schemeClr val="tx1"/>
                </a:solidFill>
                <a:latin typeface="Arial" pitchFamily="34" charset="0"/>
                <a:cs typeface="Arial" pitchFamily="34" charset="0"/>
              </a:rPr>
              <a:t> Kim Berg</a:t>
            </a:r>
          </a:p>
          <a:p>
            <a:pPr>
              <a:spcAft>
                <a:spcPts val="0"/>
              </a:spcAft>
              <a:buClrTx/>
              <a:buSzPct val="100000"/>
              <a:buFont typeface="Arial" pitchFamily="34" charset="0"/>
              <a:buChar char="•"/>
            </a:pPr>
            <a:r>
              <a:rPr lang="en-US" sz="2800" dirty="0">
                <a:solidFill>
                  <a:schemeClr val="tx1"/>
                </a:solidFill>
                <a:latin typeface="Arial" pitchFamily="34" charset="0"/>
                <a:cs typeface="Arial" pitchFamily="34" charset="0"/>
              </a:rPr>
              <a:t>Bill O’Hanlon</a:t>
            </a:r>
          </a:p>
          <a:p>
            <a:pPr>
              <a:spcAft>
                <a:spcPts val="0"/>
              </a:spcAft>
              <a:buClrTx/>
              <a:buSzPct val="100000"/>
              <a:buFont typeface="Arial" pitchFamily="34" charset="0"/>
              <a:buChar char="•"/>
            </a:pPr>
            <a:r>
              <a:rPr lang="en-US" sz="2800" dirty="0">
                <a:solidFill>
                  <a:schemeClr val="tx1"/>
                </a:solidFill>
                <a:latin typeface="Arial" pitchFamily="34" charset="0"/>
                <a:cs typeface="Arial" pitchFamily="34" charset="0"/>
              </a:rPr>
              <a:t>Scott Miller</a:t>
            </a:r>
          </a:p>
          <a:p>
            <a:pPr>
              <a:spcAft>
                <a:spcPts val="0"/>
              </a:spcAft>
              <a:buClrTx/>
              <a:buSzPct val="100000"/>
              <a:buFont typeface="Arial" pitchFamily="34" charset="0"/>
              <a:buChar char="•"/>
            </a:pPr>
            <a:r>
              <a:rPr lang="en-US" sz="2800" dirty="0">
                <a:solidFill>
                  <a:schemeClr val="tx1"/>
                </a:solidFill>
                <a:latin typeface="Arial" pitchFamily="34" charset="0"/>
                <a:cs typeface="Arial" pitchFamily="34" charset="0"/>
              </a:rPr>
              <a:t>Michele Weiner-Davis</a:t>
            </a:r>
          </a:p>
          <a:p>
            <a:pPr>
              <a:spcAft>
                <a:spcPts val="0"/>
              </a:spcAft>
              <a:buClrTx/>
              <a:buSzPct val="100000"/>
              <a:buFont typeface="Arial" pitchFamily="34" charset="0"/>
              <a:buChar char="•"/>
            </a:pPr>
            <a:r>
              <a:rPr lang="en-US" sz="2800" dirty="0">
                <a:solidFill>
                  <a:schemeClr val="tx1"/>
                </a:solidFill>
                <a:latin typeface="Arial" pitchFamily="34" charset="0"/>
                <a:cs typeface="Arial" pitchFamily="34" charset="0"/>
              </a:rPr>
              <a:t>Eve </a:t>
            </a:r>
            <a:r>
              <a:rPr lang="en-US" sz="2800" dirty="0" err="1">
                <a:solidFill>
                  <a:schemeClr val="tx1"/>
                </a:solidFill>
                <a:latin typeface="Arial" pitchFamily="34" charset="0"/>
                <a:cs typeface="Arial" pitchFamily="34" charset="0"/>
              </a:rPr>
              <a:t>Lipchik</a:t>
            </a:r>
            <a:endParaRPr lang="en-US" sz="2800" dirty="0">
              <a:solidFill>
                <a:schemeClr val="tx1"/>
              </a:solidFill>
              <a:latin typeface="Arial" pitchFamily="34" charset="0"/>
              <a:cs typeface="Arial" pitchFamily="34" charset="0"/>
            </a:endParaRPr>
          </a:p>
          <a:p>
            <a:pPr>
              <a:spcAft>
                <a:spcPts val="0"/>
              </a:spcAft>
              <a:buClrTx/>
              <a:buSzPct val="100000"/>
              <a:buFont typeface="Arial" pitchFamily="34" charset="0"/>
              <a:buChar char="•"/>
            </a:pPr>
            <a:r>
              <a:rPr lang="en-US" sz="2800" dirty="0">
                <a:solidFill>
                  <a:schemeClr val="tx1"/>
                </a:solidFill>
                <a:latin typeface="Arial" pitchFamily="34" charset="0"/>
                <a:cs typeface="Arial" pitchFamily="34" charset="0"/>
              </a:rPr>
              <a:t>Jon Walter &amp; Jane </a:t>
            </a:r>
            <a:r>
              <a:rPr lang="en-US" sz="2800" dirty="0" err="1">
                <a:solidFill>
                  <a:schemeClr val="tx1"/>
                </a:solidFill>
                <a:latin typeface="Arial" pitchFamily="34" charset="0"/>
                <a:cs typeface="Arial" pitchFamily="34" charset="0"/>
              </a:rPr>
              <a:t>Peller</a:t>
            </a:r>
            <a:endParaRPr lang="en-US" sz="2800" dirty="0">
              <a:solidFill>
                <a:schemeClr val="tx1"/>
              </a:solidFill>
              <a:latin typeface="Arial" pitchFamily="34" charset="0"/>
              <a:cs typeface="Arial" pitchFamily="34" charset="0"/>
            </a:endParaRPr>
          </a:p>
          <a:p>
            <a:pPr>
              <a:spcAft>
                <a:spcPts val="0"/>
              </a:spcAft>
              <a:buClrTx/>
              <a:buSzPct val="100000"/>
              <a:buFont typeface="Arial" pitchFamily="34" charset="0"/>
              <a:buChar char="•"/>
            </a:pPr>
            <a:r>
              <a:rPr lang="en-US" sz="2800" dirty="0">
                <a:solidFill>
                  <a:schemeClr val="tx1"/>
                </a:solidFill>
                <a:latin typeface="Arial" pitchFamily="34" charset="0"/>
                <a:cs typeface="Arial" pitchFamily="34" charset="0"/>
              </a:rPr>
              <a:t>Yvonne Dolan</a:t>
            </a:r>
          </a:p>
        </p:txBody>
      </p:sp>
      <p:sp>
        <p:nvSpPr>
          <p:cNvPr id="17412"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536849" y="1926114"/>
            <a:ext cx="1905000" cy="239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2025" y="3958038"/>
            <a:ext cx="1905000" cy="239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5"/>
          <a:stretch>
            <a:fillRect/>
          </a:stretch>
        </p:blipFill>
        <p:spPr>
          <a:xfrm>
            <a:off x="8957484" y="1926114"/>
            <a:ext cx="1905000" cy="2286000"/>
          </a:xfrm>
          <a:prstGeom prst="rect">
            <a:avLst/>
          </a:prstGeom>
        </p:spPr>
      </p:pic>
      <p:pic>
        <p:nvPicPr>
          <p:cNvPr id="4" name="Picture 3"/>
          <p:cNvPicPr>
            <a:picLocks noChangeAspect="1"/>
          </p:cNvPicPr>
          <p:nvPr/>
        </p:nvPicPr>
        <p:blipFill>
          <a:blip r:embed="rId6"/>
          <a:stretch>
            <a:fillRect/>
          </a:stretch>
        </p:blipFill>
        <p:spPr>
          <a:xfrm>
            <a:off x="8736742" y="4212114"/>
            <a:ext cx="2038350" cy="2247900"/>
          </a:xfrm>
          <a:prstGeom prst="rect">
            <a:avLst/>
          </a:prstGeom>
        </p:spPr>
      </p:pic>
    </p:spTree>
    <p:extLst>
      <p:ext uri="{BB962C8B-B14F-4D97-AF65-F5344CB8AC3E}">
        <p14:creationId xmlns:p14="http://schemas.microsoft.com/office/powerpoint/2010/main" val="2191419615"/>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36195">
                                            <p:txEl>
                                              <p:pRg st="0" end="0"/>
                                            </p:txEl>
                                          </p:spTgt>
                                        </p:tgtEl>
                                        <p:attrNameLst>
                                          <p:attrName>style.visibility</p:attrName>
                                        </p:attrNameLst>
                                      </p:cBhvr>
                                      <p:to>
                                        <p:strVal val="visible"/>
                                      </p:to>
                                    </p:set>
                                    <p:anim calcmode="lin" valueType="num">
                                      <p:cBhvr>
                                        <p:cTn id="7" dur="2000" fill="hold"/>
                                        <p:tgtEl>
                                          <p:spTgt spid="136195">
                                            <p:txEl>
                                              <p:pRg st="0" end="0"/>
                                            </p:txEl>
                                          </p:spTgt>
                                        </p:tgtEl>
                                        <p:attrNameLst>
                                          <p:attrName>ppt_w</p:attrName>
                                        </p:attrNameLst>
                                      </p:cBhvr>
                                      <p:tavLst>
                                        <p:tav tm="0">
                                          <p:val>
                                            <p:strVal val="#ppt_w+.3"/>
                                          </p:val>
                                        </p:tav>
                                        <p:tav tm="100000">
                                          <p:val>
                                            <p:strVal val="#ppt_w"/>
                                          </p:val>
                                        </p:tav>
                                      </p:tavLst>
                                    </p:anim>
                                    <p:anim calcmode="lin" valueType="num">
                                      <p:cBhvr>
                                        <p:cTn id="8" dur="2000" fill="hold"/>
                                        <p:tgtEl>
                                          <p:spTgt spid="136195">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13619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36195">
                                            <p:txEl>
                                              <p:pRg st="1" end="1"/>
                                            </p:txEl>
                                          </p:spTgt>
                                        </p:tgtEl>
                                        <p:attrNameLst>
                                          <p:attrName>style.visibility</p:attrName>
                                        </p:attrNameLst>
                                      </p:cBhvr>
                                      <p:to>
                                        <p:strVal val="visible"/>
                                      </p:to>
                                    </p:set>
                                    <p:anim calcmode="lin" valueType="num">
                                      <p:cBhvr>
                                        <p:cTn id="14" dur="2000" fill="hold"/>
                                        <p:tgtEl>
                                          <p:spTgt spid="136195">
                                            <p:txEl>
                                              <p:pRg st="1" end="1"/>
                                            </p:txEl>
                                          </p:spTgt>
                                        </p:tgtEl>
                                        <p:attrNameLst>
                                          <p:attrName>ppt_w</p:attrName>
                                        </p:attrNameLst>
                                      </p:cBhvr>
                                      <p:tavLst>
                                        <p:tav tm="0">
                                          <p:val>
                                            <p:strVal val="#ppt_w+.3"/>
                                          </p:val>
                                        </p:tav>
                                        <p:tav tm="100000">
                                          <p:val>
                                            <p:strVal val="#ppt_w"/>
                                          </p:val>
                                        </p:tav>
                                      </p:tavLst>
                                    </p:anim>
                                    <p:anim calcmode="lin" valueType="num">
                                      <p:cBhvr>
                                        <p:cTn id="15" dur="2000" fill="hold"/>
                                        <p:tgtEl>
                                          <p:spTgt spid="136195">
                                            <p:txEl>
                                              <p:pRg st="1" end="1"/>
                                            </p:txEl>
                                          </p:spTgt>
                                        </p:tgtEl>
                                        <p:attrNameLst>
                                          <p:attrName>ppt_h</p:attrName>
                                        </p:attrNameLst>
                                      </p:cBhvr>
                                      <p:tavLst>
                                        <p:tav tm="0">
                                          <p:val>
                                            <p:strVal val="#ppt_h"/>
                                          </p:val>
                                        </p:tav>
                                        <p:tav tm="100000">
                                          <p:val>
                                            <p:strVal val="#ppt_h"/>
                                          </p:val>
                                        </p:tav>
                                      </p:tavLst>
                                    </p:anim>
                                    <p:animEffect transition="in" filter="fade">
                                      <p:cBhvr>
                                        <p:cTn id="16" dur="2000"/>
                                        <p:tgtEl>
                                          <p:spTgt spid="13619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36195">
                                            <p:txEl>
                                              <p:pRg st="2" end="2"/>
                                            </p:txEl>
                                          </p:spTgt>
                                        </p:tgtEl>
                                        <p:attrNameLst>
                                          <p:attrName>style.visibility</p:attrName>
                                        </p:attrNameLst>
                                      </p:cBhvr>
                                      <p:to>
                                        <p:strVal val="visible"/>
                                      </p:to>
                                    </p:set>
                                    <p:anim calcmode="lin" valueType="num">
                                      <p:cBhvr>
                                        <p:cTn id="21" dur="2000" fill="hold"/>
                                        <p:tgtEl>
                                          <p:spTgt spid="136195">
                                            <p:txEl>
                                              <p:pRg st="2" end="2"/>
                                            </p:txEl>
                                          </p:spTgt>
                                        </p:tgtEl>
                                        <p:attrNameLst>
                                          <p:attrName>ppt_w</p:attrName>
                                        </p:attrNameLst>
                                      </p:cBhvr>
                                      <p:tavLst>
                                        <p:tav tm="0">
                                          <p:val>
                                            <p:strVal val="#ppt_w+.3"/>
                                          </p:val>
                                        </p:tav>
                                        <p:tav tm="100000">
                                          <p:val>
                                            <p:strVal val="#ppt_w"/>
                                          </p:val>
                                        </p:tav>
                                      </p:tavLst>
                                    </p:anim>
                                    <p:anim calcmode="lin" valueType="num">
                                      <p:cBhvr>
                                        <p:cTn id="22" dur="2000" fill="hold"/>
                                        <p:tgtEl>
                                          <p:spTgt spid="136195">
                                            <p:txEl>
                                              <p:pRg st="2" end="2"/>
                                            </p:txEl>
                                          </p:spTgt>
                                        </p:tgtEl>
                                        <p:attrNameLst>
                                          <p:attrName>ppt_h</p:attrName>
                                        </p:attrNameLst>
                                      </p:cBhvr>
                                      <p:tavLst>
                                        <p:tav tm="0">
                                          <p:val>
                                            <p:strVal val="#ppt_h"/>
                                          </p:val>
                                        </p:tav>
                                        <p:tav tm="100000">
                                          <p:val>
                                            <p:strVal val="#ppt_h"/>
                                          </p:val>
                                        </p:tav>
                                      </p:tavLst>
                                    </p:anim>
                                    <p:animEffect transition="in" filter="fade">
                                      <p:cBhvr>
                                        <p:cTn id="23" dur="2000"/>
                                        <p:tgtEl>
                                          <p:spTgt spid="13619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36195">
                                            <p:txEl>
                                              <p:pRg st="3" end="3"/>
                                            </p:txEl>
                                          </p:spTgt>
                                        </p:tgtEl>
                                        <p:attrNameLst>
                                          <p:attrName>style.visibility</p:attrName>
                                        </p:attrNameLst>
                                      </p:cBhvr>
                                      <p:to>
                                        <p:strVal val="visible"/>
                                      </p:to>
                                    </p:set>
                                    <p:anim calcmode="lin" valueType="num">
                                      <p:cBhvr>
                                        <p:cTn id="28" dur="2000" fill="hold"/>
                                        <p:tgtEl>
                                          <p:spTgt spid="136195">
                                            <p:txEl>
                                              <p:pRg st="3" end="3"/>
                                            </p:txEl>
                                          </p:spTgt>
                                        </p:tgtEl>
                                        <p:attrNameLst>
                                          <p:attrName>ppt_w</p:attrName>
                                        </p:attrNameLst>
                                      </p:cBhvr>
                                      <p:tavLst>
                                        <p:tav tm="0">
                                          <p:val>
                                            <p:strVal val="#ppt_w+.3"/>
                                          </p:val>
                                        </p:tav>
                                        <p:tav tm="100000">
                                          <p:val>
                                            <p:strVal val="#ppt_w"/>
                                          </p:val>
                                        </p:tav>
                                      </p:tavLst>
                                    </p:anim>
                                    <p:anim calcmode="lin" valueType="num">
                                      <p:cBhvr>
                                        <p:cTn id="29" dur="2000" fill="hold"/>
                                        <p:tgtEl>
                                          <p:spTgt spid="136195">
                                            <p:txEl>
                                              <p:pRg st="3" end="3"/>
                                            </p:txEl>
                                          </p:spTgt>
                                        </p:tgtEl>
                                        <p:attrNameLst>
                                          <p:attrName>ppt_h</p:attrName>
                                        </p:attrNameLst>
                                      </p:cBhvr>
                                      <p:tavLst>
                                        <p:tav tm="0">
                                          <p:val>
                                            <p:strVal val="#ppt_h"/>
                                          </p:val>
                                        </p:tav>
                                        <p:tav tm="100000">
                                          <p:val>
                                            <p:strVal val="#ppt_h"/>
                                          </p:val>
                                        </p:tav>
                                      </p:tavLst>
                                    </p:anim>
                                    <p:animEffect transition="in" filter="fade">
                                      <p:cBhvr>
                                        <p:cTn id="30" dur="2000"/>
                                        <p:tgtEl>
                                          <p:spTgt spid="13619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36195">
                                            <p:txEl>
                                              <p:pRg st="4" end="4"/>
                                            </p:txEl>
                                          </p:spTgt>
                                        </p:tgtEl>
                                        <p:attrNameLst>
                                          <p:attrName>style.visibility</p:attrName>
                                        </p:attrNameLst>
                                      </p:cBhvr>
                                      <p:to>
                                        <p:strVal val="visible"/>
                                      </p:to>
                                    </p:set>
                                    <p:anim calcmode="lin" valueType="num">
                                      <p:cBhvr>
                                        <p:cTn id="35" dur="2000" fill="hold"/>
                                        <p:tgtEl>
                                          <p:spTgt spid="136195">
                                            <p:txEl>
                                              <p:pRg st="4" end="4"/>
                                            </p:txEl>
                                          </p:spTgt>
                                        </p:tgtEl>
                                        <p:attrNameLst>
                                          <p:attrName>ppt_w</p:attrName>
                                        </p:attrNameLst>
                                      </p:cBhvr>
                                      <p:tavLst>
                                        <p:tav tm="0">
                                          <p:val>
                                            <p:strVal val="#ppt_w+.3"/>
                                          </p:val>
                                        </p:tav>
                                        <p:tav tm="100000">
                                          <p:val>
                                            <p:strVal val="#ppt_w"/>
                                          </p:val>
                                        </p:tav>
                                      </p:tavLst>
                                    </p:anim>
                                    <p:anim calcmode="lin" valueType="num">
                                      <p:cBhvr>
                                        <p:cTn id="36" dur="2000" fill="hold"/>
                                        <p:tgtEl>
                                          <p:spTgt spid="136195">
                                            <p:txEl>
                                              <p:pRg st="4" end="4"/>
                                            </p:txEl>
                                          </p:spTgt>
                                        </p:tgtEl>
                                        <p:attrNameLst>
                                          <p:attrName>ppt_h</p:attrName>
                                        </p:attrNameLst>
                                      </p:cBhvr>
                                      <p:tavLst>
                                        <p:tav tm="0">
                                          <p:val>
                                            <p:strVal val="#ppt_h"/>
                                          </p:val>
                                        </p:tav>
                                        <p:tav tm="100000">
                                          <p:val>
                                            <p:strVal val="#ppt_h"/>
                                          </p:val>
                                        </p:tav>
                                      </p:tavLst>
                                    </p:anim>
                                    <p:animEffect transition="in" filter="fade">
                                      <p:cBhvr>
                                        <p:cTn id="37" dur="2000"/>
                                        <p:tgtEl>
                                          <p:spTgt spid="13619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136195">
                                            <p:txEl>
                                              <p:pRg st="5" end="5"/>
                                            </p:txEl>
                                          </p:spTgt>
                                        </p:tgtEl>
                                        <p:attrNameLst>
                                          <p:attrName>style.visibility</p:attrName>
                                        </p:attrNameLst>
                                      </p:cBhvr>
                                      <p:to>
                                        <p:strVal val="visible"/>
                                      </p:to>
                                    </p:set>
                                    <p:anim calcmode="lin" valueType="num">
                                      <p:cBhvr>
                                        <p:cTn id="42" dur="2000" fill="hold"/>
                                        <p:tgtEl>
                                          <p:spTgt spid="136195">
                                            <p:txEl>
                                              <p:pRg st="5" end="5"/>
                                            </p:txEl>
                                          </p:spTgt>
                                        </p:tgtEl>
                                        <p:attrNameLst>
                                          <p:attrName>ppt_w</p:attrName>
                                        </p:attrNameLst>
                                      </p:cBhvr>
                                      <p:tavLst>
                                        <p:tav tm="0">
                                          <p:val>
                                            <p:strVal val="#ppt_w+.3"/>
                                          </p:val>
                                        </p:tav>
                                        <p:tav tm="100000">
                                          <p:val>
                                            <p:strVal val="#ppt_w"/>
                                          </p:val>
                                        </p:tav>
                                      </p:tavLst>
                                    </p:anim>
                                    <p:anim calcmode="lin" valueType="num">
                                      <p:cBhvr>
                                        <p:cTn id="43" dur="2000" fill="hold"/>
                                        <p:tgtEl>
                                          <p:spTgt spid="136195">
                                            <p:txEl>
                                              <p:pRg st="5" end="5"/>
                                            </p:txEl>
                                          </p:spTgt>
                                        </p:tgtEl>
                                        <p:attrNameLst>
                                          <p:attrName>ppt_h</p:attrName>
                                        </p:attrNameLst>
                                      </p:cBhvr>
                                      <p:tavLst>
                                        <p:tav tm="0">
                                          <p:val>
                                            <p:strVal val="#ppt_h"/>
                                          </p:val>
                                        </p:tav>
                                        <p:tav tm="100000">
                                          <p:val>
                                            <p:strVal val="#ppt_h"/>
                                          </p:val>
                                        </p:tav>
                                      </p:tavLst>
                                    </p:anim>
                                    <p:animEffect transition="in" filter="fade">
                                      <p:cBhvr>
                                        <p:cTn id="44" dur="2000"/>
                                        <p:tgtEl>
                                          <p:spTgt spid="13619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136195">
                                            <p:txEl>
                                              <p:pRg st="6" end="6"/>
                                            </p:txEl>
                                          </p:spTgt>
                                        </p:tgtEl>
                                        <p:attrNameLst>
                                          <p:attrName>style.visibility</p:attrName>
                                        </p:attrNameLst>
                                      </p:cBhvr>
                                      <p:to>
                                        <p:strVal val="visible"/>
                                      </p:to>
                                    </p:set>
                                    <p:anim calcmode="lin" valueType="num">
                                      <p:cBhvr>
                                        <p:cTn id="49" dur="2000" fill="hold"/>
                                        <p:tgtEl>
                                          <p:spTgt spid="136195">
                                            <p:txEl>
                                              <p:pRg st="6" end="6"/>
                                            </p:txEl>
                                          </p:spTgt>
                                        </p:tgtEl>
                                        <p:attrNameLst>
                                          <p:attrName>ppt_w</p:attrName>
                                        </p:attrNameLst>
                                      </p:cBhvr>
                                      <p:tavLst>
                                        <p:tav tm="0">
                                          <p:val>
                                            <p:strVal val="#ppt_w+.3"/>
                                          </p:val>
                                        </p:tav>
                                        <p:tav tm="100000">
                                          <p:val>
                                            <p:strVal val="#ppt_w"/>
                                          </p:val>
                                        </p:tav>
                                      </p:tavLst>
                                    </p:anim>
                                    <p:anim calcmode="lin" valueType="num">
                                      <p:cBhvr>
                                        <p:cTn id="50" dur="2000" fill="hold"/>
                                        <p:tgtEl>
                                          <p:spTgt spid="136195">
                                            <p:txEl>
                                              <p:pRg st="6" end="6"/>
                                            </p:txEl>
                                          </p:spTgt>
                                        </p:tgtEl>
                                        <p:attrNameLst>
                                          <p:attrName>ppt_h</p:attrName>
                                        </p:attrNameLst>
                                      </p:cBhvr>
                                      <p:tavLst>
                                        <p:tav tm="0">
                                          <p:val>
                                            <p:strVal val="#ppt_h"/>
                                          </p:val>
                                        </p:tav>
                                        <p:tav tm="100000">
                                          <p:val>
                                            <p:strVal val="#ppt_h"/>
                                          </p:val>
                                        </p:tav>
                                      </p:tavLst>
                                    </p:anim>
                                    <p:animEffect transition="in" filter="fade">
                                      <p:cBhvr>
                                        <p:cTn id="51" dur="2000"/>
                                        <p:tgtEl>
                                          <p:spTgt spid="136195">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grpId="0" nodeType="clickEffect">
                                  <p:stCondLst>
                                    <p:cond delay="0"/>
                                  </p:stCondLst>
                                  <p:childTnLst>
                                    <p:set>
                                      <p:cBhvr>
                                        <p:cTn id="55" dur="1" fill="hold">
                                          <p:stCondLst>
                                            <p:cond delay="0"/>
                                          </p:stCondLst>
                                        </p:cTn>
                                        <p:tgtEl>
                                          <p:spTgt spid="136195">
                                            <p:txEl>
                                              <p:pRg st="7" end="7"/>
                                            </p:txEl>
                                          </p:spTgt>
                                        </p:tgtEl>
                                        <p:attrNameLst>
                                          <p:attrName>style.visibility</p:attrName>
                                        </p:attrNameLst>
                                      </p:cBhvr>
                                      <p:to>
                                        <p:strVal val="visible"/>
                                      </p:to>
                                    </p:set>
                                    <p:anim calcmode="lin" valueType="num">
                                      <p:cBhvr>
                                        <p:cTn id="56" dur="2000" fill="hold"/>
                                        <p:tgtEl>
                                          <p:spTgt spid="136195">
                                            <p:txEl>
                                              <p:pRg st="7" end="7"/>
                                            </p:txEl>
                                          </p:spTgt>
                                        </p:tgtEl>
                                        <p:attrNameLst>
                                          <p:attrName>ppt_w</p:attrName>
                                        </p:attrNameLst>
                                      </p:cBhvr>
                                      <p:tavLst>
                                        <p:tav tm="0">
                                          <p:val>
                                            <p:strVal val="#ppt_w+.3"/>
                                          </p:val>
                                        </p:tav>
                                        <p:tav tm="100000">
                                          <p:val>
                                            <p:strVal val="#ppt_w"/>
                                          </p:val>
                                        </p:tav>
                                      </p:tavLst>
                                    </p:anim>
                                    <p:anim calcmode="lin" valueType="num">
                                      <p:cBhvr>
                                        <p:cTn id="57" dur="2000" fill="hold"/>
                                        <p:tgtEl>
                                          <p:spTgt spid="136195">
                                            <p:txEl>
                                              <p:pRg st="7" end="7"/>
                                            </p:txEl>
                                          </p:spTgt>
                                        </p:tgtEl>
                                        <p:attrNameLst>
                                          <p:attrName>ppt_h</p:attrName>
                                        </p:attrNameLst>
                                      </p:cBhvr>
                                      <p:tavLst>
                                        <p:tav tm="0">
                                          <p:val>
                                            <p:strVal val="#ppt_h"/>
                                          </p:val>
                                        </p:tav>
                                        <p:tav tm="100000">
                                          <p:val>
                                            <p:strVal val="#ppt_h"/>
                                          </p:val>
                                        </p:tav>
                                      </p:tavLst>
                                    </p:anim>
                                    <p:animEffect transition="in" filter="fade">
                                      <p:cBhvr>
                                        <p:cTn id="58" dur="2000"/>
                                        <p:tgtEl>
                                          <p:spTgt spid="1361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129308"/>
            <a:ext cx="10972800" cy="1099127"/>
          </a:xfrm>
        </p:spPr>
        <p:txBody>
          <a:bodyPr>
            <a:normAutofit fontScale="90000"/>
          </a:bodyPr>
          <a:lstStyle/>
          <a:p>
            <a:pPr algn="ctr"/>
            <a:r>
              <a:rPr lang="en-GB" sz="4000" dirty="0">
                <a:effectLst/>
                <a:latin typeface="Arial" panose="020B0604020202020204" pitchFamily="34" charset="0"/>
                <a:cs typeface="Arial" panose="020B0604020202020204" pitchFamily="34" charset="0"/>
              </a:rPr>
              <a:t>Responding to Unimprovement and Improvement</a:t>
            </a:r>
            <a:endParaRPr lang="en-US" altLang="en-US" sz="4000" dirty="0">
              <a:effectLst/>
              <a:latin typeface="Arial" panose="020B0604020202020204" pitchFamily="34" charset="0"/>
              <a:cs typeface="Arial" panose="020B0604020202020204" pitchFamily="34" charset="0"/>
            </a:endParaRPr>
          </a:p>
        </p:txBody>
      </p:sp>
      <p:sp>
        <p:nvSpPr>
          <p:cNvPr id="13315" name="Rectangle 3"/>
          <p:cNvSpPr>
            <a:spLocks noGrp="1" noChangeArrowheads="1"/>
          </p:cNvSpPr>
          <p:nvPr>
            <p:ph type="body" idx="1"/>
          </p:nvPr>
        </p:nvSpPr>
        <p:spPr>
          <a:xfrm>
            <a:off x="411480" y="1311563"/>
            <a:ext cx="10698480" cy="4940013"/>
          </a:xfrm>
        </p:spPr>
        <p:txBody>
          <a:bodyPr>
            <a:noAutofit/>
          </a:bodyPr>
          <a:lstStyle/>
          <a:p>
            <a:pPr lvl="0">
              <a:lnSpc>
                <a:spcPct val="100000"/>
              </a:lnSpc>
              <a:spcBef>
                <a:spcPts val="0"/>
              </a:spcBef>
            </a:pPr>
            <a:r>
              <a:rPr lang="en-US" dirty="0">
                <a:effectLst/>
              </a:rPr>
              <a:t>How have you managed to keep things the same?</a:t>
            </a:r>
            <a:endParaRPr lang="en-US" sz="2800" dirty="0">
              <a:effectLst/>
            </a:endParaRPr>
          </a:p>
          <a:p>
            <a:pPr lvl="0">
              <a:lnSpc>
                <a:spcPct val="100000"/>
              </a:lnSpc>
              <a:spcBef>
                <a:spcPts val="0"/>
              </a:spcBef>
            </a:pPr>
            <a:r>
              <a:rPr lang="en-US" dirty="0">
                <a:effectLst/>
              </a:rPr>
              <a:t>What specifically seems worse?</a:t>
            </a:r>
            <a:endParaRPr lang="en-US" sz="2800" dirty="0">
              <a:effectLst/>
            </a:endParaRPr>
          </a:p>
          <a:p>
            <a:pPr lvl="0">
              <a:lnSpc>
                <a:spcPct val="100000"/>
              </a:lnSpc>
              <a:spcBef>
                <a:spcPts val="0"/>
              </a:spcBef>
            </a:pPr>
            <a:r>
              <a:rPr lang="en-US" dirty="0">
                <a:effectLst/>
              </a:rPr>
              <a:t>How has that affected you?</a:t>
            </a:r>
            <a:endParaRPr lang="en-US" sz="2800" dirty="0">
              <a:effectLst/>
            </a:endParaRPr>
          </a:p>
          <a:p>
            <a:pPr lvl="0">
              <a:lnSpc>
                <a:spcPct val="100000"/>
              </a:lnSpc>
              <a:spcBef>
                <a:spcPts val="0"/>
              </a:spcBef>
            </a:pPr>
            <a:r>
              <a:rPr lang="en-US" dirty="0">
                <a:effectLst/>
              </a:rPr>
              <a:t>What is one thing that you’ve noticed about your concern that tells you things haven’t gotten out of hand?</a:t>
            </a:r>
            <a:endParaRPr lang="en-US" sz="2800" dirty="0">
              <a:effectLst/>
            </a:endParaRPr>
          </a:p>
          <a:p>
            <a:pPr lvl="0">
              <a:lnSpc>
                <a:spcPct val="100000"/>
              </a:lnSpc>
              <a:spcBef>
                <a:spcPts val="0"/>
              </a:spcBef>
            </a:pPr>
            <a:r>
              <a:rPr lang="en-US" dirty="0">
                <a:effectLst/>
              </a:rPr>
              <a:t>What prevented things from deteriorating further? What else?</a:t>
            </a:r>
            <a:endParaRPr lang="en-US" sz="2800" dirty="0">
              <a:effectLst/>
            </a:endParaRPr>
          </a:p>
          <a:p>
            <a:pPr lvl="0">
              <a:lnSpc>
                <a:spcPct val="100000"/>
              </a:lnSpc>
              <a:spcBef>
                <a:spcPts val="0"/>
              </a:spcBef>
            </a:pPr>
            <a:r>
              <a:rPr lang="en-US" dirty="0">
                <a:effectLst/>
              </a:rPr>
              <a:t>How has that made a difference for you/with this situation?</a:t>
            </a:r>
            <a:endParaRPr lang="en-US" sz="2800" dirty="0">
              <a:effectLst/>
            </a:endParaRPr>
          </a:p>
          <a:p>
            <a:pPr lvl="0">
              <a:lnSpc>
                <a:spcPct val="100000"/>
              </a:lnSpc>
              <a:spcBef>
                <a:spcPts val="0"/>
              </a:spcBef>
            </a:pPr>
            <a:r>
              <a:rPr lang="en-US" dirty="0">
                <a:effectLst/>
              </a:rPr>
              <a:t>What kind of help from others, if any, do you need to ensure that that happens?</a:t>
            </a:r>
            <a:endParaRPr lang="en-US" sz="2800" dirty="0">
              <a:effectLst/>
            </a:endParaRPr>
          </a:p>
          <a:p>
            <a:pPr lvl="0">
              <a:lnSpc>
                <a:spcPct val="100000"/>
              </a:lnSpc>
              <a:spcBef>
                <a:spcPts val="0"/>
              </a:spcBef>
            </a:pPr>
            <a:r>
              <a:rPr lang="en-US" dirty="0">
                <a:effectLst/>
              </a:rPr>
              <a:t>What else might help in the future?</a:t>
            </a:r>
            <a:endParaRPr lang="en-US" sz="2800" dirty="0">
              <a:effectLst/>
            </a:endParaRPr>
          </a:p>
          <a:p>
            <a:pPr lvl="0">
              <a:lnSpc>
                <a:spcPct val="100000"/>
              </a:lnSpc>
              <a:spcBef>
                <a:spcPts val="0"/>
              </a:spcBef>
            </a:pPr>
            <a:r>
              <a:rPr lang="en-US" dirty="0">
                <a:effectLst/>
              </a:rPr>
              <a:t>What is the smallest thing that you could do after leaving her today that might make even more of a difference with your situation?</a:t>
            </a:r>
            <a:endParaRPr lang="en-US" sz="3200" dirty="0">
              <a:effectLst/>
            </a:endParaRPr>
          </a:p>
          <a:p>
            <a:pPr lvl="0">
              <a:lnSpc>
                <a:spcPct val="100000"/>
              </a:lnSpc>
              <a:spcBef>
                <a:spcPts val="0"/>
              </a:spcBef>
            </a:pPr>
            <a:r>
              <a:rPr lang="en-US" dirty="0">
                <a:effectLst/>
              </a:rPr>
              <a:t>What would it take for that to happen a little now?</a:t>
            </a:r>
            <a:endParaRPr lang="en-US" sz="3200" dirty="0">
              <a:effectLst/>
            </a:endParaRPr>
          </a:p>
          <a:p>
            <a:pPr lvl="0">
              <a:lnSpc>
                <a:spcPct val="100000"/>
              </a:lnSpc>
              <a:spcBef>
                <a:spcPts val="0"/>
              </a:spcBef>
            </a:pPr>
            <a:r>
              <a:rPr lang="en-US" dirty="0">
                <a:effectLst/>
              </a:rPr>
              <a:t>What do you need to set that in motion?</a:t>
            </a:r>
            <a:endParaRPr lang="en-US" sz="2800" dirty="0">
              <a:effectLst/>
            </a:endParaRPr>
          </a:p>
          <a:p>
            <a:pPr lvl="0">
              <a:lnSpc>
                <a:spcPct val="100000"/>
              </a:lnSpc>
              <a:spcBef>
                <a:spcPts val="0"/>
              </a:spcBef>
            </a:pPr>
            <a:r>
              <a:rPr lang="en-US" dirty="0">
                <a:effectLst/>
              </a:rPr>
              <a:t>What might help you to hold steady once you set that in motion?</a:t>
            </a:r>
            <a:endParaRPr lang="en-US" sz="3200" dirty="0">
              <a:effectLst/>
            </a:endParaRPr>
          </a:p>
          <a:p>
            <a:pPr lvl="0">
              <a:lnSpc>
                <a:spcPct val="100000"/>
              </a:lnSpc>
              <a:spcBef>
                <a:spcPts val="0"/>
              </a:spcBef>
            </a:pPr>
            <a:r>
              <a:rPr lang="en-US" dirty="0">
                <a:effectLst/>
              </a:rPr>
              <a:t>What will you think to do the next time you feel yourself slipping?</a:t>
            </a:r>
            <a:endParaRPr lang="en-US" sz="3200" dirty="0">
              <a:effectLst/>
            </a:endParaRPr>
          </a:p>
          <a:p>
            <a:pPr lvl="1">
              <a:lnSpc>
                <a:spcPct val="100000"/>
              </a:lnSpc>
              <a:spcBef>
                <a:spcPts val="0"/>
              </a:spcBef>
              <a:spcAft>
                <a:spcPts val="300"/>
              </a:spcAft>
            </a:pPr>
            <a:endParaRPr lang="en-US" altLang="en-US" sz="2600" dirty="0">
              <a:effectLst/>
              <a:latin typeface="Arial" charset="0"/>
            </a:endParaRPr>
          </a:p>
        </p:txBody>
      </p:sp>
    </p:spTree>
    <p:extLst>
      <p:ext uri="{BB962C8B-B14F-4D97-AF65-F5344CB8AC3E}">
        <p14:creationId xmlns:p14="http://schemas.microsoft.com/office/powerpoint/2010/main" val="35239358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129308"/>
            <a:ext cx="10972800" cy="1099127"/>
          </a:xfrm>
        </p:spPr>
        <p:txBody>
          <a:bodyPr>
            <a:normAutofit/>
          </a:bodyPr>
          <a:lstStyle/>
          <a:p>
            <a:pPr algn="ctr"/>
            <a:r>
              <a:rPr lang="en-GB" sz="4000" dirty="0">
                <a:effectLst/>
                <a:latin typeface="Arial" panose="020B0604020202020204" pitchFamily="34" charset="0"/>
                <a:cs typeface="Arial" panose="020B0604020202020204" pitchFamily="34" charset="0"/>
              </a:rPr>
              <a:t>Responding to Improvement</a:t>
            </a:r>
            <a:endParaRPr lang="en-US" altLang="en-US" sz="4000" dirty="0">
              <a:effectLst/>
              <a:latin typeface="Arial" panose="020B0604020202020204" pitchFamily="34" charset="0"/>
              <a:cs typeface="Arial" panose="020B0604020202020204" pitchFamily="34" charset="0"/>
            </a:endParaRPr>
          </a:p>
        </p:txBody>
      </p:sp>
      <p:sp>
        <p:nvSpPr>
          <p:cNvPr id="13315" name="Rectangle 3"/>
          <p:cNvSpPr>
            <a:spLocks noGrp="1" noChangeArrowheads="1"/>
          </p:cNvSpPr>
          <p:nvPr>
            <p:ph type="body" idx="1"/>
          </p:nvPr>
        </p:nvSpPr>
        <p:spPr>
          <a:xfrm>
            <a:off x="772160" y="1311563"/>
            <a:ext cx="10337800" cy="4940013"/>
          </a:xfrm>
        </p:spPr>
        <p:txBody>
          <a:bodyPr>
            <a:noAutofit/>
          </a:bodyPr>
          <a:lstStyle/>
          <a:p>
            <a:pPr lvl="0">
              <a:lnSpc>
                <a:spcPct val="100000"/>
              </a:lnSpc>
              <a:spcBef>
                <a:spcPts val="0"/>
              </a:spcBef>
            </a:pPr>
            <a:r>
              <a:rPr lang="en-US" dirty="0">
                <a:effectLst/>
              </a:rPr>
              <a:t>What have you noticed that has changed with your concern/problem/self/situation?</a:t>
            </a:r>
          </a:p>
          <a:p>
            <a:pPr lvl="0">
              <a:lnSpc>
                <a:spcPct val="100000"/>
              </a:lnSpc>
              <a:spcBef>
                <a:spcPts val="0"/>
              </a:spcBef>
            </a:pPr>
            <a:r>
              <a:rPr lang="en-US" dirty="0">
                <a:effectLst/>
              </a:rPr>
              <a:t>What specifically seems to be going better?</a:t>
            </a:r>
          </a:p>
          <a:p>
            <a:pPr lvl="0">
              <a:lnSpc>
                <a:spcPct val="100000"/>
              </a:lnSpc>
              <a:spcBef>
                <a:spcPts val="0"/>
              </a:spcBef>
            </a:pPr>
            <a:r>
              <a:rPr lang="en-US" dirty="0">
                <a:effectLst/>
              </a:rPr>
              <a:t>Who first noticed that things had changed?</a:t>
            </a:r>
          </a:p>
          <a:p>
            <a:pPr lvl="0">
              <a:lnSpc>
                <a:spcPct val="100000"/>
              </a:lnSpc>
              <a:spcBef>
                <a:spcPts val="0"/>
              </a:spcBef>
            </a:pPr>
            <a:r>
              <a:rPr lang="en-US" dirty="0">
                <a:effectLst/>
              </a:rPr>
              <a:t>Who else noticed the change?</a:t>
            </a:r>
          </a:p>
          <a:p>
            <a:pPr lvl="0">
              <a:lnSpc>
                <a:spcPct val="100000"/>
              </a:lnSpc>
              <a:spcBef>
                <a:spcPts val="0"/>
              </a:spcBef>
            </a:pPr>
            <a:r>
              <a:rPr lang="en-US" dirty="0">
                <a:effectLst/>
              </a:rPr>
              <a:t>When did you first notice that things had changed?</a:t>
            </a:r>
          </a:p>
          <a:p>
            <a:pPr lvl="0">
              <a:lnSpc>
                <a:spcPct val="100000"/>
              </a:lnSpc>
              <a:spcBef>
                <a:spcPts val="0"/>
              </a:spcBef>
            </a:pPr>
            <a:r>
              <a:rPr lang="en-US" dirty="0">
                <a:effectLst/>
              </a:rPr>
              <a:t>What did you notice happening?</a:t>
            </a:r>
          </a:p>
          <a:p>
            <a:pPr lvl="0">
              <a:lnSpc>
                <a:spcPct val="100000"/>
              </a:lnSpc>
              <a:spcBef>
                <a:spcPts val="0"/>
              </a:spcBef>
            </a:pPr>
            <a:r>
              <a:rPr lang="en-US" dirty="0">
                <a:effectLst/>
              </a:rPr>
              <a:t>How did the change happen?</a:t>
            </a:r>
          </a:p>
          <a:p>
            <a:pPr lvl="0">
              <a:lnSpc>
                <a:spcPct val="100000"/>
              </a:lnSpc>
              <a:spcBef>
                <a:spcPts val="0"/>
              </a:spcBef>
            </a:pPr>
            <a:r>
              <a:rPr lang="en-US" dirty="0">
                <a:effectLst/>
              </a:rPr>
              <a:t>What do you think might have influenced that positive change (e.g., family, supportive others, etc.)?</a:t>
            </a:r>
          </a:p>
          <a:p>
            <a:pPr lvl="0">
              <a:lnSpc>
                <a:spcPct val="100000"/>
              </a:lnSpc>
              <a:spcBef>
                <a:spcPts val="0"/>
              </a:spcBef>
            </a:pPr>
            <a:r>
              <a:rPr lang="en-US" dirty="0">
                <a:effectLst/>
              </a:rPr>
              <a:t>What worked for you to bring about this change?</a:t>
            </a:r>
          </a:p>
          <a:p>
            <a:pPr lvl="0">
              <a:lnSpc>
                <a:spcPct val="100000"/>
              </a:lnSpc>
              <a:spcBef>
                <a:spcPts val="0"/>
              </a:spcBef>
            </a:pPr>
            <a:r>
              <a:rPr lang="en-US" dirty="0">
                <a:effectLst/>
              </a:rPr>
              <a:t>What specifically did you do?</a:t>
            </a:r>
          </a:p>
          <a:p>
            <a:pPr lvl="0">
              <a:lnSpc>
                <a:spcPct val="100000"/>
              </a:lnSpc>
              <a:spcBef>
                <a:spcPts val="0"/>
              </a:spcBef>
            </a:pPr>
            <a:r>
              <a:rPr lang="en-US" dirty="0">
                <a:effectLst/>
              </a:rPr>
              <a:t>How did you get yourself to do that?</a:t>
            </a:r>
          </a:p>
          <a:p>
            <a:pPr lvl="0">
              <a:lnSpc>
                <a:spcPct val="100000"/>
              </a:lnSpc>
              <a:spcBef>
                <a:spcPts val="0"/>
              </a:spcBef>
            </a:pPr>
            <a:r>
              <a:rPr lang="en-US" dirty="0">
                <a:effectLst/>
              </a:rPr>
              <a:t>How was what you did different than before?</a:t>
            </a:r>
          </a:p>
          <a:p>
            <a:pPr lvl="0">
              <a:lnSpc>
                <a:spcPct val="100000"/>
              </a:lnSpc>
              <a:spcBef>
                <a:spcPts val="0"/>
              </a:spcBef>
            </a:pPr>
            <a:r>
              <a:rPr lang="en-US" dirty="0">
                <a:effectLst/>
              </a:rPr>
              <a:t>Where did you get the idea to do things that way?</a:t>
            </a:r>
          </a:p>
          <a:p>
            <a:pPr lvl="0">
              <a:lnSpc>
                <a:spcPct val="100000"/>
              </a:lnSpc>
              <a:spcBef>
                <a:spcPts val="0"/>
              </a:spcBef>
            </a:pPr>
            <a:r>
              <a:rPr lang="en-US" dirty="0">
                <a:effectLst/>
              </a:rPr>
              <a:t>What role, if any, did others play in helping to move things forward?</a:t>
            </a:r>
          </a:p>
          <a:p>
            <a:pPr lvl="0">
              <a:lnSpc>
                <a:spcPct val="100000"/>
              </a:lnSpc>
              <a:spcBef>
                <a:spcPts val="0"/>
              </a:spcBef>
            </a:pPr>
            <a:r>
              <a:rPr lang="en-US" dirty="0">
                <a:effectLst/>
              </a:rPr>
              <a:t>How specifically did others support and/or help you?</a:t>
            </a:r>
          </a:p>
          <a:p>
            <a:pPr lvl="1">
              <a:lnSpc>
                <a:spcPct val="100000"/>
              </a:lnSpc>
              <a:spcBef>
                <a:spcPts val="0"/>
              </a:spcBef>
              <a:spcAft>
                <a:spcPts val="300"/>
              </a:spcAft>
            </a:pPr>
            <a:endParaRPr lang="en-US" altLang="en-US" sz="2400" dirty="0">
              <a:effectLst/>
              <a:latin typeface="Arial" charset="0"/>
            </a:endParaRPr>
          </a:p>
        </p:txBody>
      </p:sp>
    </p:spTree>
    <p:extLst>
      <p:ext uri="{BB962C8B-B14F-4D97-AF65-F5344CB8AC3E}">
        <p14:creationId xmlns:p14="http://schemas.microsoft.com/office/powerpoint/2010/main" val="37086570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 name="TextBox 20"/>
          <p:cNvSpPr txBox="1"/>
          <p:nvPr/>
        </p:nvSpPr>
        <p:spPr>
          <a:xfrm>
            <a:off x="884253" y="4157292"/>
            <a:ext cx="1072972" cy="400110"/>
          </a:xfrm>
          <a:prstGeom prst="rect">
            <a:avLst/>
          </a:prstGeom>
          <a:noFill/>
        </p:spPr>
        <p:txBody>
          <a:bodyPr wrap="square" rtlCol="0">
            <a:spAutoFit/>
          </a:bodyPr>
          <a:lstStyle/>
          <a:p>
            <a:pPr algn="ctr"/>
            <a:r>
              <a:rPr lang="en-US" sz="20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1988</a:t>
            </a:r>
          </a:p>
        </p:txBody>
      </p:sp>
      <p:sp>
        <p:nvSpPr>
          <p:cNvPr id="22" name="TextBox 21"/>
          <p:cNvSpPr txBox="1"/>
          <p:nvPr/>
        </p:nvSpPr>
        <p:spPr>
          <a:xfrm>
            <a:off x="3333000" y="6086004"/>
            <a:ext cx="1072972" cy="400110"/>
          </a:xfrm>
          <a:prstGeom prst="rect">
            <a:avLst/>
          </a:prstGeom>
          <a:noFill/>
        </p:spPr>
        <p:txBody>
          <a:bodyPr wrap="square" rtlCol="0">
            <a:spAutoFit/>
          </a:bodyPr>
          <a:lstStyle/>
          <a:p>
            <a:pPr algn="ctr"/>
            <a:r>
              <a:rPr lang="en-US" sz="20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1997</a:t>
            </a:r>
          </a:p>
        </p:txBody>
      </p:sp>
      <p:sp>
        <p:nvSpPr>
          <p:cNvPr id="23" name="TextBox 22"/>
          <p:cNvSpPr txBox="1"/>
          <p:nvPr/>
        </p:nvSpPr>
        <p:spPr>
          <a:xfrm>
            <a:off x="5734263" y="4211452"/>
            <a:ext cx="1072972" cy="400110"/>
          </a:xfrm>
          <a:prstGeom prst="rect">
            <a:avLst/>
          </a:prstGeom>
          <a:noFill/>
        </p:spPr>
        <p:txBody>
          <a:bodyPr wrap="square" rtlCol="0">
            <a:spAutoFit/>
          </a:bodyPr>
          <a:lstStyle/>
          <a:p>
            <a:pPr algn="ctr"/>
            <a:r>
              <a:rPr lang="en-US" sz="20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2003</a:t>
            </a:r>
          </a:p>
        </p:txBody>
      </p:sp>
      <p:sp>
        <p:nvSpPr>
          <p:cNvPr id="24" name="TextBox 23"/>
          <p:cNvSpPr txBox="1"/>
          <p:nvPr/>
        </p:nvSpPr>
        <p:spPr>
          <a:xfrm>
            <a:off x="10166860" y="4163879"/>
            <a:ext cx="1072972" cy="400110"/>
          </a:xfrm>
          <a:prstGeom prst="rect">
            <a:avLst/>
          </a:prstGeom>
          <a:noFill/>
        </p:spPr>
        <p:txBody>
          <a:bodyPr wrap="square" rtlCol="0">
            <a:spAutoFit/>
          </a:bodyPr>
          <a:lstStyle/>
          <a:p>
            <a:pPr algn="ctr"/>
            <a:r>
              <a:rPr lang="en-US" sz="20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2012</a:t>
            </a:r>
          </a:p>
        </p:txBody>
      </p:sp>
      <p:pic>
        <p:nvPicPr>
          <p:cNvPr id="4100" name="Picture 4" descr="College, Counselling - Clues: Investigating Solutions in Brief Thera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849" y="215527"/>
            <a:ext cx="25146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2963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8877" y="2135767"/>
            <a:ext cx="2942825" cy="384048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book 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5129" y="215527"/>
            <a:ext cx="2560320" cy="3840480"/>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Handbook of Solution-Focused Brief Therapy (häfta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79797" y="2535134"/>
            <a:ext cx="2602243" cy="36576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nterviewing for Solutions, 4th Edi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42375" y="215527"/>
            <a:ext cx="2690187" cy="384048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7920189" y="6282731"/>
            <a:ext cx="1072972" cy="400110"/>
          </a:xfrm>
          <a:prstGeom prst="rect">
            <a:avLst/>
          </a:prstGeom>
          <a:noFill/>
        </p:spPr>
        <p:txBody>
          <a:bodyPr wrap="square" rtlCol="0">
            <a:spAutoFit/>
          </a:bodyPr>
          <a:lstStyle/>
          <a:p>
            <a:pPr algn="ctr"/>
            <a:r>
              <a:rPr lang="en-US" sz="20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2007</a:t>
            </a:r>
          </a:p>
        </p:txBody>
      </p:sp>
    </p:spTree>
    <p:extLst>
      <p:ext uri="{BB962C8B-B14F-4D97-AF65-F5344CB8AC3E}">
        <p14:creationId xmlns:p14="http://schemas.microsoft.com/office/powerpoint/2010/main" val="3178091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110"/>
                                        </p:tgtEl>
                                        <p:attrNameLst>
                                          <p:attrName>style.visibility</p:attrName>
                                        </p:attrNameLst>
                                      </p:cBhvr>
                                      <p:to>
                                        <p:strVal val="visible"/>
                                      </p:to>
                                    </p:set>
                                    <p:animEffect transition="in" filter="fade">
                                      <p:cBhvr>
                                        <p:cTn id="15" dur="500"/>
                                        <p:tgtEl>
                                          <p:spTgt spid="41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108"/>
                                        </p:tgtEl>
                                        <p:attrNameLst>
                                          <p:attrName>style.visibility</p:attrName>
                                        </p:attrNameLst>
                                      </p:cBhvr>
                                      <p:to>
                                        <p:strVal val="visible"/>
                                      </p:to>
                                    </p:set>
                                    <p:animEffect transition="in" filter="fade">
                                      <p:cBhvr>
                                        <p:cTn id="23" dur="500"/>
                                        <p:tgtEl>
                                          <p:spTgt spid="410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112"/>
                                        </p:tgtEl>
                                        <p:attrNameLst>
                                          <p:attrName>style.visibility</p:attrName>
                                        </p:attrNameLst>
                                      </p:cBhvr>
                                      <p:to>
                                        <p:strVal val="visible"/>
                                      </p:to>
                                    </p:set>
                                    <p:animEffect transition="in" filter="fade">
                                      <p:cBhvr>
                                        <p:cTn id="31" dur="500"/>
                                        <p:tgtEl>
                                          <p:spTgt spid="41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106"/>
                                        </p:tgtEl>
                                        <p:attrNameLst>
                                          <p:attrName>style.visibility</p:attrName>
                                        </p:attrNameLst>
                                      </p:cBhvr>
                                      <p:to>
                                        <p:strVal val="visible"/>
                                      </p:to>
                                    </p:set>
                                    <p:animEffect transition="in" filter="fade">
                                      <p:cBhvr>
                                        <p:cTn id="39" dur="500"/>
                                        <p:tgtEl>
                                          <p:spTgt spid="410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65982" y="2964745"/>
            <a:ext cx="2380220" cy="3657600"/>
          </a:xfrm>
          <a:prstGeom prst="rect">
            <a:avLst/>
          </a:prstGeom>
        </p:spPr>
      </p:pic>
      <p:pic>
        <p:nvPicPr>
          <p:cNvPr id="15" name="Picture 14"/>
          <p:cNvPicPr>
            <a:picLocks noChangeAspect="1"/>
          </p:cNvPicPr>
          <p:nvPr/>
        </p:nvPicPr>
        <p:blipFill>
          <a:blip r:embed="rId4"/>
          <a:stretch>
            <a:fillRect/>
          </a:stretch>
        </p:blipFill>
        <p:spPr>
          <a:xfrm>
            <a:off x="1064388" y="134766"/>
            <a:ext cx="2461404" cy="3840480"/>
          </a:xfrm>
          <a:prstGeom prst="rect">
            <a:avLst/>
          </a:prstGeom>
        </p:spPr>
      </p:pic>
      <p:pic>
        <p:nvPicPr>
          <p:cNvPr id="3080" name="Picture 8" descr="Cover of: The therapist's notebook on strengths and solution-based therapies by Bob Bertolin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1663" y="2964745"/>
            <a:ext cx="2782355"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6804" y="2964745"/>
            <a:ext cx="2435962" cy="3657600"/>
          </a:xfrm>
          <a:prstGeom prst="rect">
            <a:avLst/>
          </a:prstGeom>
        </p:spPr>
      </p:pic>
      <p:pic>
        <p:nvPicPr>
          <p:cNvPr id="14" name="Picture 13"/>
          <p:cNvPicPr>
            <a:picLocks noChangeAspect="1"/>
          </p:cNvPicPr>
          <p:nvPr/>
        </p:nvPicPr>
        <p:blipFill>
          <a:blip r:embed="rId7"/>
          <a:stretch>
            <a:fillRect/>
          </a:stretch>
        </p:blipFill>
        <p:spPr>
          <a:xfrm>
            <a:off x="4546832" y="134766"/>
            <a:ext cx="2848464" cy="3474720"/>
          </a:xfrm>
          <a:prstGeom prst="rect">
            <a:avLst/>
          </a:prstGeom>
        </p:spPr>
      </p:pic>
      <p:pic>
        <p:nvPicPr>
          <p:cNvPr id="7" name="Picture 6"/>
          <p:cNvPicPr>
            <a:picLocks noChangeAspect="1"/>
          </p:cNvPicPr>
          <p:nvPr/>
        </p:nvPicPr>
        <p:blipFill>
          <a:blip r:embed="rId8"/>
          <a:stretch>
            <a:fillRect/>
          </a:stretch>
        </p:blipFill>
        <p:spPr>
          <a:xfrm>
            <a:off x="9058506" y="2964745"/>
            <a:ext cx="2444070" cy="3657600"/>
          </a:xfrm>
          <a:prstGeom prst="rect">
            <a:avLst/>
          </a:prstGeom>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05271" y="134766"/>
            <a:ext cx="2684189" cy="3474720"/>
          </a:xfrm>
          <a:prstGeom prst="rect">
            <a:avLst/>
          </a:prstGeom>
        </p:spPr>
      </p:pic>
    </p:spTree>
    <p:extLst>
      <p:ext uri="{BB962C8B-B14F-4D97-AF65-F5344CB8AC3E}">
        <p14:creationId xmlns:p14="http://schemas.microsoft.com/office/powerpoint/2010/main" val="3133783669"/>
      </p:ext>
    </p:extLst>
  </p:cSld>
  <p:clrMapOvr>
    <a:masterClrMapping/>
  </p:clrMapOvr>
  <p:transition spd="slow">
    <p:push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7810" name="Rectangle 2"/>
          <p:cNvSpPr>
            <a:spLocks noGrp="1" noChangeArrowheads="1"/>
          </p:cNvSpPr>
          <p:nvPr>
            <p:ph type="title"/>
          </p:nvPr>
        </p:nvSpPr>
        <p:spPr>
          <a:xfrm>
            <a:off x="913795" y="189782"/>
            <a:ext cx="10353761" cy="1319841"/>
          </a:xfrm>
        </p:spPr>
        <p:txBody>
          <a:bodyPr>
            <a:normAutofit/>
          </a:bodyPr>
          <a:lstStyle/>
          <a:p>
            <a:r>
              <a:rPr lang="en-US" sz="4000" b="0" cap="none" dirty="0">
                <a:effectLst>
                  <a:outerShdw blurRad="38100" dist="38100" dir="2700000" algn="tl">
                    <a:srgbClr val="000000">
                      <a:alpha val="43137"/>
                    </a:srgbClr>
                  </a:outerShdw>
                </a:effectLst>
                <a:latin typeface="Arial" panose="020B0604020202020204" pitchFamily="34" charset="0"/>
                <a:cs typeface="Arial" pitchFamily="34" charset="0"/>
              </a:rPr>
              <a:t>A Solution &amp; Outcome-Focus</a:t>
            </a:r>
            <a:endParaRPr lang="en-US" sz="4000" b="0" cap="none" dirty="0">
              <a:solidFill>
                <a:schemeClr val="tx1"/>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sp>
        <p:nvSpPr>
          <p:cNvPr id="2" name="Content Placeholder 1"/>
          <p:cNvSpPr>
            <a:spLocks noGrp="1"/>
          </p:cNvSpPr>
          <p:nvPr>
            <p:ph sz="half" idx="1"/>
          </p:nvPr>
        </p:nvSpPr>
        <p:spPr>
          <a:xfrm>
            <a:off x="629265" y="1621766"/>
            <a:ext cx="5220929" cy="4690543"/>
          </a:xfrm>
        </p:spPr>
        <p:txBody>
          <a:bodyPr>
            <a:normAutofit fontScale="70000" lnSpcReduction="20000"/>
          </a:bodyPr>
          <a:lstStyle/>
          <a:p>
            <a:r>
              <a:rPr lang="en-US" sz="3100" dirty="0">
                <a:latin typeface="Arial" panose="020B0604020202020204" pitchFamily="34" charset="0"/>
                <a:cs typeface="Arial" panose="020B0604020202020204" pitchFamily="34" charset="0"/>
              </a:rPr>
              <a:t>Franklin, </a:t>
            </a:r>
            <a:r>
              <a:rPr lang="en-US" sz="3100" dirty="0" err="1">
                <a:latin typeface="Arial" panose="020B0604020202020204" pitchFamily="34" charset="0"/>
                <a:cs typeface="Arial" panose="020B0604020202020204" pitchFamily="34" charset="0"/>
              </a:rPr>
              <a:t>Trepper</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Gingerich</a:t>
            </a:r>
            <a:r>
              <a:rPr lang="en-US" sz="3100" dirty="0">
                <a:latin typeface="Arial" panose="020B0604020202020204" pitchFamily="34" charset="0"/>
                <a:cs typeface="Arial" panose="020B0604020202020204" pitchFamily="34" charset="0"/>
              </a:rPr>
              <a:t>, &amp; McCollum (2011)</a:t>
            </a:r>
          </a:p>
          <a:p>
            <a:pPr lvl="1"/>
            <a:r>
              <a:rPr lang="en-US" sz="2600" dirty="0" err="1">
                <a:latin typeface="Arial" panose="020B0604020202020204" pitchFamily="34" charset="0"/>
                <a:cs typeface="Arial" panose="020B0604020202020204" pitchFamily="34" charset="0"/>
              </a:rPr>
              <a:t>Gillaspy</a:t>
            </a:r>
            <a:r>
              <a:rPr lang="en-US" sz="2600" dirty="0">
                <a:latin typeface="Arial" panose="020B0604020202020204" pitchFamily="34" charset="0"/>
                <a:cs typeface="Arial" panose="020B0604020202020204" pitchFamily="34" charset="0"/>
              </a:rPr>
              <a:t> &amp; Murphy – Chapter 5: “Incorporating Outcome and Session Rating Scales in Solution-Focused Brief Therapy”</a:t>
            </a:r>
          </a:p>
          <a:p>
            <a:r>
              <a:rPr lang="en-US" sz="3100" dirty="0">
                <a:latin typeface="Arial" panose="020B0604020202020204" pitchFamily="34" charset="0"/>
                <a:cs typeface="Arial" panose="020B0604020202020204" pitchFamily="34" charset="0"/>
              </a:rPr>
              <a:t>Bertolino</a:t>
            </a:r>
          </a:p>
          <a:p>
            <a:pPr lvl="1"/>
            <a:r>
              <a:rPr lang="en-US" sz="2600" dirty="0">
                <a:latin typeface="Arial" panose="020B0604020202020204" pitchFamily="34" charset="0"/>
                <a:cs typeface="Arial" panose="020B0604020202020204" pitchFamily="34" charset="0"/>
              </a:rPr>
              <a:t>Chapter 4: Directions: Information-Gathering and Planning</a:t>
            </a:r>
          </a:p>
          <a:p>
            <a:pPr lvl="1"/>
            <a:r>
              <a:rPr lang="en-US" sz="2600" dirty="0">
                <a:latin typeface="Arial" panose="020B0604020202020204" pitchFamily="34" charset="0"/>
                <a:cs typeface="Arial" panose="020B0604020202020204" pitchFamily="34" charset="0"/>
              </a:rPr>
              <a:t>Chapter 7: Exchanges: Progress and Transitions</a:t>
            </a:r>
          </a:p>
          <a:p>
            <a:r>
              <a:rPr lang="en-US" sz="3100" dirty="0">
                <a:latin typeface="Arial" panose="020B0604020202020204" pitchFamily="34" charset="0"/>
                <a:cs typeface="Arial" panose="020B0604020202020204" pitchFamily="34" charset="0"/>
              </a:rPr>
              <a:t>ICCE</a:t>
            </a:r>
          </a:p>
          <a:p>
            <a:pPr lvl="1"/>
            <a:r>
              <a:rPr lang="en-US" sz="2600" dirty="0">
                <a:latin typeface="Arial" panose="020B0604020202020204" pitchFamily="34" charset="0"/>
                <a:cs typeface="Arial" panose="020B0604020202020204" pitchFamily="34" charset="0"/>
              </a:rPr>
              <a:t>Manual 2: Feedback-Informed Clinical Work</a:t>
            </a:r>
          </a:p>
        </p:txBody>
      </p:sp>
      <p:pic>
        <p:nvPicPr>
          <p:cNvPr id="1030" name="Picture 6" descr="Solution-Focused Brief Therapy: A Handbook of Evidence-Based Practic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203156" y="1509623"/>
            <a:ext cx="2283747" cy="356616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8131943" y="3090677"/>
            <a:ext cx="2371642" cy="3566160"/>
          </a:xfrm>
          <a:prstGeom prst="rect">
            <a:avLst/>
          </a:prstGeom>
        </p:spPr>
      </p:pic>
      <p:pic>
        <p:nvPicPr>
          <p:cNvPr id="2050" name="Picture 2" descr="Feedback Informed Clinical Work - The Basic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17764" y="1292709"/>
            <a:ext cx="2439067" cy="310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930937"/>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a:xfrm>
            <a:off x="824592" y="830317"/>
            <a:ext cx="10120313" cy="4162098"/>
          </a:xfrm>
        </p:spPr>
        <p:txBody>
          <a:bodyPr>
            <a:normAutofit/>
          </a:bodyPr>
          <a:lstStyle/>
          <a:p>
            <a:pPr>
              <a:defRPr/>
            </a:pPr>
            <a:r>
              <a:rPr lang="en-US" sz="4800" b="0" cap="none" dirty="0">
                <a:latin typeface="Arial" pitchFamily="34" charset="0"/>
                <a:cs typeface="Arial" pitchFamily="34" charset="0"/>
              </a:rPr>
              <a:t>Solution-Focused Therapy (SFT)</a:t>
            </a:r>
            <a:endParaRPr lang="en-US" sz="3600" b="0" cap="none" dirty="0">
              <a:solidFill>
                <a:schemeClr val="tx1"/>
              </a:solidFill>
              <a:latin typeface="Arial" pitchFamily="34" charset="0"/>
              <a:cs typeface="Arial" pitchFamily="34" charset="0"/>
            </a:endParaRPr>
          </a:p>
        </p:txBody>
      </p:sp>
      <p:sp>
        <p:nvSpPr>
          <p:cNvPr id="1024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prstClr val="black"/>
              </a:solidFill>
            </a:endParaRPr>
          </a:p>
        </p:txBody>
      </p:sp>
    </p:spTree>
    <p:extLst>
      <p:ext uri="{BB962C8B-B14F-4D97-AF65-F5344CB8AC3E}">
        <p14:creationId xmlns:p14="http://schemas.microsoft.com/office/powerpoint/2010/main" val="4076608262"/>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76200"/>
            <a:ext cx="8229600" cy="1295400"/>
          </a:xfrm>
          <a:effectLst/>
        </p:spPr>
        <p:txBody>
          <a:bodyPr>
            <a:normAutofit/>
          </a:bodyPr>
          <a:lstStyle/>
          <a:p>
            <a:pPr>
              <a:defRPr/>
            </a:pPr>
            <a:r>
              <a:rPr lang="en-US" sz="4000" dirty="0">
                <a:solidFill>
                  <a:schemeClr val="tx1"/>
                </a:solidFill>
                <a:effectLst/>
                <a:latin typeface="Arial" pitchFamily="34" charset="0"/>
                <a:cs typeface="Arial" pitchFamily="34" charset="0"/>
              </a:rPr>
              <a:t>Background</a:t>
            </a:r>
          </a:p>
        </p:txBody>
      </p:sp>
      <p:sp>
        <p:nvSpPr>
          <p:cNvPr id="5" name="Content Placeholder 4"/>
          <p:cNvSpPr>
            <a:spLocks noGrp="1"/>
          </p:cNvSpPr>
          <p:nvPr>
            <p:ph idx="1"/>
          </p:nvPr>
        </p:nvSpPr>
        <p:spPr>
          <a:xfrm>
            <a:off x="755373" y="1371600"/>
            <a:ext cx="10476219" cy="4724400"/>
          </a:xfrm>
          <a:effectLst/>
        </p:spPr>
        <p:txBody>
          <a:bodyPr>
            <a:normAutofit lnSpcReduction="10000"/>
          </a:bodyPr>
          <a:lstStyle/>
          <a:p>
            <a:pPr>
              <a:spcBef>
                <a:spcPts val="600"/>
              </a:spcBef>
            </a:pPr>
            <a:r>
              <a:rPr lang="en-US" sz="2800" dirty="0">
                <a:effectLst/>
                <a:cs typeface="Arial" pitchFamily="34" charset="0"/>
              </a:rPr>
              <a:t>Gained prominence with changes in the funding climate. </a:t>
            </a:r>
          </a:p>
          <a:p>
            <a:pPr>
              <a:spcBef>
                <a:spcPts val="600"/>
              </a:spcBef>
            </a:pPr>
            <a:r>
              <a:rPr lang="en-US" sz="2800" dirty="0">
                <a:effectLst/>
                <a:cs typeface="Arial" pitchFamily="34" charset="0"/>
              </a:rPr>
              <a:t>The Third Wave was in response to pathology-laden and problem-focused approaches of the first two “waves,”</a:t>
            </a:r>
          </a:p>
          <a:p>
            <a:pPr>
              <a:spcBef>
                <a:spcPts val="600"/>
              </a:spcBef>
            </a:pPr>
            <a:r>
              <a:rPr lang="en-US" sz="2800" dirty="0">
                <a:effectLst/>
                <a:cs typeface="Arial" pitchFamily="34" charset="0"/>
              </a:rPr>
              <a:t>Emerged out of the Mental Research Institute (MRI) problem-solving approach and the work of Milton Erickson.</a:t>
            </a:r>
          </a:p>
          <a:p>
            <a:pPr>
              <a:spcBef>
                <a:spcPts val="600"/>
              </a:spcBef>
            </a:pPr>
            <a:r>
              <a:rPr lang="en-US" sz="2800" dirty="0">
                <a:effectLst/>
                <a:cs typeface="Arial" pitchFamily="34" charset="0"/>
              </a:rPr>
              <a:t>Emphasis on health, well-being, and competency</a:t>
            </a:r>
          </a:p>
          <a:p>
            <a:pPr>
              <a:spcBef>
                <a:spcPts val="600"/>
              </a:spcBef>
            </a:pPr>
            <a:r>
              <a:rPr lang="en-US" sz="2800" dirty="0">
                <a:effectLst/>
                <a:cs typeface="Arial" pitchFamily="34" charset="0"/>
              </a:rPr>
              <a:t>Major Variations</a:t>
            </a:r>
          </a:p>
          <a:p>
            <a:pPr lvl="1">
              <a:spcBef>
                <a:spcPts val="600"/>
              </a:spcBef>
            </a:pPr>
            <a:r>
              <a:rPr lang="en-US" sz="2400" dirty="0">
                <a:effectLst/>
                <a:cs typeface="Arial" pitchFamily="34" charset="0"/>
              </a:rPr>
              <a:t>Solution-Focused (MRI)</a:t>
            </a:r>
          </a:p>
          <a:p>
            <a:pPr lvl="1">
              <a:spcBef>
                <a:spcPts val="600"/>
              </a:spcBef>
            </a:pPr>
            <a:r>
              <a:rPr lang="en-US" sz="2400" dirty="0">
                <a:effectLst/>
                <a:cs typeface="Arial" pitchFamily="34" charset="0"/>
              </a:rPr>
              <a:t>Solution-Oriented (Erickson)</a:t>
            </a:r>
            <a:endParaRPr lang="en-US" sz="2400" dirty="0">
              <a:solidFill>
                <a:schemeClr val="tx1"/>
              </a:solidFill>
              <a:effectLst/>
              <a:cs typeface="Arial" pitchFamily="34" charset="0"/>
            </a:endParaRPr>
          </a:p>
        </p:txBody>
      </p:sp>
    </p:spTree>
    <p:extLst>
      <p:ext uri="{BB962C8B-B14F-4D97-AF65-F5344CB8AC3E}">
        <p14:creationId xmlns:p14="http://schemas.microsoft.com/office/powerpoint/2010/main" val="196914461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1000" fill="hold"/>
                                        <p:tgtEl>
                                          <p:spTgt spid="5">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1000" fill="hold"/>
                                        <p:tgtEl>
                                          <p:spTgt spid="5">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5">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5">
                                            <p:txEl>
                                              <p:pRg st="4" end="4"/>
                                            </p:txEl>
                                          </p:spTgt>
                                        </p:tgtEl>
                                      </p:cBhvr>
                                    </p:animEffect>
                                  </p:childTnLst>
                                </p:cTn>
                              </p:par>
                              <p:par>
                                <p:cTn id="38" presetID="29" presetClass="entr" presetSubtype="0" fill="hold" grpId="0" nodeType="with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 calcmode="lin" valueType="num">
                                      <p:cBhvr>
                                        <p:cTn id="40" dur="1000" fill="hold"/>
                                        <p:tgtEl>
                                          <p:spTgt spid="5">
                                            <p:txEl>
                                              <p:pRg st="5" end="5"/>
                                            </p:txEl>
                                          </p:spTgt>
                                        </p:tgtEl>
                                        <p:attrNameLst>
                                          <p:attrName>ppt_x</p:attrName>
                                        </p:attrNameLst>
                                      </p:cBhvr>
                                      <p:tavLst>
                                        <p:tav tm="0">
                                          <p:val>
                                            <p:strVal val="#ppt_x-.2"/>
                                          </p:val>
                                        </p:tav>
                                        <p:tav tm="100000">
                                          <p:val>
                                            <p:strVal val="#ppt_x"/>
                                          </p:val>
                                        </p:tav>
                                      </p:tavLst>
                                    </p:anim>
                                    <p:anim calcmode="lin" valueType="num">
                                      <p:cBhvr>
                                        <p:cTn id="41" dur="1000" fill="hold"/>
                                        <p:tgtEl>
                                          <p:spTgt spid="5">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2" dur="1000"/>
                                        <p:tgtEl>
                                          <p:spTgt spid="5">
                                            <p:txEl>
                                              <p:pRg st="5" end="5"/>
                                            </p:txEl>
                                          </p:spTgt>
                                        </p:tgtEl>
                                      </p:cBhvr>
                                    </p:animEffect>
                                  </p:childTnLst>
                                </p:cTn>
                              </p:par>
                              <p:par>
                                <p:cTn id="43" presetID="29" presetClass="entr" presetSubtype="0" fill="hold" grpId="0" nodeType="withEffect">
                                  <p:stCondLst>
                                    <p:cond delay="0"/>
                                  </p:stCondLst>
                                  <p:childTnLst>
                                    <p:set>
                                      <p:cBhvr>
                                        <p:cTn id="44" dur="1" fill="hold">
                                          <p:stCondLst>
                                            <p:cond delay="0"/>
                                          </p:stCondLst>
                                        </p:cTn>
                                        <p:tgtEl>
                                          <p:spTgt spid="5">
                                            <p:txEl>
                                              <p:pRg st="6" end="6"/>
                                            </p:txEl>
                                          </p:spTgt>
                                        </p:tgtEl>
                                        <p:attrNameLst>
                                          <p:attrName>style.visibility</p:attrName>
                                        </p:attrNameLst>
                                      </p:cBhvr>
                                      <p:to>
                                        <p:strVal val="visible"/>
                                      </p:to>
                                    </p:set>
                                    <p:anim calcmode="lin" valueType="num">
                                      <p:cBhvr>
                                        <p:cTn id="45" dur="1000" fill="hold"/>
                                        <p:tgtEl>
                                          <p:spTgt spid="5">
                                            <p:txEl>
                                              <p:pRg st="6" end="6"/>
                                            </p:txEl>
                                          </p:spTgt>
                                        </p:tgtEl>
                                        <p:attrNameLst>
                                          <p:attrName>ppt_x</p:attrName>
                                        </p:attrNameLst>
                                      </p:cBhvr>
                                      <p:tavLst>
                                        <p:tav tm="0">
                                          <p:val>
                                            <p:strVal val="#ppt_x-.2"/>
                                          </p:val>
                                        </p:tav>
                                        <p:tav tm="100000">
                                          <p:val>
                                            <p:strVal val="#ppt_x"/>
                                          </p:val>
                                        </p:tav>
                                      </p:tavLst>
                                    </p:anim>
                                    <p:anim calcmode="lin" valueType="num">
                                      <p:cBhvr>
                                        <p:cTn id="46" dur="1000" fill="hold"/>
                                        <p:tgtEl>
                                          <p:spTgt spid="5">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47"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2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TC104033921[[fn=Damask]]</Template>
  <TotalTime>46447</TotalTime>
  <Words>3550</Words>
  <Application>Microsoft Office PowerPoint</Application>
  <PresentationFormat>Widescreen</PresentationFormat>
  <Paragraphs>393</Paragraphs>
  <Slides>41</Slides>
  <Notes>30</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41</vt:i4>
      </vt:variant>
    </vt:vector>
  </HeadingPairs>
  <TitlesOfParts>
    <vt:vector size="56" baseType="lpstr">
      <vt:lpstr>Arial</vt:lpstr>
      <vt:lpstr>Bookman Old Style</vt:lpstr>
      <vt:lpstr>Calibri</vt:lpstr>
      <vt:lpstr>Calisto MT</vt:lpstr>
      <vt:lpstr>Century Gothic</vt:lpstr>
      <vt:lpstr>Corbel</vt:lpstr>
      <vt:lpstr>Rockwell</vt:lpstr>
      <vt:lpstr>Tahoma</vt:lpstr>
      <vt:lpstr>Times New Roman</vt:lpstr>
      <vt:lpstr>Wingdings</vt:lpstr>
      <vt:lpstr>Wingdings 2</vt:lpstr>
      <vt:lpstr>Wingdings 3</vt:lpstr>
      <vt:lpstr>Damask</vt:lpstr>
      <vt:lpstr>2_Module</vt:lpstr>
      <vt:lpstr>Slate</vt:lpstr>
      <vt:lpstr>PowerPoint Presentation</vt:lpstr>
      <vt:lpstr>Tidbits</vt:lpstr>
      <vt:lpstr>PowerPoint Presentation</vt:lpstr>
      <vt:lpstr>Solution-Focused/Oriented Therapies Prominent Figures</vt:lpstr>
      <vt:lpstr>PowerPoint Presentation</vt:lpstr>
      <vt:lpstr>PowerPoint Presentation</vt:lpstr>
      <vt:lpstr>A Solution &amp; Outcome-Focus</vt:lpstr>
      <vt:lpstr>Solution-Focused Therapy (SFT)</vt:lpstr>
      <vt:lpstr>Background</vt:lpstr>
      <vt:lpstr>Pathology vs. Solution-Focused</vt:lpstr>
      <vt:lpstr>Solution-Focused Therapy Assumptions </vt:lpstr>
      <vt:lpstr>Problem Formation</vt:lpstr>
      <vt:lpstr>The Therapist’s Role in SFT</vt:lpstr>
      <vt:lpstr>Three Types of Clients</vt:lpstr>
      <vt:lpstr>The Therapeutic Alliance</vt:lpstr>
      <vt:lpstr>Stages in SFT</vt:lpstr>
      <vt:lpstr>Stages in SFT: The First Session</vt:lpstr>
      <vt:lpstr>3-Point Strategy</vt:lpstr>
      <vt:lpstr>Co-Constructing Problems and Goals</vt:lpstr>
      <vt:lpstr>Non-Action-Talk</vt:lpstr>
      <vt:lpstr>Action-Talk</vt:lpstr>
      <vt:lpstr>Co-Constructing Problems and Goals (cont.)</vt:lpstr>
      <vt:lpstr>Identifying Progress</vt:lpstr>
      <vt:lpstr>Preparation for Change</vt:lpstr>
      <vt:lpstr>Pathway 1: Identify and Amplifying Exceptions</vt:lpstr>
      <vt:lpstr>Exceptions in the Client’s Social Network</vt:lpstr>
      <vt:lpstr>Beyond Exceptions Types of Questions (Handout)</vt:lpstr>
      <vt:lpstr>Pathway 2: Shift Attention</vt:lpstr>
      <vt:lpstr>Language: The Costs of Negativity</vt:lpstr>
      <vt:lpstr>Language: The Costs of Negativity (cont.)</vt:lpstr>
      <vt:lpstr>PowerPoint Presentation</vt:lpstr>
      <vt:lpstr>PowerPoint Presentation</vt:lpstr>
      <vt:lpstr>Acknowledgment, Validation, &amp; Possibility Dissolving Impossibility Talk</vt:lpstr>
      <vt:lpstr>Acknowledgment, Validation, &amp; Possibility Future Talk: Acknowledgment and a Vision for the Future</vt:lpstr>
      <vt:lpstr>Possibility Language Giving Permission</vt:lpstr>
      <vt:lpstr>Co-Constructing Tasks</vt:lpstr>
      <vt:lpstr>Pathway 3: Depatterning</vt:lpstr>
      <vt:lpstr>Pathway 4: Repatterning</vt:lpstr>
      <vt:lpstr>Subsequent Sessions</vt:lpstr>
      <vt:lpstr>Responding to Unimprovement and Improvement</vt:lpstr>
      <vt:lpstr>Responding to Improvement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Bertolino</dc:creator>
  <cp:lastModifiedBy>Robert Bertolino</cp:lastModifiedBy>
  <cp:revision>947</cp:revision>
  <dcterms:created xsi:type="dcterms:W3CDTF">2013-08-22T00:53:06Z</dcterms:created>
  <dcterms:modified xsi:type="dcterms:W3CDTF">2021-12-02T13:55:03Z</dcterms:modified>
</cp:coreProperties>
</file>