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92" r:id="rId1"/>
  </p:sldMasterIdLst>
  <p:notesMasterIdLst>
    <p:notesMasterId r:id="rId33"/>
  </p:notesMasterIdLst>
  <p:sldIdLst>
    <p:sldId id="1012" r:id="rId2"/>
    <p:sldId id="443" r:id="rId3"/>
    <p:sldId id="281" r:id="rId4"/>
    <p:sldId id="1430" r:id="rId5"/>
    <p:sldId id="258" r:id="rId6"/>
    <p:sldId id="259" r:id="rId7"/>
    <p:sldId id="260" r:id="rId8"/>
    <p:sldId id="261" r:id="rId9"/>
    <p:sldId id="262" r:id="rId10"/>
    <p:sldId id="263" r:id="rId11"/>
    <p:sldId id="1429" r:id="rId12"/>
    <p:sldId id="1476" r:id="rId13"/>
    <p:sldId id="1477" r:id="rId14"/>
    <p:sldId id="1478" r:id="rId15"/>
    <p:sldId id="1480" r:id="rId16"/>
    <p:sldId id="1481" r:id="rId17"/>
    <p:sldId id="264" r:id="rId18"/>
    <p:sldId id="265" r:id="rId19"/>
    <p:sldId id="266" r:id="rId20"/>
    <p:sldId id="267" r:id="rId21"/>
    <p:sldId id="1431" r:id="rId22"/>
    <p:sldId id="1482" r:id="rId23"/>
    <p:sldId id="1483" r:id="rId24"/>
    <p:sldId id="1484" r:id="rId25"/>
    <p:sldId id="1485" r:id="rId26"/>
    <p:sldId id="1486" r:id="rId27"/>
    <p:sldId id="1487" r:id="rId28"/>
    <p:sldId id="1488" r:id="rId29"/>
    <p:sldId id="1490" r:id="rId30"/>
    <p:sldId id="1491" r:id="rId31"/>
    <p:sldId id="698" r:id="rId3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6699FF"/>
    <a:srgbClr val="333399"/>
    <a:srgbClr val="00002E"/>
    <a:srgbClr val="000048"/>
    <a:srgbClr val="000046"/>
    <a:srgbClr val="000066"/>
    <a:srgbClr val="000099"/>
    <a:srgbClr val="D5D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2" autoAdjust="0"/>
    <p:restoredTop sz="93133" autoAdjust="0"/>
  </p:normalViewPr>
  <p:slideViewPr>
    <p:cSldViewPr snapToGrid="0">
      <p:cViewPr varScale="1">
        <p:scale>
          <a:sx n="55" d="100"/>
          <a:sy n="55" d="100"/>
        </p:scale>
        <p:origin x="48" y="2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3029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192B1F5-A4F7-4986-87DF-FF0CD21C6054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B23EABE-0BCD-4BF4-85FC-DD2E690C2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53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2289">
              <a:defRPr/>
            </a:pPr>
            <a:fld id="{7B23EABE-0BCD-4BF4-85FC-DD2E690C244F}" type="slidenum">
              <a:rPr lang="en-US" sz="1900" kern="0">
                <a:solidFill>
                  <a:prstClr val="black"/>
                </a:solidFill>
              </a:rPr>
              <a:pPr defTabSz="942289">
                <a:defRPr/>
              </a:pPr>
              <a:t>1</a:t>
            </a:fld>
            <a:endParaRPr lang="en-US" sz="1900"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0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65610" indent="-294465"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77862" indent="-235572"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49006" indent="-235572"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20151" indent="-235572"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757F9E-3141-47F5-993D-C2560B505B3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9604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BC76F9B-949A-4103-83F1-A90EAB980ECA}" type="slidenum">
              <a:rPr lang="en-US" sz="1200" smtClean="0">
                <a:solidFill>
                  <a:prstClr val="black"/>
                </a:solidFill>
                <a:latin typeface="Times New Roman" pitchFamily="18" charset="0"/>
              </a:rPr>
              <a:pPr/>
              <a:t>3</a:t>
            </a:fld>
            <a:endParaRPr lang="en-US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2952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730FA-C8E4-3D01-38DA-1F37827EC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C2D58669-0097-8691-8CAA-A00A01960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 b="1">
                <a:solidFill>
                  <a:schemeClr val="tx1"/>
                </a:solidFill>
                <a:latin typeface="Tahoma" pitchFamily="34" charset="0"/>
              </a:defRPr>
            </a:lvl1pPr>
            <a:lvl2pPr marL="765610" indent="-294465">
              <a:defRPr sz="3700" b="1">
                <a:solidFill>
                  <a:schemeClr val="tx1"/>
                </a:solidFill>
                <a:latin typeface="Tahoma" pitchFamily="34" charset="0"/>
              </a:defRPr>
            </a:lvl2pPr>
            <a:lvl3pPr marL="1177862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3pPr>
            <a:lvl4pPr marL="1649006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4pPr>
            <a:lvl5pPr marL="2120151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71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0357F9-C669-43BA-A925-2E3BB6E583A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711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89ADA5A9-6CD7-7212-2DBF-602F571F46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46C549D8-9BCE-02B3-3D34-F60256567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98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75C61-128E-70BF-89E8-598801987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8E1FB2E6-C21F-A9AC-400E-BCC203D18D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 b="1">
                <a:solidFill>
                  <a:schemeClr val="tx1"/>
                </a:solidFill>
                <a:latin typeface="Tahoma" pitchFamily="34" charset="0"/>
              </a:defRPr>
            </a:lvl1pPr>
            <a:lvl2pPr marL="765610" indent="-294465">
              <a:defRPr sz="3700" b="1">
                <a:solidFill>
                  <a:schemeClr val="tx1"/>
                </a:solidFill>
                <a:latin typeface="Tahoma" pitchFamily="34" charset="0"/>
              </a:defRPr>
            </a:lvl2pPr>
            <a:lvl3pPr marL="1177862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3pPr>
            <a:lvl4pPr marL="1649006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4pPr>
            <a:lvl5pPr marL="2120151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71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0357F9-C669-43BA-A925-2E3BB6E583A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711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27877E49-3269-F8DF-C760-44A35EDCF2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C074ABDC-1203-667D-AB90-E6601900DB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99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47C4A-EDB8-C49B-628A-5A1B96685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4954FF56-45AF-5B4D-A5CF-25BEEA44A8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700" b="1">
                <a:solidFill>
                  <a:schemeClr val="tx1"/>
                </a:solidFill>
                <a:latin typeface="Tahoma" pitchFamily="34" charset="0"/>
              </a:defRPr>
            </a:lvl1pPr>
            <a:lvl2pPr marL="765610" indent="-294465">
              <a:defRPr sz="3700" b="1">
                <a:solidFill>
                  <a:schemeClr val="tx1"/>
                </a:solidFill>
                <a:latin typeface="Tahoma" pitchFamily="34" charset="0"/>
              </a:defRPr>
            </a:lvl2pPr>
            <a:lvl3pPr marL="1177862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3pPr>
            <a:lvl4pPr marL="1649006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4pPr>
            <a:lvl5pPr marL="2120151" indent="-235572">
              <a:defRPr sz="3700" b="1">
                <a:solidFill>
                  <a:schemeClr val="tx1"/>
                </a:solidFill>
                <a:latin typeface="Tahoma" pitchFamily="34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37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71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0357F9-C669-43BA-A925-2E3BB6E583A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7114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2C1E26CB-15F4-EE07-2C46-D4508394FB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6655D9AC-AFC0-DBB8-DA12-F91F6779A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89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err="1">
                <a:ea typeface="MS PGothic" pitchFamily="34" charset="-128"/>
              </a:rPr>
              <a:t>Gawande</a:t>
            </a:r>
            <a:r>
              <a:rPr lang="en-US" dirty="0">
                <a:ea typeface="MS PGothic" pitchFamily="34" charset="-128"/>
              </a:rPr>
              <a:t> – The Bell Curve &amp; CF</a:t>
            </a:r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D445CF1-A174-4ED8-BFEA-AFB270AA0E75}" type="slidenum">
              <a:rPr lang="en-US" sz="1200" b="0" smtClean="0">
                <a:solidFill>
                  <a:prstClr val="black"/>
                </a:solidFill>
                <a:latin typeface="Times New Roman" pitchFamily="18" charset="0"/>
              </a:rPr>
              <a:pPr/>
              <a:t>31</a:t>
            </a:fld>
            <a:endParaRPr lang="en-US" sz="1200" b="0">
              <a:solidFill>
                <a:prstClr val="black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1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 b="0" i="0" cap="none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5E03F-2B68-41E0-98C9-5FF0DC30B96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89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7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>
            <a:normAutofit/>
          </a:bodyPr>
          <a:lstStyle>
            <a:lvl1pPr>
              <a:defRPr sz="3600" b="0" i="0" cap="none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71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264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38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564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53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DEDD86-92E2-42F4-AE08-105368E4E080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460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C5991-FF6B-4460-9DA3-960F73509928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0" i="0" cap="none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78E57-1146-476C-B2D2-B9832DDEEF6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6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7BDAB4-2807-4616-A3B5-C615C17CC1A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2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7EFF1-C2A1-4839-BE4A-BF6748490CC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8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19C23-A5CE-4888-921C-A05B3CAB40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1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1EBA2-FE22-49FD-9943-F5CC87F8A5F1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3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842EC-6740-42CB-99C1-ED1985FE3B39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76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95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12054-B4C1-4262-90ED-049A6B4C34F5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5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white">
                    <a:shade val="50000"/>
                  </a:prstClr>
                </a:solidFill>
              </a:rPr>
              <a:t>Dare to Act ~ Creating a Blueprint for Change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6742F-AE12-4EC9-85F4-37793304B913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5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prstClr val="black">
                  <a:tint val="95000"/>
                </a:prstClr>
              </a:solidFill>
              <a:latin typeface="Tahoma" pitchFamily="34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>
                <a:solidFill>
                  <a:prstClr val="black">
                    <a:tint val="95000"/>
                  </a:prstClr>
                </a:solidFill>
                <a:latin typeface="Tahoma" pitchFamily="34" charset="0"/>
                <a:ea typeface="MS PGothic" pitchFamily="34" charset="-128"/>
              </a:rPr>
              <a:t>Dare to Act ~ Creating a Blueprint for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A63AA6C-0221-4E77-9401-49DCD34269E6}" type="slidenum">
              <a:rPr lang="en-US" b="1" smtClean="0">
                <a:solidFill>
                  <a:prstClr val="black">
                    <a:tint val="95000"/>
                  </a:prstClr>
                </a:solidFill>
                <a:latin typeface="Tahoma" pitchFamily="34" charset="0"/>
                <a:ea typeface="MS PGothic" pitchFamily="34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prstClr val="black">
                  <a:tint val="95000"/>
                </a:prstClr>
              </a:solidFill>
              <a:latin typeface="Tahom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6503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  <p:sldLayoutId id="2147484007" r:id="rId15"/>
    <p:sldLayoutId id="2147484008" r:id="rId16"/>
    <p:sldLayoutId id="214748400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9.pd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6394" y="1489055"/>
            <a:ext cx="1001921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US" sz="4400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Balancing Law, Ethics, and</a:t>
            </a:r>
          </a:p>
          <a:p>
            <a:pPr lvl="0" algn="ctr" defTabSz="914400">
              <a:defRPr/>
            </a:pPr>
            <a:r>
              <a:rPr lang="en-US" sz="4400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Common Sense</a:t>
            </a:r>
          </a:p>
          <a:p>
            <a:pPr lvl="0" algn="ctr" defTabSz="914400">
              <a:defRPr/>
            </a:pPr>
            <a:r>
              <a:rPr lang="en-US" sz="3600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The Ongoing Challenges of Crisis</a:t>
            </a:r>
          </a:p>
          <a:p>
            <a:pPr lvl="0" algn="ctr" defTabSz="914400">
              <a:defRPr/>
            </a:pPr>
            <a:r>
              <a:rPr lang="en-US" sz="3600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Training 4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Bob Bertolino, Ph.D.</a:t>
            </a:r>
            <a:b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lang="en-US" sz="1400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Co-Director, Clinical Mental Health Counseling (CMHC) Program &amp;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Professor of Psychology, Maryville University-St. Louis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Sr. Clinical Advisor, Youth In Need, Inc.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Director of Ethics, International Center for Clinical Excellence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875F10-AC5A-420C-D248-3BD932FB5E2A}"/>
              </a:ext>
            </a:extLst>
          </p:cNvPr>
          <p:cNvSpPr txBox="1"/>
          <p:nvPr/>
        </p:nvSpPr>
        <p:spPr>
          <a:xfrm>
            <a:off x="1685635" y="526750"/>
            <a:ext cx="882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en-US" sz="28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BJC Behavioral Health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65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92598"/>
            <a:ext cx="10353761" cy="1539432"/>
          </a:xfrm>
        </p:spPr>
        <p:txBody>
          <a:bodyPr/>
          <a:lstStyle/>
          <a:p>
            <a:r>
              <a:rPr dirty="0">
                <a:effectLst/>
              </a:rPr>
              <a:t>Self-Awareness and Accountability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32030"/>
            <a:ext cx="10353762" cy="4159170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Recognize personal biases and stress reactions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Engage in regular supervision/consultation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Maintain boundaries and practice self-care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Commit to lifelong ethical learning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83CCF-5D1A-4E36-6294-B591EF510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AD9371-85F0-0ED3-219D-62D357C40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1656855"/>
            <a:ext cx="9001462" cy="2061512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effectLst/>
              </a:rPr>
              <a:t>2</a:t>
            </a:r>
            <a:br>
              <a:rPr lang="en-US" sz="6000" dirty="0">
                <a:effectLst/>
              </a:rPr>
            </a:br>
            <a:r>
              <a:rPr lang="en-US" sz="5400" dirty="0">
                <a:effectLst/>
              </a:rPr>
              <a:t>Child Abuse and Reporting Laws</a:t>
            </a:r>
          </a:p>
        </p:txBody>
      </p:sp>
    </p:spTree>
    <p:extLst>
      <p:ext uri="{BB962C8B-B14F-4D97-AF65-F5344CB8AC3E}">
        <p14:creationId xmlns:p14="http://schemas.microsoft.com/office/powerpoint/2010/main" val="2469894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27322"/>
            <a:ext cx="10353761" cy="1238491"/>
          </a:xfrm>
        </p:spPr>
        <p:txBody>
          <a:bodyPr/>
          <a:lstStyle/>
          <a:p>
            <a:r>
              <a:rPr dirty="0">
                <a:effectLst/>
              </a:rPr>
              <a:t>Missouri Statutory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365813"/>
            <a:ext cx="10353762" cy="4425387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Abuse: Physical, sexual, or emotional injury inflicted intentionally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Neglect: Failure to provide necessary support, education, nutrition, or medical care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Reporting triggered by: 'Reasonable cause to suspect' abuse/neglect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96770"/>
            <a:ext cx="10353761" cy="1203767"/>
          </a:xfrm>
        </p:spPr>
        <p:txBody>
          <a:bodyPr/>
          <a:lstStyle/>
          <a:p>
            <a:r>
              <a:rPr dirty="0">
                <a:effectLst/>
              </a:rPr>
              <a:t>Who Is a Mandated Reporter?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16284"/>
            <a:ext cx="10353762" cy="4274916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Mental health professionals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Healthcare providers, educators, law enforcement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Anyone can report suspected abuse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04172"/>
            <a:ext cx="10353761" cy="1099595"/>
          </a:xfrm>
        </p:spPr>
        <p:txBody>
          <a:bodyPr/>
          <a:lstStyle/>
          <a:p>
            <a:r>
              <a:rPr dirty="0">
                <a:effectLst/>
              </a:rPr>
              <a:t>Reporting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365813"/>
            <a:ext cx="10353762" cy="4425387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When: Immediately upon reasonable suspicion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How: Call 1‑800‑392‑3738 or use the secure online portal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27322"/>
            <a:ext cx="10353761" cy="1169043"/>
          </a:xfrm>
        </p:spPr>
        <p:txBody>
          <a:bodyPr/>
          <a:lstStyle/>
          <a:p>
            <a:r>
              <a:rPr dirty="0">
                <a:effectLst/>
              </a:rPr>
              <a:t>Legal Protections &amp; 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12111"/>
            <a:ext cx="10353762" cy="4379089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Immunity: Good faith reporters protected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False Reports: Class A misdemeanor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2046"/>
            <a:ext cx="10353761" cy="1203767"/>
          </a:xfrm>
        </p:spPr>
        <p:txBody>
          <a:bodyPr/>
          <a:lstStyle/>
          <a:p>
            <a:r>
              <a:rPr dirty="0">
                <a:effectLst/>
              </a:rPr>
              <a:t>Handling Privileged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58410"/>
            <a:ext cx="10353762" cy="4332790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Privilege exists but mandatory reporting overrides confidentiality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27322"/>
            <a:ext cx="10353761" cy="1215341"/>
          </a:xfrm>
        </p:spPr>
        <p:txBody>
          <a:bodyPr/>
          <a:lstStyle/>
          <a:p>
            <a:r>
              <a:rPr dirty="0">
                <a:effectLst/>
              </a:rPr>
              <a:t>Professional &amp; Ethical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04709"/>
            <a:ext cx="10353762" cy="4286491"/>
          </a:xfrm>
        </p:spPr>
        <p:txBody>
          <a:bodyPr>
            <a:normAutofit/>
          </a:bodyPr>
          <a:lstStyle/>
          <a:p>
            <a:r>
              <a:rPr sz="3600" dirty="0">
                <a:effectLst/>
              </a:rPr>
              <a:t>No duty to investigate—just report</a:t>
            </a:r>
            <a:endParaRPr lang="en-US" sz="3600" dirty="0">
              <a:effectLst/>
            </a:endParaRPr>
          </a:p>
          <a:p>
            <a:r>
              <a:rPr sz="3600" dirty="0">
                <a:effectLst/>
              </a:rPr>
              <a:t>Document per policy</a:t>
            </a:r>
            <a:endParaRPr lang="en-US" sz="3600" dirty="0">
              <a:effectLst/>
            </a:endParaRPr>
          </a:p>
          <a:p>
            <a:r>
              <a:rPr sz="3600" dirty="0">
                <a:effectLst/>
              </a:rPr>
              <a:t>Good faith reporters are protected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Post-Report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Hotline intake: investigation or family assessment</a:t>
            </a:r>
          </a:p>
          <a:p>
            <a:r>
              <a:t>• Investigation: may involve law enforcement</a:t>
            </a:r>
          </a:p>
          <a:p>
            <a:r>
              <a:t>• Family Assessment: supportive services</a:t>
            </a:r>
          </a:p>
          <a:p>
            <a:r>
              <a:t>• Non-CA/N or preventive services referrals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2046"/>
            <a:ext cx="10353761" cy="1203767"/>
          </a:xfrm>
        </p:spPr>
        <p:txBody>
          <a:bodyPr>
            <a:normAutofit fontScale="90000"/>
          </a:bodyPr>
          <a:lstStyle/>
          <a:p>
            <a:r>
              <a:rPr dirty="0">
                <a:effectLst/>
              </a:rPr>
              <a:t>Best Practices for Crisis MH Professionals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52263"/>
            <a:ext cx="10353762" cy="3695136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Trust instincts—report suspicion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Collaborate and document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Know protocols and be culturally aware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Engage ethically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9364" y="258537"/>
            <a:ext cx="8229600" cy="10064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>
                <a:effectLst/>
              </a:rPr>
              <a:t>For Your Consideration</a:t>
            </a:r>
            <a:endParaRPr lang="en-US" sz="400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>
          <a:xfrm>
            <a:off x="785431" y="1349827"/>
            <a:ext cx="10275504" cy="5249636"/>
          </a:xfrm>
          <a:ln>
            <a:noFill/>
          </a:ln>
          <a:effectLst/>
        </p:spPr>
        <p:txBody>
          <a:bodyPr>
            <a:normAutofit/>
          </a:bodyPr>
          <a:lstStyle/>
          <a:p>
            <a:pPr marL="609600" indent="-609600">
              <a:lnSpc>
                <a:spcPct val="100000"/>
              </a:lnSpc>
              <a:spcBef>
                <a:spcPts val="40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FFFF"/>
                </a:solidFill>
                <a:effectLst/>
              </a:rPr>
              <a:t>For copyright reasons and confidentiality some of PowerPoint slides may be absent from your handouts.</a:t>
            </a:r>
          </a:p>
          <a:p>
            <a:pPr marL="609600" indent="-609600">
              <a:lnSpc>
                <a:spcPct val="100000"/>
              </a:lnSpc>
              <a:spcBef>
                <a:spcPts val="40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FFFF"/>
                </a:solidFill>
                <a:effectLst/>
              </a:rPr>
              <a:t>To download a PDF of this presentation, please go to: </a:t>
            </a:r>
            <a:r>
              <a:rPr lang="en-US" sz="2800" dirty="0">
                <a:solidFill>
                  <a:srgbClr val="6699FF"/>
                </a:solidFill>
                <a:effectLst/>
              </a:rPr>
              <a:t>www.bobbertolino.com.</a:t>
            </a:r>
          </a:p>
          <a:p>
            <a:pPr marL="609600" indent="-609600">
              <a:lnSpc>
                <a:spcPct val="100000"/>
              </a:lnSpc>
              <a:spcBef>
                <a:spcPts val="40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FFFF"/>
                </a:solidFill>
                <a:effectLst/>
              </a:rPr>
              <a:t>Please share the ideas from this presentation. You have permission to reproduce the handouts. I only ask that you maintain the integrity of the content.</a:t>
            </a:r>
          </a:p>
          <a:p>
            <a:pPr marL="609600" indent="-609600">
              <a:lnSpc>
                <a:spcPct val="100000"/>
              </a:lnSpc>
              <a:spcBef>
                <a:spcPts val="40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rgbClr val="FFFFFF"/>
                </a:solidFill>
                <a:effectLst/>
              </a:rPr>
              <a:t>Contact: bertolinob@cs.com; 314.852.7274</a:t>
            </a:r>
            <a:endParaRPr lang="en-US" sz="2800" dirty="0">
              <a:solidFill>
                <a:srgbClr val="6699FF"/>
              </a:solidFill>
              <a:effectLst/>
            </a:endParaRPr>
          </a:p>
        </p:txBody>
      </p:sp>
      <p:pic>
        <p:nvPicPr>
          <p:cNvPr id="6" name="Picture 5" descr="C:\Users\Scott D. Miller\Desktop\IC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84198" y="5606687"/>
            <a:ext cx="1935325" cy="48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MUlogo_Stack_White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7"/>
              <a:stretch>
                <a:fillRect/>
              </a:stretch>
            </p:blipFill>
          </mc:Choice>
          <mc:Fallback>
            <p:blipFill>
              <a:blip r:embed="rId8"/>
              <a:stretch>
                <a:fillRect/>
              </a:stretch>
            </p:blipFill>
          </mc:Fallback>
        </mc:AlternateContent>
        <p:spPr>
          <a:xfrm>
            <a:off x="6008204" y="5606687"/>
            <a:ext cx="1913532" cy="587106"/>
          </a:xfrm>
          <a:prstGeom prst="rect">
            <a:avLst/>
          </a:prstGeom>
        </p:spPr>
      </p:pic>
      <p:pic>
        <p:nvPicPr>
          <p:cNvPr id="9218" name="Picture 2" descr="http://bobbertolino.com/Homepage/imag001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482" y="5250667"/>
            <a:ext cx="973393" cy="10058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07960" y="6304454"/>
            <a:ext cx="1736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bobbertolino.com</a:t>
            </a:r>
          </a:p>
        </p:txBody>
      </p:sp>
      <p:pic>
        <p:nvPicPr>
          <p:cNvPr id="9220" name="Picture 4" descr="Youth In Nee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774" y="5457429"/>
            <a:ext cx="1477968" cy="1005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444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50472"/>
            <a:ext cx="10353761" cy="1226915"/>
          </a:xfrm>
        </p:spPr>
        <p:txBody>
          <a:bodyPr/>
          <a:lstStyle/>
          <a:p>
            <a:r>
              <a:rPr dirty="0">
                <a:effectLst/>
              </a:rPr>
              <a:t>Resources &amp;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27858"/>
            <a:ext cx="10353762" cy="4263342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MO Hotline: 1‑800‑392‑3738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Online: dss.mo.gov/cd/can.htm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MO Rev. Statute §210.110 et seq.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DMH Regulation: 9 CSR 10‑5.200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883B0-9C4E-F051-6623-95B21FFB9B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944312-F8FC-CB03-4C24-46236FF44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142" y="1680211"/>
            <a:ext cx="9197589" cy="218753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6700" dirty="0">
                <a:effectLst/>
              </a:rPr>
              <a:t>3</a:t>
            </a:r>
            <a:br>
              <a:rPr lang="en-US" sz="5400" dirty="0">
                <a:effectLst/>
              </a:rPr>
            </a:br>
            <a:r>
              <a:rPr lang="en-US" sz="5300" dirty="0">
                <a:effectLst/>
              </a:rPr>
              <a:t>Consent and Confidentiality in Missouri in Working with Youth</a:t>
            </a:r>
            <a:endParaRPr lang="en-US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30344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27322"/>
            <a:ext cx="10353761" cy="1180617"/>
          </a:xfrm>
        </p:spPr>
        <p:txBody>
          <a:bodyPr/>
          <a:lstStyle/>
          <a:p>
            <a:r>
              <a:rPr dirty="0">
                <a:effectLst/>
              </a:rPr>
              <a:t>Who is a Minor in Missouri?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00537"/>
            <a:ext cx="10353762" cy="4390663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Generally, under age 18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Emancipated minors: married, in military, or legally emancipated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Special considerations for mature minors seeking specific care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"/>
            <a:ext cx="10353761" cy="1493134"/>
          </a:xfrm>
        </p:spPr>
        <p:txBody>
          <a:bodyPr/>
          <a:lstStyle/>
          <a:p>
            <a:r>
              <a:rPr dirty="0">
                <a:effectLst/>
              </a:rPr>
              <a:t>Minor Consent Laws</a:t>
            </a:r>
            <a:r>
              <a:rPr lang="en-US" dirty="0">
                <a:effectLst/>
              </a:rPr>
              <a:t>: </a:t>
            </a:r>
            <a:r>
              <a:rPr dirty="0">
                <a:effectLst/>
              </a:rPr>
              <a:t>Mental Health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6203"/>
            <a:ext cx="10353762" cy="4054997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Missouri Statute § 431.061 allows minors 16+ to consent to outpatient mental health services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Parental consent not required for certain treatments (e.g., substance abuse, STIs, pregnancy)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Providers should document minor's capacity and understanding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"/>
            <a:ext cx="10353761" cy="1180618"/>
          </a:xfrm>
        </p:spPr>
        <p:txBody>
          <a:bodyPr/>
          <a:lstStyle/>
          <a:p>
            <a:r>
              <a:rPr dirty="0">
                <a:effectLst/>
              </a:rPr>
              <a:t>When Parental Consent is Required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296365"/>
            <a:ext cx="10353762" cy="4494835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Inpatient psychiatric care (unless emergency or court ordered)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Medication management for minors under 16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Involuntary treatment procedures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92598"/>
            <a:ext cx="10353761" cy="1458410"/>
          </a:xfrm>
        </p:spPr>
        <p:txBody>
          <a:bodyPr/>
          <a:lstStyle/>
          <a:p>
            <a:r>
              <a:rPr dirty="0">
                <a:effectLst/>
              </a:rPr>
              <a:t>Confidentiality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35261"/>
            <a:ext cx="10353762" cy="4355939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Confidentiality applies even with minors, but not absolute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HIPAA and FERPA may apply depending on setting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Clinicians must explain limits to confidentiality at intake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38896"/>
            <a:ext cx="10353761" cy="1157469"/>
          </a:xfrm>
        </p:spPr>
        <p:txBody>
          <a:bodyPr/>
          <a:lstStyle/>
          <a:p>
            <a:r>
              <a:rPr dirty="0">
                <a:effectLst/>
              </a:rPr>
              <a:t>When Confidentiality Can Be Breached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35261"/>
            <a:ext cx="10353762" cy="4355939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Threat to self or others</a:t>
            </a:r>
            <a:r>
              <a:rPr lang="en-US" sz="3200" dirty="0">
                <a:effectLst/>
              </a:rPr>
              <a:t> (DTS/DTO)</a:t>
            </a:r>
          </a:p>
          <a:p>
            <a:r>
              <a:rPr sz="3200" dirty="0">
                <a:effectLst/>
              </a:rPr>
              <a:t>Suspected child abuse or neglect (mandatory reporting)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Court orders or legal requirements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50472"/>
            <a:ext cx="10353761" cy="1388961"/>
          </a:xfrm>
        </p:spPr>
        <p:txBody>
          <a:bodyPr/>
          <a:lstStyle/>
          <a:p>
            <a:r>
              <a:rPr dirty="0">
                <a:effectLst/>
              </a:rPr>
              <a:t>Communicating with Parents or Guardians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875099"/>
            <a:ext cx="10353762" cy="3916101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Providers may share general treatment info with consent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Encourage involvement without breaching privacy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Consider what is clinically and ethically appropriate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96770"/>
            <a:ext cx="10353761" cy="1111169"/>
          </a:xfrm>
        </p:spPr>
        <p:txBody>
          <a:bodyPr/>
          <a:lstStyle/>
          <a:p>
            <a:r>
              <a:rPr dirty="0">
                <a:effectLst/>
              </a:rPr>
              <a:t>Documentation &amp; Ethical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493134"/>
            <a:ext cx="10353762" cy="4298066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Record youth consent clearly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Note confidentiality discussions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Consult legal/ethical teams for unclear situations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08344"/>
            <a:ext cx="10353761" cy="1192193"/>
          </a:xfrm>
        </p:spPr>
        <p:txBody>
          <a:bodyPr/>
          <a:lstStyle/>
          <a:p>
            <a:r>
              <a:rPr dirty="0">
                <a:effectLst/>
              </a:rPr>
              <a:t>Best Practice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27858"/>
            <a:ext cx="10353762" cy="4263342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Stay updated on Missouri statutes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Explain rights and limits clearly to youth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Engage parents when appropriate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Prioritize safety and ethical obligations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1"/>
            <a:ext cx="8229600" cy="121919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799"/>
            <a:ext cx="10210800" cy="4841789"/>
          </a:xfrm>
          <a:effectLst/>
        </p:spPr>
        <p:txBody>
          <a:bodyPr>
            <a:normAutofit/>
          </a:bodyPr>
          <a:lstStyle/>
          <a:p>
            <a:pPr marL="742950" marR="0" lvl="0" indent="-742950">
              <a:lnSpc>
                <a:spcPct val="100000"/>
              </a:lnSpc>
              <a:spcBef>
                <a:spcPts val="4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Ethics and Ethical Decision-Making</a:t>
            </a:r>
          </a:p>
          <a:p>
            <a:pPr marL="742950" marR="0" lvl="0" indent="-742950">
              <a:lnSpc>
                <a:spcPct val="100000"/>
              </a:lnSpc>
              <a:spcBef>
                <a:spcPts val="4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Child Abuse and Reporting Laws</a:t>
            </a:r>
          </a:p>
          <a:p>
            <a:pPr marL="742950" marR="0" lvl="0" indent="-742950">
              <a:lnSpc>
                <a:spcPct val="100000"/>
              </a:lnSpc>
              <a:spcBef>
                <a:spcPts val="4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600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Consent and Confidentiality in Missouri in Working </a:t>
            </a:r>
            <a:r>
              <a:rPr lang="en-US" sz="3600" kern="100">
                <a:effectLst/>
                <a:ea typeface="Aptos" panose="020B0004020202020204" pitchFamily="34" charset="0"/>
                <a:cs typeface="Arial" panose="020B0604020202020204" pitchFamily="34" charset="0"/>
              </a:rPr>
              <a:t>with Youth</a:t>
            </a:r>
            <a:endParaRPr lang="en-US" sz="3600" kern="1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82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96771"/>
            <a:ext cx="10353761" cy="1192192"/>
          </a:xfrm>
        </p:spPr>
        <p:txBody>
          <a:bodyPr/>
          <a:lstStyle/>
          <a:p>
            <a:r>
              <a:rPr dirty="0">
                <a:effectLst/>
              </a:rPr>
              <a:t>Resources &amp;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9119" y="1551008"/>
            <a:ext cx="10353762" cy="4298065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MO Revised Statutes §§ 431.061, 210.115, 632.110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Missouri Dept. of Mental Health: dmh.mo.gov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Legal aid and child advocacy centers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HIPAA guidelines: hhs.gov/</a:t>
            </a:r>
            <a:r>
              <a:rPr sz="3200" dirty="0" err="1">
                <a:effectLst/>
              </a:rPr>
              <a:t>hipaa</a:t>
            </a:r>
            <a:endParaRPr sz="3200" dirty="0">
              <a:effectLst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371599" y="2362815"/>
            <a:ext cx="9255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9040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000">
        <p:fade/>
      </p:transition>
    </mc:Choice>
    <mc:Fallback xmlns="">
      <p:transition spd="med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B663F-69E0-F21C-28CE-8BC00C349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816C0F-923C-EB71-BA35-B9E1C50B3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024" y="1968246"/>
            <a:ext cx="8927951" cy="2308860"/>
          </a:xfrm>
        </p:spPr>
        <p:txBody>
          <a:bodyPr>
            <a:normAutofit fontScale="90000"/>
          </a:bodyPr>
          <a:lstStyle/>
          <a:p>
            <a:r>
              <a:rPr lang="en-US" sz="6700" dirty="0">
                <a:effectLst/>
              </a:rPr>
              <a:t>1</a:t>
            </a:r>
            <a:br>
              <a:rPr lang="en-US" sz="5400" dirty="0">
                <a:effectLst/>
              </a:rPr>
            </a:br>
            <a:r>
              <a:rPr lang="en-US" sz="5300" dirty="0">
                <a:effectLst/>
              </a:rPr>
              <a:t>Ethics and Ethical-Decision Making</a:t>
            </a:r>
            <a:br>
              <a:rPr lang="en-US" sz="5300" dirty="0">
                <a:effectLst/>
              </a:rPr>
            </a:br>
            <a:endParaRPr lang="en-US" sz="5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18866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50471"/>
            <a:ext cx="10353761" cy="1412112"/>
          </a:xfrm>
        </p:spPr>
        <p:txBody>
          <a:bodyPr/>
          <a:lstStyle/>
          <a:p>
            <a:r>
              <a:rPr dirty="0">
                <a:effectLst/>
              </a:rPr>
              <a:t>Why Ethics Matter in Crisis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62583"/>
            <a:ext cx="10353762" cy="4228617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Safeguard client rights and dignity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Maintain professional integrity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Navigate high-stress, time-sensitive decisions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Ensure trust and credibility with clients and colleagues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08344"/>
            <a:ext cx="10353761" cy="1238491"/>
          </a:xfrm>
        </p:spPr>
        <p:txBody>
          <a:bodyPr/>
          <a:lstStyle/>
          <a:p>
            <a:r>
              <a:rPr dirty="0">
                <a:effectLst/>
              </a:rPr>
              <a:t>Core Ethical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666754"/>
            <a:ext cx="10353762" cy="4124446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Autonomy: Respect for client choices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Beneficence: Act in the client's best interest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Nonmaleficence: Do no harm</a:t>
            </a:r>
            <a:endParaRPr lang="en-US" sz="3200" dirty="0">
              <a:effectLst/>
            </a:endParaRPr>
          </a:p>
          <a:p>
            <a:r>
              <a:rPr lang="en-US" sz="3200" dirty="0">
                <a:effectLst/>
              </a:rPr>
              <a:t>J</a:t>
            </a:r>
            <a:r>
              <a:rPr sz="3200" dirty="0">
                <a:effectLst/>
              </a:rPr>
              <a:t>ustice: Fair and equitable treatment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Fidelity: Maintain trust and confidentiality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77793"/>
            <a:ext cx="10353761" cy="1551008"/>
          </a:xfrm>
        </p:spPr>
        <p:txBody>
          <a:bodyPr/>
          <a:lstStyle/>
          <a:p>
            <a:r>
              <a:rPr dirty="0">
                <a:effectLst/>
              </a:rPr>
              <a:t>Common Ethical Dilemmas in</a:t>
            </a:r>
            <a:br>
              <a:rPr lang="en-US" dirty="0">
                <a:effectLst/>
              </a:rPr>
            </a:br>
            <a:r>
              <a:rPr dirty="0">
                <a:effectLst/>
              </a:rPr>
              <a:t>Crisis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013995"/>
            <a:ext cx="10353762" cy="4120587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Mandated reporting vs. client confidentiality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Involuntary hospitalization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Boundaries in acute/emergency settings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Dual relationships in small communities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"/>
            <a:ext cx="10353761" cy="1597306"/>
          </a:xfrm>
        </p:spPr>
        <p:txBody>
          <a:bodyPr/>
          <a:lstStyle/>
          <a:p>
            <a:r>
              <a:rPr dirty="0">
                <a:effectLst/>
              </a:rPr>
              <a:t>Ethical Decision-Making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97307"/>
            <a:ext cx="10353762" cy="4193893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Identify the problem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Review relevant ethical codes and laws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Consult with colleagues/supervisors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Consider possible consequences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Choose and implement the best course of action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Evaluate and reflect on the outcome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73620"/>
            <a:ext cx="10353761" cy="1134319"/>
          </a:xfrm>
        </p:spPr>
        <p:txBody>
          <a:bodyPr/>
          <a:lstStyle/>
          <a:p>
            <a:r>
              <a:rPr dirty="0">
                <a:effectLst/>
              </a:rPr>
              <a:t>Legal and Professional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97306"/>
            <a:ext cx="10353762" cy="4193894"/>
          </a:xfrm>
        </p:spPr>
        <p:txBody>
          <a:bodyPr>
            <a:normAutofit/>
          </a:bodyPr>
          <a:lstStyle/>
          <a:p>
            <a:r>
              <a:rPr sz="3200" dirty="0">
                <a:effectLst/>
              </a:rPr>
              <a:t>State and federal confidentiality laws (e.g., HIPAA)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Duty to warn/protect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Informed consent and documentation</a:t>
            </a:r>
            <a:endParaRPr lang="en-US" sz="3200" dirty="0">
              <a:effectLst/>
            </a:endParaRPr>
          </a:p>
          <a:p>
            <a:r>
              <a:rPr sz="3200" dirty="0">
                <a:effectLst/>
              </a:rPr>
              <a:t>Professional ethics codes (ACA, NASW, APA, etc.)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TC104033921[[fn=Damask]]</Template>
  <TotalTime>54804</TotalTime>
  <Words>864</Words>
  <Application>Microsoft Office PowerPoint</Application>
  <PresentationFormat>Widescreen</PresentationFormat>
  <Paragraphs>139</Paragraphs>
  <Slides>31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MS PGothic</vt:lpstr>
      <vt:lpstr>Aptos</vt:lpstr>
      <vt:lpstr>Arial</vt:lpstr>
      <vt:lpstr>Bookman Old Style</vt:lpstr>
      <vt:lpstr>Calibri</vt:lpstr>
      <vt:lpstr>Rockwell</vt:lpstr>
      <vt:lpstr>Tahoma</vt:lpstr>
      <vt:lpstr>Times New Roman</vt:lpstr>
      <vt:lpstr>Damask</vt:lpstr>
      <vt:lpstr>PowerPoint Presentation</vt:lpstr>
      <vt:lpstr>For Your Consideration</vt:lpstr>
      <vt:lpstr>Overview</vt:lpstr>
      <vt:lpstr>1 Ethics and Ethical-Decision Making </vt:lpstr>
      <vt:lpstr>Why Ethics Matter in Crisis Work</vt:lpstr>
      <vt:lpstr>Core Ethical Principles</vt:lpstr>
      <vt:lpstr>Common Ethical Dilemmas in Crisis Work</vt:lpstr>
      <vt:lpstr>Ethical Decision-Making Models</vt:lpstr>
      <vt:lpstr>Legal and Professional Guidelines</vt:lpstr>
      <vt:lpstr>Self-Awareness and Accountability</vt:lpstr>
      <vt:lpstr>2 Child Abuse and Reporting Laws</vt:lpstr>
      <vt:lpstr>Missouri Statutory Definitions</vt:lpstr>
      <vt:lpstr>Who Is a Mandated Reporter?</vt:lpstr>
      <vt:lpstr>Reporting Requirements</vt:lpstr>
      <vt:lpstr>Legal Protections &amp; Penalties</vt:lpstr>
      <vt:lpstr>Handling Privileged Communications</vt:lpstr>
      <vt:lpstr>Professional &amp; Ethical Responsibilities</vt:lpstr>
      <vt:lpstr>Post-Report Procedures</vt:lpstr>
      <vt:lpstr>Best Practices for Crisis MH Professionals</vt:lpstr>
      <vt:lpstr>Resources &amp; References</vt:lpstr>
      <vt:lpstr>3 Consent and Confidentiality in Missouri in Working with Youth</vt:lpstr>
      <vt:lpstr>Who is a Minor in Missouri?</vt:lpstr>
      <vt:lpstr>Minor Consent Laws: Mental Health Services</vt:lpstr>
      <vt:lpstr>When Parental Consent is Required</vt:lpstr>
      <vt:lpstr>Confidentiality Principles</vt:lpstr>
      <vt:lpstr>When Confidentiality Can Be Breached</vt:lpstr>
      <vt:lpstr>Communicating with Parents or Guardians</vt:lpstr>
      <vt:lpstr>Documentation &amp; Ethical Practice</vt:lpstr>
      <vt:lpstr>Best Practice Recommendations</vt:lpstr>
      <vt:lpstr>Resources &amp;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Bertolino</dc:creator>
  <cp:lastModifiedBy>Bertolino, Robert A.</cp:lastModifiedBy>
  <cp:revision>1096</cp:revision>
  <cp:lastPrinted>2023-06-23T03:30:56Z</cp:lastPrinted>
  <dcterms:created xsi:type="dcterms:W3CDTF">2013-08-22T00:53:06Z</dcterms:created>
  <dcterms:modified xsi:type="dcterms:W3CDTF">2025-06-27T03:15:24Z</dcterms:modified>
</cp:coreProperties>
</file>