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10" r:id="rId2"/>
  </p:sldMasterIdLst>
  <p:notesMasterIdLst>
    <p:notesMasterId r:id="rId67"/>
  </p:notesMasterIdLst>
  <p:sldIdLst>
    <p:sldId id="743" r:id="rId3"/>
    <p:sldId id="958" r:id="rId4"/>
    <p:sldId id="1042" r:id="rId5"/>
    <p:sldId id="1043" r:id="rId6"/>
    <p:sldId id="1044" r:id="rId7"/>
    <p:sldId id="1045" r:id="rId8"/>
    <p:sldId id="1046" r:id="rId9"/>
    <p:sldId id="1047" r:id="rId10"/>
    <p:sldId id="1019" r:id="rId11"/>
    <p:sldId id="1034" r:id="rId12"/>
    <p:sldId id="993" r:id="rId13"/>
    <p:sldId id="1036" r:id="rId14"/>
    <p:sldId id="1051" r:id="rId15"/>
    <p:sldId id="997" r:id="rId16"/>
    <p:sldId id="995" r:id="rId17"/>
    <p:sldId id="1021" r:id="rId18"/>
    <p:sldId id="1022" r:id="rId19"/>
    <p:sldId id="1054" r:id="rId20"/>
    <p:sldId id="1057" r:id="rId21"/>
    <p:sldId id="1059" r:id="rId22"/>
    <p:sldId id="1031" r:id="rId23"/>
    <p:sldId id="1049" r:id="rId24"/>
    <p:sldId id="1050" r:id="rId25"/>
    <p:sldId id="1048" r:id="rId26"/>
    <p:sldId id="1024" r:id="rId27"/>
    <p:sldId id="1025" r:id="rId28"/>
    <p:sldId id="1026" r:id="rId29"/>
    <p:sldId id="1060" r:id="rId30"/>
    <p:sldId id="1027" r:id="rId31"/>
    <p:sldId id="1028" r:id="rId32"/>
    <p:sldId id="1029" r:id="rId33"/>
    <p:sldId id="984" r:id="rId34"/>
    <p:sldId id="1065" r:id="rId35"/>
    <p:sldId id="1066" r:id="rId36"/>
    <p:sldId id="1067" r:id="rId37"/>
    <p:sldId id="1068" r:id="rId38"/>
    <p:sldId id="1069" r:id="rId39"/>
    <p:sldId id="1070" r:id="rId40"/>
    <p:sldId id="1071" r:id="rId41"/>
    <p:sldId id="1072" r:id="rId42"/>
    <p:sldId id="1073" r:id="rId43"/>
    <p:sldId id="1062" r:id="rId44"/>
    <p:sldId id="1063" r:id="rId45"/>
    <p:sldId id="998" r:id="rId46"/>
    <p:sldId id="999" r:id="rId47"/>
    <p:sldId id="1001" r:id="rId48"/>
    <p:sldId id="1074" r:id="rId49"/>
    <p:sldId id="1003" r:id="rId50"/>
    <p:sldId id="1004" r:id="rId51"/>
    <p:sldId id="1005" r:id="rId52"/>
    <p:sldId id="1075" r:id="rId53"/>
    <p:sldId id="1076" r:id="rId54"/>
    <p:sldId id="1011" r:id="rId55"/>
    <p:sldId id="1012" r:id="rId56"/>
    <p:sldId id="1013" r:id="rId57"/>
    <p:sldId id="1079" r:id="rId58"/>
    <p:sldId id="1111" r:id="rId59"/>
    <p:sldId id="1080" r:id="rId60"/>
    <p:sldId id="1077" r:id="rId61"/>
    <p:sldId id="1091" r:id="rId62"/>
    <p:sldId id="1093" r:id="rId63"/>
    <p:sldId id="1092" r:id="rId64"/>
    <p:sldId id="1094" r:id="rId65"/>
    <p:sldId id="1081"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FF"/>
    <a:srgbClr val="CCFFFF"/>
    <a:srgbClr val="66FFFF"/>
    <a:srgbClr val="B2B2B2"/>
    <a:srgbClr val="B0B0B0"/>
    <a:srgbClr val="B4B4B4"/>
    <a:srgbClr val="AEAEAE"/>
    <a:srgbClr val="B8B8B8"/>
    <a:srgbClr val="D5DCE9"/>
    <a:srgbClr val="00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70" d="100"/>
          <a:sy n="70" d="100"/>
        </p:scale>
        <p:origin x="424"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t>1</a:t>
            </a:fld>
            <a:endParaRPr lang="en-US"/>
          </a:p>
        </p:txBody>
      </p:sp>
    </p:spTree>
    <p:extLst>
      <p:ext uri="{BB962C8B-B14F-4D97-AF65-F5344CB8AC3E}">
        <p14:creationId xmlns:p14="http://schemas.microsoft.com/office/powerpoint/2010/main" val="325223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11</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4289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12</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8024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13</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65758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16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3851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17</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47137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D134471-687B-480C-95DD-1E5C5D3EEADD}" type="slidenum">
              <a:rPr lang="en-US" sz="1200" smtClean="0">
                <a:solidFill>
                  <a:prstClr val="black"/>
                </a:solidFill>
                <a:latin typeface="Times New Roman" pitchFamily="18" charset="0"/>
              </a:rPr>
              <a:pPr/>
              <a:t>18</a:t>
            </a:fld>
            <a:endParaRPr lang="en-US" sz="1200">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1804303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DED8529-B900-4775-8C4A-A6A70C686360}" type="slidenum">
              <a:rPr lang="en-US" sz="1200" smtClean="0">
                <a:solidFill>
                  <a:prstClr val="black"/>
                </a:solidFill>
                <a:latin typeface="Times New Roman" pitchFamily="18" charset="0"/>
              </a:rPr>
              <a:pPr/>
              <a:t>19</a:t>
            </a:fld>
            <a:endParaRPr lang="en-US" sz="1200">
              <a:solidFill>
                <a:prstClr val="black"/>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388924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236F901-C6A1-4155-8266-C54C130ABB20}" type="slidenum">
              <a:rPr lang="en-US" sz="1200" smtClean="0">
                <a:solidFill>
                  <a:prstClr val="black"/>
                </a:solidFill>
                <a:latin typeface="Times New Roman" pitchFamily="18" charset="0"/>
              </a:rPr>
              <a:pPr/>
              <a:t>20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44312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21</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4551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DC5B0A4-F1F0-4FF4-B137-3FD5BDA8F2D3}" type="slidenum">
              <a:rPr lang="en-US" sz="1200" b="0" smtClean="0">
                <a:solidFill>
                  <a:prstClr val="black"/>
                </a:solidFill>
                <a:latin typeface="Times New Roman" pitchFamily="18" charset="0"/>
              </a:rPr>
              <a:pPr/>
              <a:t>22</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 African Violet Queen; 2) Gillian Lynne</a:t>
            </a:r>
          </a:p>
        </p:txBody>
      </p:sp>
    </p:spTree>
    <p:extLst>
      <p:ext uri="{BB962C8B-B14F-4D97-AF65-F5344CB8AC3E}">
        <p14:creationId xmlns:p14="http://schemas.microsoft.com/office/powerpoint/2010/main" val="35684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D0757F9E-3141-47F5-993D-C2560B505B39}" type="slidenum">
              <a:rPr lang="en-US" sz="1200">
                <a:solidFill>
                  <a:prstClr val="black"/>
                </a:solidFill>
                <a:latin typeface="Times New Roman" panose="02020603050405020304" pitchFamily="18" charset="0"/>
              </a:rPr>
              <a:pPr/>
              <a:t>2</a:t>
            </a:fld>
            <a:endParaRPr lang="en-US" sz="1200">
              <a:solidFill>
                <a:prstClr val="black"/>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arenR"/>
            </a:pPr>
            <a:r>
              <a:rPr lang="en-US" dirty="0"/>
              <a:t>My site with updates</a:t>
            </a:r>
            <a:r>
              <a:rPr lang="en-US" baseline="0" dirty="0"/>
              <a:t> &amp; resources; YIN; Maryville; ICCE</a:t>
            </a:r>
          </a:p>
          <a:p>
            <a:pPr marL="228600" indent="-228600">
              <a:buAutoNum type="arabicParenR"/>
            </a:pPr>
            <a:r>
              <a:rPr lang="en-US" baseline="0" dirty="0"/>
              <a:t>Active Note-taking &amp; 3) We will </a:t>
            </a:r>
            <a:r>
              <a:rPr lang="en-US" baseline="0"/>
              <a:t>practice reflection</a:t>
            </a:r>
          </a:p>
        </p:txBody>
      </p:sp>
    </p:spTree>
    <p:extLst>
      <p:ext uri="{BB962C8B-B14F-4D97-AF65-F5344CB8AC3E}">
        <p14:creationId xmlns:p14="http://schemas.microsoft.com/office/powerpoint/2010/main" val="3663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FC6AC4-60CE-4171-A4B0-25CCEC5399D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815861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24</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36411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25</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86386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78015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27</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25046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28</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32731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29</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9883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30</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90932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31</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2262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32</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403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3</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87199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33</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10451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34</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381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35</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32871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36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57446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899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48356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51665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0568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39550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9626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42</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5348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4</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00268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411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68692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4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11211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206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831130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46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074176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11749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6163"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73402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49</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32936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5790"/>
            <a:ext cx="548640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35975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51</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76080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52</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2263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30871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53</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65671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54</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15009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bwMode="auto">
          <a:xfrm>
            <a:off x="330200" y="696913"/>
            <a:ext cx="6197600" cy="34861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513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667502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56</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439070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57</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54961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58</a:t>
            </a:fld>
            <a:endParaRPr lang="en-US" sz="120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5926253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59</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81225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60</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74820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61</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64536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dirty="0"/>
          </a:p>
        </p:txBody>
      </p:sp>
    </p:spTree>
    <p:extLst>
      <p:ext uri="{BB962C8B-B14F-4D97-AF65-F5344CB8AC3E}">
        <p14:creationId xmlns:p14="http://schemas.microsoft.com/office/powerpoint/2010/main" val="429398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7</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9604100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27B7E2-734B-4B8E-AF18-026486F1BD4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8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80" charset="-128"/>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702827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endParaRPr lang="en-US" dirty="0"/>
          </a:p>
        </p:txBody>
      </p:sp>
    </p:spTree>
    <p:extLst>
      <p:ext uri="{BB962C8B-B14F-4D97-AF65-F5344CB8AC3E}">
        <p14:creationId xmlns:p14="http://schemas.microsoft.com/office/powerpoint/2010/main" val="150327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11FF627-0E15-4A48-B79C-AC32E52D82B8}" type="slidenum">
              <a:rPr lang="en-US" sz="1200" b="0" smtClean="0">
                <a:solidFill>
                  <a:prstClr val="black"/>
                </a:solidFill>
                <a:latin typeface="Times New Roman" pitchFamily="18" charset="0"/>
              </a:rPr>
              <a:pPr/>
              <a:t>8</a:t>
            </a:fld>
            <a:endParaRPr lang="en-US" sz="1200" b="0">
              <a:solidFill>
                <a:prstClr val="black"/>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3702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9</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3946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FE27B7E2-734B-4B8E-AF18-026486F1BD4C}" type="slidenum">
              <a:rPr lang="en-US" sz="1200" smtClean="0">
                <a:solidFill>
                  <a:prstClr val="black"/>
                </a:solidFill>
              </a:rPr>
              <a:pPr/>
              <a:t>10</a:t>
            </a:fld>
            <a:endParaRPr 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6372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408A129-046D-4E1A-B04B-AFD2054BBF1A}" type="datetimeFigureOut">
              <a:rPr lang="en-US">
                <a:solidFill>
                  <a:prstClr val="black">
                    <a:tint val="75000"/>
                  </a:prstClr>
                </a:solidFill>
              </a:rPr>
              <a:pPr>
                <a:def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2894F6-9D06-45DE-9DFF-C91F9310D1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864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B4D422-E9B0-43B5-8D07-88A2805B61A3}" type="datetimeFigureOut">
              <a:rPr lang="en-US">
                <a:solidFill>
                  <a:prstClr val="black">
                    <a:tint val="75000"/>
                  </a:prstClr>
                </a:solidFill>
              </a:rPr>
              <a:pPr>
                <a:def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F58AA9-2D3F-4F09-A71E-A13918E6C8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679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A1A986-A438-4620-8E82-A18DD9863D64}" type="datetimeFigureOut">
              <a:rPr lang="en-US">
                <a:solidFill>
                  <a:prstClr val="black">
                    <a:tint val="75000"/>
                  </a:prstClr>
                </a:solidFill>
              </a:rPr>
              <a:pPr>
                <a:def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C4B23B-8E9E-4F8D-80A9-FE5F305C0C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9815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1E5D1C8-F407-4E2A-BD8A-164539E55A29}" type="datetimeFigureOut">
              <a:rPr lang="en-US">
                <a:solidFill>
                  <a:prstClr val="black">
                    <a:tint val="75000"/>
                  </a:prstClr>
                </a:solidFill>
              </a:rPr>
              <a:pPr>
                <a:defRPr/>
              </a:pPr>
              <a:t>6/8/2023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0768968-BB2E-4391-B2E3-160B59E976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780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765B5A7-2B23-402E-925C-980EB2A3DD10}" type="datetimeFigureOut">
              <a:rPr lang="en-US">
                <a:solidFill>
                  <a:prstClr val="black">
                    <a:tint val="75000"/>
                  </a:prstClr>
                </a:solidFill>
              </a:rPr>
              <a:pPr>
                <a:defRPr/>
              </a:pPr>
              <a:t>6/8/2023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26EE09D-84DD-4042-B0A3-F488FDE50E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0333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61DA6A-3533-4CEE-A8AC-A9830C024EDA}" type="datetimeFigureOut">
              <a:rPr lang="en-US">
                <a:solidFill>
                  <a:prstClr val="black">
                    <a:tint val="75000"/>
                  </a:prstClr>
                </a:solidFill>
              </a:rPr>
              <a:pPr>
                <a:defRPr/>
              </a:pPr>
              <a:t>6/8/2023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1239364-9057-4585-9269-A383386F1C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5747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D8BB9A-28D8-478E-9C46-16D88BA58B49}" type="datetimeFigureOut">
              <a:rPr lang="en-US">
                <a:solidFill>
                  <a:prstClr val="black">
                    <a:tint val="75000"/>
                  </a:prstClr>
                </a:solidFill>
              </a:rPr>
              <a:pPr>
                <a:defRPr/>
              </a:pPr>
              <a:t>6/8/2023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2FFBA7-9BD2-4773-B9B1-D5C22D8F3A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6917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CF8784-86FF-475F-88B4-8B9DEF86DEBC}" type="datetimeFigureOut">
              <a:rPr lang="en-US">
                <a:solidFill>
                  <a:prstClr val="black">
                    <a:tint val="75000"/>
                  </a:prstClr>
                </a:solidFill>
              </a:rPr>
              <a:pPr>
                <a:defRPr/>
              </a:pPr>
              <a:t>6/8/2023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4ACF26-414A-435C-A7A4-CD3FFEFF11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1015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9645AD-8164-479D-B994-539BB5EAA72C}" type="datetimeFigureOut">
              <a:rPr lang="en-US">
                <a:solidFill>
                  <a:prstClr val="black">
                    <a:tint val="75000"/>
                  </a:prstClr>
                </a:solidFill>
              </a:rPr>
              <a:pPr>
                <a:defRPr/>
              </a:pPr>
              <a:t>6/8/2023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7B9FE2-8270-474F-8B1A-190D956021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9223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EF563F2-2EA8-4B85-A8FA-BF0089CAF217}" type="datetimeFigureOut">
              <a:rPr lang="en-US">
                <a:solidFill>
                  <a:prstClr val="black">
                    <a:tint val="75000"/>
                  </a:prstClr>
                </a:solidFill>
              </a:rPr>
              <a:pPr>
                <a:def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A8781E-1954-4FBD-9D77-0014541A81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6110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17B346-B5D8-45F1-BAD7-18D6666646A3}" type="datetimeFigureOut">
              <a:rPr lang="en-US">
                <a:solidFill>
                  <a:prstClr val="black">
                    <a:tint val="75000"/>
                  </a:prstClr>
                </a:solidFill>
              </a:rPr>
              <a:pPr>
                <a:def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89C692-D970-4E59-84F6-9BBB6D941F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623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FFF20AE2-FE1D-460B-9483-5852712D602A}" type="datetimeFigureOut">
              <a:rPr lang="en-US">
                <a:solidFill>
                  <a:prstClr val="black">
                    <a:tint val="75000"/>
                  </a:prstClr>
                </a:solidFill>
              </a:rPr>
              <a:pPr>
                <a:defRPr/>
              </a:pPr>
              <a:t>6/8/2023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27BC2D-DE4A-4731-ADE4-3CF103B57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166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F353D6B7-CF5B-44CE-AAC1-AF4F9A648EF2}" type="datetimeFigureOut">
              <a:rPr lang="en-US">
                <a:solidFill>
                  <a:prstClr val="black">
                    <a:tint val="75000"/>
                  </a:prstClr>
                </a:solidFill>
              </a:rPr>
              <a:pPr>
                <a:defRPr/>
              </a:pPr>
              <a:t>6/8/2023</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A2B0804-5968-4F8F-8499-C40A44612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0649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9A7FBB-3EF6-49FE-B352-14A4161F1C29}" type="datetimeFigureOut">
              <a:rPr lang="en-US">
                <a:solidFill>
                  <a:prstClr val="black">
                    <a:tint val="75000"/>
                  </a:prstClr>
                </a:solidFill>
              </a:rPr>
              <a:pPr>
                <a:defRPr/>
              </a:pPr>
              <a:t>6/8/2023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70DB00-81BF-4FFA-A86F-7F8CCAEF6D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321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lnSpc>
                <a:spcPct val="100000"/>
              </a:lnSpc>
              <a:spcBef>
                <a:spcPts val="0"/>
              </a:spcBef>
              <a:spcAft>
                <a:spcPts val="0"/>
              </a:spcAft>
              <a:buClrTx/>
              <a:defRPr sz="1200">
                <a:solidFill>
                  <a:schemeClr val="tx1">
                    <a:tint val="75000"/>
                  </a:schemeClr>
                </a:solidFill>
                <a:latin typeface="+mn-lt"/>
              </a:defRPr>
            </a:lvl1pPr>
          </a:lstStyle>
          <a:p>
            <a:pPr defTabSz="914400">
              <a:defRPr/>
            </a:pPr>
            <a:fld id="{589BC145-8789-4E3B-9401-15D6C415E7F8}" type="datetimeFigureOut">
              <a:rPr lang="en-US" smtClean="0">
                <a:solidFill>
                  <a:prstClr val="black">
                    <a:tint val="75000"/>
                  </a:prstClr>
                </a:solidFill>
              </a:rPr>
              <a:pPr defTabSz="914400">
                <a:defRPr/>
              </a:pPr>
              <a:t>6/8/2023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lnSpc>
                <a:spcPct val="100000"/>
              </a:lnSpc>
              <a:spcBef>
                <a:spcPts val="0"/>
              </a:spcBef>
              <a:spcAft>
                <a:spcPts val="0"/>
              </a:spcAft>
              <a:buClrTx/>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lnSpc>
                <a:spcPct val="100000"/>
              </a:lnSpc>
              <a:spcBef>
                <a:spcPts val="0"/>
              </a:spcBef>
              <a:spcAft>
                <a:spcPts val="0"/>
              </a:spcAft>
              <a:buClrTx/>
              <a:defRPr sz="1200">
                <a:solidFill>
                  <a:schemeClr val="tx1">
                    <a:tint val="75000"/>
                  </a:schemeClr>
                </a:solidFill>
                <a:latin typeface="+mn-lt"/>
              </a:defRPr>
            </a:lvl1pPr>
          </a:lstStyle>
          <a:p>
            <a:pPr defTabSz="914400">
              <a:defRPr/>
            </a:pPr>
            <a:fld id="{8F0086B0-6D27-46D5-BFC3-A335FD97102C}" type="slidenum">
              <a:rPr lang="en-US" smtClean="0">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174346089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aclk?sa=L&amp;ai=CoDOUvhmDUcSQM5Pj6QHo14CoAob32Y4DvuSj6TqWwf2XiQEIBRAEINPUywYoBVCcv8QxYMneiIqYpIgTyAEHqgQjT9BfsP0cPWIRVdh05KP0jhIQwbKDnFl9NR9K_glYxSYHoXiABZBOwAUFoAYmgAe2lOsd4BKO3u_M_YqjvN0B&amp;sig=AOD64_3mYQG1IVly45Jx_gJwGx_34o44fA&amp;ctype=5&amp;ved=0CD4Qwg8&amp;adurl=http://walmart.com/ip/16570536?wmlspartner=wlpa&amp;adid=22222222227001360880&amp;wl0=&amp;wl1=g&amp;wl2=&amp;wl3=15702480790&amp;wl4=&amp;wl5=pla&amp;veh=sem"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5.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73" y="1294512"/>
            <a:ext cx="9949070" cy="4439677"/>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Arial" pitchFamily="34" charset="0"/>
                <a:cs typeface="Arial" pitchFamily="34" charset="0"/>
              </a:rPr>
              <a:t>2023 Clinical Training</a:t>
            </a: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a:br>
              <a:rPr lang="en-US" sz="2400" dirty="0">
                <a:effectLst>
                  <a:outerShdw blurRad="38100" dist="38100" dir="2700000" algn="tl">
                    <a:srgbClr val="000000">
                      <a:alpha val="43137"/>
                    </a:srgbClr>
                  </a:outerShdw>
                </a:effectLst>
                <a:latin typeface="Arial" pitchFamily="34" charset="0"/>
                <a:cs typeface="Arial" pitchFamily="34" charset="0"/>
              </a:rPr>
            </a:br>
            <a:r>
              <a:rPr lang="en-US" sz="4800" dirty="0" err="1">
                <a:effectLst>
                  <a:outerShdw blurRad="38100" dist="38100" dir="2700000" algn="tl">
                    <a:srgbClr val="000000">
                      <a:alpha val="43137"/>
                    </a:srgbClr>
                  </a:outerShdw>
                </a:effectLst>
                <a:latin typeface="Arial" pitchFamily="34" charset="0"/>
                <a:cs typeface="Arial" pitchFamily="34" charset="0"/>
              </a:rPr>
              <a:t>Ericksonian</a:t>
            </a:r>
            <a:r>
              <a:rPr lang="en-US" sz="4800" dirty="0">
                <a:effectLst>
                  <a:outerShdw blurRad="38100" dist="38100" dir="2700000" algn="tl">
                    <a:srgbClr val="000000">
                      <a:alpha val="43137"/>
                    </a:srgbClr>
                  </a:outerShdw>
                </a:effectLst>
                <a:latin typeface="Arial" pitchFamily="34" charset="0"/>
                <a:cs typeface="Arial" pitchFamily="34" charset="0"/>
              </a:rPr>
              <a:t> Hypnosis</a:t>
            </a:r>
          </a:p>
          <a:p>
            <a:pPr algn="ctr"/>
            <a:r>
              <a:rPr lang="en-US" sz="3600" dirty="0">
                <a:effectLst>
                  <a:outerShdw blurRad="38100" dist="38100" dir="2700000" algn="tl">
                    <a:srgbClr val="000000">
                      <a:alpha val="43137"/>
                    </a:srgbClr>
                  </a:outerShdw>
                </a:effectLst>
                <a:latin typeface="Arial" pitchFamily="34" charset="0"/>
                <a:cs typeface="Arial" pitchFamily="34" charset="0"/>
              </a:rPr>
              <a:t>Part 1</a:t>
            </a:r>
            <a:endParaRPr lang="en-US" sz="3600" dirty="0">
              <a:latin typeface="Arial" pitchFamily="34" charset="0"/>
              <a:cs typeface="Arial" pitchFamily="34" charset="0"/>
            </a:endParaRPr>
          </a:p>
          <a:p>
            <a:pPr algn="ct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a:endParaRPr lang="en-US" sz="2400" dirty="0">
              <a:effectLst>
                <a:outerShdw blurRad="38100" dist="38100" dir="2700000" algn="tl">
                  <a:srgbClr val="000000">
                    <a:alpha val="43137"/>
                  </a:srgbClr>
                </a:outerShdw>
              </a:effectLst>
              <a:latin typeface="Arial" pitchFamily="34" charset="0"/>
              <a:cs typeface="Arial" pitchFamily="34" charset="0"/>
            </a:endParaRPr>
          </a:p>
          <a:p>
            <a:pPr algn="ctr">
              <a:spcBef>
                <a:spcPts val="300"/>
              </a:spcBef>
            </a:pPr>
            <a:r>
              <a:rPr lang="en-US" sz="2800" dirty="0">
                <a:effectLst>
                  <a:outerShdw blurRad="38100" dist="38100" dir="2700000" algn="tl">
                    <a:srgbClr val="000000">
                      <a:alpha val="43137"/>
                    </a:srgbClr>
                  </a:outerShdw>
                </a:effectLst>
                <a:latin typeface="Arial" pitchFamily="34" charset="0"/>
                <a:cs typeface="Arial" pitchFamily="34" charset="0"/>
              </a:rPr>
              <a:t>Bob Bertolino, Ph.D.</a:t>
            </a:r>
            <a:br>
              <a:rPr lang="en-US" sz="2000" dirty="0">
                <a:effectLst>
                  <a:outerShdw blurRad="38100" dist="38100" dir="2700000" algn="tl">
                    <a:srgbClr val="000000">
                      <a:alpha val="43137"/>
                    </a:srgbClr>
                  </a:outerShdw>
                </a:effectLst>
                <a:latin typeface="Arial" pitchFamily="34" charset="0"/>
                <a:cs typeface="Arial" pitchFamily="34" charset="0"/>
              </a:rPr>
            </a:br>
            <a:r>
              <a:rPr lang="en-US" sz="1200" dirty="0">
                <a:effectLst>
                  <a:outerShdw blurRad="38100" dist="38100" dir="2700000" algn="tl">
                    <a:srgbClr val="000000">
                      <a:alpha val="43137"/>
                    </a:srgbClr>
                  </a:outerShdw>
                </a:effectLst>
                <a:latin typeface="Arial" pitchFamily="34" charset="0"/>
                <a:cs typeface="Arial" pitchFamily="34" charset="0"/>
              </a:rPr>
              <a:t>Professor, Maryville University</a:t>
            </a:r>
          </a:p>
          <a:p>
            <a:pPr algn="ctr"/>
            <a:r>
              <a:rPr lang="en-US" sz="1200" dirty="0">
                <a:effectLst>
                  <a:outerShdw blurRad="38100" dist="38100" dir="2700000" algn="tl">
                    <a:srgbClr val="000000">
                      <a:alpha val="43137"/>
                    </a:srgbClr>
                  </a:outerShdw>
                </a:effectLst>
                <a:latin typeface="Arial" pitchFamily="34" charset="0"/>
                <a:cs typeface="Arial" pitchFamily="34" charset="0"/>
              </a:rPr>
              <a:t>Sr. Clinical Advisor, Youth In Need, Inc.</a:t>
            </a:r>
          </a:p>
          <a:p>
            <a:pPr algn="ctr"/>
            <a:r>
              <a:rPr lang="en-US" sz="1200" dirty="0">
                <a:effectLst>
                  <a:outerShdw blurRad="38100" dist="38100" dir="2700000" algn="tl">
                    <a:srgbClr val="000000">
                      <a:alpha val="43137"/>
                    </a:srgbClr>
                  </a:outerShdw>
                </a:effectLst>
                <a:latin typeface="Arial" pitchFamily="34" charset="0"/>
                <a:cs typeface="Arial" pitchFamily="34" charset="0"/>
              </a:rPr>
              <a:t>Sr. Associate, International Center for Clinical Excellence</a:t>
            </a:r>
          </a:p>
        </p:txBody>
      </p:sp>
    </p:spTree>
    <p:extLst>
      <p:ext uri="{BB962C8B-B14F-4D97-AF65-F5344CB8AC3E}">
        <p14:creationId xmlns:p14="http://schemas.microsoft.com/office/powerpoint/2010/main" val="71944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54160" y="102705"/>
            <a:ext cx="10353761" cy="1326321"/>
          </a:xfrm>
        </p:spPr>
        <p:txBody>
          <a:bodyPr/>
          <a:lstStyle/>
          <a:p>
            <a:pPr algn="ctr">
              <a:defRPr/>
            </a:pPr>
            <a:r>
              <a:rPr lang="en-US" dirty="0">
                <a:effectLst>
                  <a:outerShdw blurRad="38100" dist="38100" dir="2700000" algn="tl">
                    <a:srgbClr val="000000">
                      <a:alpha val="43137"/>
                    </a:srgbClr>
                  </a:outerShdw>
                </a:effectLst>
                <a:cs typeface="Arial" pitchFamily="34" charset="0"/>
              </a:rPr>
              <a:t>Credentialing</a:t>
            </a:r>
          </a:p>
        </p:txBody>
      </p:sp>
      <p:sp>
        <p:nvSpPr>
          <p:cNvPr id="132099" name="Rectangle 3"/>
          <p:cNvSpPr>
            <a:spLocks noGrp="1" noChangeArrowheads="1"/>
          </p:cNvSpPr>
          <p:nvPr>
            <p:ph type="body" idx="1"/>
          </p:nvPr>
        </p:nvSpPr>
        <p:spPr>
          <a:xfrm>
            <a:off x="854159" y="1429026"/>
            <a:ext cx="10198153" cy="4713357"/>
          </a:xfrm>
        </p:spPr>
        <p:txBody>
          <a:bodyPr>
            <a:noAutofit/>
          </a:bodyPr>
          <a:lstStyle/>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In the US hypnosis is viewed as a specialized approach or method</a:t>
            </a:r>
          </a:p>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The main certifying body is the American Society of Clinical Hypnosis (ASCH), however, certification is not required in the US (and most countries do require certification)</a:t>
            </a:r>
          </a:p>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Hypnosis written into some agencies’ policies as an alternative practice</a:t>
            </a:r>
          </a:p>
          <a:p>
            <a:pPr>
              <a:lnSpc>
                <a:spcPct val="100000"/>
              </a:lnSpc>
              <a:buClrTx/>
              <a:buFont typeface="Arial" pitchFamily="34" charset="0"/>
              <a:buChar char="•"/>
            </a:pPr>
            <a:r>
              <a:rPr lang="en-US" sz="2400" dirty="0">
                <a:effectLst>
                  <a:outerShdw blurRad="38100" dist="38100" dir="2700000" algn="tl">
                    <a:srgbClr val="000000">
                      <a:alpha val="43137"/>
                    </a:srgbClr>
                  </a:outerShdw>
                </a:effectLst>
                <a:cs typeface="Arial" pitchFamily="34" charset="0"/>
              </a:rPr>
              <a:t>Best practice always includes: </a:t>
            </a:r>
          </a:p>
          <a:p>
            <a:pPr lvl="1">
              <a:lnSpc>
                <a:spcPct val="100000"/>
              </a:lnSpc>
              <a:spcBef>
                <a:spcPts val="1000"/>
              </a:spcBef>
              <a:buClrTx/>
              <a:buFont typeface="Arial" pitchFamily="34" charset="0"/>
              <a:buChar char="•"/>
            </a:pPr>
            <a:r>
              <a:rPr lang="en-US" sz="2000" dirty="0">
                <a:effectLst>
                  <a:outerShdw blurRad="38100" dist="38100" dir="2700000" algn="tl">
                    <a:srgbClr val="000000">
                      <a:alpha val="43137"/>
                    </a:srgbClr>
                  </a:outerShdw>
                </a:effectLst>
                <a:cs typeface="Arial" pitchFamily="34" charset="0"/>
              </a:rPr>
              <a:t>Regarding Clients: Informed-consent, discussion of benefits and risks, disclosure of experience level</a:t>
            </a:r>
          </a:p>
          <a:p>
            <a:pPr lvl="1">
              <a:lnSpc>
                <a:spcPct val="100000"/>
              </a:lnSpc>
              <a:spcBef>
                <a:spcPts val="1000"/>
              </a:spcBef>
              <a:buClrTx/>
              <a:buFont typeface="Arial" pitchFamily="34" charset="0"/>
              <a:buChar char="•"/>
            </a:pPr>
            <a:r>
              <a:rPr lang="en-US" sz="2000" dirty="0">
                <a:effectLst>
                  <a:outerShdw blurRad="38100" dist="38100" dir="2700000" algn="tl">
                    <a:srgbClr val="000000">
                      <a:alpha val="43137"/>
                    </a:srgbClr>
                  </a:outerShdw>
                </a:effectLst>
                <a:cs typeface="Arial" pitchFamily="34" charset="0"/>
              </a:rPr>
              <a:t>Regarding Practice: Training, ongoing supervision, ethical practice and decision-making </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844653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132099">
                                            <p:txEl>
                                              <p:pRg st="4" end="4"/>
                                            </p:txEl>
                                          </p:spTgt>
                                        </p:tgtEl>
                                        <p:attrNameLst>
                                          <p:attrName>style.visibility</p:attrName>
                                        </p:attrNameLst>
                                      </p:cBhvr>
                                      <p:to>
                                        <p:strVal val="visible"/>
                                      </p:to>
                                    </p:set>
                                    <p:anim calcmode="lin" valueType="num">
                                      <p:cBhvr>
                                        <p:cTn id="33"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4"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5" dur="2000"/>
                                        <p:tgtEl>
                                          <p:spTgt spid="132099">
                                            <p:txEl>
                                              <p:pRg st="4" end="4"/>
                                            </p:txEl>
                                          </p:spTgt>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32099">
                                            <p:txEl>
                                              <p:pRg st="5" end="5"/>
                                            </p:txEl>
                                          </p:spTgt>
                                        </p:tgtEl>
                                        <p:attrNameLst>
                                          <p:attrName>style.visibility</p:attrName>
                                        </p:attrNameLst>
                                      </p:cBhvr>
                                      <p:to>
                                        <p:strVal val="visible"/>
                                      </p:to>
                                    </p:set>
                                    <p:anim calcmode="lin" valueType="num">
                                      <p:cBhvr>
                                        <p:cTn id="38"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9"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0"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774550"/>
            <a:ext cx="7696200" cy="4483249"/>
          </a:xfrm>
        </p:spPr>
        <p:txBody>
          <a:bodyPr>
            <a:normAutofit/>
          </a:bodyPr>
          <a:lstStyle/>
          <a:p>
            <a:pPr algn="ctr" eaLnBrk="1" hangingPunct="1">
              <a:defRPr/>
            </a:pPr>
            <a:r>
              <a:rPr lang="en-US" sz="4800" b="0" cap="none" dirty="0">
                <a:effectLst/>
                <a:latin typeface="Arial" pitchFamily="34" charset="0"/>
                <a:cs typeface="Arial" pitchFamily="34" charset="0"/>
              </a:rPr>
              <a:t>Milton H. Erickson, M.D.</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2934829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42918" y="109268"/>
            <a:ext cx="10353761" cy="1201948"/>
          </a:xfrm>
        </p:spPr>
        <p:txBody>
          <a:bodyPr>
            <a:normAutofit/>
          </a:bodyPr>
          <a:lstStyle/>
          <a:p>
            <a:pPr>
              <a:defRPr/>
            </a:pPr>
            <a:r>
              <a:rPr lang="en-US" sz="4000" b="0" cap="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Milton H. Erickson, M.D. (1901-1980)</a:t>
            </a:r>
          </a:p>
        </p:txBody>
      </p:sp>
      <p:sp>
        <p:nvSpPr>
          <p:cNvPr id="132099" name="Rectangle 3"/>
          <p:cNvSpPr>
            <a:spLocks noGrp="1" noChangeArrowheads="1"/>
          </p:cNvSpPr>
          <p:nvPr>
            <p:ph sz="half" idx="1"/>
          </p:nvPr>
        </p:nvSpPr>
        <p:spPr>
          <a:xfrm>
            <a:off x="913795" y="1371600"/>
            <a:ext cx="5106004" cy="4419601"/>
          </a:xfrm>
        </p:spPr>
        <p:txBody>
          <a:bodyPr>
            <a:noAutofit/>
          </a:bodyPr>
          <a:lstStyle/>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Two bouts with polio, nearly died at 17</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autohypnosis to regain use of muscles and movement</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Experienced substantial pain throughout his life</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Had dyslexia and color-blindness</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Trained as a psychiatrist</a:t>
            </a:r>
          </a:p>
          <a:p>
            <a:pPr>
              <a:lnSpc>
                <a:spcPct val="100000"/>
              </a:lnSpc>
              <a:spcBef>
                <a:spcPts val="600"/>
              </a:spcBef>
              <a:buClrTx/>
              <a:buFont typeface="Arial"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Made many seminal contributions to psychiatry and psychology including a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nonpathological</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approach, permissiveness, inclusion, and utilization</a:t>
            </a:r>
          </a:p>
        </p:txBody>
      </p:sp>
      <p:pic>
        <p:nvPicPr>
          <p:cNvPr id="4" name="Content Placeholder 3"/>
          <p:cNvPicPr>
            <a:picLocks noGrp="1" noChangeAspect="1"/>
          </p:cNvPicPr>
          <p:nvPr>
            <p:ph sz="half" idx="2"/>
          </p:nvPr>
        </p:nvPicPr>
        <p:blipFill>
          <a:blip r:embed="rId3"/>
          <a:stretch>
            <a:fillRect/>
          </a:stretch>
        </p:blipFill>
        <p:spPr>
          <a:xfrm>
            <a:off x="6984691" y="1371600"/>
            <a:ext cx="3472480" cy="4419600"/>
          </a:xfrm>
          <a:prstGeom prst="rect">
            <a:avLst/>
          </a:prstGeom>
        </p:spPr>
      </p:pic>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5066006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123968"/>
            <a:ext cx="7696200" cy="3200400"/>
          </a:xfrm>
        </p:spPr>
        <p:txBody>
          <a:bodyPr>
            <a:normAutofit/>
          </a:bodyPr>
          <a:lstStyle/>
          <a:p>
            <a:pP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Perhaps Milton Erickson’s most significant contribution was in developing an interpersonal view of hypnosis.</a:t>
            </a:r>
            <a:br>
              <a:rPr lang="en-US" sz="3600" b="0" cap="none" dirty="0">
                <a:effectLst>
                  <a:outerShdw blurRad="38100" dist="38100" dir="2700000" algn="tl">
                    <a:srgbClr val="000000">
                      <a:alpha val="43137"/>
                    </a:srgbClr>
                  </a:outerShdw>
                </a:effectLst>
                <a:latin typeface="Arial" pitchFamily="34" charset="0"/>
                <a:cs typeface="Arial" pitchFamily="34" charset="0"/>
              </a:rPr>
            </a:br>
            <a:endParaRPr lang="en-US" sz="2800" b="0" cap="none" dirty="0">
              <a:effectLst/>
              <a:latin typeface="Arial" pitchFamily="34" charset="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559" y="3324368"/>
            <a:ext cx="2011680" cy="275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804" y="3324368"/>
            <a:ext cx="2139696" cy="272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5050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2916" y="0"/>
            <a:ext cx="12192000" cy="6858000"/>
          </a:xfrm>
          <a:prstGeom prst="rect">
            <a:avLst/>
          </a:prstGeom>
        </p:spPr>
      </p:pic>
      <p:sp>
        <p:nvSpPr>
          <p:cNvPr id="3" name="Oval 2"/>
          <p:cNvSpPr/>
          <p:nvPr/>
        </p:nvSpPr>
        <p:spPr>
          <a:xfrm>
            <a:off x="6435306" y="4744529"/>
            <a:ext cx="1043796"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6320287" y="5276492"/>
            <a:ext cx="1043796"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775494" y="4563375"/>
            <a:ext cx="1043796"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7364083" y="1140311"/>
            <a:ext cx="984194" cy="30793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580525" y="1448248"/>
            <a:ext cx="767752" cy="33175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799993" y="1274731"/>
            <a:ext cx="802258" cy="34703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3775494" y="3484000"/>
            <a:ext cx="632604" cy="32780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4827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descr="data:image/jpeg;base64,/9j/4AAQSkZJRgABAQAAAQABAAD/4QBgRXhpZgAASUkqAAgAAAACADEBAgAHAAAAJgAAAGmHBAABAAAALgAAAAAAAABQaWNhc2EAAAMAAJAHAAQAAAAwMjIwAqAEAAEAAABWAAAAA6AEAAEAAABWAAAAAAAAAP/bAIQAAwICCAgICAgIDggICAgICAgICAgICAgICAgICggKCAgICAgICAgICAgICggICggICAgJCQoIBw0MCggNCAgJCAEDBAQGBQYKBgYKEA4MDBAQDA8NDw8NDQwNDQ0ODQ0ODA0MDA0MDAwMDAwNDAwNDAwMDAwMDAwMDAwMDA0MDAwM/8AAEQgAVgBWAwERAAIRAQMRAf/EAB0AAAEEAwEBAAAAAAAAAAAAAAABAgMIBQYHBAn/xABGEAABAgMDBA0GDAcAAAAAAAABAAIDBBESITEFIkFRBggTMmFxcoGRkrGy4RRCQ1JzoQckMzRTYmOCwdHS0xUYI1Si8PH/xAAcAQACAgMBAQAAAAAAAAAAAAABAgAHAwQIBgX/xAA2EQACAQICBwUGBgMBAAAAAAAAAQIDEQQGBRIhMUFRcSIzYZGxFjJSU4HwExU0QmKhI0PBFP/aAAwDAQACEQMRAD8AubttTmyXLi90Kps991DqWbkjvqnQr62ASbLQDQD1tQVTWvJLwLN1rJvxHeRPF5b26OcdqZ00v2ixqN8Tz7rwDX513+R7Fh2LcjZs2t4CJwD3/ihrA1bDoouBuFappbhokawjgoQFCDYmBTw3oEvdfQvxsR+ay/sYXcauqdHfp4dF6HNGK72XV+pxPba72S5cXuhVrnvuodSwMkd9U6Fe42J4m9gVTfuXQs5K6fUk8nHrDoKZwb4gulwEZKj1m9BvSxo7d4f/AEcLDIsMDS08FChKFh1O4OdcPvJJbjMiALEEVQgKEGxMCnhvQJe6+hfjYj81l/Ywu41dU6O/Tw6L0OaMV3sur9Tie2z3sly4vdCrbPfdQ6lg5I76p0RXyJvjxtwxwCqb9y6Fn0/dfVnofF0EuoPqX4/nQdCz3Xia1nfgLDiaKuoD6or0cwRTXiJUT8COMxpvcXXi7NosczNSv4EDsB95a8lZG4voQhYRhVCAoQbEwKeG9Al7r6F+NiPzWX9jC7jV1To79PDovQ5oxXey6v1OJ7bPeyXLi90Kts991DqWBkh/5anQr3GN5PJvHEFUcnbb4FpUtzXiNdNOOJPTz6td6TX2Xuyai1rWQGbfrd0+COv4skqab3Ia+M44kmmFT4Ia12ZFBLgh9Lm/eTyewiW3cQhYBrhVQgVUDZiRMDxLJDbJIWeyEm+RffYk74rL+xhdxq6m0bJSw8Lcl6HM2Mko1ZX5v1OJ7bPeyXKi90KuM9+5T6/8LAyT3lT75le91BxBwGnwKqNPcvEtRQTvc5lsn2QxGRojWmIA0igD6DDkFdD5d0NhcRhacqtNeRyzmzMeMwmkp0aFR26nifliZFa7tQVrni4AWifk8A2+uFF6qpoDAOVlSXkjxXtLpRN/5ZebD+LTP22NN+Mb7vkxqPQUVl3AfLj5IZZl0n82fmwi5cmrjWK0Ct5Na1r9Uaii8u4D5cfIZ5l0ot1WXmyM5SnBiYuq/nHbch7OYD5a8kYHmXSr/wB0vNisylOG4GL/AMtfof1Sh7OYD5cfJBWZdKPfWl5sijZdmWmjnxASAaE6DgedMst4D5a8hXmbSi/3y82RP2SR6HPfhrCSeXdHQ2umvJDU80aUleP47afiz6obBXVkpQnEy8EnjsBOoQpdmmrI9pTm6lNSqbWzjW2y3slyovYFVGfdlOn1LXyQn+LUX3xK7NNFTu1WZaya7S4nJdmTx5RGu0jTwLqvKdNTwEHyOM87SUNKTZ6jJzAaHWhR4LRnX2dztEEUubYY0UwrVetc07xS+p4uVObbcmQRoEYPALhWhcDUejtNGjfCrhwip0oaiE1WuJNEkphwcC4EAWiC4CpbU6BjStE2qguMrbGMfLzAGc8CuLXEGosmKa3b0VLjXSDqCOoidu28xcPLMUYON4AOGgU1XmhN5vzjrKOqlvNZza4kEzNOeauJJAoOADBMlExubZC/B3EUJwjJAppuaPrFsDPxGUp/bQe41efqy1ZPYXBQs6UbcjRfh4+DmNlBssIRht3Jzy7dLV9QKUsg6aqv80aJljoQSe493l7SkMBUlJreciO1xnPXl+s/9CrmeVqqa27j3cc30O12Hdmq5V2nE1FiOeYsEF+dQFxpTH0Ss7RmIxGBoKnAqPTei8LpOs68la5jYu08jBwaZiAC4vaAYhBLmZsQbz0d4dTDTQL7NPSOOcW7HwnlzA31tZ7PvmNbtQYhdTymXLrNqhiGtlxxqWYE9qn5jj+QHl7BfESw9p3HIbSPBNre57jaN+AsXgUNUHpLHcUN7PYLhL78yc7Sma+lh8F7tOPozWoqKaiFFpTGriN7O4N/vf39Rg2k8z9LC6TqH2fD2awj+b4xcjH7L4P4n9/Ud/JNM/Swuk/tofnWL5E9mMF8T+/qI7aTzOG6wr7sXftJXpbEzaUh45cwdPamXX2LZMMGWgQjjDgw2EjSWtAro1al9uLlNJyN2NONPsx3CZa83nWji47UbVG64mLXz4ys22bjbewic3OHEfw4DhjgVjV5PbsEetZK5rc9kqK60NxknguiHPaG1D3AGosPbaiQmtDzeLVjNeGEO2r23T/o0JUHbmIMhkh9YEmHUdZNG0Jus2mhtRUb4WyGkCjng3PrP4/6CqX8f7HSUlHaWEQZNhaHZ7aVaSDdDa1rCA51Cf6mFbig2nvlckYSTuonuExN4WYBpW8PLQTdgLNoNdyqgAXVWNxgZO3yMhk6JELRuoa119Qx1oe//RUjABI1FbkbEW37yPUlv/Efs8iOJoxx/NLvktgOzyNpl8BxBekg+yj500rmPy35vOtDFGamYkL5Ju8Br2G48eiuNEwAsu1jq+KDIBa7WOr4pLgEDHax0eKlwgGO1jq+KFyC2Xax1fFS5Asu1jq+KNwCbmdJBpweJTRd5IjNqlxmjiC9JD3UfOnvMdlvzedaOKM1MxLV8k3eA5MAFCCUQ2BuFFNhLhRTYS4UUdkrsF9qQJYyjJXTGs72Eqh+JFWdyarZs0u64cQXpk1GKPlX1mzH5b83nWjijPTMS1fJN3gOTABQgKEBQgKEOefDvNvZIOcwuY7dYYq0kGhN94XlcxVJU8MnFtbeB6XL9OM8VaST2cSukLZLFpfEmK6aRTTmBVYU8dVUX25FoPBUnU7uPkRzOyOLTMiRxd50Q48xHvQWkaycbTb28Rlo6jKLvBK3IvHsWeXS0Am8mFDNTic0LojBNzoQcuRQeKio1ppc36n/2Q==">
            <a:hlinkClick r:id="rId2"/>
          </p:cNvPr>
          <p:cNvSpPr>
            <a:spLocks noChangeAspect="1" noChangeArrowheads="1"/>
          </p:cNvSpPr>
          <p:nvPr/>
        </p:nvSpPr>
        <p:spPr bwMode="auto">
          <a:xfrm>
            <a:off x="1679575" y="-388938"/>
            <a:ext cx="819150"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0" name="Picture 2" descr="Trancework: An Introduction to the Practice of Clinical Hypn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00093"/>
            <a:ext cx="24765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ution Oriented Hypnosis: An Ericksonian Approa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290567"/>
            <a:ext cx="24765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rapeutic Trances : The Cooperation 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300092"/>
            <a:ext cx="2438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556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4800" b="0" cap="none" dirty="0">
                <a:latin typeface="Arial" pitchFamily="34" charset="0"/>
                <a:cs typeface="Arial" pitchFamily="34" charset="0"/>
              </a:rPr>
              <a:t>Why Learn Hypnosis?</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88635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82476"/>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Why Learn Hypnosis?</a:t>
            </a:r>
          </a:p>
        </p:txBody>
      </p:sp>
      <p:sp>
        <p:nvSpPr>
          <p:cNvPr id="132099" name="Rectangle 3"/>
          <p:cNvSpPr>
            <a:spLocks noGrp="1" noChangeArrowheads="1"/>
          </p:cNvSpPr>
          <p:nvPr>
            <p:ph type="body" idx="1"/>
          </p:nvPr>
        </p:nvSpPr>
        <p:spPr>
          <a:xfrm>
            <a:off x="645459" y="1301675"/>
            <a:ext cx="10589321" cy="5099125"/>
          </a:xfrm>
        </p:spPr>
        <p:txBody>
          <a:bodyPr>
            <a:noAutofit/>
          </a:bodyPr>
          <a:lstStyle/>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Empirical evidence </a:t>
            </a:r>
            <a:r>
              <a:rPr lang="en-US" sz="2800" i="1" dirty="0">
                <a:effectLst>
                  <a:outerShdw blurRad="38100" dist="38100" dir="2700000" algn="tl">
                    <a:srgbClr val="000000">
                      <a:alpha val="43137"/>
                    </a:srgbClr>
                  </a:outerShdw>
                </a:effectLst>
                <a:cs typeface="Arial" pitchFamily="34" charset="0"/>
              </a:rPr>
              <a:t>it works</a:t>
            </a:r>
            <a:r>
              <a:rPr lang="en-US" sz="2800" dirty="0">
                <a:effectLst>
                  <a:outerShdw blurRad="38100" dist="38100" dir="2700000" algn="tl">
                    <a:srgbClr val="000000">
                      <a:alpha val="43137"/>
                    </a:srgbClr>
                  </a:outerShdw>
                </a:effectLst>
                <a:cs typeface="Arial" pitchFamily="34" charset="0"/>
              </a:rPr>
              <a:t> (i.e., hypnosis objectively enhances treatment outcomes). </a:t>
            </a:r>
            <a:r>
              <a:rPr lang="en-US" sz="2800" dirty="0">
                <a:solidFill>
                  <a:schemeClr val="accent3"/>
                </a:solidFill>
                <a:effectLst>
                  <a:outerShdw blurRad="38100" dist="38100" dir="2700000" algn="tl">
                    <a:srgbClr val="000000">
                      <a:alpha val="43137"/>
                    </a:srgbClr>
                  </a:outerShdw>
                </a:effectLst>
                <a:cs typeface="Arial" pitchFamily="34" charset="0"/>
              </a:rPr>
              <a:t>It is an Evidence-Based Practice (EBP)</a:t>
            </a:r>
            <a:r>
              <a:rPr lang="en-US" sz="2800" dirty="0">
                <a:effectLst>
                  <a:outerShdw blurRad="38100" dist="38100" dir="2700000" algn="tl">
                    <a:srgbClr val="000000">
                      <a:alpha val="43137"/>
                    </a:srgbClr>
                  </a:outerShdw>
                </a:effectLst>
                <a:cs typeface="Arial" pitchFamily="34" charset="0"/>
              </a:rPr>
              <a:t>.</a:t>
            </a:r>
            <a:endParaRPr lang="en-US" sz="2800" dirty="0">
              <a:solidFill>
                <a:schemeClr val="accent3"/>
              </a:solidFill>
              <a:effectLst>
                <a:outerShdw blurRad="38100" dist="38100" dir="2700000" algn="tl">
                  <a:srgbClr val="000000">
                    <a:alpha val="43137"/>
                  </a:srgbClr>
                </a:outerShdw>
              </a:effectLst>
              <a:cs typeface="Arial" pitchFamily="34" charset="0"/>
            </a:endParaRP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The </a:t>
            </a:r>
            <a:r>
              <a:rPr lang="en-US" sz="2800" i="1" dirty="0">
                <a:effectLst>
                  <a:outerShdw blurRad="38100" dist="38100" dir="2700000" algn="tl">
                    <a:srgbClr val="000000">
                      <a:alpha val="43137"/>
                    </a:srgbClr>
                  </a:outerShdw>
                </a:effectLst>
                <a:cs typeface="Arial" pitchFamily="34" charset="0"/>
              </a:rPr>
              <a:t>International Journal of Clinical and Experimental Hypnosis </a:t>
            </a:r>
            <a:r>
              <a:rPr lang="en-US" sz="2800" dirty="0">
                <a:effectLst>
                  <a:outerShdw blurRad="38100" dist="38100" dir="2700000" algn="tl">
                    <a:srgbClr val="000000">
                      <a:alpha val="43137"/>
                    </a:srgbClr>
                  </a:outerShdw>
                </a:effectLst>
                <a:cs typeface="Arial" pitchFamily="34" charset="0"/>
              </a:rPr>
              <a:t>published two special issues back-to-back in 20007 summarizing much of the current literature on the merits of hypnosis in treating pain, depression, anxiety, asthma, headaches, PTSD, and more.</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All therapy involves the use of suggestion.</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5" y="4280535"/>
            <a:ext cx="16827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9437" y="4280535"/>
            <a:ext cx="154511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73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p:spPr>
        <p:txBody>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Evidence-Based Practice (EBP)</a:t>
            </a:r>
          </a:p>
        </p:txBody>
      </p:sp>
      <p:sp>
        <p:nvSpPr>
          <p:cNvPr id="23555" name="Rectangle 3"/>
          <p:cNvSpPr>
            <a:spLocks noGrp="1" noChangeArrowheads="1"/>
          </p:cNvSpPr>
          <p:nvPr>
            <p:ph idx="1"/>
          </p:nvPr>
        </p:nvSpPr>
        <p:spPr>
          <a:xfrm>
            <a:off x="913795" y="1600201"/>
            <a:ext cx="10353762" cy="4191000"/>
          </a:xfrm>
          <a:effectLst/>
        </p:spPr>
        <p:txBody>
          <a:bodyPr/>
          <a:lstStyle/>
          <a:p>
            <a:pPr marL="457200" indent="-457200">
              <a:buClr>
                <a:schemeClr val="tx1"/>
              </a:buClr>
              <a:buSzPct val="85000"/>
              <a:buNone/>
              <a:defRPr/>
            </a:pPr>
            <a:endParaRPr lang="en-US" sz="2400" dirty="0">
              <a:cs typeface="Arial" pitchFamily="34" charset="0"/>
            </a:endParaRPr>
          </a:p>
          <a:p>
            <a:pPr marL="457200" indent="-457200" algn="ctr">
              <a:buClr>
                <a:schemeClr val="tx1"/>
              </a:buClr>
              <a:buSzPct val="85000"/>
              <a:buNone/>
              <a:defRPr/>
            </a:pPr>
            <a: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t>“The integration of the best available research with clinical expertise in the context of patient characteristics, culture, and preferences.” (p. 273)</a:t>
            </a:r>
            <a:br>
              <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ctr">
              <a:buSzPct val="85000"/>
              <a:buFontTx/>
              <a:buNone/>
              <a:defRPr/>
            </a:pPr>
            <a:endParaRPr lang="en-US" sz="1000" dirty="0">
              <a:cs typeface="Arial" pitchFamily="34" charset="0"/>
            </a:endParaRPr>
          </a:p>
          <a:p>
            <a:pPr>
              <a:buSzPct val="85000"/>
              <a:buFontTx/>
              <a:buNone/>
              <a:defRPr/>
            </a:pPr>
            <a:endParaRPr lang="en-US" sz="1000" dirty="0">
              <a:cs typeface="Arial" pitchFamily="34" charset="0"/>
            </a:endParaRPr>
          </a:p>
        </p:txBody>
      </p:sp>
      <p:sp>
        <p:nvSpPr>
          <p:cNvPr id="5" name="TextBox 4"/>
          <p:cNvSpPr txBox="1"/>
          <p:nvPr/>
        </p:nvSpPr>
        <p:spPr>
          <a:xfrm>
            <a:off x="1225826" y="4976433"/>
            <a:ext cx="9455426" cy="523220"/>
          </a:xfrm>
          <a:prstGeom prst="rect">
            <a:avLst/>
          </a:prstGeom>
          <a:noFill/>
          <a:effectLst/>
        </p:spPr>
        <p:txBody>
          <a:bodyPr wrap="square">
            <a:spAutoFit/>
          </a:bodyPr>
          <a:lstStyle/>
          <a:p>
            <a:pPr>
              <a:buFont typeface="Wingdings" pitchFamily="2" charset="2"/>
              <a:buNone/>
              <a:defRPr/>
            </a:pP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APA Presidential Task Force on Evidence-Based Practice. (2006). Evidence-based practice in psychology. </a:t>
            </a: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American </a:t>
            </a:r>
          </a:p>
          <a:p>
            <a:pPr>
              <a:buFont typeface="Wingdings" pitchFamily="2" charset="2"/>
              <a:buNone/>
              <a:defRPr/>
            </a:pPr>
            <a:r>
              <a:rPr lang="en-US" sz="1400" i="1"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     Psychologist, 61</a:t>
            </a:r>
            <a:r>
              <a:rPr lang="en-US" sz="1400" dirty="0">
                <a:solidFill>
                  <a:srgbClr val="DADADA"/>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(4), 271–285.</a:t>
            </a:r>
          </a:p>
        </p:txBody>
      </p:sp>
    </p:spTree>
    <p:extLst>
      <p:ext uri="{BB962C8B-B14F-4D97-AF65-F5344CB8AC3E}">
        <p14:creationId xmlns:p14="http://schemas.microsoft.com/office/powerpoint/2010/main" val="306656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
            <a:ext cx="8229600" cy="1664677"/>
          </a:xfrm>
          <a:effectLst/>
        </p:spPr>
        <p:txBody>
          <a:bodyPr>
            <a:normAutofit/>
          </a:bodyPr>
          <a:lstStyle/>
          <a:p>
            <a:pPr>
              <a:defRPr/>
            </a:pPr>
            <a: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t>Clinical Expertise</a:t>
            </a:r>
            <a:br>
              <a:rPr lang="en-US"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3600" dirty="0">
                <a:solidFill>
                  <a:schemeClr val="tx1"/>
                </a:solidFill>
                <a:effectLst>
                  <a:outerShdw blurRad="38100" dist="38100" dir="2700000" algn="tl">
                    <a:srgbClr val="000000">
                      <a:alpha val="43137"/>
                    </a:srgbClr>
                  </a:outerShdw>
                </a:effectLst>
                <a:latin typeface="Arial" pitchFamily="34" charset="0"/>
                <a:cs typeface="Arial" pitchFamily="34" charset="0"/>
              </a:rPr>
              <a:t>The APA Task Force on EBP</a:t>
            </a:r>
          </a:p>
        </p:txBody>
      </p:sp>
      <p:sp>
        <p:nvSpPr>
          <p:cNvPr id="1232899" name="Rectangle 3"/>
          <p:cNvSpPr>
            <a:spLocks noGrp="1" noChangeArrowheads="1"/>
          </p:cNvSpPr>
          <p:nvPr>
            <p:ph idx="1"/>
          </p:nvPr>
        </p:nvSpPr>
        <p:spPr>
          <a:xfrm>
            <a:off x="901151" y="1921055"/>
            <a:ext cx="10754140" cy="5052391"/>
          </a:xfrm>
          <a:effectLst/>
        </p:spPr>
        <p:txBody>
          <a:bodyPr>
            <a:normAutofit/>
          </a:bodyPr>
          <a:lstStyle/>
          <a:p>
            <a:pPr marL="0" indent="0">
              <a:buClr>
                <a:schemeClr val="accent2">
                  <a:lumMod val="50000"/>
                </a:schemeClr>
              </a:buClr>
              <a:buSzTx/>
              <a:buNone/>
            </a:pPr>
            <a:r>
              <a:rPr lang="en-US" sz="2200" dirty="0">
                <a:solidFill>
                  <a:schemeClr val="tx1"/>
                </a:solidFill>
                <a:effectLst>
                  <a:outerShdw blurRad="38100" dist="38100" dir="2700000" algn="tl">
                    <a:srgbClr val="000000">
                      <a:alpha val="43137"/>
                    </a:srgbClr>
                  </a:outerShdw>
                </a:effectLst>
                <a:cs typeface="Arial" pitchFamily="34" charset="0"/>
              </a:rPr>
              <a:t>“Clinical expertise… entails the monitoring of patient progress (and of changes in the patient’s circumstances—e.g., job loss, major illness) that may suggest the need to adjust treatment… If progress is not proceeding adequately, the psychologist alters or addresses problematic aspects of the treatment (e.g., problems in the therapeutic relationship or in the implementation of the goals of the treatment) as appropriate” (2006, pp. 280, 276-277).</a:t>
            </a:r>
          </a:p>
        </p:txBody>
      </p:sp>
      <p:sp>
        <p:nvSpPr>
          <p:cNvPr id="29700" name="TextBox 5"/>
          <p:cNvSpPr txBox="1">
            <a:spLocks noChangeArrowheads="1"/>
          </p:cNvSpPr>
          <p:nvPr/>
        </p:nvSpPr>
        <p:spPr bwMode="auto">
          <a:xfrm>
            <a:off x="901151" y="5223650"/>
            <a:ext cx="10515599" cy="861774"/>
          </a:xfrm>
          <a:prstGeom prst="rect">
            <a:avLst/>
          </a:prstGeom>
          <a:noFill/>
          <a:ln>
            <a:noFill/>
          </a:ln>
          <a:effectLst/>
        </p:spPr>
        <p:txBody>
          <a:bodyPr wrap="square">
            <a:spAutoFit/>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APA Presidential Task Force on Evidence-Based Practice. (2006). Evidence-based practice in psychology. </a:t>
            </a:r>
            <a:r>
              <a:rPr lang="en-US" sz="1000" b="0" i="1" dirty="0">
                <a:solidFill>
                  <a:srgbClr val="DADADA"/>
                </a:solidFill>
                <a:effectLst>
                  <a:outerShdw blurRad="38100" dist="38100" dir="2700000" algn="tl">
                    <a:srgbClr val="000000">
                      <a:alpha val="43137"/>
                    </a:srgbClr>
                  </a:outerShdw>
                </a:effectLst>
                <a:latin typeface="Arial" pitchFamily="34" charset="0"/>
                <a:cs typeface="Arial" pitchFamily="34" charset="0"/>
              </a:rPr>
              <a:t>American Psychologist, 61</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(4), 271–285.</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Lambert, M. J., Bergin, A. E., &amp; Garfield, S. L. (2004). Introduction and overview. In M. J. Lambert (Ed.), </a:t>
            </a:r>
            <a:r>
              <a:rPr lang="en-US" sz="1000" b="0" i="1" dirty="0">
                <a:solidFill>
                  <a:srgbClr val="DADADA"/>
                </a:solidFill>
                <a:effectLst>
                  <a:outerShdw blurRad="38100" dist="38100" dir="2700000" algn="tl">
                    <a:srgbClr val="000000">
                      <a:alpha val="43137"/>
                    </a:srgbClr>
                  </a:outerShdw>
                </a:effectLst>
                <a:latin typeface="Arial" pitchFamily="34" charset="0"/>
                <a:cs typeface="Arial" pitchFamily="34" charset="0"/>
              </a:rPr>
              <a:t>Bergin &amp; Garfield’s handbook of psychotherapy &amp; behavior change </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(5</a:t>
            </a:r>
            <a:r>
              <a:rPr lang="en-US" sz="1000" b="0" baseline="30000" dirty="0">
                <a:solidFill>
                  <a:srgbClr val="DADADA"/>
                </a:solidFill>
                <a:effectLst>
                  <a:outerShdw blurRad="38100" dist="38100" dir="2700000" algn="tl">
                    <a:srgbClr val="000000">
                      <a:alpha val="43137"/>
                    </a:srgbClr>
                  </a:outerShdw>
                </a:effectLst>
                <a:latin typeface="Arial" pitchFamily="34" charset="0"/>
                <a:cs typeface="Arial" pitchFamily="34" charset="0"/>
              </a:rPr>
              <a:t>th</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 </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     ed.)(pp. 3-15). New York: Wiley.</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Warren, J. S., Nelson, P. L., Mondragon, S. A., Baldwin, S. A., &amp; Burlingame, G. A. (2010). Youth psychotherapy change trajectories and outcomes in usual care: Community </a:t>
            </a:r>
          </a:p>
          <a:p>
            <a:pPr>
              <a:buFont typeface="Wingdings" pitchFamily="2" charset="2"/>
              <a:buNone/>
              <a:defRPr/>
            </a:pP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     mental health versus managed care settings. </a:t>
            </a:r>
            <a:r>
              <a:rPr lang="en-US" sz="1000" b="0" i="1" dirty="0">
                <a:solidFill>
                  <a:srgbClr val="DADADA"/>
                </a:solidFill>
                <a:effectLst>
                  <a:outerShdw blurRad="38100" dist="38100" dir="2700000" algn="tl">
                    <a:srgbClr val="000000">
                      <a:alpha val="43137"/>
                    </a:srgbClr>
                  </a:outerShdw>
                </a:effectLst>
                <a:latin typeface="Arial" pitchFamily="34" charset="0"/>
                <a:cs typeface="Arial" pitchFamily="34" charset="0"/>
              </a:rPr>
              <a:t>Journal of Consulting and Clinical Psychology, 78</a:t>
            </a:r>
            <a:r>
              <a:rPr lang="en-US" sz="1000" b="0" dirty="0">
                <a:solidFill>
                  <a:srgbClr val="DADADA"/>
                </a:solidFill>
                <a:effectLst>
                  <a:outerShdw blurRad="38100" dist="38100" dir="2700000" algn="tl">
                    <a:srgbClr val="000000">
                      <a:alpha val="43137"/>
                    </a:srgbClr>
                  </a:outerShdw>
                </a:effectLst>
                <a:latin typeface="Arial" pitchFamily="34" charset="0"/>
                <a:cs typeface="Arial" pitchFamily="34" charset="0"/>
              </a:rPr>
              <a:t>(2), 144-155.</a:t>
            </a:r>
          </a:p>
        </p:txBody>
      </p:sp>
    </p:spTree>
    <p:extLst>
      <p:ext uri="{BB962C8B-B14F-4D97-AF65-F5344CB8AC3E}">
        <p14:creationId xmlns:p14="http://schemas.microsoft.com/office/powerpoint/2010/main" val="3320664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32899">
                                            <p:txEl>
                                              <p:pRg st="0" end="0"/>
                                            </p:txEl>
                                          </p:spTgt>
                                        </p:tgtEl>
                                        <p:attrNameLst>
                                          <p:attrName>style.visibility</p:attrName>
                                        </p:attrNameLst>
                                      </p:cBhvr>
                                      <p:to>
                                        <p:strVal val="visible"/>
                                      </p:to>
                                    </p:set>
                                    <p:animEffect transition="in" filter="barn(inHorizontal)">
                                      <p:cBhvr>
                                        <p:cTn id="7" dur="1000"/>
                                        <p:tgtEl>
                                          <p:spTgt spid="1232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247243" cy="5249636"/>
          </a:xfrm>
          <a:ln>
            <a:noFill/>
          </a:ln>
          <a:effectLst/>
        </p:spPr>
        <p:txBody>
          <a:bodyPr/>
          <a:lstStyle/>
          <a:p>
            <a:pPr marL="609600" indent="-609600">
              <a:lnSpc>
                <a:spcPct val="80000"/>
              </a:lnSpc>
              <a:buClr>
                <a:schemeClr val="tx1"/>
              </a:buClr>
              <a:buSzTx/>
              <a:buFont typeface="Arial" pitchFamily="34" charset="0"/>
              <a:buChar char="•"/>
              <a:defRPr/>
            </a:pPr>
            <a:r>
              <a:rPr lang="en-US" sz="30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3000" dirty="0">
                <a:solidFill>
                  <a:srgbClr val="FFFFFF"/>
                </a:solidFill>
              </a:rPr>
              <a:t>To download a PDF of this presentation, please go to: </a:t>
            </a:r>
            <a:r>
              <a:rPr lang="en-US" sz="3000" dirty="0">
                <a:solidFill>
                  <a:srgbClr val="6699FF"/>
                </a:solidFill>
              </a:rPr>
              <a:t>www.bobbertolino.com.</a:t>
            </a:r>
          </a:p>
          <a:p>
            <a:pPr marL="609600" indent="-609600">
              <a:lnSpc>
                <a:spcPct val="80000"/>
              </a:lnSpc>
              <a:buClr>
                <a:schemeClr val="tx1"/>
              </a:buClr>
              <a:buSzTx/>
              <a:buFont typeface="Arial" pitchFamily="34" charset="0"/>
              <a:buChar char="•"/>
              <a:defRPr/>
            </a:pPr>
            <a:r>
              <a:rPr lang="en-US" sz="3000" dirty="0">
                <a:solidFill>
                  <a:srgbClr val="FFFFFF"/>
                </a:solidFill>
              </a:rPr>
              <a:t>Please share the ideas from this presentation. You have permission to reproduce the handouts. I only ask that you maintain the integrity of the content.</a:t>
            </a:r>
            <a:endParaRPr lang="en-US" sz="3000" dirty="0">
              <a:solidFill>
                <a:srgbClr val="6699FF"/>
              </a:solidFill>
            </a:endParaRPr>
          </a:p>
          <a:p>
            <a:pPr marL="609600" indent="-609600">
              <a:lnSpc>
                <a:spcPct val="80000"/>
              </a:lnSpc>
              <a:buClr>
                <a:schemeClr val="tx1"/>
              </a:buClr>
              <a:buSzTx/>
              <a:buFont typeface="Arial" pitchFamily="34" charset="0"/>
              <a:buChar char="•"/>
              <a:defRPr/>
            </a:pPr>
            <a:r>
              <a:rPr lang="en-US" sz="3000" dirty="0">
                <a:solidFill>
                  <a:srgbClr val="FFFFFF"/>
                </a:solidFill>
              </a:rPr>
              <a:t>Contact: </a:t>
            </a:r>
            <a:r>
              <a:rPr lang="en-US" sz="3000" dirty="0">
                <a:solidFill>
                  <a:srgbClr val="6699FF"/>
                </a:solidFill>
              </a:rPr>
              <a:t>bertolinob@cs.com;</a:t>
            </a:r>
            <a:r>
              <a:rPr lang="en-US" sz="3000" dirty="0">
                <a:solidFill>
                  <a:schemeClr val="bg2">
                    <a:lumMod val="60000"/>
                    <a:lumOff val="40000"/>
                  </a:schemeClr>
                </a:solidFill>
              </a:rPr>
              <a:t> </a:t>
            </a:r>
            <a:r>
              <a:rPr lang="en-US" sz="3000" dirty="0">
                <a:solidFill>
                  <a:srgbClr val="6699FF"/>
                </a:solidFill>
              </a:rPr>
              <a:t>+01.314.852.7274</a:t>
            </a:r>
          </a:p>
        </p:txBody>
      </p:sp>
      <p:pic>
        <p:nvPicPr>
          <p:cNvPr id="6" name="Picture 5" descr="C:\Users\Scott D. Miller\Desktop\ICCE.png"/>
          <p:cNvPicPr>
            <a:picLocks noChangeAspect="1" noChangeArrowheads="1"/>
          </p:cNvPicPr>
          <p:nvPr/>
        </p:nvPicPr>
        <p:blipFill>
          <a:blip r:embed="rId3"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784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453243" y="115410"/>
            <a:ext cx="9282793" cy="1313894"/>
          </a:xfrm>
          <a:effectLst/>
        </p:spPr>
        <p:txBody>
          <a:bodyPr>
            <a:normAutofit/>
          </a:bodyPr>
          <a:lstStyle/>
          <a:p>
            <a:pPr>
              <a:defRPr/>
            </a:pP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Patient (Client) Characteristics,</a:t>
            </a:r>
            <a:b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dirty="0">
                <a:solidFill>
                  <a:schemeClr val="tx1"/>
                </a:solidFill>
                <a:effectLst>
                  <a:outerShdw blurRad="38100" dist="38100" dir="2700000" algn="tl">
                    <a:srgbClr val="000000">
                      <a:alpha val="43137"/>
                    </a:srgbClr>
                  </a:outerShdw>
                </a:effectLst>
                <a:latin typeface="Arial" pitchFamily="34" charset="0"/>
                <a:cs typeface="Arial" pitchFamily="34" charset="0"/>
              </a:rPr>
              <a:t>Culture, and Preferences</a:t>
            </a:r>
          </a:p>
        </p:txBody>
      </p:sp>
      <p:sp>
        <p:nvSpPr>
          <p:cNvPr id="25603" name="Content Placeholder 2"/>
          <p:cNvSpPr>
            <a:spLocks noGrp="1"/>
          </p:cNvSpPr>
          <p:nvPr>
            <p:ph idx="1"/>
          </p:nvPr>
        </p:nvSpPr>
        <p:spPr>
          <a:xfrm>
            <a:off x="649357" y="1607598"/>
            <a:ext cx="10707756" cy="4953000"/>
          </a:xfrm>
          <a:effectLst/>
        </p:spPr>
        <p:txBody>
          <a:bodyPr>
            <a:normAutofit fontScale="92500" lnSpcReduction="10000"/>
          </a:bodyPr>
          <a:lstStyle/>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Client characteristics (i.e., age, gender, gender identity, ethnicity, race, social class, disability status, sexual orientation, developmental status, life stage, etc.).</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Strengths, resources, beliefs, and factors that can influence change.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Understanding of the local knowledge and culture.</a:t>
            </a:r>
          </a:p>
          <a:p>
            <a:pPr lvl="1">
              <a:lnSpc>
                <a:spcPct val="120000"/>
              </a:lnSpc>
              <a:spcBef>
                <a:spcPts val="0"/>
              </a:spcBef>
              <a:spcAft>
                <a:spcPts val="0"/>
              </a:spcAft>
              <a:buClrTx/>
              <a:buSzPct val="80000"/>
              <a:buFont typeface="Arial" pitchFamily="34" charset="0"/>
              <a:buChar char="•"/>
            </a:pPr>
            <a:r>
              <a:rPr lang="en-US" sz="3200" dirty="0">
                <a:solidFill>
                  <a:schemeClr val="tx1"/>
                </a:solidFill>
                <a:effectLst>
                  <a:outerShdw blurRad="38100" dist="38100" dir="2700000" algn="tl">
                    <a:srgbClr val="000000">
                      <a:alpha val="43137"/>
                    </a:srgbClr>
                  </a:outerShdw>
                </a:effectLst>
                <a:cs typeface="Arial" pitchFamily="34" charset="0"/>
              </a:rPr>
              <a:t>Personal preferences, values, and preferences related to treatment (e.g., goals, beliefs, worldviews, treatment expectations).</a:t>
            </a:r>
          </a:p>
          <a:p>
            <a:pPr lvl="1">
              <a:lnSpc>
                <a:spcPct val="120000"/>
              </a:lnSpc>
              <a:buClrTx/>
              <a:buSzPct val="80000"/>
              <a:buFont typeface="Arial" pitchFamily="34" charset="0"/>
              <a:buChar char="•"/>
            </a:pPr>
            <a:endParaRPr lang="en-US" sz="3200" dirty="0">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3074216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82476"/>
            <a:ext cx="10353761" cy="1326321"/>
          </a:xfrm>
        </p:spPr>
        <p:txBody>
          <a:bodyPr/>
          <a:lstStyle/>
          <a:p>
            <a:pPr algn="ctr">
              <a:defRPr/>
            </a:pPr>
            <a:r>
              <a:rPr lang="en-US" sz="4000" dirty="0">
                <a:effectLst>
                  <a:outerShdw blurRad="38100" dist="38100" dir="2700000" algn="tl">
                    <a:srgbClr val="000000">
                      <a:alpha val="43137"/>
                    </a:srgbClr>
                  </a:outerShdw>
                </a:effectLst>
                <a:cs typeface="Arial" pitchFamily="34" charset="0"/>
              </a:rPr>
              <a:t>Why Learn Hypnosis? </a:t>
            </a:r>
            <a:r>
              <a:rPr lang="en-US" sz="3600" dirty="0">
                <a:effectLst>
                  <a:outerShdw blurRad="38100" dist="38100" dir="2700000" algn="tl">
                    <a:srgbClr val="000000">
                      <a:alpha val="43137"/>
                    </a:srgbClr>
                  </a:outerShdw>
                </a:effectLst>
                <a:cs typeface="Arial" pitchFamily="34" charset="0"/>
              </a:rPr>
              <a:t>(cont.)</a:t>
            </a:r>
            <a:endParaRPr lang="en-US" dirty="0">
              <a:effectLst>
                <a:outerShdw blurRad="38100" dist="38100" dir="2700000" algn="tl">
                  <a:srgbClr val="000000">
                    <a:alpha val="43137"/>
                  </a:srgbClr>
                </a:outerShdw>
              </a:effectLst>
              <a:cs typeface="Arial" pitchFamily="34" charset="0"/>
            </a:endParaRPr>
          </a:p>
        </p:txBody>
      </p:sp>
      <p:sp>
        <p:nvSpPr>
          <p:cNvPr id="132099" name="Rectangle 3"/>
          <p:cNvSpPr>
            <a:spLocks noGrp="1" noChangeArrowheads="1"/>
          </p:cNvSpPr>
          <p:nvPr>
            <p:ph type="body" idx="1"/>
          </p:nvPr>
        </p:nvSpPr>
        <p:spPr>
          <a:xfrm>
            <a:off x="881019" y="1301675"/>
            <a:ext cx="10353761" cy="5099125"/>
          </a:xfrm>
        </p:spPr>
        <p:txBody>
          <a:bodyPr>
            <a:noAutofit/>
          </a:bodyPr>
          <a:lstStyle/>
          <a:p>
            <a:pPr>
              <a:lnSpc>
                <a:spcPct val="100000"/>
              </a:lnSpc>
              <a:spcBef>
                <a:spcPts val="600"/>
              </a:spcBef>
            </a:pPr>
            <a:r>
              <a:rPr lang="en-US" sz="2800" dirty="0">
                <a:effectLst>
                  <a:outerShdw blurRad="38100" dist="38100" dir="2700000" algn="tl">
                    <a:srgbClr val="000000">
                      <a:alpha val="43137"/>
                    </a:srgbClr>
                  </a:outerShdw>
                </a:effectLst>
                <a:cs typeface="Arial" pitchFamily="34" charset="0"/>
              </a:rPr>
              <a:t>Provides insights into subjective experience.</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Enhances one’s sense of personal control.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Multi-dimensional applications.</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Enhances cognitive, behavioral, and emotional flexibility.</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Hypnosis is now well-integrated into the fields of psychotherapy and behavioral medicine based on substantive empirical evidence for its efficacy.</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cs typeface="Arial" pitchFamily="34" charset="0"/>
              </a:rPr>
              <a:t>Hypnosis builds on client capacities (strengths).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4016030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b="0" dirty="0">
                <a:solidFill>
                  <a:schemeClr val="tx1"/>
                </a:solidFill>
                <a:effectLst>
                  <a:outerShdw blurRad="38100" dist="38100" dir="2700000" algn="tl">
                    <a:srgbClr val="000000">
                      <a:alpha val="43137"/>
                    </a:srgbClr>
                  </a:outerShdw>
                </a:effectLst>
                <a:latin typeface="Arial" pitchFamily="34" charset="0"/>
              </a:rPr>
              <a:t>From Pathology to Strengths</a:t>
            </a:r>
          </a:p>
        </p:txBody>
      </p:sp>
      <p:sp>
        <p:nvSpPr>
          <p:cNvPr id="547843" name="Rectangle 3"/>
          <p:cNvSpPr>
            <a:spLocks noGrp="1" noChangeArrowheads="1"/>
          </p:cNvSpPr>
          <p:nvPr>
            <p:ph idx="1"/>
          </p:nvPr>
        </p:nvSpPr>
        <p:spPr>
          <a:xfrm>
            <a:off x="1029810" y="1295400"/>
            <a:ext cx="10203402" cy="4724400"/>
          </a:xfrm>
          <a:effectLst/>
        </p:spPr>
        <p:txBody>
          <a:bodyPr>
            <a:normAutofit fontScale="70000" lnSpcReduction="20000"/>
          </a:bodyPr>
          <a:lstStyle/>
          <a:p>
            <a:pPr marL="118872" indent="0">
              <a:lnSpc>
                <a:spcPct val="120000"/>
              </a:lnSpc>
              <a:buClr>
                <a:schemeClr val="tx1"/>
              </a:buClr>
              <a:buNone/>
            </a:pPr>
            <a:r>
              <a:rPr lang="en-US" sz="2800" dirty="0">
                <a:solidFill>
                  <a:schemeClr val="tx1"/>
                </a:solidFill>
                <a:effectLst>
                  <a:outerShdw blurRad="38100" dist="38100" dir="2700000" algn="tl">
                    <a:srgbClr val="000000">
                      <a:alpha val="43137"/>
                    </a:srgbClr>
                  </a:outerShdw>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Working exclusively on personal weakness and on the damaged brains, however, has rendered science poorly equipped to do effective prevention.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effectLst>
                  <a:outerShdw blurRad="38100" dist="38100" dir="2700000" algn="tl">
                    <a:srgbClr val="000000">
                      <a:alpha val="43137"/>
                    </a:srgbClr>
                  </a:outerShdw>
                </a:effectLst>
                <a:latin typeface="Arial"/>
                <a:cs typeface="Arial" pitchFamily="34" charset="0"/>
              </a:rPr>
              <a:t>Seligman, M. E. P., &amp; </a:t>
            </a:r>
            <a:r>
              <a:rPr lang="en-US" sz="1400" dirty="0" err="1">
                <a:solidFill>
                  <a:prstClr val="white"/>
                </a:solidFill>
                <a:effectLst>
                  <a:outerShdw blurRad="38100" dist="38100" dir="2700000" algn="tl">
                    <a:srgbClr val="000000">
                      <a:alpha val="43137"/>
                    </a:srgbClr>
                  </a:outerShdw>
                </a:effectLst>
                <a:latin typeface="Arial"/>
                <a:cs typeface="Arial" pitchFamily="34" charset="0"/>
              </a:rPr>
              <a:t>Csikszentmihalyi</a:t>
            </a:r>
            <a:r>
              <a:rPr lang="en-US" sz="1400" dirty="0">
                <a:solidFill>
                  <a:prstClr val="white"/>
                </a:solidFill>
                <a:effectLst>
                  <a:outerShdw blurRad="38100" dist="38100" dir="2700000" algn="tl">
                    <a:srgbClr val="000000">
                      <a:alpha val="43137"/>
                    </a:srgbClr>
                  </a:outerShdw>
                </a:effectLst>
                <a:latin typeface="Arial"/>
                <a:cs typeface="Arial" pitchFamily="34" charset="0"/>
              </a:rPr>
              <a:t>, M. (2000). Positive psychology: An introduction. </a:t>
            </a:r>
            <a:r>
              <a:rPr lang="en-US" sz="1400" i="1" dirty="0">
                <a:solidFill>
                  <a:prstClr val="white"/>
                </a:solidFill>
                <a:effectLst>
                  <a:outerShdw blurRad="38100" dist="38100" dir="2700000" algn="tl">
                    <a:srgbClr val="000000">
                      <a:alpha val="43137"/>
                    </a:srgbClr>
                  </a:outerShdw>
                </a:effectLst>
                <a:latin typeface="Arial"/>
                <a:cs typeface="Arial" pitchFamily="34" charset="0"/>
              </a:rPr>
              <a:t>American</a:t>
            </a:r>
            <a:r>
              <a:rPr lang="en-US" sz="1400" dirty="0">
                <a:solidFill>
                  <a:prstClr val="white"/>
                </a:solidFill>
                <a:effectLst>
                  <a:outerShdw blurRad="38100" dist="38100" dir="2700000" algn="tl">
                    <a:srgbClr val="000000">
                      <a:alpha val="43137"/>
                    </a:srgbClr>
                  </a:outerShdw>
                </a:effectLst>
                <a:latin typeface="Arial"/>
              </a:rPr>
              <a:t> </a:t>
            </a:r>
            <a:r>
              <a:rPr lang="en-US" sz="1200" i="1" dirty="0">
                <a:solidFill>
                  <a:prstClr val="white"/>
                </a:solidFill>
                <a:effectLst>
                  <a:outerShdw blurRad="38100" dist="38100" dir="2700000" algn="tl">
                    <a:srgbClr val="000000">
                      <a:alpha val="43137"/>
                    </a:srgbClr>
                  </a:outerShdw>
                </a:effectLst>
                <a:latin typeface="Arial"/>
                <a:cs typeface="Arial" pitchFamily="34" charset="0"/>
              </a:rPr>
              <a:t>Psychologist, 55</a:t>
            </a:r>
            <a:r>
              <a:rPr lang="en-US" sz="1200" dirty="0">
                <a:solidFill>
                  <a:prstClr val="white"/>
                </a:solidFill>
                <a:effectLst>
                  <a:outerShdw blurRad="38100" dist="38100" dir="2700000" algn="tl">
                    <a:srgbClr val="000000">
                      <a:alpha val="43137"/>
                    </a:srgbClr>
                  </a:outerShdw>
                </a:effectLst>
                <a:latin typeface="Arial"/>
                <a:cs typeface="Arial" pitchFamily="34" charset="0"/>
              </a:rPr>
              <a:t>(1), </a:t>
            </a:r>
          </a:p>
          <a:p>
            <a:pPr>
              <a:buFont typeface="Wingdings" pitchFamily="2" charset="2"/>
              <a:buNone/>
              <a:defRPr/>
            </a:pPr>
            <a:r>
              <a:rPr lang="en-US" sz="1200" dirty="0">
                <a:solidFill>
                  <a:prstClr val="white"/>
                </a:solidFill>
                <a:effectLst>
                  <a:outerShdw blurRad="38100" dist="38100" dir="2700000" algn="tl">
                    <a:srgbClr val="000000">
                      <a:alpha val="43137"/>
                    </a:srgbClr>
                  </a:outerShdw>
                </a:effectLst>
                <a:latin typeface="Arial"/>
                <a:cs typeface="Arial" pitchFamily="34" charset="0"/>
              </a:rPr>
              <a:t>     5–14.</a:t>
            </a:r>
          </a:p>
        </p:txBody>
      </p:sp>
    </p:spTree>
    <p:extLst>
      <p:ext uri="{BB962C8B-B14F-4D97-AF65-F5344CB8AC3E}">
        <p14:creationId xmlns:p14="http://schemas.microsoft.com/office/powerpoint/2010/main" val="49993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0"/>
            <a:ext cx="8229600" cy="1402672"/>
          </a:xfrm>
        </p:spPr>
        <p:txBody>
          <a:bodyPr/>
          <a:lstStyle/>
          <a:p>
            <a:pPr algn="ctr" eaLnBrk="1" hangingPunct="1"/>
            <a:r>
              <a:rPr lang="en-US" b="0" dirty="0">
                <a:solidFill>
                  <a:schemeClr val="tx1"/>
                </a:solidFill>
                <a:effectLst>
                  <a:outerShdw blurRad="38100" dist="38100" dir="2700000" algn="tl">
                    <a:srgbClr val="000000">
                      <a:alpha val="43137"/>
                    </a:srgbClr>
                  </a:outerShdw>
                </a:effectLst>
                <a:latin typeface="Arial" pitchFamily="34" charset="0"/>
                <a:cs typeface="Arial" pitchFamily="34" charset="0"/>
              </a:rPr>
              <a:t>Defining Strengths-Based</a:t>
            </a:r>
          </a:p>
        </p:txBody>
      </p:sp>
      <p:sp>
        <p:nvSpPr>
          <p:cNvPr id="3" name="Subtitle 2"/>
          <p:cNvSpPr>
            <a:spLocks noGrp="1"/>
          </p:cNvSpPr>
          <p:nvPr>
            <p:ph idx="1"/>
          </p:nvPr>
        </p:nvSpPr>
        <p:spPr>
          <a:xfrm>
            <a:off x="239697" y="1281980"/>
            <a:ext cx="11011791" cy="4525963"/>
          </a:xfrm>
          <a:effectLst/>
        </p:spPr>
        <p:txBody>
          <a:bodyPr rtlCol="0">
            <a:noAutofit/>
          </a:bodyPr>
          <a:lstStyle/>
          <a:p>
            <a:pPr marL="609600" indent="0">
              <a:buNone/>
            </a:pPr>
            <a:r>
              <a:rPr lang="en-US" sz="2200" dirty="0">
                <a:effectLst/>
              </a:rPr>
              <a:t>A strengths-based perspective emphasizes the abilities and resources people have within themselves and their support systems to more effectively cope with life challenges. When combined with new experiences, understandings and skills, those abilities and resources contribute to improved well-being, which is comprised of three areas of functioning: individual, interpersonal relationships, and social role. Strengths-based practitioners value relationships convey this through respectful, culturally-sensitive, collaborative, practices that support, encourage and empower. Routine and ongoing monitoring (ROM) is used to create and maintain a culture of feedback—a responsive, consumer-driven climate to ensure the greatest benefit of services.</a:t>
            </a:r>
          </a:p>
        </p:txBody>
      </p:sp>
      <p:sp>
        <p:nvSpPr>
          <p:cNvPr id="6" name="TextBox 5"/>
          <p:cNvSpPr txBox="1"/>
          <p:nvPr/>
        </p:nvSpPr>
        <p:spPr>
          <a:xfrm>
            <a:off x="1243343" y="5807943"/>
            <a:ext cx="10090964" cy="523220"/>
          </a:xfrm>
          <a:prstGeom prst="rect">
            <a:avLst/>
          </a:prstGeom>
          <a:noFill/>
        </p:spPr>
        <p:txBody>
          <a:bodyPr wrap="square" rtlCol="0">
            <a:spAutoFit/>
          </a:bodyPr>
          <a:lstStyle/>
          <a:p>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Bertolino, B. (2018). </a:t>
            </a:r>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Evidence-based approach to counseling and psychotherapy: Client-informed, outcome-oriented clinical </a:t>
            </a:r>
          </a:p>
          <a:p>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work</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York, NY: Springer.</a:t>
            </a:r>
          </a:p>
        </p:txBody>
      </p:sp>
    </p:spTree>
    <p:extLst>
      <p:ext uri="{BB962C8B-B14F-4D97-AF65-F5344CB8AC3E}">
        <p14:creationId xmlns:p14="http://schemas.microsoft.com/office/powerpoint/2010/main" val="313826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913796" y="145774"/>
            <a:ext cx="10353761" cy="1070551"/>
          </a:xfrm>
        </p:spPr>
        <p:txBody>
          <a:bodyPr>
            <a:normAutofit/>
          </a:bodyPr>
          <a:lstStyle/>
          <a:p>
            <a:pPr>
              <a:defRPr/>
            </a:pPr>
            <a:r>
              <a:rPr lang="en-US" sz="4000" b="0" cap="none" dirty="0">
                <a:latin typeface="Arial" panose="020B0604020202020204" pitchFamily="34" charset="0"/>
                <a:cs typeface="Arial" panose="020B0604020202020204" pitchFamily="34" charset="0"/>
              </a:rPr>
              <a:t>Strengths-Based Principles</a:t>
            </a:r>
            <a:endParaRPr lang="en-US" sz="4000" b="0" cap="none" dirty="0">
              <a:solidFill>
                <a:schemeClr val="tx1"/>
              </a:solidFill>
              <a:latin typeface="Arial" panose="020B0604020202020204" pitchFamily="34" charset="0"/>
              <a:cs typeface="Arial" panose="020B0604020202020204" pitchFamily="34" charset="0"/>
            </a:endParaRPr>
          </a:p>
        </p:txBody>
      </p:sp>
      <p:sp>
        <p:nvSpPr>
          <p:cNvPr id="420867" name="Rectangle 3"/>
          <p:cNvSpPr>
            <a:spLocks noGrp="1" noChangeArrowheads="1"/>
          </p:cNvSpPr>
          <p:nvPr>
            <p:ph sz="half" idx="1"/>
          </p:nvPr>
        </p:nvSpPr>
        <p:spPr>
          <a:xfrm>
            <a:off x="448767" y="1424763"/>
            <a:ext cx="5608982" cy="4922874"/>
          </a:xfrm>
          <a:effectLst/>
        </p:spPr>
        <p:txBody>
          <a:bodyPr>
            <a:noAutofit/>
          </a:bodyPr>
          <a:lstStyle/>
          <a:p>
            <a:pPr marL="51435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Expectancy and hope are catalysts of change.</a:t>
            </a:r>
          </a:p>
          <a:p>
            <a:pPr marL="514350" lvl="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Clients are the most important contributors to outcome.</a:t>
            </a:r>
          </a:p>
          <a:p>
            <a:pPr marL="514350" lvl="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The therapeutic relationship makes substantial and consistent contributions to outcome.</a:t>
            </a:r>
          </a:p>
          <a:p>
            <a:pPr marL="514350" lvl="0" indent="-514350">
              <a:lnSpc>
                <a:spcPct val="100000"/>
              </a:lnSpc>
              <a:spcBef>
                <a:spcPts val="0"/>
              </a:spcBef>
              <a:spcAft>
                <a:spcPts val="300"/>
              </a:spcAft>
              <a:buClr>
                <a:schemeClr val="tx1"/>
              </a:buClr>
              <a:buSzPct val="100000"/>
              <a:buFont typeface="+mj-lt"/>
              <a:buAutoNum type="arabicPeriod"/>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Culture influences and shapes all aspects of </a:t>
            </a:r>
            <a:r>
              <a:rPr lang="en-US" sz="2400" dirty="0">
                <a:effectLst/>
                <a:latin typeface="Arial" panose="020B0604020202020204" pitchFamily="34" charset="0"/>
                <a:ea typeface="Times New Roman" panose="02020603050405020304" pitchFamily="18" charset="0"/>
                <a:cs typeface="Arial" panose="020B0604020202020204" pitchFamily="34" charset="0"/>
              </a:rPr>
              <a:t>human lives.</a:t>
            </a:r>
            <a:endPar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00000"/>
              </a:lnSpc>
              <a:spcBef>
                <a:spcPts val="0"/>
              </a:spcBef>
              <a:spcAft>
                <a:spcPts val="300"/>
              </a:spcAft>
              <a:buClr>
                <a:schemeClr val="tx1"/>
              </a:buClr>
              <a:buSzPct val="100000"/>
              <a:buFont typeface="+mj-lt"/>
              <a:buAutoNum type="arabicPeriod"/>
            </a:pPr>
            <a:r>
              <a:rPr lang="en-US" sz="2400" dirty="0">
                <a:effectLst/>
                <a:latin typeface="Arial" panose="020B0604020202020204" pitchFamily="34" charset="0"/>
                <a:ea typeface="Times New Roman" panose="02020603050405020304" pitchFamily="18" charset="0"/>
                <a:cs typeface="Arial" panose="020B0604020202020204" pitchFamily="34" charset="0"/>
              </a:rPr>
              <a:t>Effective services promote growth, development, well-being, and functioning.</a:t>
            </a:r>
          </a:p>
        </p:txBody>
      </p:sp>
      <p:sp>
        <p:nvSpPr>
          <p:cNvPr id="2" name="Content Placeholder 1"/>
          <p:cNvSpPr>
            <a:spLocks noGrp="1"/>
          </p:cNvSpPr>
          <p:nvPr>
            <p:ph sz="half" idx="2"/>
          </p:nvPr>
        </p:nvSpPr>
        <p:spPr/>
        <p:txBody>
          <a:bodyPr/>
          <a:lstStyle/>
          <a:p>
            <a:endParaRPr lang="en-US"/>
          </a:p>
        </p:txBody>
      </p:sp>
      <p:pic>
        <p:nvPicPr>
          <p:cNvPr id="3" name="Picture 2">
            <a:extLst>
              <a:ext uri="{FF2B5EF4-FFF2-40B4-BE49-F238E27FC236}">
                <a16:creationId xmlns:a16="http://schemas.microsoft.com/office/drawing/2014/main" id="{282FE656-A895-48D0-A1C0-06573886D010}"/>
              </a:ext>
            </a:extLst>
          </p:cNvPr>
          <p:cNvPicPr>
            <a:picLocks noChangeAspect="1"/>
          </p:cNvPicPr>
          <p:nvPr/>
        </p:nvPicPr>
        <p:blipFill>
          <a:blip r:embed="rId3"/>
          <a:stretch>
            <a:fillRect/>
          </a:stretch>
        </p:blipFill>
        <p:spPr>
          <a:xfrm>
            <a:off x="7037658" y="1528563"/>
            <a:ext cx="3078366" cy="4397666"/>
          </a:xfrm>
          <a:prstGeom prst="rect">
            <a:avLst/>
          </a:prstGeom>
        </p:spPr>
      </p:pic>
    </p:spTree>
    <p:extLst>
      <p:ext uri="{BB962C8B-B14F-4D97-AF65-F5344CB8AC3E}">
        <p14:creationId xmlns:p14="http://schemas.microsoft.com/office/powerpoint/2010/main" val="239896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20867">
                                            <p:txEl>
                                              <p:pRg st="4" end="4"/>
                                            </p:txEl>
                                          </p:spTgt>
                                        </p:tgtEl>
                                        <p:attrNameLst>
                                          <p:attrName>style.visibility</p:attrName>
                                        </p:attrNameLst>
                                      </p:cBhvr>
                                      <p:to>
                                        <p:strVal val="visible"/>
                                      </p:to>
                                    </p:set>
                                    <p:animEffect transition="in" filter="wipe(left)">
                                      <p:cBhvr>
                                        <p:cTn id="27" dur="500"/>
                                        <p:tgtEl>
                                          <p:spTgt spid="420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Is Hypnosis a Therapy?</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There are good arguments to both yes and no. My view is that hypnosis is a </a:t>
            </a:r>
            <a:r>
              <a:rPr lang="en-US" sz="2800" b="0" i="1" cap="none" dirty="0">
                <a:effectLst>
                  <a:outerShdw blurRad="38100" dist="38100" dir="2700000" algn="tl">
                    <a:srgbClr val="000000">
                      <a:alpha val="43137"/>
                    </a:srgbClr>
                  </a:outerShdw>
                </a:effectLst>
                <a:latin typeface="Arial" pitchFamily="34" charset="0"/>
                <a:cs typeface="Arial" pitchFamily="34" charset="0"/>
              </a:rPr>
              <a:t>tool</a:t>
            </a:r>
            <a:r>
              <a:rPr lang="en-US" sz="2800" b="0" cap="none" dirty="0">
                <a:effectLst>
                  <a:outerShdw blurRad="38100" dist="38100" dir="2700000" algn="tl">
                    <a:srgbClr val="000000">
                      <a:alpha val="43137"/>
                    </a:srgbClr>
                  </a:outerShdw>
                </a:effectLst>
                <a:latin typeface="Arial" pitchFamily="34" charset="0"/>
                <a:cs typeface="Arial" pitchFamily="34" charset="0"/>
              </a:rPr>
              <a:t>, an experiential vehicle for stimulating new, therapeutic associations in the client.</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02780981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Does Hypnosis Cure People?</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No. It’s what happens </a:t>
            </a:r>
            <a:r>
              <a:rPr lang="en-US" sz="2800" b="0" i="1" cap="none" dirty="0">
                <a:effectLst>
                  <a:outerShdw blurRad="38100" dist="38100" dir="2700000" algn="tl">
                    <a:srgbClr val="000000">
                      <a:alpha val="43137"/>
                    </a:srgbClr>
                  </a:outerShdw>
                </a:effectLst>
                <a:latin typeface="Arial" pitchFamily="34" charset="0"/>
                <a:cs typeface="Arial" pitchFamily="34" charset="0"/>
              </a:rPr>
              <a:t>during </a:t>
            </a:r>
            <a:r>
              <a:rPr lang="en-US" sz="2800" b="0" cap="none" dirty="0">
                <a:effectLst>
                  <a:outerShdw blurRad="38100" dist="38100" dir="2700000" algn="tl">
                    <a:srgbClr val="000000">
                      <a:alpha val="43137"/>
                    </a:srgbClr>
                  </a:outerShdw>
                </a:effectLst>
                <a:latin typeface="Arial" pitchFamily="34" charset="0"/>
                <a:cs typeface="Arial" pitchFamily="34" charset="0"/>
              </a:rPr>
              <a:t>hypnosis—the new and beneficial association the client forms.</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52510498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What Does Hypnosis Do?</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It </a:t>
            </a:r>
            <a:r>
              <a:rPr lang="en-US" sz="2800" b="0" i="1" cap="none" dirty="0">
                <a:effectLst>
                  <a:outerShdw blurRad="38100" dist="38100" dir="2700000" algn="tl">
                    <a:srgbClr val="000000">
                      <a:alpha val="43137"/>
                    </a:srgbClr>
                  </a:outerShdw>
                </a:effectLst>
                <a:latin typeface="Arial" pitchFamily="34" charset="0"/>
                <a:cs typeface="Arial" pitchFamily="34" charset="0"/>
              </a:rPr>
              <a:t>amplifies and/or de-amplifies </a:t>
            </a:r>
            <a:r>
              <a:rPr lang="en-US" sz="2800" b="0" cap="none" dirty="0">
                <a:effectLst>
                  <a:outerShdw blurRad="38100" dist="38100" dir="2700000" algn="tl">
                    <a:srgbClr val="000000">
                      <a:alpha val="43137"/>
                    </a:srgbClr>
                  </a:outerShdw>
                </a:effectLst>
                <a:latin typeface="Arial" pitchFamily="34" charset="0"/>
                <a:cs typeface="Arial" pitchFamily="34" charset="0"/>
              </a:rPr>
              <a:t>specific elements of experience. It generates associations and dissociations.</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4009665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1083365" y="815009"/>
            <a:ext cx="9799983"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Think in these terms:</a:t>
            </a: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3600" b="0" cap="none" dirty="0">
                <a:effectLst>
                  <a:outerShdw blurRad="38100" dist="38100" dir="2700000" algn="tl">
                    <a:srgbClr val="000000">
                      <a:alpha val="43137"/>
                    </a:srgbClr>
                  </a:outerShdw>
                </a:effectLst>
                <a:latin typeface="Arial" pitchFamily="34" charset="0"/>
                <a:cs typeface="Arial" pitchFamily="34" charset="0"/>
              </a:rPr>
              <a:t>What </a:t>
            </a:r>
            <a:r>
              <a:rPr lang="en-US" sz="3600" b="0" i="1" cap="none" dirty="0">
                <a:effectLst>
                  <a:outerShdw blurRad="38100" dist="38100" dir="2700000" algn="tl">
                    <a:srgbClr val="000000">
                      <a:alpha val="43137"/>
                    </a:srgbClr>
                  </a:outerShdw>
                </a:effectLst>
                <a:latin typeface="Arial" pitchFamily="34" charset="0"/>
                <a:cs typeface="Arial" pitchFamily="34" charset="0"/>
              </a:rPr>
              <a:t>frame of mind </a:t>
            </a:r>
            <a:r>
              <a:rPr lang="en-US" sz="3600" b="0" cap="none" dirty="0">
                <a:effectLst>
                  <a:outerShdw blurRad="38100" dist="38100" dir="2700000" algn="tl">
                    <a:srgbClr val="000000">
                      <a:alpha val="43137"/>
                    </a:srgbClr>
                  </a:outerShdw>
                </a:effectLst>
                <a:latin typeface="Arial" pitchFamily="34" charset="0"/>
                <a:cs typeface="Arial" pitchFamily="34" charset="0"/>
              </a:rPr>
              <a:t>does someone need to be in in order to achieve the goal?</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Hypnosis is about building frames of mind.</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89979183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52831" y="857922"/>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The Salient Question…</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Is </a:t>
            </a:r>
            <a:r>
              <a:rPr lang="en-US" sz="2800" b="0" i="1" cap="none" dirty="0">
                <a:effectLst>
                  <a:outerShdw blurRad="38100" dist="38100" dir="2700000" algn="tl">
                    <a:srgbClr val="000000">
                      <a:alpha val="43137"/>
                    </a:srgbClr>
                  </a:outerShdw>
                </a:effectLst>
                <a:latin typeface="Arial" pitchFamily="34" charset="0"/>
                <a:cs typeface="Arial" pitchFamily="34" charset="0"/>
              </a:rPr>
              <a:t>not, </a:t>
            </a:r>
            <a:r>
              <a:rPr lang="en-US" sz="2800" b="0" cap="none" dirty="0">
                <a:effectLst>
                  <a:outerShdw blurRad="38100" dist="38100" dir="2700000" algn="tl">
                    <a:srgbClr val="000000">
                      <a:alpha val="43137"/>
                    </a:srgbClr>
                  </a:outerShdw>
                </a:effectLst>
                <a:latin typeface="Arial" pitchFamily="34" charset="0"/>
                <a:cs typeface="Arial" pitchFamily="34" charset="0"/>
              </a:rPr>
              <a:t>“Does hypnosis cure problem X?” Rather, “If one applies therapy approach Y </a:t>
            </a:r>
            <a:r>
              <a:rPr lang="en-US" sz="2800" b="0" i="1" cap="none" dirty="0">
                <a:effectLst>
                  <a:outerShdw blurRad="38100" dist="38100" dir="2700000" algn="tl">
                    <a:srgbClr val="000000">
                      <a:alpha val="43137"/>
                    </a:srgbClr>
                  </a:outerShdw>
                </a:effectLst>
                <a:latin typeface="Arial" pitchFamily="34" charset="0"/>
                <a:cs typeface="Arial" pitchFamily="34" charset="0"/>
              </a:rPr>
              <a:t>without </a:t>
            </a:r>
            <a:r>
              <a:rPr lang="en-US" sz="2800" b="0" cap="none" dirty="0">
                <a:effectLst>
                  <a:outerShdw blurRad="38100" dist="38100" dir="2700000" algn="tl">
                    <a:srgbClr val="000000">
                      <a:alpha val="43137"/>
                    </a:srgbClr>
                  </a:outerShdw>
                </a:effectLst>
                <a:latin typeface="Arial" pitchFamily="34" charset="0"/>
                <a:cs typeface="Arial" pitchFamily="34" charset="0"/>
              </a:rPr>
              <a:t>hypnosis and applies therapy approach Y </a:t>
            </a:r>
            <a:r>
              <a:rPr lang="en-US" sz="2800" b="0" i="1" cap="none" dirty="0">
                <a:effectLst>
                  <a:outerShdw blurRad="38100" dist="38100" dir="2700000" algn="tl">
                    <a:srgbClr val="000000">
                      <a:alpha val="43137"/>
                    </a:srgbClr>
                  </a:outerShdw>
                </a:effectLst>
                <a:latin typeface="Arial" pitchFamily="34" charset="0"/>
                <a:cs typeface="Arial" pitchFamily="34" charset="0"/>
              </a:rPr>
              <a:t>with </a:t>
            </a:r>
            <a:r>
              <a:rPr lang="en-US" sz="2800" b="0" cap="none" dirty="0">
                <a:effectLst>
                  <a:outerShdw blurRad="38100" dist="38100" dir="2700000" algn="tl">
                    <a:srgbClr val="000000">
                      <a:alpha val="43137"/>
                    </a:srgbClr>
                  </a:outerShdw>
                </a:effectLst>
                <a:latin typeface="Arial" pitchFamily="34" charset="0"/>
                <a:cs typeface="Arial" pitchFamily="34" charset="0"/>
              </a:rPr>
              <a:t>hypnosis, will the addition of hypnosis to the process likely enhance the treatment outcome?”</a:t>
            </a:r>
            <a:br>
              <a:rPr lang="en-US" sz="2800" b="0" cap="none" dirty="0">
                <a:effectLst>
                  <a:outerShdw blurRad="38100" dist="38100" dir="2700000" algn="tl">
                    <a:srgbClr val="000000">
                      <a:alpha val="43137"/>
                    </a:srgbClr>
                  </a:outerShdw>
                </a:effectLst>
                <a:latin typeface="Arial" pitchFamily="34" charset="0"/>
                <a:cs typeface="Arial" pitchFamily="34" charset="0"/>
              </a:rPr>
            </a:br>
            <a:br>
              <a:rPr lang="en-US" sz="28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The evidence suggest the answer is </a:t>
            </a:r>
            <a:r>
              <a:rPr lang="en-US" sz="2800" i="1" cap="none" dirty="0">
                <a:effectLst>
                  <a:outerShdw blurRad="38100" dist="38100" dir="2700000" algn="tl">
                    <a:srgbClr val="000000">
                      <a:alpha val="43137"/>
                    </a:srgbClr>
                  </a:outerShdw>
                </a:effectLst>
                <a:latin typeface="Arial" pitchFamily="34" charset="0"/>
                <a:cs typeface="Arial" pitchFamily="34" charset="0"/>
              </a:rPr>
              <a:t>yes</a:t>
            </a:r>
            <a:r>
              <a:rPr lang="en-US" sz="2800" b="0" i="1" cap="none" dirty="0">
                <a:effectLst>
                  <a:outerShdw blurRad="38100" dist="38100" dir="2700000" algn="tl">
                    <a:srgbClr val="000000">
                      <a:alpha val="43137"/>
                    </a:srgbClr>
                  </a:outerShdw>
                </a:effectLst>
                <a:latin typeface="Arial" pitchFamily="34" charset="0"/>
                <a:cs typeface="Arial" pitchFamily="34" charset="0"/>
              </a:rPr>
              <a:t>.</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717565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1"/>
            <a:ext cx="9934113" cy="4199765"/>
          </a:xfrm>
        </p:spPr>
        <p:txBody>
          <a:bodyPr/>
          <a:lstStyle/>
          <a:p>
            <a:pPr>
              <a:defRPr/>
            </a:pPr>
            <a:r>
              <a:rPr lang="en-US" sz="4800" b="0" cap="none" dirty="0">
                <a:latin typeface="Arial" pitchFamily="34" charset="0"/>
                <a:cs typeface="Arial" pitchFamily="34" charset="0"/>
              </a:rPr>
              <a:t>Hypnosis Defined</a:t>
            </a:r>
            <a:endParaRPr lang="en-US" sz="3600" b="0" cap="none" dirty="0">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2127767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What Does Hypnosis Add to the</a:t>
            </a:r>
            <a:br>
              <a:rPr lang="en-US" sz="4000" dirty="0">
                <a:effectLst>
                  <a:outerShdw blurRad="38100" dist="38100" dir="2700000" algn="tl">
                    <a:srgbClr val="000000">
                      <a:alpha val="43137"/>
                    </a:srgbClr>
                  </a:outerShdw>
                </a:effectLst>
                <a:cs typeface="Arial" pitchFamily="34" charset="0"/>
              </a:rPr>
            </a:br>
            <a:r>
              <a:rPr lang="en-US" sz="4000" dirty="0">
                <a:effectLst>
                  <a:outerShdw blurRad="38100" dist="38100" dir="2700000" algn="tl">
                    <a:srgbClr val="000000">
                      <a:alpha val="43137"/>
                    </a:srgbClr>
                  </a:outerShdw>
                </a:effectLst>
                <a:cs typeface="Arial" pitchFamily="34" charset="0"/>
              </a:rPr>
              <a:t>Therapy Context?</a:t>
            </a:r>
          </a:p>
        </p:txBody>
      </p:sp>
      <p:sp>
        <p:nvSpPr>
          <p:cNvPr id="132099" name="Rectangle 3"/>
          <p:cNvSpPr>
            <a:spLocks noGrp="1" noChangeArrowheads="1"/>
          </p:cNvSpPr>
          <p:nvPr>
            <p:ph type="body" idx="1"/>
          </p:nvPr>
        </p:nvSpPr>
        <p:spPr>
          <a:xfrm>
            <a:off x="881019" y="1710466"/>
            <a:ext cx="10177842" cy="4690334"/>
          </a:xfrm>
        </p:spPr>
        <p:txBody>
          <a:bodyPr>
            <a:normAutofit/>
          </a:bodyPr>
          <a:lstStyle/>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a:t>
            </a:r>
            <a:r>
              <a:rPr lang="en-US" sz="2400" i="1" dirty="0">
                <a:effectLst>
                  <a:outerShdw blurRad="38100" dist="38100" dir="2700000" algn="tl">
                    <a:srgbClr val="000000">
                      <a:alpha val="43137"/>
                    </a:srgbClr>
                  </a:outerShdw>
                </a:effectLst>
                <a:cs typeface="Arial" pitchFamily="34" charset="0"/>
              </a:rPr>
              <a:t>amplifies aspects of personal experience </a:t>
            </a:r>
            <a:r>
              <a:rPr lang="en-US" sz="2400" dirty="0">
                <a:effectLst>
                  <a:outerShdw blurRad="38100" dist="38100" dir="2700000" algn="tl">
                    <a:srgbClr val="000000">
                      <a:alpha val="43137"/>
                    </a:srgbClr>
                  </a:outerShdw>
                </a:effectLst>
                <a:cs typeface="Arial" pitchFamily="34" charset="0"/>
              </a:rPr>
              <a:t>and may make it easier to recognize how the client’s patterns of perception, thinking, interpersonal relating, etc. are contributing to distressing states;</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stimulates </a:t>
            </a:r>
            <a:r>
              <a:rPr lang="en-US" sz="2400" i="1" dirty="0">
                <a:effectLst>
                  <a:outerShdw blurRad="38100" dist="38100" dir="2700000" algn="tl">
                    <a:srgbClr val="000000">
                      <a:alpha val="43137"/>
                    </a:srgbClr>
                  </a:outerShdw>
                </a:effectLst>
                <a:cs typeface="Arial" pitchFamily="34" charset="0"/>
              </a:rPr>
              <a:t>experiential learning</a:t>
            </a:r>
            <a:r>
              <a:rPr lang="en-US" sz="2400" dirty="0">
                <a:effectLst>
                  <a:outerShdw blurRad="38100" dist="38100" dir="2700000" algn="tl">
                    <a:srgbClr val="000000">
                      <a:alpha val="43137"/>
                    </a:srgbClr>
                  </a:outerShdw>
                </a:effectLst>
                <a:cs typeface="Arial" pitchFamily="34" charset="0"/>
              </a:rPr>
              <a:t>;</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Hypnotic suggestion is an effective method of achieving pattern interruption;</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helps to </a:t>
            </a:r>
            <a:r>
              <a:rPr lang="en-US" sz="2400" i="1" dirty="0">
                <a:effectLst>
                  <a:outerShdw blurRad="38100" dist="38100" dir="2700000" algn="tl">
                    <a:srgbClr val="000000">
                      <a:alpha val="43137"/>
                    </a:srgbClr>
                  </a:outerShdw>
                </a:effectLst>
                <a:cs typeface="Arial" pitchFamily="34" charset="0"/>
              </a:rPr>
              <a:t>organize and contextualize </a:t>
            </a:r>
            <a:r>
              <a:rPr lang="en-US" sz="2400" dirty="0">
                <a:effectLst>
                  <a:outerShdw blurRad="38100" dist="38100" dir="2700000" algn="tl">
                    <a:srgbClr val="000000">
                      <a:alpha val="43137"/>
                    </a:srgbClr>
                  </a:outerShdw>
                </a:effectLst>
                <a:cs typeface="Arial" pitchFamily="34" charset="0"/>
              </a:rPr>
              <a:t>desired responses;</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a:t>
            </a:r>
            <a:r>
              <a:rPr lang="en-US" sz="2400" i="1" dirty="0">
                <a:effectLst>
                  <a:outerShdw blurRad="38100" dist="38100" dir="2700000" algn="tl">
                    <a:srgbClr val="000000">
                      <a:alpha val="43137"/>
                    </a:srgbClr>
                  </a:outerShdw>
                </a:effectLst>
                <a:cs typeface="Arial" pitchFamily="34" charset="0"/>
              </a:rPr>
              <a:t>encourages and models flexibility</a:t>
            </a:r>
            <a:r>
              <a:rPr lang="en-US" sz="2400" dirty="0">
                <a:effectLst>
                  <a:outerShdw blurRad="38100" dist="38100" dir="2700000" algn="tl">
                    <a:srgbClr val="000000">
                      <a:alpha val="43137"/>
                    </a:srgbClr>
                  </a:outerShdw>
                </a:effectLst>
                <a:cs typeface="Arial" pitchFamily="34" charset="0"/>
              </a:rPr>
              <a:t> in perceptions and self-relations; and</a:t>
            </a:r>
          </a:p>
          <a:p>
            <a:pPr marL="633222" indent="-514350">
              <a:lnSpc>
                <a:spcPct val="110000"/>
              </a:lnSpc>
              <a:spcBef>
                <a:spcPts val="600"/>
              </a:spcBef>
              <a:buFont typeface="+mj-lt"/>
              <a:buAutoNum type="arabicPeriod"/>
            </a:pPr>
            <a:r>
              <a:rPr lang="en-US" sz="2400" dirty="0">
                <a:effectLst>
                  <a:outerShdw blurRad="38100" dist="38100" dir="2700000" algn="tl">
                    <a:srgbClr val="000000">
                      <a:alpha val="43137"/>
                    </a:srgbClr>
                  </a:outerShdw>
                </a:effectLst>
                <a:cs typeface="Arial" pitchFamily="34" charset="0"/>
              </a:rPr>
              <a:t>Hypnosis helps </a:t>
            </a:r>
            <a:r>
              <a:rPr lang="en-US" sz="2400" i="1" dirty="0">
                <a:effectLst>
                  <a:outerShdw blurRad="38100" dist="38100" dir="2700000" algn="tl">
                    <a:srgbClr val="000000">
                      <a:alpha val="43137"/>
                    </a:srgbClr>
                  </a:outerShdw>
                </a:effectLst>
                <a:cs typeface="Arial" pitchFamily="34" charset="0"/>
              </a:rPr>
              <a:t>create focus</a:t>
            </a:r>
            <a:r>
              <a:rPr lang="en-US" sz="2400" dirty="0">
                <a:effectLst>
                  <a:outerShdw blurRad="38100" dist="38100" dir="2700000" algn="tl">
                    <a:srgbClr val="000000">
                      <a:alpha val="43137"/>
                    </a:srgbClr>
                  </a:outerShdw>
                </a:effectLst>
                <a:cs typeface="Arial" pitchFamily="34" charset="0"/>
              </a:rPr>
              <a:t>.</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9983764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89099" y="197679"/>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Contexts of Hypnosis</a:t>
            </a:r>
          </a:p>
        </p:txBody>
      </p:sp>
      <p:sp>
        <p:nvSpPr>
          <p:cNvPr id="132099" name="Rectangle 3"/>
          <p:cNvSpPr>
            <a:spLocks noGrp="1" noChangeArrowheads="1"/>
          </p:cNvSpPr>
          <p:nvPr>
            <p:ph type="body" idx="1"/>
          </p:nvPr>
        </p:nvSpPr>
        <p:spPr>
          <a:xfrm>
            <a:off x="989099" y="1524000"/>
            <a:ext cx="9221701" cy="4876800"/>
          </a:xfrm>
        </p:spPr>
        <p:txBody>
          <a:bodyPr>
            <a:normAutofit/>
          </a:bodyPr>
          <a:lstStyle/>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Medical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Dental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Forensic</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Educational</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Sports</a:t>
            </a:r>
          </a:p>
          <a:p>
            <a:pPr>
              <a:lnSpc>
                <a:spcPct val="100000"/>
              </a:lnSpc>
              <a:spcBef>
                <a:spcPts val="600"/>
              </a:spcBef>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Psychotherapeutic</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39643308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93917" y="0"/>
            <a:ext cx="10353761" cy="1326321"/>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Jay Haley (1993-2007)</a:t>
            </a:r>
          </a:p>
        </p:txBody>
      </p:sp>
      <p:sp>
        <p:nvSpPr>
          <p:cNvPr id="132099" name="Rectangle 3"/>
          <p:cNvSpPr>
            <a:spLocks noGrp="1" noChangeArrowheads="1"/>
          </p:cNvSpPr>
          <p:nvPr>
            <p:ph type="body" idx="1"/>
          </p:nvPr>
        </p:nvSpPr>
        <p:spPr>
          <a:xfrm>
            <a:off x="893917" y="1326321"/>
            <a:ext cx="5437309" cy="5074479"/>
          </a:xfrm>
        </p:spPr>
        <p:txBody>
          <a:bodyPr>
            <a:normAutofit/>
          </a:bodyPr>
          <a:lstStyle/>
          <a:p>
            <a:pPr marL="118872" indent="0">
              <a:lnSpc>
                <a:spcPct val="110000"/>
              </a:lnSpc>
              <a:buNone/>
            </a:pPr>
            <a:r>
              <a:rPr lang="en-US" sz="1800" dirty="0">
                <a:effectLst>
                  <a:outerShdw blurRad="38100" dist="38100" dir="2700000" algn="tl">
                    <a:srgbClr val="000000">
                      <a:alpha val="43137"/>
                    </a:srgbClr>
                  </a:outerShdw>
                </a:effectLst>
                <a:cs typeface="Arial" pitchFamily="34" charset="0"/>
              </a:rPr>
              <a:t>“The influence of hypnosis upon all forms of therapy has not been fully appreciated. It can be argued that most therapeutic approaches have their origins in that art… Out of hypnotic training comes skill in observing people and the complex ways they communicate, skill in motivating people to follow directives, and skill in using one’s own words, intonations, and body movements to influence other people. Also out of hypnosis comes a conception of people as changeable, and appreciation of the malleability of space and time, and specific ideas about how to direct people to become more autonomous.” (Haley, 1973)</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564" y="1566240"/>
            <a:ext cx="2628085"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ecx.images-amazon.com/images/I/51pe8BwGqn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4068" y="1566240"/>
            <a:ext cx="136611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4068" y="3961531"/>
            <a:ext cx="1358265" cy="204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82842" y="5732883"/>
            <a:ext cx="863180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Haley, J. (1973). </a:t>
            </a:r>
            <a:r>
              <a:rPr lang="en-US" sz="1200" i="1" dirty="0">
                <a:latin typeface="Arial" panose="020B0604020202020204" pitchFamily="34" charset="0"/>
                <a:cs typeface="Arial" panose="020B0604020202020204" pitchFamily="34" charset="0"/>
              </a:rPr>
              <a:t>Uncommon therapy: The psychiatric techniques of Milton H. Erickson, M.D. </a:t>
            </a:r>
            <a:r>
              <a:rPr lang="en-US" sz="1200" dirty="0">
                <a:latin typeface="Arial" panose="020B0604020202020204" pitchFamily="34" charset="0"/>
                <a:cs typeface="Arial" panose="020B0604020202020204" pitchFamily="34" charset="0"/>
              </a:rPr>
              <a:t>New York: Norton. </a:t>
            </a:r>
          </a:p>
        </p:txBody>
      </p:sp>
    </p:spTree>
    <p:extLst>
      <p:ext uri="{BB962C8B-B14F-4D97-AF65-F5344CB8AC3E}">
        <p14:creationId xmlns:p14="http://schemas.microsoft.com/office/powerpoint/2010/main" val="266961004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191000"/>
          </a:xfrm>
        </p:spPr>
        <p:txBody>
          <a:bodyPr>
            <a:normAutofit/>
          </a:bodyPr>
          <a:lstStyle/>
          <a:p>
            <a:pPr algn="ctr" eaLnBrk="1" hangingPunct="1">
              <a:defRPr/>
            </a:pPr>
            <a:r>
              <a:rPr lang="en-US" sz="4800" b="0" cap="none" dirty="0">
                <a:latin typeface="Arial" pitchFamily="34" charset="0"/>
                <a:cs typeface="Arial" pitchFamily="34" charset="0"/>
              </a:rPr>
              <a:t>Hypnosis in Psychotherapy</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2410876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17894"/>
            <a:ext cx="10353761" cy="1184695"/>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General Ways to Use Hypnosis</a:t>
            </a:r>
          </a:p>
        </p:txBody>
      </p:sp>
      <p:sp>
        <p:nvSpPr>
          <p:cNvPr id="132099" name="Rectangle 3"/>
          <p:cNvSpPr>
            <a:spLocks noGrp="1" noChangeArrowheads="1"/>
          </p:cNvSpPr>
          <p:nvPr>
            <p:ph type="body" idx="1"/>
          </p:nvPr>
        </p:nvSpPr>
        <p:spPr>
          <a:xfrm>
            <a:off x="715991" y="1397479"/>
            <a:ext cx="10187797" cy="5003321"/>
          </a:xfrm>
        </p:spPr>
        <p:txBody>
          <a:bodyPr>
            <a:normAutofit/>
          </a:bodyPr>
          <a:lstStyle/>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Symptom management strategies </a:t>
            </a:r>
            <a:r>
              <a:rPr lang="en-US" sz="2400" dirty="0">
                <a:effectLst>
                  <a:outerShdw blurRad="38100" dist="38100" dir="2700000" algn="tl">
                    <a:srgbClr val="000000">
                      <a:alpha val="43137"/>
                    </a:srgbClr>
                  </a:outerShdw>
                </a:effectLst>
                <a:cs typeface="Arial" pitchFamily="34" charset="0"/>
              </a:rPr>
              <a:t>(e.g., enhancing sleep, reducing anxiety)</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Skill-building/resource accessing </a:t>
            </a:r>
            <a:r>
              <a:rPr lang="en-US" sz="2400" dirty="0">
                <a:effectLst>
                  <a:outerShdw blurRad="38100" dist="38100" dir="2700000" algn="tl">
                    <a:srgbClr val="000000">
                      <a:alpha val="43137"/>
                    </a:srgbClr>
                  </a:outerShdw>
                </a:effectLst>
                <a:cs typeface="Arial" pitchFamily="34" charset="0"/>
              </a:rPr>
              <a:t>(e.g., enhancing cognitive flexibility, building problem-solving skills)</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De-framing and reframing</a:t>
            </a:r>
            <a:r>
              <a:rPr lang="en-US" sz="2400" dirty="0">
                <a:effectLst>
                  <a:outerShdw blurRad="38100" dist="38100" dir="2700000" algn="tl">
                    <a:srgbClr val="000000">
                      <a:alpha val="43137"/>
                    </a:srgbClr>
                  </a:outerShdw>
                </a:effectLst>
                <a:cs typeface="Arial" pitchFamily="34" charset="0"/>
              </a:rPr>
              <a:t> (e.g., “It’s not you, it’s the way you go about it”</a:t>
            </a:r>
          </a:p>
          <a:p>
            <a:pPr marL="633222" indent="-514350">
              <a:buFont typeface="+mj-lt"/>
              <a:buAutoNum type="arabicPeriod"/>
            </a:pPr>
            <a:r>
              <a:rPr lang="en-US" sz="2400" b="1" dirty="0">
                <a:effectLst>
                  <a:outerShdw blurRad="38100" dist="38100" dir="2700000" algn="tl">
                    <a:srgbClr val="000000">
                      <a:alpha val="43137"/>
                    </a:srgbClr>
                  </a:outerShdw>
                </a:effectLst>
                <a:cs typeface="Arial" pitchFamily="34" charset="0"/>
              </a:rPr>
              <a:t>Association and dissociation </a:t>
            </a:r>
            <a:r>
              <a:rPr lang="en-US" sz="2400" dirty="0">
                <a:effectLst>
                  <a:outerShdw blurRad="38100" dist="38100" dir="2700000" algn="tl">
                    <a:srgbClr val="000000">
                      <a:alpha val="43137"/>
                    </a:srgbClr>
                  </a:outerShdw>
                </a:effectLst>
                <a:cs typeface="Arial" pitchFamily="34" charset="0"/>
              </a:rPr>
              <a:t>(e.g., shifting focus away from feelings to action, shifting focus from past to future)</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1882790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126549"/>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Multiple Functions of Hypnosis</a:t>
            </a:r>
          </a:p>
        </p:txBody>
      </p:sp>
      <p:sp>
        <p:nvSpPr>
          <p:cNvPr id="132099" name="Rectangle 3"/>
          <p:cNvSpPr>
            <a:spLocks noGrp="1" noChangeArrowheads="1"/>
          </p:cNvSpPr>
          <p:nvPr>
            <p:ph type="body" idx="1"/>
          </p:nvPr>
        </p:nvSpPr>
        <p:spPr>
          <a:xfrm>
            <a:off x="741872" y="1524000"/>
            <a:ext cx="9468928" cy="4876800"/>
          </a:xfrm>
        </p:spPr>
        <p:txBody>
          <a:bodyPr>
            <a:normAutofit/>
          </a:bodyPr>
          <a:lstStyle/>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explore consciousness</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explore spirituality</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delineate individual differences</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help people change</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heal disease or mask pain</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To promote creativity</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3487637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Whenever you do hypnosis, there’s a reason or purpose—a goal. And there’s a </a:t>
            </a:r>
            <a:r>
              <a:rPr lang="en-US" sz="3600" b="0" i="1" cap="none" dirty="0">
                <a:effectLst>
                  <a:outerShdw blurRad="38100" dist="38100" dir="2700000" algn="tl">
                    <a:srgbClr val="000000">
                      <a:alpha val="43137"/>
                    </a:srgbClr>
                  </a:outerShdw>
                </a:effectLst>
                <a:latin typeface="Arial" pitchFamily="34" charset="0"/>
                <a:cs typeface="Arial" pitchFamily="34" charset="0"/>
              </a:rPr>
              <a:t>structure </a:t>
            </a:r>
            <a:r>
              <a:rPr lang="en-US" sz="3600" b="0" cap="none" dirty="0">
                <a:effectLst>
                  <a:outerShdw blurRad="38100" dist="38100" dir="2700000" algn="tl">
                    <a:srgbClr val="000000">
                      <a:alpha val="43137"/>
                    </a:srgbClr>
                  </a:outerShdw>
                </a:effectLst>
                <a:latin typeface="Arial" pitchFamily="34" charset="0"/>
                <a:cs typeface="Arial" pitchFamily="34" charset="0"/>
              </a:rPr>
              <a:t>to achieving</a:t>
            </a: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3600" b="0" cap="none" dirty="0">
                <a:effectLst>
                  <a:outerShdw blurRad="38100" dist="38100" dir="2700000" algn="tl">
                    <a:srgbClr val="000000">
                      <a:alpha val="43137"/>
                    </a:srgbClr>
                  </a:outerShdw>
                </a:effectLst>
                <a:latin typeface="Arial" pitchFamily="34" charset="0"/>
                <a:cs typeface="Arial" pitchFamily="34" charset="0"/>
              </a:rPr>
              <a:t>that goal.</a:t>
            </a:r>
            <a:br>
              <a:rPr lang="en-US" sz="3600" b="0" cap="none" dirty="0">
                <a:effectLst>
                  <a:outerShdw blurRad="38100" dist="38100" dir="2700000" algn="tl">
                    <a:srgbClr val="000000">
                      <a:alpha val="43137"/>
                    </a:srgbClr>
                  </a:outerShdw>
                </a:effectLst>
                <a:latin typeface="Arial" pitchFamily="34" charset="0"/>
                <a:cs typeface="Arial" pitchFamily="34" charset="0"/>
              </a:rPr>
            </a:b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15684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922421" y="232913"/>
            <a:ext cx="10353761" cy="1147313"/>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Indication – Contraindication</a:t>
            </a:r>
          </a:p>
        </p:txBody>
      </p:sp>
      <p:sp>
        <p:nvSpPr>
          <p:cNvPr id="424963" name="Rectangle 3"/>
          <p:cNvSpPr>
            <a:spLocks noGrp="1" noChangeArrowheads="1"/>
          </p:cNvSpPr>
          <p:nvPr>
            <p:ph type="body" sz="half" idx="1"/>
          </p:nvPr>
        </p:nvSpPr>
        <p:spPr>
          <a:xfrm>
            <a:off x="560717" y="1446276"/>
            <a:ext cx="5270740" cy="5029200"/>
          </a:xfrm>
        </p:spPr>
        <p:txBody>
          <a:bodyPr>
            <a:normAutofit/>
          </a:bodyPr>
          <a:lstStyle/>
          <a:p>
            <a:pPr algn="ctr">
              <a:lnSpc>
                <a:spcPct val="90000"/>
              </a:lnSpc>
              <a:buFont typeface="Monotype Sorts" charset="2"/>
              <a:buNone/>
            </a:pPr>
            <a:r>
              <a:rPr lang="en-US" sz="3200" dirty="0">
                <a:effectLst>
                  <a:outerShdw blurRad="38100" dist="38100" dir="2700000" algn="tl">
                    <a:srgbClr val="000000">
                      <a:alpha val="43137"/>
                    </a:srgbClr>
                  </a:outerShdw>
                </a:effectLst>
                <a:latin typeface="Arial" pitchFamily="34" charset="0"/>
                <a:cs typeface="Arial" pitchFamily="34" charset="0"/>
              </a:rPr>
              <a:t>Indicated</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Somatic/physiological difficulties unresponsive to medical interventions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Experiential difficulties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Obsessive automatic thinking</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Affective difficulties</a:t>
            </a:r>
          </a:p>
          <a:p>
            <a:pPr lvl="1">
              <a:lnSpc>
                <a:spcPct val="110000"/>
              </a:lnSpc>
              <a:buClrTx/>
              <a:buSzPct val="100000"/>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Hallucinations/flash-backs</a:t>
            </a:r>
          </a:p>
        </p:txBody>
      </p:sp>
      <p:sp>
        <p:nvSpPr>
          <p:cNvPr id="424964" name="Rectangle 4"/>
          <p:cNvSpPr>
            <a:spLocks noGrp="1" noChangeArrowheads="1"/>
          </p:cNvSpPr>
          <p:nvPr>
            <p:ph type="body" sz="half" idx="2"/>
          </p:nvPr>
        </p:nvSpPr>
        <p:spPr>
          <a:xfrm>
            <a:off x="6012611" y="1446275"/>
            <a:ext cx="5357004" cy="4742295"/>
          </a:xfrm>
        </p:spPr>
        <p:txBody>
          <a:bodyPr/>
          <a:lstStyle/>
          <a:p>
            <a:pPr marL="118872" indent="0" algn="ctr">
              <a:buClr>
                <a:schemeClr val="tx1"/>
              </a:buClr>
              <a:buNone/>
            </a:pPr>
            <a:r>
              <a:rPr lang="en-US" sz="3200" dirty="0">
                <a:effectLst>
                  <a:outerShdw blurRad="38100" dist="38100" dir="2700000" algn="tl">
                    <a:srgbClr val="000000">
                      <a:alpha val="43137"/>
                    </a:srgbClr>
                  </a:outerShdw>
                </a:effectLst>
                <a:latin typeface="Arial" pitchFamily="34" charset="0"/>
                <a:cs typeface="Arial" pitchFamily="34" charset="0"/>
              </a:rPr>
              <a:t>Contraindicated</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Actions</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Interactions</a:t>
            </a:r>
          </a:p>
          <a:p>
            <a:pPr lvl="1">
              <a:buClr>
                <a:schemeClr val="tx1"/>
              </a:buClr>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Deliberate (non-automatic) thoughts</a:t>
            </a:r>
          </a:p>
        </p:txBody>
      </p:sp>
    </p:spTree>
    <p:extLst>
      <p:ext uri="{BB962C8B-B14F-4D97-AF65-F5344CB8AC3E}">
        <p14:creationId xmlns:p14="http://schemas.microsoft.com/office/powerpoint/2010/main" val="217173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endParaRPr lang="en-US" sz="36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40338635"/>
              </p:ext>
            </p:extLst>
          </p:nvPr>
        </p:nvGraphicFramePr>
        <p:xfrm>
          <a:off x="3048000" y="2362200"/>
          <a:ext cx="6096000" cy="303784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effectLst/>
                          <a:latin typeface="Arial" pitchFamily="34" charset="0"/>
                          <a:cs typeface="Arial" pitchFamily="34" charset="0"/>
                        </a:rPr>
                        <a:t>Involuntary</a:t>
                      </a:r>
                    </a:p>
                    <a:p>
                      <a:pPr algn="ctr"/>
                      <a:r>
                        <a:rPr lang="en-US" dirty="0">
                          <a:effectLst/>
                          <a:latin typeface="Arial" pitchFamily="34" charset="0"/>
                          <a:cs typeface="Arial" pitchFamily="34" charset="0"/>
                        </a:rPr>
                        <a:t>(Automatic)</a:t>
                      </a:r>
                    </a:p>
                  </a:txBody>
                  <a:tcPr/>
                </a:tc>
                <a:tc>
                  <a:txBody>
                    <a:bodyPr/>
                    <a:lstStyle/>
                    <a:p>
                      <a:pPr algn="ctr"/>
                      <a:r>
                        <a:rPr lang="en-US" dirty="0">
                          <a:effectLst/>
                          <a:latin typeface="Arial" pitchFamily="34" charset="0"/>
                          <a:cs typeface="Arial" pitchFamily="34" charset="0"/>
                        </a:rPr>
                        <a:t>Voluntary</a:t>
                      </a:r>
                    </a:p>
                    <a:p>
                      <a:pPr algn="ctr"/>
                      <a:r>
                        <a:rPr lang="en-US"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dirty="0">
                          <a:effectLst/>
                          <a:latin typeface="Arial" pitchFamily="34" charset="0"/>
                          <a:cs typeface="Arial" pitchFamily="34" charset="0"/>
                        </a:rPr>
                        <a:t>Somatic problems</a:t>
                      </a:r>
                    </a:p>
                  </a:txBody>
                  <a:tcPr/>
                </a:tc>
                <a:tc>
                  <a:txBody>
                    <a:bodyPr/>
                    <a:lstStyle/>
                    <a:p>
                      <a:r>
                        <a:rPr lang="en-US" dirty="0">
                          <a:effectLst/>
                          <a:latin typeface="Arial" pitchFamily="34" charset="0"/>
                          <a:cs typeface="Arial" pitchFamily="34" charset="0"/>
                        </a:rPr>
                        <a:t>Behavioral</a:t>
                      </a:r>
                    </a:p>
                  </a:txBody>
                  <a:tcPr/>
                </a:tc>
                <a:extLst>
                  <a:ext uri="{0D108BD9-81ED-4DB2-BD59-A6C34878D82A}">
                    <a16:rowId xmlns:a16="http://schemas.microsoft.com/office/drawing/2014/main" val="10001"/>
                  </a:ext>
                </a:extLst>
              </a:tr>
              <a:tr h="370840">
                <a:tc>
                  <a:txBody>
                    <a:bodyPr/>
                    <a:lstStyle/>
                    <a:p>
                      <a:r>
                        <a:rPr lang="en-US" dirty="0">
                          <a:effectLst/>
                          <a:latin typeface="Arial" pitchFamily="34" charset="0"/>
                          <a:cs typeface="Arial" pitchFamily="34" charset="0"/>
                        </a:rPr>
                        <a:t>Anxiety</a:t>
                      </a:r>
                    </a:p>
                  </a:txBody>
                  <a:tcPr/>
                </a:tc>
                <a:tc>
                  <a:txBody>
                    <a:bodyPr/>
                    <a:lstStyle/>
                    <a:p>
                      <a:r>
                        <a:rPr lang="en-US" dirty="0">
                          <a:effectLst/>
                          <a:latin typeface="Arial" pitchFamily="34" charset="0"/>
                          <a:cs typeface="Arial" pitchFamily="34" charset="0"/>
                        </a:rPr>
                        <a:t>Interpersonal</a:t>
                      </a:r>
                    </a:p>
                  </a:txBody>
                  <a:tcPr/>
                </a:tc>
                <a:extLst>
                  <a:ext uri="{0D108BD9-81ED-4DB2-BD59-A6C34878D82A}">
                    <a16:rowId xmlns:a16="http://schemas.microsoft.com/office/drawing/2014/main" val="10002"/>
                  </a:ext>
                </a:extLst>
              </a:tr>
              <a:tr h="370840">
                <a:tc>
                  <a:txBody>
                    <a:bodyPr/>
                    <a:lstStyle/>
                    <a:p>
                      <a:r>
                        <a:rPr lang="en-US" dirty="0">
                          <a:effectLst/>
                          <a:latin typeface="Arial" pitchFamily="34" charset="0"/>
                          <a:cs typeface="Arial" pitchFamily="34" charset="0"/>
                        </a:rPr>
                        <a:t>Automatic memory</a:t>
                      </a:r>
                    </a:p>
                  </a:txBody>
                  <a:tcPr/>
                </a:tc>
                <a:tc>
                  <a:txBody>
                    <a:bodyPr/>
                    <a:lstStyle/>
                    <a:p>
                      <a:r>
                        <a:rPr lang="en-US" dirty="0">
                          <a:effectLst/>
                          <a:latin typeface="Arial" pitchFamily="34" charset="0"/>
                          <a:cs typeface="Arial" pitchFamily="34" charset="0"/>
                        </a:rPr>
                        <a:t>Deliberate thinking or planning</a:t>
                      </a:r>
                    </a:p>
                  </a:txBody>
                  <a:tcPr/>
                </a:tc>
                <a:extLst>
                  <a:ext uri="{0D108BD9-81ED-4DB2-BD59-A6C34878D82A}">
                    <a16:rowId xmlns:a16="http://schemas.microsoft.com/office/drawing/2014/main" val="10003"/>
                  </a:ext>
                </a:extLst>
              </a:tr>
              <a:tr h="370840">
                <a:tc>
                  <a:txBody>
                    <a:bodyPr/>
                    <a:lstStyle/>
                    <a:p>
                      <a:r>
                        <a:rPr lang="en-US" dirty="0">
                          <a:effectLst/>
                          <a:latin typeface="Arial" pitchFamily="34" charset="0"/>
                          <a:cs typeface="Arial" pitchFamily="34" charset="0"/>
                        </a:rPr>
                        <a:t>Obsessions</a:t>
                      </a:r>
                    </a:p>
                  </a:txBody>
                  <a:tcPr/>
                </a:tc>
                <a:tc>
                  <a:txBody>
                    <a:bodyPr/>
                    <a:lstStyle/>
                    <a:p>
                      <a:r>
                        <a:rPr lang="en-US" dirty="0">
                          <a:effectLst/>
                          <a:latin typeface="Arial" pitchFamily="34" charset="0"/>
                          <a:cs typeface="Arial" pitchFamily="34" charset="0"/>
                        </a:rPr>
                        <a:t>Compulsions</a:t>
                      </a:r>
                    </a:p>
                  </a:txBody>
                  <a:tcPr/>
                </a:tc>
                <a:extLst>
                  <a:ext uri="{0D108BD9-81ED-4DB2-BD59-A6C34878D82A}">
                    <a16:rowId xmlns:a16="http://schemas.microsoft.com/office/drawing/2014/main" val="10004"/>
                  </a:ext>
                </a:extLst>
              </a:tr>
              <a:tr h="370840">
                <a:tc>
                  <a:txBody>
                    <a:bodyPr/>
                    <a:lstStyle/>
                    <a:p>
                      <a:r>
                        <a:rPr lang="en-US" dirty="0">
                          <a:effectLst/>
                          <a:latin typeface="Arial" pitchFamily="34" charset="0"/>
                          <a:cs typeface="Arial" pitchFamily="34" charset="0"/>
                        </a:rPr>
                        <a:t>Hallucinations</a:t>
                      </a:r>
                    </a:p>
                  </a:txBody>
                  <a:tcPr/>
                </a:tc>
                <a:tc>
                  <a:txBody>
                    <a:bodyPr/>
                    <a:lstStyle/>
                    <a:p>
                      <a:endParaRPr lang="en-US" dirty="0">
                        <a:effectLst/>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6796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br>
              <a:rPr lang="en-US" sz="4000" dirty="0">
                <a:effectLst>
                  <a:outerShdw blurRad="38100" dist="38100" dir="2700000" algn="tl">
                    <a:srgbClr val="000000">
                      <a:alpha val="43137"/>
                    </a:srgbClr>
                  </a:outerShdw>
                </a:effectLst>
                <a:cs typeface="Arial" pitchFamily="34" charset="0"/>
              </a:rPr>
            </a:br>
            <a:r>
              <a:rPr lang="en-US" sz="3600" dirty="0">
                <a:effectLst>
                  <a:outerShdw blurRad="38100" dist="38100" dir="2700000" algn="tl">
                    <a:srgbClr val="000000">
                      <a:alpha val="43137"/>
                    </a:srgbClr>
                  </a:outerShdw>
                </a:effectLst>
                <a:cs typeface="Arial" pitchFamily="34" charset="0"/>
              </a:rPr>
              <a:t>Example: Smoking</a:t>
            </a:r>
            <a:endParaRPr lang="en-US" sz="40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76759136"/>
              </p:ext>
            </p:extLst>
          </p:nvPr>
        </p:nvGraphicFramePr>
        <p:xfrm>
          <a:off x="3048000" y="2362200"/>
          <a:ext cx="6096000" cy="2026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effectLst/>
                          <a:latin typeface="Arial" pitchFamily="34" charset="0"/>
                          <a:cs typeface="Arial" pitchFamily="34" charset="0"/>
                        </a:rPr>
                        <a:t>Involuntary</a:t>
                      </a:r>
                    </a:p>
                    <a:p>
                      <a:pPr algn="ctr"/>
                      <a:r>
                        <a:rPr lang="en-US" dirty="0">
                          <a:effectLst/>
                          <a:latin typeface="Arial" pitchFamily="34" charset="0"/>
                          <a:cs typeface="Arial" pitchFamily="34" charset="0"/>
                        </a:rPr>
                        <a:t>(Automatic)</a:t>
                      </a:r>
                    </a:p>
                  </a:txBody>
                  <a:tcPr/>
                </a:tc>
                <a:tc>
                  <a:txBody>
                    <a:bodyPr/>
                    <a:lstStyle/>
                    <a:p>
                      <a:pPr algn="ctr"/>
                      <a:r>
                        <a:rPr lang="en-US" dirty="0">
                          <a:effectLst/>
                          <a:latin typeface="Arial" pitchFamily="34" charset="0"/>
                          <a:cs typeface="Arial" pitchFamily="34" charset="0"/>
                        </a:rPr>
                        <a:t>Voluntary</a:t>
                      </a:r>
                    </a:p>
                    <a:p>
                      <a:pPr algn="ctr"/>
                      <a:r>
                        <a:rPr lang="en-US"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dirty="0">
                          <a:effectLst/>
                          <a:latin typeface="Arial" pitchFamily="34" charset="0"/>
                          <a:cs typeface="Arial" pitchFamily="34" charset="0"/>
                        </a:rPr>
                        <a:t>Urge</a:t>
                      </a:r>
                      <a:r>
                        <a:rPr lang="en-US" baseline="0" dirty="0">
                          <a:effectLst/>
                          <a:latin typeface="Arial" pitchFamily="34" charset="0"/>
                          <a:cs typeface="Arial" pitchFamily="34" charset="0"/>
                        </a:rPr>
                        <a:t> to smoke</a:t>
                      </a:r>
                      <a:endParaRPr lang="en-US" dirty="0">
                        <a:effectLst/>
                        <a:latin typeface="Arial" pitchFamily="34" charset="0"/>
                        <a:cs typeface="Arial" pitchFamily="34" charset="0"/>
                      </a:endParaRPr>
                    </a:p>
                  </a:txBody>
                  <a:tcPr/>
                </a:tc>
                <a:tc>
                  <a:txBody>
                    <a:bodyPr/>
                    <a:lstStyle/>
                    <a:p>
                      <a:r>
                        <a:rPr lang="en-US" dirty="0">
                          <a:effectLst/>
                          <a:latin typeface="Arial" pitchFamily="34" charset="0"/>
                          <a:cs typeface="Arial" pitchFamily="34" charset="0"/>
                        </a:rPr>
                        <a:t>Act</a:t>
                      </a:r>
                      <a:r>
                        <a:rPr lang="en-US" baseline="0" dirty="0">
                          <a:effectLst/>
                          <a:latin typeface="Arial" pitchFamily="34" charset="0"/>
                          <a:cs typeface="Arial" pitchFamily="34" charset="0"/>
                        </a:rPr>
                        <a:t> of smoking</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itchFamily="34" charset="0"/>
                          <a:cs typeface="Arial" pitchFamily="34" charset="0"/>
                        </a:rPr>
                        <a:t>Tension/Anxiety</a:t>
                      </a:r>
                    </a:p>
                  </a:txBody>
                  <a:tcPr/>
                </a:tc>
                <a:tc>
                  <a:txBody>
                    <a:bodyPr/>
                    <a:lstStyle/>
                    <a:p>
                      <a:r>
                        <a:rPr lang="en-US" dirty="0">
                          <a:effectLst/>
                          <a:latin typeface="Arial" pitchFamily="34" charset="0"/>
                          <a:cs typeface="Arial" pitchFamily="34" charset="0"/>
                        </a:rPr>
                        <a:t>Buying</a:t>
                      </a:r>
                      <a:r>
                        <a:rPr lang="en-US" baseline="0" dirty="0">
                          <a:effectLst/>
                          <a:latin typeface="Arial" pitchFamily="34" charset="0"/>
                          <a:cs typeface="Arial" pitchFamily="34" charset="0"/>
                        </a:rPr>
                        <a:t> cigarettes</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endParaRPr lang="en-US" dirty="0">
                        <a:effectLst/>
                        <a:latin typeface="Arial" pitchFamily="34" charset="0"/>
                        <a:cs typeface="Arial" pitchFamily="34" charset="0"/>
                      </a:endParaRPr>
                    </a:p>
                  </a:txBody>
                  <a:tcPr/>
                </a:tc>
                <a:tc>
                  <a:txBody>
                    <a:bodyPr/>
                    <a:lstStyle/>
                    <a:p>
                      <a:r>
                        <a:rPr lang="en-US" dirty="0">
                          <a:effectLst/>
                          <a:latin typeface="Arial" pitchFamily="34" charset="0"/>
                          <a:cs typeface="Arial" pitchFamily="34" charset="0"/>
                        </a:rPr>
                        <a:t>Time</a:t>
                      </a:r>
                      <a:r>
                        <a:rPr lang="en-US" baseline="0" dirty="0">
                          <a:effectLst/>
                          <a:latin typeface="Arial" pitchFamily="34" charset="0"/>
                          <a:cs typeface="Arial" pitchFamily="34" charset="0"/>
                        </a:rPr>
                        <a:t> and place of smoking</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382057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914400" y="381000"/>
            <a:ext cx="10167729" cy="4588565"/>
          </a:xfrm>
        </p:spPr>
        <p:txBody>
          <a:bodyPr>
            <a:normAutofit/>
          </a:bodyPr>
          <a:lstStyle/>
          <a:p>
            <a:pPr marL="438912" indent="-320040">
              <a:lnSpc>
                <a:spcPct val="110000"/>
              </a:lnSpc>
              <a:spcBef>
                <a:spcPts val="0"/>
              </a:spcBef>
            </a:pPr>
            <a:r>
              <a:rPr lang="en-US" sz="3200" b="0" cap="none" dirty="0">
                <a:effectLst>
                  <a:outerShdw blurRad="38100" dist="38100" dir="2700000" algn="tl">
                    <a:srgbClr val="000000">
                      <a:alpha val="43137"/>
                    </a:srgbClr>
                  </a:outerShdw>
                </a:effectLst>
                <a:latin typeface="Arial" pitchFamily="34" charset="0"/>
                <a:cs typeface="Arial" pitchFamily="34" charset="0"/>
              </a:rPr>
              <a:t>Former (Pre-2003)</a:t>
            </a:r>
            <a:br>
              <a:rPr lang="en-US" sz="3200" b="0" cap="none" dirty="0">
                <a:effectLst>
                  <a:outerShdw blurRad="38100" dist="38100" dir="2700000" algn="tl">
                    <a:srgbClr val="000000">
                      <a:alpha val="43137"/>
                    </a:srgbClr>
                  </a:outerShdw>
                </a:effectLst>
                <a:latin typeface="Arial" pitchFamily="34" charset="0"/>
                <a:cs typeface="Arial" pitchFamily="34" charset="0"/>
              </a:rPr>
            </a:br>
            <a:r>
              <a:rPr lang="en-US" sz="3200" b="0" cap="none" dirty="0">
                <a:effectLst>
                  <a:outerShdw blurRad="38100" dist="38100" dir="2700000" algn="tl">
                    <a:srgbClr val="000000">
                      <a:alpha val="43137"/>
                    </a:srgbClr>
                  </a:outerShdw>
                </a:effectLst>
                <a:latin typeface="Arial" pitchFamily="34" charset="0"/>
                <a:cs typeface="Arial" pitchFamily="34" charset="0"/>
              </a:rPr>
              <a:t>Definition of Hypnosis</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400" b="0" cap="none" dirty="0">
                <a:effectLst>
                  <a:outerShdw blurRad="38100" dist="38100" dir="2700000" algn="tl">
                    <a:srgbClr val="000000">
                      <a:alpha val="43137"/>
                    </a:srgbClr>
                  </a:outerShdw>
                </a:effectLst>
                <a:latin typeface="Arial" pitchFamily="34" charset="0"/>
                <a:ea typeface="+mn-ea"/>
                <a:cs typeface="Arial" pitchFamily="34" charset="0"/>
              </a:rPr>
              <a:t>“Hypnosis is a procedure during which a health professional or researcher suggests that a client, patient, or subject experience changes in sensation, perceptions, thoughts or behavior.”</a:t>
            </a:r>
          </a:p>
        </p:txBody>
      </p:sp>
      <p:sp>
        <p:nvSpPr>
          <p:cNvPr id="3" name="TextBox 2"/>
          <p:cNvSpPr txBox="1"/>
          <p:nvPr/>
        </p:nvSpPr>
        <p:spPr>
          <a:xfrm>
            <a:off x="1880152" y="5748130"/>
            <a:ext cx="7239000" cy="338554"/>
          </a:xfrm>
          <a:prstGeom prst="rect">
            <a:avLst/>
          </a:prstGeom>
          <a:noFill/>
        </p:spPr>
        <p:txBody>
          <a:bodyPr wrap="square" rtlCol="0">
            <a:spAutoFit/>
          </a:bodyPr>
          <a:lstStyle/>
          <a:p>
            <a:r>
              <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 Division 30, </a:t>
            </a:r>
            <a:r>
              <a:rPr lang="en-US" sz="16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Society of Psychological Hypnosis.</a:t>
            </a:r>
            <a:endParaRPr lang="en-US" sz="16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786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br>
              <a:rPr lang="en-US" sz="4000" dirty="0">
                <a:effectLst>
                  <a:outerShdw blurRad="38100" dist="38100" dir="2700000" algn="tl">
                    <a:srgbClr val="000000">
                      <a:alpha val="43137"/>
                    </a:srgbClr>
                  </a:outerShdw>
                </a:effectLst>
                <a:cs typeface="Arial" pitchFamily="34" charset="0"/>
              </a:rPr>
            </a:br>
            <a:r>
              <a:rPr lang="en-US" sz="3600" dirty="0">
                <a:effectLst>
                  <a:outerShdw blurRad="38100" dist="38100" dir="2700000" algn="tl">
                    <a:srgbClr val="000000">
                      <a:alpha val="43137"/>
                    </a:srgbClr>
                  </a:outerShdw>
                </a:effectLst>
                <a:cs typeface="Arial" pitchFamily="34" charset="0"/>
              </a:rPr>
              <a:t>Example: School Avoidance</a:t>
            </a:r>
            <a:endParaRPr lang="en-US" sz="40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05805463"/>
              </p:ext>
            </p:extLst>
          </p:nvPr>
        </p:nvGraphicFramePr>
        <p:xfrm>
          <a:off x="3048000" y="2362200"/>
          <a:ext cx="6096000" cy="2026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strike="noStrike" dirty="0">
                          <a:effectLst/>
                          <a:latin typeface="Arial" pitchFamily="34" charset="0"/>
                          <a:cs typeface="Arial" pitchFamily="34" charset="0"/>
                        </a:rPr>
                        <a:t>Involuntary</a:t>
                      </a:r>
                    </a:p>
                    <a:p>
                      <a:pPr algn="ctr"/>
                      <a:r>
                        <a:rPr lang="en-US" strike="noStrike" dirty="0">
                          <a:effectLst/>
                          <a:latin typeface="Arial" pitchFamily="34" charset="0"/>
                          <a:cs typeface="Arial" pitchFamily="34" charset="0"/>
                        </a:rPr>
                        <a:t>(Automatic)</a:t>
                      </a:r>
                    </a:p>
                  </a:txBody>
                  <a:tcPr/>
                </a:tc>
                <a:tc>
                  <a:txBody>
                    <a:bodyPr/>
                    <a:lstStyle/>
                    <a:p>
                      <a:pPr algn="ctr"/>
                      <a:r>
                        <a:rPr lang="en-US" strike="noStrike" dirty="0">
                          <a:effectLst/>
                          <a:latin typeface="Arial" pitchFamily="34" charset="0"/>
                          <a:cs typeface="Arial" pitchFamily="34" charset="0"/>
                        </a:rPr>
                        <a:t>Voluntary</a:t>
                      </a:r>
                    </a:p>
                    <a:p>
                      <a:pPr algn="ctr"/>
                      <a:r>
                        <a:rPr lang="en-US" strike="noStrike"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strike="noStrike" dirty="0">
                          <a:effectLst/>
                          <a:latin typeface="Arial" pitchFamily="34" charset="0"/>
                          <a:cs typeface="Arial" pitchFamily="34" charset="0"/>
                        </a:rPr>
                        <a:t>Fear</a:t>
                      </a:r>
                    </a:p>
                  </a:txBody>
                  <a:tcPr/>
                </a:tc>
                <a:tc>
                  <a:txBody>
                    <a:bodyPr/>
                    <a:lstStyle/>
                    <a:p>
                      <a:r>
                        <a:rPr lang="en-US" strike="noStrike" dirty="0">
                          <a:effectLst/>
                          <a:latin typeface="Arial" pitchFamily="34" charset="0"/>
                          <a:cs typeface="Arial" pitchFamily="34" charset="0"/>
                        </a:rPr>
                        <a:t>Yelling</a:t>
                      </a:r>
                      <a:r>
                        <a:rPr lang="en-US" strike="noStrike" baseline="0" dirty="0">
                          <a:effectLst/>
                          <a:latin typeface="Arial" pitchFamily="34" charset="0"/>
                          <a:cs typeface="Arial" pitchFamily="34" charset="0"/>
                        </a:rPr>
                        <a:t> at mother</a:t>
                      </a:r>
                      <a:endParaRPr lang="en-US" strike="noStrike" dirty="0">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strike="noStrike" dirty="0">
                          <a:effectLst/>
                          <a:latin typeface="Arial" pitchFamily="34" charset="0"/>
                          <a:cs typeface="Arial" pitchFamily="34" charset="0"/>
                        </a:rPr>
                        <a:t>Tension/Anxiety</a:t>
                      </a:r>
                    </a:p>
                  </a:txBody>
                  <a:tcPr/>
                </a:tc>
                <a:tc>
                  <a:txBody>
                    <a:bodyPr/>
                    <a:lstStyle/>
                    <a:p>
                      <a:r>
                        <a:rPr lang="en-US" strike="noStrike" dirty="0">
                          <a:effectLst/>
                          <a:latin typeface="Arial" pitchFamily="34" charset="0"/>
                          <a:cs typeface="Arial" pitchFamily="34" charset="0"/>
                        </a:rPr>
                        <a:t>Not</a:t>
                      </a:r>
                      <a:r>
                        <a:rPr lang="en-US" strike="noStrike" baseline="0" dirty="0">
                          <a:effectLst/>
                          <a:latin typeface="Arial" pitchFamily="34" charset="0"/>
                          <a:cs typeface="Arial" pitchFamily="34" charset="0"/>
                        </a:rPr>
                        <a:t> doing homework</a:t>
                      </a:r>
                      <a:endParaRPr lang="en-US" strike="noStrike" dirty="0">
                        <a:effectLst/>
                        <a:latin typeface="Arial" pitchFamily="34" charset="0"/>
                        <a:cs typeface="Arial" pitchFamily="34" charset="0"/>
                      </a:endParaRPr>
                    </a:p>
                  </a:txBody>
                  <a:tcPr/>
                </a:tc>
                <a:extLst>
                  <a:ext uri="{0D108BD9-81ED-4DB2-BD59-A6C34878D82A}">
                    <a16:rowId xmlns:a16="http://schemas.microsoft.com/office/drawing/2014/main" val="10002"/>
                  </a:ext>
                </a:extLst>
              </a:tr>
              <a:tr h="370840">
                <a:tc>
                  <a:txBody>
                    <a:bodyPr/>
                    <a:lstStyle/>
                    <a:p>
                      <a:r>
                        <a:rPr lang="en-US" strike="noStrike" dirty="0">
                          <a:effectLst/>
                          <a:latin typeface="Arial" pitchFamily="34" charset="0"/>
                          <a:cs typeface="Arial" pitchFamily="34" charset="0"/>
                        </a:rPr>
                        <a:t>Stomach ache</a:t>
                      </a:r>
                    </a:p>
                  </a:txBody>
                  <a:tcPr/>
                </a:tc>
                <a:tc>
                  <a:txBody>
                    <a:bodyPr/>
                    <a:lstStyle/>
                    <a:p>
                      <a:r>
                        <a:rPr lang="en-US" strike="noStrike" dirty="0">
                          <a:effectLst/>
                          <a:latin typeface="Arial" pitchFamily="34" charset="0"/>
                          <a:cs typeface="Arial" pitchFamily="34" charset="0"/>
                        </a:rPr>
                        <a:t>Refusing</a:t>
                      </a:r>
                      <a:r>
                        <a:rPr lang="en-US" strike="noStrike" baseline="0" dirty="0">
                          <a:effectLst/>
                          <a:latin typeface="Arial" pitchFamily="34" charset="0"/>
                          <a:cs typeface="Arial" pitchFamily="34" charset="0"/>
                        </a:rPr>
                        <a:t> to get dressed</a:t>
                      </a:r>
                      <a:endParaRPr lang="en-US" strike="noStrike" dirty="0">
                        <a:effectLst/>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39562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Autofit/>
          </a:bodyPr>
          <a:lstStyle/>
          <a:p>
            <a:pPr algn="ctr"/>
            <a:r>
              <a:rPr lang="en-US" sz="4000" dirty="0">
                <a:effectLst>
                  <a:outerShdw blurRad="38100" dist="38100" dir="2700000" algn="tl">
                    <a:srgbClr val="000000">
                      <a:alpha val="43137"/>
                    </a:srgbClr>
                  </a:outerShdw>
                </a:effectLst>
                <a:cs typeface="Arial" pitchFamily="34" charset="0"/>
              </a:rPr>
              <a:t>Indications – Contraindications</a:t>
            </a:r>
            <a:br>
              <a:rPr lang="en-US" sz="4000" dirty="0">
                <a:effectLst>
                  <a:outerShdw blurRad="38100" dist="38100" dir="2700000" algn="tl">
                    <a:srgbClr val="000000">
                      <a:alpha val="43137"/>
                    </a:srgbClr>
                  </a:outerShdw>
                </a:effectLst>
                <a:cs typeface="Arial" pitchFamily="34" charset="0"/>
              </a:rPr>
            </a:br>
            <a:r>
              <a:rPr lang="en-US" sz="3600" dirty="0">
                <a:effectLst>
                  <a:outerShdw blurRad="38100" dist="38100" dir="2700000" algn="tl">
                    <a:srgbClr val="000000">
                      <a:alpha val="43137"/>
                    </a:srgbClr>
                  </a:outerShdw>
                </a:effectLst>
                <a:cs typeface="Arial" pitchFamily="34" charset="0"/>
              </a:rPr>
              <a:t>Example: Trauma</a:t>
            </a:r>
            <a:endParaRPr lang="en-US" sz="4000" dirty="0">
              <a:effectLst>
                <a:outerShdw blurRad="38100" dist="38100" dir="2700000" algn="tl">
                  <a:srgbClr val="000000">
                    <a:alpha val="43137"/>
                  </a:srgbClr>
                </a:outerShdw>
              </a:effectLst>
              <a:cs typeface="Arial" pitchFamily="34" charset="0"/>
            </a:endParaRPr>
          </a:p>
        </p:txBody>
      </p:sp>
      <p:sp>
        <p:nvSpPr>
          <p:cNvPr id="362499" name="Rectangle 3"/>
          <p:cNvSpPr>
            <a:spLocks noGrp="1" noChangeArrowheads="1"/>
          </p:cNvSpPr>
          <p:nvPr>
            <p:ph type="body" idx="1"/>
          </p:nvPr>
        </p:nvSpPr>
        <p:spPr>
          <a:xfrm>
            <a:off x="1981200" y="1600201"/>
            <a:ext cx="8229600" cy="4800600"/>
          </a:xfrm>
        </p:spPr>
        <p:txBody>
          <a:bodyPr>
            <a:normAutofit/>
          </a:bodyPr>
          <a:lstStyle/>
          <a:p>
            <a:pPr marL="118872" indent="0">
              <a:buNone/>
            </a:pPr>
            <a:endParaRPr lang="en-US"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22441833"/>
              </p:ext>
            </p:extLst>
          </p:nvPr>
        </p:nvGraphicFramePr>
        <p:xfrm>
          <a:off x="3048000" y="2362200"/>
          <a:ext cx="6096000" cy="202692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US" dirty="0">
                          <a:effectLst/>
                          <a:latin typeface="Arial" pitchFamily="34" charset="0"/>
                          <a:cs typeface="Arial" pitchFamily="34" charset="0"/>
                        </a:rPr>
                        <a:t>Involuntary</a:t>
                      </a:r>
                    </a:p>
                    <a:p>
                      <a:pPr algn="ctr"/>
                      <a:r>
                        <a:rPr lang="en-US" dirty="0">
                          <a:effectLst/>
                          <a:latin typeface="Arial" pitchFamily="34" charset="0"/>
                          <a:cs typeface="Arial" pitchFamily="34" charset="0"/>
                        </a:rPr>
                        <a:t>(Automatic)</a:t>
                      </a:r>
                    </a:p>
                  </a:txBody>
                  <a:tcPr/>
                </a:tc>
                <a:tc>
                  <a:txBody>
                    <a:bodyPr/>
                    <a:lstStyle/>
                    <a:p>
                      <a:pPr algn="ctr"/>
                      <a:r>
                        <a:rPr lang="en-US" dirty="0">
                          <a:effectLst/>
                          <a:latin typeface="Arial" pitchFamily="34" charset="0"/>
                          <a:cs typeface="Arial" pitchFamily="34" charset="0"/>
                        </a:rPr>
                        <a:t>Voluntary</a:t>
                      </a:r>
                    </a:p>
                    <a:p>
                      <a:pPr algn="ctr"/>
                      <a:r>
                        <a:rPr lang="en-US" dirty="0">
                          <a:effectLst/>
                          <a:latin typeface="Arial" pitchFamily="34" charset="0"/>
                          <a:cs typeface="Arial" pitchFamily="34" charset="0"/>
                        </a:rPr>
                        <a:t>(Can be performed deliberately)</a:t>
                      </a:r>
                    </a:p>
                  </a:txBody>
                  <a:tcPr/>
                </a:tc>
                <a:extLst>
                  <a:ext uri="{0D108BD9-81ED-4DB2-BD59-A6C34878D82A}">
                    <a16:rowId xmlns:a16="http://schemas.microsoft.com/office/drawing/2014/main" val="10000"/>
                  </a:ext>
                </a:extLst>
              </a:tr>
              <a:tr h="370840">
                <a:tc>
                  <a:txBody>
                    <a:bodyPr/>
                    <a:lstStyle/>
                    <a:p>
                      <a:r>
                        <a:rPr lang="en-US" dirty="0">
                          <a:effectLst/>
                          <a:latin typeface="Arial" pitchFamily="34" charset="0"/>
                          <a:cs typeface="Arial" pitchFamily="34" charset="0"/>
                        </a:rPr>
                        <a:t>Fear</a:t>
                      </a:r>
                    </a:p>
                  </a:txBody>
                  <a:tcPr/>
                </a:tc>
                <a:tc>
                  <a:txBody>
                    <a:bodyPr/>
                    <a:lstStyle/>
                    <a:p>
                      <a:r>
                        <a:rPr lang="en-US" dirty="0">
                          <a:effectLst/>
                          <a:latin typeface="Arial" pitchFamily="34" charset="0"/>
                          <a:cs typeface="Arial" pitchFamily="34" charset="0"/>
                        </a:rPr>
                        <a:t>Physically</a:t>
                      </a:r>
                      <a:r>
                        <a:rPr lang="en-US" baseline="0" dirty="0">
                          <a:effectLst/>
                          <a:latin typeface="Arial" pitchFamily="34" charset="0"/>
                          <a:cs typeface="Arial" pitchFamily="34" charset="0"/>
                        </a:rPr>
                        <a:t> fighting others</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itchFamily="34" charset="0"/>
                          <a:cs typeface="Arial" pitchFamily="34" charset="0"/>
                        </a:rPr>
                        <a:t>Anxiety</a:t>
                      </a:r>
                    </a:p>
                  </a:txBody>
                  <a:tcPr/>
                </a:tc>
                <a:tc>
                  <a:txBody>
                    <a:bodyPr/>
                    <a:lstStyle/>
                    <a:p>
                      <a:r>
                        <a:rPr lang="en-US" dirty="0">
                          <a:effectLst/>
                          <a:latin typeface="Arial" pitchFamily="34" charset="0"/>
                          <a:cs typeface="Arial" pitchFamily="34" charset="0"/>
                        </a:rPr>
                        <a:t>Self-Mutilation</a:t>
                      </a:r>
                    </a:p>
                  </a:txBody>
                  <a:tcPr/>
                </a:tc>
                <a:extLst>
                  <a:ext uri="{0D108BD9-81ED-4DB2-BD59-A6C34878D82A}">
                    <a16:rowId xmlns:a16="http://schemas.microsoft.com/office/drawing/2014/main" val="10002"/>
                  </a:ext>
                </a:extLst>
              </a:tr>
              <a:tr h="370840">
                <a:tc>
                  <a:txBody>
                    <a:bodyPr/>
                    <a:lstStyle/>
                    <a:p>
                      <a:r>
                        <a:rPr lang="en-US" dirty="0">
                          <a:effectLst/>
                          <a:latin typeface="Arial" pitchFamily="34" charset="0"/>
                          <a:cs typeface="Arial" pitchFamily="34" charset="0"/>
                        </a:rPr>
                        <a:t>Flashbacks</a:t>
                      </a:r>
                    </a:p>
                  </a:txBody>
                  <a:tcPr/>
                </a:tc>
                <a:tc>
                  <a:txBody>
                    <a:bodyPr/>
                    <a:lstStyle/>
                    <a:p>
                      <a:r>
                        <a:rPr lang="en-US" dirty="0">
                          <a:effectLst/>
                          <a:latin typeface="Arial" pitchFamily="34" charset="0"/>
                          <a:cs typeface="Arial" pitchFamily="34" charset="0"/>
                        </a:rPr>
                        <a:t>Refusing</a:t>
                      </a:r>
                      <a:r>
                        <a:rPr lang="en-US" baseline="0" dirty="0">
                          <a:effectLst/>
                          <a:latin typeface="Arial" pitchFamily="34" charset="0"/>
                          <a:cs typeface="Arial" pitchFamily="34" charset="0"/>
                        </a:rPr>
                        <a:t> to get dressed</a:t>
                      </a:r>
                      <a:endParaRPr lang="en-US" dirty="0">
                        <a:effectLst/>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3509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nodePh="1">
                                  <p:stCondLst>
                                    <p:cond delay="0"/>
                                  </p:stCondLst>
                                  <p:endCondLst>
                                    <p:cond evt="begin" delay="0">
                                      <p:tn val="5"/>
                                    </p:cond>
                                  </p:end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subTnLst>
                                    <p:animClr clrSpc="rgb" dir="cw">
                                      <p:cBhvr override="childStyle">
                                        <p:cTn dur="1" fill="hold" display="0" masterRel="nextClick" afterEffect="1"/>
                                        <p:tgtEl>
                                          <p:spTgt spid="362499">
                                            <p:txEl>
                                              <p:pRg st="0" end="0"/>
                                            </p:txEl>
                                          </p:spTgt>
                                        </p:tgtEl>
                                        <p:attrNameLst>
                                          <p:attrName>ppt_c</p:attrName>
                                        </p:attrNameLst>
                                      </p:cBhvr>
                                      <p:to>
                                        <a:srgbClr val="0066FF"/>
                                      </p:to>
                                    </p:animClr>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191000"/>
          </a:xfrm>
        </p:spPr>
        <p:txBody>
          <a:bodyPr>
            <a:normAutofit/>
          </a:bodyPr>
          <a:lstStyle/>
          <a:p>
            <a:pPr algn="ctr" eaLnBrk="1" hangingPunct="1">
              <a:defRPr/>
            </a:pPr>
            <a:r>
              <a:rPr lang="en-US" sz="4800" b="0" cap="none" dirty="0" err="1">
                <a:latin typeface="Arial" pitchFamily="34" charset="0"/>
                <a:cs typeface="Arial" pitchFamily="34" charset="0"/>
              </a:rPr>
              <a:t>Ericksonian</a:t>
            </a:r>
            <a:r>
              <a:rPr lang="en-US" sz="4800" b="0" cap="none" dirty="0">
                <a:latin typeface="Arial" pitchFamily="34" charset="0"/>
                <a:cs typeface="Arial" pitchFamily="34" charset="0"/>
              </a:rPr>
              <a:t> Hypnosis</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28077932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2183921" y="508960"/>
            <a:ext cx="7772400" cy="593725"/>
          </a:xfrm>
        </p:spPr>
        <p:txBody>
          <a:bodyPr>
            <a:no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Traditional vs. </a:t>
            </a:r>
            <a:r>
              <a:rPr lang="en-US" sz="4000" b="0" cap="none" dirty="0" err="1">
                <a:effectLst>
                  <a:outerShdw blurRad="38100" dist="38100" dir="2700000" algn="tl">
                    <a:srgbClr val="000000">
                      <a:alpha val="43137"/>
                    </a:srgbClr>
                  </a:outerShdw>
                </a:effectLst>
                <a:latin typeface="Arial" pitchFamily="34" charset="0"/>
                <a:cs typeface="Arial" pitchFamily="34" charset="0"/>
              </a:rPr>
              <a:t>Ericksonian</a:t>
            </a:r>
            <a:endParaRPr lang="en-US" sz="4000" b="0" cap="none"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20867" name="Group 3"/>
          <p:cNvGraphicFramePr>
            <a:graphicFrameLocks noGrp="1"/>
          </p:cNvGraphicFramePr>
          <p:nvPr/>
        </p:nvGraphicFramePr>
        <p:xfrm>
          <a:off x="2497347" y="1582948"/>
          <a:ext cx="7162800" cy="4622801"/>
        </p:xfrm>
        <a:graphic>
          <a:graphicData uri="http://schemas.openxmlformats.org/drawingml/2006/table">
            <a:tbl>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0620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Traditional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3200" b="0" i="0" u="none" strike="noStrike" cap="none" normalizeH="0" baseline="0" dirty="0" err="1">
                          <a:ln>
                            <a:noFill/>
                          </a:ln>
                          <a:solidFill>
                            <a:schemeClr val="tx1"/>
                          </a:solidFill>
                          <a:effectLst>
                            <a:outerShdw blurRad="38100" dist="38100" dir="2700000" algn="tl">
                              <a:srgbClr val="000000">
                                <a:alpha val="43137"/>
                              </a:srgbClr>
                            </a:outerShdw>
                          </a:effectLst>
                          <a:latin typeface="Arial" pitchFamily="34" charset="0"/>
                          <a:cs typeface="Arial" pitchFamily="34" charset="0"/>
                        </a:rPr>
                        <a:t>Ericksonian</a:t>
                      </a:r>
                      <a:endParaRPr kumimoji="0" lang="en-US"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3625">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Find cause of problem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cs typeface="Arial" pitchFamily="34" charset="0"/>
                        </a:rPr>
                        <a:t>Discover/connect with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51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Discover original trauma or early decision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Present- and future-oriented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2038">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Arial" pitchFamily="34" charset="0"/>
                          <a:cs typeface="Arial" pitchFamily="34" charset="0"/>
                        </a:rPr>
                        <a:t>Assumption of pathology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Monotype Sorts" charset="2"/>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Assumption of knowledge &amp; 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9241620"/>
      </p:ext>
    </p:extLst>
  </p:cSld>
  <p:clrMapOvr>
    <a:masterClrMapping/>
  </p:clrMapOvr>
  <p:transition spd="slow" advTm="3000">
    <p:pull/>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853410" y="100641"/>
            <a:ext cx="10353761" cy="1326321"/>
          </a:xfrm>
        </p:spPr>
        <p:txBody>
          <a:bodyPr>
            <a:noAutofit/>
          </a:bodyPr>
          <a:lstStyle/>
          <a:p>
            <a:pPr algn="ctr"/>
            <a:r>
              <a:rPr lang="en-US" sz="4000" dirty="0">
                <a:effectLst>
                  <a:outerShdw blurRad="38100" dist="38100" dir="2700000" algn="tl">
                    <a:srgbClr val="000000">
                      <a:alpha val="43137"/>
                    </a:srgbClr>
                  </a:outerShdw>
                </a:effectLst>
                <a:cs typeface="Arial" pitchFamily="34" charset="0"/>
              </a:rPr>
              <a:t>Language and Focus</a:t>
            </a:r>
          </a:p>
        </p:txBody>
      </p:sp>
      <p:sp>
        <p:nvSpPr>
          <p:cNvPr id="362499" name="Rectangle 3"/>
          <p:cNvSpPr>
            <a:spLocks noGrp="1" noChangeArrowheads="1"/>
          </p:cNvSpPr>
          <p:nvPr>
            <p:ph type="body" idx="1"/>
          </p:nvPr>
        </p:nvSpPr>
        <p:spPr>
          <a:xfrm>
            <a:off x="853410" y="1426962"/>
            <a:ext cx="10283292" cy="4973839"/>
          </a:xfrm>
        </p:spPr>
        <p:txBody>
          <a:bodyPr>
            <a:normAutofit/>
          </a:bodyPr>
          <a:lstStyle/>
          <a:p>
            <a:pPr>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Is permissive rather than authoritarian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Offer choices rather than direction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Use permission not prediction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Create possibilities rather than mind-reading</a:t>
            </a:r>
          </a:p>
          <a:p>
            <a:pPr>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Is internally rather than externally-driven</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Answers evoked from within rather than ideas and solutions given from outside</a:t>
            </a:r>
          </a:p>
          <a:p>
            <a:pPr lvl="1">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Not based on "positive thinking" or affirmations</a:t>
            </a:r>
          </a:p>
        </p:txBody>
      </p:sp>
    </p:spTree>
    <p:extLst>
      <p:ext uri="{BB962C8B-B14F-4D97-AF65-F5344CB8AC3E}">
        <p14:creationId xmlns:p14="http://schemas.microsoft.com/office/powerpoint/2010/main" val="1681508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arn(inHorizontal)">
                                      <p:cBhvr>
                                        <p:cTn id="7" dur="500"/>
                                        <p:tgtEl>
                                          <p:spTgt spid="362499">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62499">
                                            <p:txEl>
                                              <p:pRg st="1" end="1"/>
                                            </p:txEl>
                                          </p:spTgt>
                                        </p:tgtEl>
                                        <p:attrNameLst>
                                          <p:attrName>style.visibility</p:attrName>
                                        </p:attrNameLst>
                                      </p:cBhvr>
                                      <p:to>
                                        <p:strVal val="visible"/>
                                      </p:to>
                                    </p:set>
                                    <p:animEffect transition="in" filter="barn(inHorizontal)">
                                      <p:cBhvr>
                                        <p:cTn id="10" dur="500"/>
                                        <p:tgtEl>
                                          <p:spTgt spid="362499">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362499">
                                            <p:txEl>
                                              <p:pRg st="2" end="2"/>
                                            </p:txEl>
                                          </p:spTgt>
                                        </p:tgtEl>
                                        <p:attrNameLst>
                                          <p:attrName>style.visibility</p:attrName>
                                        </p:attrNameLst>
                                      </p:cBhvr>
                                      <p:to>
                                        <p:strVal val="visible"/>
                                      </p:to>
                                    </p:set>
                                    <p:animEffect transition="in" filter="barn(inHorizontal)">
                                      <p:cBhvr>
                                        <p:cTn id="13" dur="500"/>
                                        <p:tgtEl>
                                          <p:spTgt spid="362499">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362499">
                                            <p:txEl>
                                              <p:pRg st="3" end="3"/>
                                            </p:txEl>
                                          </p:spTgt>
                                        </p:tgtEl>
                                        <p:attrNameLst>
                                          <p:attrName>style.visibility</p:attrName>
                                        </p:attrNameLst>
                                      </p:cBhvr>
                                      <p:to>
                                        <p:strVal val="visible"/>
                                      </p:to>
                                    </p:set>
                                    <p:animEffect transition="in" filter="barn(inHorizontal)">
                                      <p:cBhvr>
                                        <p:cTn id="16" dur="500"/>
                                        <p:tgtEl>
                                          <p:spTgt spid="3624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62499">
                                            <p:txEl>
                                              <p:pRg st="4" end="4"/>
                                            </p:txEl>
                                          </p:spTgt>
                                        </p:tgtEl>
                                        <p:attrNameLst>
                                          <p:attrName>style.visibility</p:attrName>
                                        </p:attrNameLst>
                                      </p:cBhvr>
                                      <p:to>
                                        <p:strVal val="visible"/>
                                      </p:to>
                                    </p:set>
                                    <p:animEffect transition="in" filter="barn(inHorizontal)">
                                      <p:cBhvr>
                                        <p:cTn id="21" dur="500"/>
                                        <p:tgtEl>
                                          <p:spTgt spid="362499">
                                            <p:txEl>
                                              <p:pRg st="4" end="4"/>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62499">
                                            <p:txEl>
                                              <p:pRg st="5" end="5"/>
                                            </p:txEl>
                                          </p:spTgt>
                                        </p:tgtEl>
                                        <p:attrNameLst>
                                          <p:attrName>style.visibility</p:attrName>
                                        </p:attrNameLst>
                                      </p:cBhvr>
                                      <p:to>
                                        <p:strVal val="visible"/>
                                      </p:to>
                                    </p:set>
                                    <p:animEffect transition="in" filter="barn(inHorizontal)">
                                      <p:cBhvr>
                                        <p:cTn id="24" dur="500"/>
                                        <p:tgtEl>
                                          <p:spTgt spid="362499">
                                            <p:txEl>
                                              <p:pRg st="5" end="5"/>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62499">
                                            <p:txEl>
                                              <p:pRg st="6" end="6"/>
                                            </p:txEl>
                                          </p:spTgt>
                                        </p:tgtEl>
                                        <p:attrNameLst>
                                          <p:attrName>style.visibility</p:attrName>
                                        </p:attrNameLst>
                                      </p:cBhvr>
                                      <p:to>
                                        <p:strVal val="visible"/>
                                      </p:to>
                                    </p:set>
                                    <p:animEffect transition="in" filter="barn(inHorizontal)">
                                      <p:cBhvr>
                                        <p:cTn id="27" dur="5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905169" y="109267"/>
            <a:ext cx="10353761" cy="1326321"/>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Authoritative vs. Permissive</a:t>
            </a:r>
          </a:p>
        </p:txBody>
      </p:sp>
      <p:sp>
        <p:nvSpPr>
          <p:cNvPr id="418819" name="Rectangle 3"/>
          <p:cNvSpPr>
            <a:spLocks noGrp="1" noChangeArrowheads="1"/>
          </p:cNvSpPr>
          <p:nvPr>
            <p:ph sz="half" idx="1"/>
          </p:nvPr>
        </p:nvSpPr>
        <p:spPr>
          <a:xfrm>
            <a:off x="707366" y="1435588"/>
            <a:ext cx="4649638" cy="4873752"/>
          </a:xfrm>
        </p:spPr>
        <p:txBody>
          <a:bodyPr>
            <a:normAutofit fontScale="85000" lnSpcReduction="10000"/>
          </a:bodyPr>
          <a:lstStyle/>
          <a:p>
            <a:pPr marL="118872" indent="0" algn="ctr">
              <a:buNone/>
            </a:pPr>
            <a:r>
              <a:rPr lang="en-US" sz="2800" dirty="0">
                <a:effectLst>
                  <a:outerShdw blurRad="38100" dist="38100" dir="2700000" algn="tl">
                    <a:srgbClr val="000000">
                      <a:alpha val="43137"/>
                    </a:srgbClr>
                  </a:outerShdw>
                </a:effectLst>
                <a:latin typeface="Arial" pitchFamily="34" charset="0"/>
                <a:cs typeface="Arial" pitchFamily="34" charset="0"/>
              </a:rPr>
              <a:t>Authoritative</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Are: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are feeling more and more relaxed</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Your eyes are getting heavy</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are enjoying more and more being a non-smoker</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Will/won't:</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will go deeply into a trance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won't hear anything around you</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Can't:</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can't open your eyes</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Your hand is stuck to your face</a:t>
            </a:r>
          </a:p>
        </p:txBody>
      </p:sp>
      <p:sp>
        <p:nvSpPr>
          <p:cNvPr id="2" name="Content Placeholder 1"/>
          <p:cNvSpPr>
            <a:spLocks noGrp="1"/>
          </p:cNvSpPr>
          <p:nvPr>
            <p:ph sz="half" idx="2"/>
          </p:nvPr>
        </p:nvSpPr>
        <p:spPr>
          <a:xfrm>
            <a:off x="6172200" y="1435588"/>
            <a:ext cx="5086730" cy="5244133"/>
          </a:xfrm>
        </p:spPr>
        <p:txBody>
          <a:bodyPr>
            <a:normAutofit fontScale="85000" lnSpcReduction="10000"/>
          </a:bodyPr>
          <a:lstStyle/>
          <a:p>
            <a:pPr marL="118872" indent="0" algn="ctr">
              <a:buNone/>
            </a:pPr>
            <a:r>
              <a:rPr lang="en-US" sz="2800" dirty="0">
                <a:effectLst>
                  <a:outerShdw blurRad="38100" dist="38100" dir="2700000" algn="tl">
                    <a:srgbClr val="000000">
                      <a:alpha val="43137"/>
                    </a:srgbClr>
                  </a:outerShdw>
                </a:effectLst>
                <a:latin typeface="Arial" pitchFamily="34" charset="0"/>
                <a:cs typeface="Arial" pitchFamily="34" charset="0"/>
              </a:rPr>
              <a:t>Permissive</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Can:</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can feel more and more relaxed</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Your eyes can begin getting heavy</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can enjoying more and more being a non-smoker</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Might/may be/could:</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may go deeply into a trance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could hear anything around you</a:t>
            </a:r>
          </a:p>
          <a:p>
            <a:pPr>
              <a:lnSpc>
                <a:spcPct val="12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Multiple choice:</a:t>
            </a:r>
          </a:p>
          <a:p>
            <a:pPr lvl="1">
              <a:lnSpc>
                <a:spcPct val="120000"/>
              </a:lnSpc>
              <a:buClrTx/>
              <a:buFont typeface="Arial" pitchFamily="34" charset="0"/>
              <a:buChar char="•"/>
            </a:pPr>
            <a:r>
              <a:rPr lang="en-US" sz="2000" dirty="0">
                <a:effectLst>
                  <a:outerShdw blurRad="38100" dist="38100" dir="2700000" algn="tl">
                    <a:srgbClr val="000000">
                      <a:alpha val="43137"/>
                    </a:srgbClr>
                  </a:outerShdw>
                </a:effectLst>
                <a:latin typeface="Arial" pitchFamily="34" charset="0"/>
                <a:cs typeface="Arial" pitchFamily="34" charset="0"/>
              </a:rPr>
              <a:t>You may not be able open your eyes or they may open automatically</a:t>
            </a:r>
          </a:p>
          <a:p>
            <a:pPr>
              <a:lnSpc>
                <a:spcPct val="120000"/>
              </a:lnSpc>
              <a:buClrTx/>
              <a:buFont typeface="Arial" pitchFamily="34" charset="0"/>
              <a:buChar char="•"/>
            </a:pP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4310788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191000"/>
          </a:xfrm>
        </p:spPr>
        <p:txBody>
          <a:bodyPr>
            <a:normAutofit/>
          </a:bodyPr>
          <a:lstStyle/>
          <a:p>
            <a:pPr algn="ctr" eaLnBrk="1" hangingPunct="1">
              <a:defRPr/>
            </a:pPr>
            <a:r>
              <a:rPr lang="en-US" sz="4800" b="0" cap="none" dirty="0">
                <a:latin typeface="Arial" pitchFamily="34" charset="0"/>
                <a:cs typeface="Arial" pitchFamily="34" charset="0"/>
              </a:rPr>
              <a:t>Indicators, Suggestion, &amp; Hypnotic Phenomena</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3930209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913795" y="140014"/>
            <a:ext cx="10353761" cy="1326321"/>
          </a:xfrm>
        </p:spPr>
        <p:txBody>
          <a:bodyPr>
            <a:normAutofit/>
          </a:bodyPr>
          <a:lstStyle/>
          <a:p>
            <a:pPr eaLnBrk="1" hangingPunct="1"/>
            <a:r>
              <a:rPr lang="en-US" sz="4000" b="0" cap="none" dirty="0">
                <a:effectLst>
                  <a:outerShdw blurRad="38100" dist="38100" dir="2700000" algn="tl">
                    <a:srgbClr val="000000">
                      <a:alpha val="43137"/>
                    </a:srgbClr>
                  </a:outerShdw>
                </a:effectLst>
                <a:latin typeface="Arial" pitchFamily="34" charset="0"/>
                <a:cs typeface="Arial" pitchFamily="34" charset="0"/>
              </a:rPr>
              <a:t>Symptomatic and Healing Trances</a:t>
            </a:r>
          </a:p>
        </p:txBody>
      </p:sp>
      <p:sp>
        <p:nvSpPr>
          <p:cNvPr id="22531" name="Rectangle 3"/>
          <p:cNvSpPr>
            <a:spLocks noGrp="1" noRot="1" noChangeArrowheads="1"/>
          </p:cNvSpPr>
          <p:nvPr>
            <p:ph type="body" sz="half" idx="1"/>
          </p:nvPr>
        </p:nvSpPr>
        <p:spPr>
          <a:xfrm>
            <a:off x="638355" y="1466335"/>
            <a:ext cx="5381445" cy="4876800"/>
          </a:xfrm>
        </p:spPr>
        <p:txBody>
          <a:bodyPr>
            <a:normAutofit fontScale="92500" lnSpcReduction="10000"/>
          </a:bodyPr>
          <a:lstStyle/>
          <a:p>
            <a:pPr algn="ctr" eaLnBrk="1" hangingPunct="1">
              <a:buClr>
                <a:schemeClr val="accent1"/>
              </a:buClr>
              <a:buFont typeface="Arial" pitchFamily="34" charset="0"/>
              <a:buNone/>
            </a:pPr>
            <a:r>
              <a:rPr lang="en-US" sz="2600" dirty="0">
                <a:effectLst>
                  <a:outerShdw blurRad="38100" dist="38100" dir="2700000" algn="tl">
                    <a:srgbClr val="000000">
                      <a:alpha val="43137"/>
                    </a:srgbClr>
                  </a:outerShdw>
                </a:effectLst>
                <a:latin typeface="Arial" pitchFamily="34" charset="0"/>
                <a:cs typeface="Arial" pitchFamily="34" charset="0"/>
              </a:rPr>
              <a:t>Symptomatic Trance</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Invalidation; blame; violating boundaries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Mystification; binds; double binds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Coalitions; secrets; negative dissociation</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Predictions of failure or trouble; threats</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Rigid role assignment; mind reading</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Repetition of negative experiences/injurious/self-injurious behavior</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Negative injunctions (You can’t, you shouldn’t you will, you are)</a:t>
            </a:r>
          </a:p>
          <a:p>
            <a:pPr eaLnBrk="1" hangingPunct="1">
              <a:buClrTx/>
              <a:buFont typeface="Arial" pitchFamily="34" charset="0"/>
              <a:buChar char="•"/>
            </a:pPr>
            <a:r>
              <a:rPr lang="en-US" dirty="0">
                <a:effectLst>
                  <a:outerShdw blurRad="38100" dist="38100" dir="2700000" algn="tl">
                    <a:srgbClr val="000000">
                      <a:alpha val="43137"/>
                    </a:srgbClr>
                  </a:outerShdw>
                </a:effectLst>
                <a:latin typeface="Arial" pitchFamily="34" charset="0"/>
                <a:cs typeface="Arial" pitchFamily="34" charset="0"/>
              </a:rPr>
              <a:t>Repression; amnesia</a:t>
            </a:r>
          </a:p>
        </p:txBody>
      </p:sp>
      <p:sp>
        <p:nvSpPr>
          <p:cNvPr id="22532" name="Rectangle 4"/>
          <p:cNvSpPr>
            <a:spLocks noGrp="1" noRot="1" noChangeArrowheads="1"/>
          </p:cNvSpPr>
          <p:nvPr>
            <p:ph type="body" sz="half" idx="2"/>
          </p:nvPr>
        </p:nvSpPr>
        <p:spPr>
          <a:xfrm>
            <a:off x="6019800" y="1535502"/>
            <a:ext cx="5332562" cy="5036233"/>
          </a:xfrm>
        </p:spPr>
        <p:txBody>
          <a:bodyPr>
            <a:normAutofit fontScale="77500" lnSpcReduction="20000"/>
          </a:bodyPr>
          <a:lstStyle/>
          <a:p>
            <a:pPr algn="ctr" eaLnBrk="1" hangingPunct="1">
              <a:lnSpc>
                <a:spcPct val="110000"/>
              </a:lnSpc>
              <a:buClr>
                <a:schemeClr val="accent1"/>
              </a:buClr>
              <a:buFont typeface="Arial" pitchFamily="34" charset="0"/>
              <a:buNone/>
            </a:pPr>
            <a:r>
              <a:rPr lang="en-US" sz="3100" dirty="0">
                <a:effectLst>
                  <a:outerShdw blurRad="38100" dist="38100" dir="2700000" algn="tl">
                    <a:srgbClr val="000000">
                      <a:alpha val="43137"/>
                    </a:srgbClr>
                  </a:outerShdw>
                </a:effectLst>
                <a:latin typeface="Arial" pitchFamily="34" charset="0"/>
                <a:cs typeface="Arial" pitchFamily="34" charset="0"/>
              </a:rPr>
              <a:t>Healing Trance</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Validation; permission; respecting boundaries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Possibility words and phrases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Helpful distinctions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Post-hypnotic suggestions; presuppositions of health/healing</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Positive attributions; avoidance of intrusive interpretations</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Opening possibilities for changes in experience or behavior</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Empowering/permissive affirmations (you can, it’s okay, you may, you could, you have the ability to)</a:t>
            </a:r>
          </a:p>
          <a:p>
            <a:pPr eaLnBrk="1" hangingPunct="1">
              <a:lnSpc>
                <a:spcPct val="110000"/>
              </a:lnSpc>
              <a:buClrTx/>
              <a:buFont typeface="Arial" pitchFamily="34" charset="0"/>
              <a:buChar char="•"/>
            </a:pPr>
            <a:r>
              <a:rPr lang="en-US" sz="2400" dirty="0">
                <a:effectLst>
                  <a:outerShdw blurRad="38100" dist="38100" dir="2700000" algn="tl">
                    <a:srgbClr val="000000">
                      <a:alpha val="43137"/>
                    </a:srgbClr>
                  </a:outerShdw>
                </a:effectLst>
                <a:latin typeface="Arial" pitchFamily="34" charset="0"/>
                <a:cs typeface="Arial" pitchFamily="34" charset="0"/>
              </a:rPr>
              <a:t>Flexible remembering and forgetting</a:t>
            </a:r>
          </a:p>
        </p:txBody>
      </p:sp>
    </p:spTree>
    <p:extLst>
      <p:ext uri="{BB962C8B-B14F-4D97-AF65-F5344CB8AC3E}">
        <p14:creationId xmlns:p14="http://schemas.microsoft.com/office/powerpoint/2010/main" val="731662834"/>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895937" y="408864"/>
            <a:ext cx="10353761" cy="1072551"/>
          </a:xfrm>
        </p:spPr>
        <p:txBody>
          <a:bodyPr>
            <a:normAutofit/>
          </a:bodyPr>
          <a:lstStyle/>
          <a:p>
            <a:pPr algn="ctr"/>
            <a:r>
              <a:rPr lang="en-US" sz="4000" b="0" cap="none" dirty="0">
                <a:effectLst>
                  <a:outerShdw blurRad="38100" dist="38100" dir="2700000" algn="tl">
                    <a:srgbClr val="000000">
                      <a:alpha val="43137"/>
                    </a:srgbClr>
                  </a:outerShdw>
                </a:effectLst>
                <a:latin typeface="Arial" pitchFamily="34" charset="0"/>
                <a:cs typeface="Arial" pitchFamily="34" charset="0"/>
              </a:rPr>
              <a:t>Common Trance Indicators</a:t>
            </a:r>
          </a:p>
        </p:txBody>
      </p:sp>
      <p:sp>
        <p:nvSpPr>
          <p:cNvPr id="2" name="Content Placeholder 1"/>
          <p:cNvSpPr>
            <a:spLocks noGrp="1"/>
          </p:cNvSpPr>
          <p:nvPr>
            <p:ph sz="half" idx="1"/>
          </p:nvPr>
        </p:nvSpPr>
        <p:spPr>
          <a:xfrm>
            <a:off x="1043795" y="1784867"/>
            <a:ext cx="5244861" cy="3702881"/>
          </a:xfrm>
        </p:spPr>
        <p:txBody>
          <a:bodyPr>
            <a:normAutofit lnSpcReduction="10000"/>
          </a:bodyPr>
          <a:lstStyle/>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Flattening of facial muscles</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Change in skin color</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Immobility</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Decrease in orienting movements</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Catalepsy in a limb</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Changes in blinking and swallowing</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Altered breathing and pulse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Automatic motor behavior (jerkiness)</a:t>
            </a:r>
          </a:p>
        </p:txBody>
      </p:sp>
      <p:sp>
        <p:nvSpPr>
          <p:cNvPr id="3" name="Content Placeholder 2"/>
          <p:cNvSpPr>
            <a:spLocks noGrp="1"/>
          </p:cNvSpPr>
          <p:nvPr>
            <p:ph sz="half" idx="2"/>
          </p:nvPr>
        </p:nvSpPr>
        <p:spPr>
          <a:xfrm>
            <a:off x="6659591" y="1834794"/>
            <a:ext cx="4865299" cy="3702881"/>
          </a:xfrm>
        </p:spPr>
        <p:txBody>
          <a:bodyPr>
            <a:normAutofit lnSpcReduction="10000"/>
          </a:bodyPr>
          <a:lstStyle/>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Faraway look</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Fixed gaze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Changed voice quality</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Time lag in response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Perseveration of response</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Literalism</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Dissociation</a:t>
            </a:r>
          </a:p>
          <a:p>
            <a:pPr marL="285750" indent="-285750">
              <a:buFont typeface="Wingdings" pitchFamily="2" charset="2"/>
              <a:buChar char="ü"/>
            </a:pPr>
            <a:r>
              <a:rPr lang="en-US" dirty="0">
                <a:effectLst>
                  <a:outerShdw blurRad="38100" dist="38100" dir="2700000" algn="tl">
                    <a:srgbClr val="000000">
                      <a:alpha val="43137"/>
                    </a:srgbClr>
                  </a:outerShdw>
                </a:effectLst>
                <a:latin typeface="Arial" pitchFamily="34" charset="0"/>
                <a:cs typeface="Arial" pitchFamily="34" charset="0"/>
              </a:rPr>
              <a:t>Relaxed muscles</a:t>
            </a:r>
          </a:p>
          <a:p>
            <a:endParaRPr lang="en-US" dirty="0"/>
          </a:p>
        </p:txBody>
      </p:sp>
    </p:spTree>
    <p:extLst>
      <p:ext uri="{BB962C8B-B14F-4D97-AF65-F5344CB8AC3E}">
        <p14:creationId xmlns:p14="http://schemas.microsoft.com/office/powerpoint/2010/main" val="3847752439"/>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81200" y="184666"/>
            <a:ext cx="8229600" cy="1408176"/>
          </a:xfrm>
        </p:spPr>
        <p:txBody>
          <a:bodyPr>
            <a:normAutofit/>
          </a:bodyPr>
          <a:lstStyle/>
          <a:p>
            <a:pPr algn="ctr">
              <a:defRPr/>
            </a:pPr>
            <a:r>
              <a:rPr lang="en-US" sz="4000" dirty="0">
                <a:effectLst>
                  <a:outerShdw blurRad="38100" dist="38100" dir="2700000" algn="tl">
                    <a:srgbClr val="000000">
                      <a:alpha val="43137"/>
                    </a:srgbClr>
                  </a:outerShdw>
                </a:effectLst>
                <a:cs typeface="Arial" pitchFamily="34" charset="0"/>
              </a:rPr>
              <a:t>Basic Suggestion Structure</a:t>
            </a:r>
          </a:p>
        </p:txBody>
      </p:sp>
      <p:sp>
        <p:nvSpPr>
          <p:cNvPr id="132099" name="Rectangle 3"/>
          <p:cNvSpPr>
            <a:spLocks noGrp="1" noChangeArrowheads="1"/>
          </p:cNvSpPr>
          <p:nvPr>
            <p:ph type="body" idx="1"/>
          </p:nvPr>
        </p:nvSpPr>
        <p:spPr>
          <a:xfrm>
            <a:off x="1009291" y="1630392"/>
            <a:ext cx="9201509" cy="4770408"/>
          </a:xfrm>
        </p:spPr>
        <p:txBody>
          <a:bodyPr>
            <a:normAutofit/>
          </a:bodyPr>
          <a:lstStyle/>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Positive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Negative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Direct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Indirect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Process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Content suggestions</a:t>
            </a:r>
          </a:p>
          <a:p>
            <a:pPr>
              <a:lnSpc>
                <a:spcPct val="100000"/>
              </a:lnSpc>
              <a:buClrTx/>
              <a:buFont typeface="Arial" pitchFamily="34" charset="0"/>
              <a:buChar char="•"/>
            </a:pPr>
            <a:r>
              <a:rPr lang="en-US" sz="2800" dirty="0">
                <a:effectLst>
                  <a:outerShdw blurRad="38100" dist="38100" dir="2700000" algn="tl">
                    <a:srgbClr val="000000">
                      <a:alpha val="43137"/>
                    </a:srgbClr>
                  </a:outerShdw>
                </a:effectLst>
                <a:latin typeface="Arial" pitchFamily="34" charset="0"/>
                <a:cs typeface="Arial" pitchFamily="34" charset="0"/>
              </a:rPr>
              <a:t>Post-hypnotic suggestions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217761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2099">
                                            <p:txEl>
                                              <p:pRg st="6" end="6"/>
                                            </p:txEl>
                                          </p:spTgt>
                                        </p:tgtEl>
                                        <p:attrNameLst>
                                          <p:attrName>style.visibility</p:attrName>
                                        </p:attrNameLst>
                                      </p:cBhvr>
                                      <p:to>
                                        <p:strVal val="visible"/>
                                      </p:to>
                                    </p:set>
                                    <p:anim calcmode="lin" valueType="num">
                                      <p:cBhvr>
                                        <p:cTn id="4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914400" y="381001"/>
            <a:ext cx="10167729" cy="4438426"/>
          </a:xfrm>
        </p:spPr>
        <p:txBody>
          <a:bodyPr>
            <a:normAutofit/>
          </a:bodyPr>
          <a:lstStyle/>
          <a:p>
            <a:pPr marL="438912" indent="-320040">
              <a:lnSpc>
                <a:spcPct val="110000"/>
              </a:lnSpc>
              <a:spcBef>
                <a:spcPts val="0"/>
              </a:spcBef>
            </a:pPr>
            <a:r>
              <a:rPr lang="en-US" sz="3200" b="0" cap="none" dirty="0">
                <a:effectLst>
                  <a:outerShdw blurRad="38100" dist="38100" dir="2700000" algn="tl">
                    <a:srgbClr val="000000">
                      <a:alpha val="43137"/>
                    </a:srgbClr>
                  </a:outerShdw>
                </a:effectLst>
                <a:latin typeface="Arial" pitchFamily="34" charset="0"/>
                <a:cs typeface="Arial" pitchFamily="34" charset="0"/>
              </a:rPr>
              <a:t>Revised Definition of Hypnosis</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400" b="0" cap="none" dirty="0">
                <a:effectLst>
                  <a:outerShdw blurRad="38100" dist="38100" dir="2700000" algn="tl">
                    <a:srgbClr val="000000">
                      <a:alpha val="43137"/>
                    </a:srgbClr>
                  </a:outerShdw>
                </a:effectLst>
                <a:latin typeface="Arial" pitchFamily="34" charset="0"/>
                <a:ea typeface="+mn-ea"/>
                <a:cs typeface="Arial" pitchFamily="34" charset="0"/>
              </a:rPr>
              <a:t>“A focused experience of attentional absorption that invites people to respond experientially on multiple levels to amplify and utilize their personal resources in a goal-directed fashion.” (p. 7).</a:t>
            </a:r>
          </a:p>
        </p:txBody>
      </p:sp>
      <p:sp>
        <p:nvSpPr>
          <p:cNvPr id="3" name="TextBox 2"/>
          <p:cNvSpPr txBox="1"/>
          <p:nvPr/>
        </p:nvSpPr>
        <p:spPr>
          <a:xfrm>
            <a:off x="1691308" y="5569225"/>
            <a:ext cx="9072771" cy="523220"/>
          </a:xfrm>
          <a:prstGeom prst="rect">
            <a:avLst/>
          </a:prstGeom>
          <a:noFill/>
        </p:spPr>
        <p:txBody>
          <a:bodyPr wrap="square" rtlCol="0">
            <a:spAutoFit/>
          </a:bodyPr>
          <a:lstStyle/>
          <a:p>
            <a:r>
              <a:rPr lang="en-US" sz="1400"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Yapko</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 D. (2012). </a:t>
            </a:r>
            <a:r>
              <a:rPr lang="en-US" sz="1400" i="1"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Trancework</a:t>
            </a:r>
            <a:r>
              <a:rPr lang="en-US" sz="14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 introduction to the practice of clinical hypnosis</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a:t>
            </a:r>
            <a:r>
              <a:rPr lang="en-US" sz="1400" baseline="30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ed.). New York: </a:t>
            </a:r>
          </a:p>
          <a:p>
            <a:r>
              <a:rPr lang="en-US" sz="1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Routledge.</a:t>
            </a:r>
          </a:p>
        </p:txBody>
      </p:sp>
    </p:spTree>
    <p:extLst>
      <p:ext uri="{BB962C8B-B14F-4D97-AF65-F5344CB8AC3E}">
        <p14:creationId xmlns:p14="http://schemas.microsoft.com/office/powerpoint/2010/main" val="34972650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922421" y="0"/>
            <a:ext cx="10353761" cy="1326321"/>
          </a:xfrm>
        </p:spPr>
        <p:txBody>
          <a:bodyPr>
            <a:normAutofit/>
          </a:bodyPr>
          <a:lstStyle/>
          <a:p>
            <a:pPr algn="ctr" eaLnBrk="1" hangingPunct="1"/>
            <a:r>
              <a:rPr lang="en-US" sz="4000" dirty="0">
                <a:effectLst>
                  <a:outerShdw blurRad="38100" dist="38100" dir="2700000" algn="tl">
                    <a:srgbClr val="000000">
                      <a:alpha val="43137"/>
                    </a:srgbClr>
                  </a:outerShdw>
                </a:effectLst>
                <a:cs typeface="Arial" pitchFamily="34" charset="0"/>
              </a:rPr>
              <a:t>Hypnotic Phenomena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8624314"/>
              </p:ext>
            </p:extLst>
          </p:nvPr>
        </p:nvGraphicFramePr>
        <p:xfrm>
          <a:off x="1843178" y="1326321"/>
          <a:ext cx="8229600" cy="5105400"/>
        </p:xfrm>
        <a:graphic>
          <a:graphicData uri="http://schemas.openxmlformats.org/drawingml/2006/table">
            <a:tbl>
              <a:tblPr firstRow="1" bandRow="1">
                <a:tableStyleId>{616DA210-FB5B-4158-B5E0-FEB733F419BA}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Modality</a:t>
                      </a:r>
                    </a:p>
                  </a:txBody>
                  <a:tcPr/>
                </a:tc>
                <a:tc>
                  <a:txBody>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a:t>
                      </a:r>
                    </a:p>
                  </a:txBody>
                  <a:tcPr/>
                </a:tc>
                <a:tc>
                  <a:txBody>
                    <a:bodyPr/>
                    <a:lstStyle/>
                    <a:p>
                      <a:pPr algn="ctr"/>
                      <a:r>
                        <a:rPr lang="en-US" sz="1600" dirty="0">
                          <a:effectLst>
                            <a:outerShdw blurRad="38100" dist="38100" dir="2700000" algn="tl">
                              <a:srgbClr val="000000">
                                <a:alpha val="43137"/>
                              </a:srgbClr>
                            </a:outerShdw>
                          </a:effectLst>
                          <a:latin typeface="Arial" pitchFamily="34" charset="0"/>
                          <a:cs typeface="Arial" pitchFamily="34" charset="0"/>
                        </a:rPr>
                        <a:t>-</a:t>
                      </a:r>
                    </a:p>
                  </a:txBody>
                  <a:tcPr/>
                </a:tc>
                <a:extLst>
                  <a:ext uri="{0D108BD9-81ED-4DB2-BD59-A6C34878D82A}">
                    <a16:rowId xmlns:a16="http://schemas.microsoft.com/office/drawing/2014/main" val="10000"/>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External</a:t>
                      </a:r>
                      <a:r>
                        <a:rPr lang="en-US" sz="1400" baseline="0" dirty="0">
                          <a:effectLst>
                            <a:outerShdw blurRad="38100" dist="38100" dir="2700000" algn="tl">
                              <a:srgbClr val="000000">
                                <a:alpha val="43137"/>
                              </a:srgbClr>
                            </a:outerShdw>
                          </a:effectLst>
                          <a:latin typeface="Arial" pitchFamily="34" charset="0"/>
                          <a:cs typeface="Arial" pitchFamily="34" charset="0"/>
                        </a:rPr>
                        <a:t> Sensory Perception</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Positive</a:t>
                      </a:r>
                      <a:r>
                        <a:rPr lang="en-US" sz="1400" baseline="0" dirty="0">
                          <a:effectLst>
                            <a:outerShdw blurRad="38100" dist="38100" dir="2700000" algn="tl">
                              <a:srgbClr val="000000">
                                <a:alpha val="43137"/>
                              </a:srgbClr>
                            </a:outerShdw>
                          </a:effectLst>
                          <a:latin typeface="Arial" pitchFamily="34" charset="0"/>
                          <a:cs typeface="Arial" pitchFamily="34" charset="0"/>
                        </a:rPr>
                        <a:t> Hallucination</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Negative</a:t>
                      </a:r>
                      <a:r>
                        <a:rPr lang="en-US" sz="1400" baseline="0" dirty="0">
                          <a:effectLst>
                            <a:outerShdw blurRad="38100" dist="38100" dir="2700000" algn="tl">
                              <a:srgbClr val="000000">
                                <a:alpha val="43137"/>
                              </a:srgbClr>
                            </a:outerShdw>
                          </a:effectLst>
                          <a:latin typeface="Arial" pitchFamily="34" charset="0"/>
                          <a:cs typeface="Arial" pitchFamily="34" charset="0"/>
                        </a:rPr>
                        <a:t> Hallucination</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1"/>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Internal Sensations</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New or altered</a:t>
                      </a:r>
                      <a:r>
                        <a:rPr lang="en-US" sz="1400" baseline="0" dirty="0">
                          <a:effectLst>
                            <a:outerShdw blurRad="38100" dist="38100" dir="2700000" algn="tl">
                              <a:srgbClr val="000000">
                                <a:alpha val="43137"/>
                              </a:srgbClr>
                            </a:outerShdw>
                          </a:effectLst>
                          <a:latin typeface="Arial" pitchFamily="34" charset="0"/>
                          <a:cs typeface="Arial" pitchFamily="34" charset="0"/>
                        </a:rPr>
                        <a:t> sensations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Analgesia or anesthesia</a:t>
                      </a:r>
                    </a:p>
                  </a:txBody>
                  <a:tcPr/>
                </a:tc>
                <a:extLst>
                  <a:ext uri="{0D108BD9-81ED-4DB2-BD59-A6C34878D82A}">
                    <a16:rowId xmlns:a16="http://schemas.microsoft.com/office/drawing/2014/main" val="10002"/>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Orientation in Space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Reorientation</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Disorientation</a:t>
                      </a:r>
                    </a:p>
                  </a:txBody>
                  <a:tcPr/>
                </a:tc>
                <a:extLst>
                  <a:ext uri="{0D108BD9-81ED-4DB2-BD59-A6C34878D82A}">
                    <a16:rowId xmlns:a16="http://schemas.microsoft.com/office/drawing/2014/main" val="10003"/>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Memory</a:t>
                      </a:r>
                    </a:p>
                  </a:txBody>
                  <a:tcPr/>
                </a:tc>
                <a:tc>
                  <a:txBody>
                    <a:bodyPr/>
                    <a:lstStyle/>
                    <a:p>
                      <a:r>
                        <a:rPr lang="en-US" sz="1400" dirty="0" err="1">
                          <a:effectLst>
                            <a:outerShdw blurRad="38100" dist="38100" dir="2700000" algn="tl">
                              <a:srgbClr val="000000">
                                <a:alpha val="43137"/>
                              </a:srgbClr>
                            </a:outerShdw>
                          </a:effectLst>
                          <a:latin typeface="Arial" pitchFamily="34" charset="0"/>
                          <a:cs typeface="Arial" pitchFamily="34" charset="0"/>
                        </a:rPr>
                        <a:t>Hypermnesia</a:t>
                      </a:r>
                      <a:r>
                        <a:rPr lang="en-US" sz="1400" dirty="0">
                          <a:effectLst>
                            <a:outerShdw blurRad="38100" dist="38100" dir="2700000" algn="tl">
                              <a:srgbClr val="000000">
                                <a:alpha val="43137"/>
                              </a:srgbClr>
                            </a:outerShdw>
                          </a:effectLst>
                          <a:latin typeface="Arial" pitchFamily="34" charset="0"/>
                          <a:cs typeface="Arial" pitchFamily="34" charset="0"/>
                        </a:rPr>
                        <a:t>; Creation of new memories</a:t>
                      </a:r>
                      <a:r>
                        <a:rPr lang="en-US" sz="1400" baseline="0" dirty="0">
                          <a:effectLst>
                            <a:outerShdw blurRad="38100" dist="38100" dir="2700000" algn="tl">
                              <a:srgbClr val="000000">
                                <a:alpha val="43137"/>
                              </a:srgbClr>
                            </a:outerShdw>
                          </a:effectLst>
                          <a:latin typeface="Arial" pitchFamily="34" charset="0"/>
                          <a:cs typeface="Arial" pitchFamily="34" charset="0"/>
                        </a:rPr>
                        <a:t> </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Amnesia; forgetting</a:t>
                      </a:r>
                    </a:p>
                  </a:txBody>
                  <a:tcPr/>
                </a:tc>
                <a:extLst>
                  <a:ext uri="{0D108BD9-81ED-4DB2-BD59-A6C34878D82A}">
                    <a16:rowId xmlns:a16="http://schemas.microsoft.com/office/drawing/2014/main" val="10004"/>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Orientation in Time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Age progression (future)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Age regression</a:t>
                      </a:r>
                      <a:r>
                        <a:rPr lang="en-US" sz="1400" baseline="0" dirty="0">
                          <a:effectLst>
                            <a:outerShdw blurRad="38100" dist="38100" dir="2700000" algn="tl">
                              <a:srgbClr val="000000">
                                <a:alpha val="43137"/>
                              </a:srgbClr>
                            </a:outerShdw>
                          </a:effectLst>
                          <a:latin typeface="Arial" pitchFamily="34" charset="0"/>
                          <a:cs typeface="Arial" pitchFamily="34" charset="0"/>
                        </a:rPr>
                        <a:t> (past)</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extLst>
                  <a:ext uri="{0D108BD9-81ED-4DB2-BD59-A6C34878D82A}">
                    <a16:rowId xmlns:a16="http://schemas.microsoft.com/office/drawing/2014/main" val="10005"/>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Time Flow</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Time expansion</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Time contraction</a:t>
                      </a:r>
                    </a:p>
                  </a:txBody>
                  <a:tcPr/>
                </a:tc>
                <a:extLst>
                  <a:ext uri="{0D108BD9-81ED-4DB2-BD59-A6C34878D82A}">
                    <a16:rowId xmlns:a16="http://schemas.microsoft.com/office/drawing/2014/main" val="10006"/>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Muscle</a:t>
                      </a:r>
                      <a:r>
                        <a:rPr lang="en-US" sz="1400" baseline="0" dirty="0">
                          <a:effectLst>
                            <a:outerShdw blurRad="38100" dist="38100" dir="2700000" algn="tl">
                              <a:srgbClr val="000000">
                                <a:alpha val="43137"/>
                              </a:srgbClr>
                            </a:outerShdw>
                          </a:effectLst>
                          <a:latin typeface="Arial" pitchFamily="34" charset="0"/>
                          <a:cs typeface="Arial" pitchFamily="34" charset="0"/>
                        </a:rPr>
                        <a:t> Movements</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Automatic movement;</a:t>
                      </a:r>
                      <a:r>
                        <a:rPr lang="en-US" sz="1400" baseline="0" dirty="0">
                          <a:effectLst>
                            <a:outerShdw blurRad="38100" dist="38100" dir="2700000" algn="tl">
                              <a:srgbClr val="000000">
                                <a:alpha val="43137"/>
                              </a:srgbClr>
                            </a:outerShdw>
                          </a:effectLst>
                          <a:latin typeface="Arial" pitchFamily="34" charset="0"/>
                          <a:cs typeface="Arial" pitchFamily="34" charset="0"/>
                        </a:rPr>
                        <a:t> </a:t>
                      </a:r>
                      <a:r>
                        <a:rPr lang="en-US" sz="1400" dirty="0" err="1">
                          <a:effectLst>
                            <a:outerShdw blurRad="38100" dist="38100" dir="2700000" algn="tl">
                              <a:srgbClr val="000000">
                                <a:alpha val="43137"/>
                              </a:srgbClr>
                            </a:outerShdw>
                          </a:effectLst>
                          <a:latin typeface="Arial" pitchFamily="34" charset="0"/>
                          <a:cs typeface="Arial" pitchFamily="34" charset="0"/>
                        </a:rPr>
                        <a:t>ideomotor</a:t>
                      </a:r>
                      <a:r>
                        <a:rPr lang="en-US" sz="1400" dirty="0">
                          <a:effectLst>
                            <a:outerShdw blurRad="38100" dist="38100" dir="2700000" algn="tl">
                              <a:srgbClr val="000000">
                                <a:alpha val="43137"/>
                              </a:srgbClr>
                            </a:outerShdw>
                          </a:effectLst>
                          <a:latin typeface="Arial" pitchFamily="34" charset="0"/>
                          <a:cs typeface="Arial" pitchFamily="34" charset="0"/>
                        </a:rPr>
                        <a:t>; automatic handwriting</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Catalepsy</a:t>
                      </a:r>
                    </a:p>
                  </a:txBody>
                  <a:tcPr/>
                </a:tc>
                <a:extLst>
                  <a:ext uri="{0D108BD9-81ED-4DB2-BD59-A6C34878D82A}">
                    <a16:rowId xmlns:a16="http://schemas.microsoft.com/office/drawing/2014/main" val="10007"/>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Heart Rate/Blood</a:t>
                      </a:r>
                      <a:r>
                        <a:rPr lang="en-US" sz="1400" baseline="0" dirty="0">
                          <a:effectLst>
                            <a:outerShdw blurRad="38100" dist="38100" dir="2700000" algn="tl">
                              <a:srgbClr val="000000">
                                <a:alpha val="43137"/>
                              </a:srgbClr>
                            </a:outerShdw>
                          </a:effectLst>
                          <a:latin typeface="Arial" pitchFamily="34" charset="0"/>
                          <a:cs typeface="Arial" pitchFamily="34" charset="0"/>
                        </a:rPr>
                        <a:t> Flow</a:t>
                      </a:r>
                      <a:endParaRPr lang="en-US" sz="1400" dirty="0">
                        <a:effectLst>
                          <a:outerShdw blurRad="38100" dist="38100" dir="2700000" algn="tl">
                            <a:srgbClr val="000000">
                              <a:alpha val="43137"/>
                            </a:srgbClr>
                          </a:outerShdw>
                        </a:effectLst>
                        <a:latin typeface="Arial" pitchFamily="34" charset="0"/>
                        <a:cs typeface="Arial" pitchFamily="34" charset="0"/>
                      </a:endParaRP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Increased</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Decreased</a:t>
                      </a:r>
                    </a:p>
                  </a:txBody>
                  <a:tcPr/>
                </a:tc>
                <a:extLst>
                  <a:ext uri="{0D108BD9-81ED-4DB2-BD59-A6C34878D82A}">
                    <a16:rowId xmlns:a16="http://schemas.microsoft.com/office/drawing/2014/main" val="10008"/>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Temperature</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Warmth/heat</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Cold/cooling</a:t>
                      </a:r>
                    </a:p>
                  </a:txBody>
                  <a:tcPr/>
                </a:tc>
                <a:extLst>
                  <a:ext uri="{0D108BD9-81ED-4DB2-BD59-A6C34878D82A}">
                    <a16:rowId xmlns:a16="http://schemas.microsoft.com/office/drawing/2014/main" val="10009"/>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Association</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New Associations</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Dissociation</a:t>
                      </a:r>
                    </a:p>
                  </a:txBody>
                  <a:tcPr/>
                </a:tc>
                <a:extLst>
                  <a:ext uri="{0D108BD9-81ED-4DB2-BD59-A6C34878D82A}">
                    <a16:rowId xmlns:a16="http://schemas.microsoft.com/office/drawing/2014/main" val="10010"/>
                  </a:ext>
                </a:extLst>
              </a:tr>
              <a:tr h="370840">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Affect</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New feeling; recovery of old feeling</a:t>
                      </a:r>
                    </a:p>
                  </a:txBody>
                  <a:tcPr/>
                </a:tc>
                <a:tc>
                  <a:txBody>
                    <a:bodyPr/>
                    <a:lstStyle/>
                    <a:p>
                      <a:r>
                        <a:rPr lang="en-US" sz="1400" dirty="0">
                          <a:effectLst>
                            <a:outerShdw blurRad="38100" dist="38100" dir="2700000" algn="tl">
                              <a:srgbClr val="000000">
                                <a:alpha val="43137"/>
                              </a:srgbClr>
                            </a:outerShdw>
                          </a:effectLst>
                          <a:latin typeface="Arial" pitchFamily="34" charset="0"/>
                          <a:cs typeface="Arial" pitchFamily="34" charset="0"/>
                        </a:rPr>
                        <a:t>Losing old feelings</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406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343400"/>
          </a:xfrm>
        </p:spPr>
        <p:txBody>
          <a:bodyPr>
            <a:normAutofit/>
          </a:bodyPr>
          <a:lstStyle/>
          <a:p>
            <a:pPr algn="ctr" eaLnBrk="1" hangingPunct="1">
              <a:defRPr/>
            </a:pPr>
            <a:r>
              <a:rPr lang="en-US" sz="4800" b="0" cap="none" dirty="0">
                <a:latin typeface="Arial" pitchFamily="34" charset="0"/>
                <a:cs typeface="Arial" pitchFamily="34" charset="0"/>
              </a:rPr>
              <a:t>Structure</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526445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078302" y="76200"/>
            <a:ext cx="10015268" cy="1331976"/>
          </a:xfrm>
        </p:spPr>
        <p:txBody>
          <a:bodyPr>
            <a:normAutofit/>
          </a:bodyPr>
          <a:lstStyle/>
          <a:p>
            <a:pPr algn="ctr">
              <a:defRPr/>
            </a:pPr>
            <a:r>
              <a:rPr lang="en-US" sz="4000" dirty="0">
                <a:effectLst/>
                <a:cs typeface="Arial" pitchFamily="34" charset="0"/>
              </a:rPr>
              <a:t>A General Structure for</a:t>
            </a:r>
            <a:br>
              <a:rPr lang="en-US" sz="4000" dirty="0">
                <a:effectLst/>
                <a:cs typeface="Arial" pitchFamily="34" charset="0"/>
              </a:rPr>
            </a:br>
            <a:r>
              <a:rPr lang="en-US" sz="4000" dirty="0">
                <a:effectLst/>
                <a:cs typeface="Arial" pitchFamily="34" charset="0"/>
              </a:rPr>
              <a:t>a Hypnosis Session</a:t>
            </a:r>
          </a:p>
        </p:txBody>
      </p:sp>
      <p:sp>
        <p:nvSpPr>
          <p:cNvPr id="132099" name="Rectangle 3"/>
          <p:cNvSpPr>
            <a:spLocks noGrp="1" noChangeArrowheads="1"/>
          </p:cNvSpPr>
          <p:nvPr>
            <p:ph type="body" idx="1"/>
          </p:nvPr>
        </p:nvSpPr>
        <p:spPr>
          <a:xfrm>
            <a:off x="828135" y="1524000"/>
            <a:ext cx="10368951" cy="4876800"/>
          </a:xfrm>
        </p:spPr>
        <p:txBody>
          <a:bodyPr>
            <a:noAutofit/>
          </a:bodyPr>
          <a:lstStyle/>
          <a:p>
            <a:pPr>
              <a:lnSpc>
                <a:spcPct val="100000"/>
              </a:lnSpc>
              <a:spcBef>
                <a:spcPts val="0"/>
              </a:spcBef>
              <a:buClrTx/>
              <a:buFont typeface="Arial" pitchFamily="34" charset="0"/>
              <a:buChar char="•"/>
            </a:pPr>
            <a:r>
              <a:rPr lang="en-US" sz="2400" dirty="0">
                <a:effectLst/>
                <a:cs typeface="Arial" pitchFamily="34" charset="0"/>
              </a:rPr>
              <a:t>Assess the complaint and identify a goal; determine if the complaint (or some aspect of it) is an automatic process</a:t>
            </a:r>
          </a:p>
          <a:p>
            <a:pPr>
              <a:lnSpc>
                <a:spcPct val="100000"/>
              </a:lnSpc>
              <a:spcBef>
                <a:spcPts val="0"/>
              </a:spcBef>
              <a:buClrTx/>
              <a:buFont typeface="Arial" pitchFamily="34" charset="0"/>
              <a:buChar char="•"/>
            </a:pPr>
            <a:r>
              <a:rPr lang="en-US" sz="2400" dirty="0">
                <a:effectLst/>
                <a:cs typeface="Arial" pitchFamily="34" charset="0"/>
              </a:rPr>
              <a:t>Orient the client to hypnosis</a:t>
            </a:r>
          </a:p>
          <a:p>
            <a:pPr>
              <a:lnSpc>
                <a:spcPct val="100000"/>
              </a:lnSpc>
              <a:spcBef>
                <a:spcPts val="0"/>
              </a:spcBef>
              <a:buClrTx/>
              <a:buFont typeface="Arial" pitchFamily="34" charset="0"/>
              <a:buChar char="•"/>
            </a:pPr>
            <a:r>
              <a:rPr lang="en-US" sz="2400" dirty="0">
                <a:effectLst/>
                <a:cs typeface="Arial" pitchFamily="34" charset="0"/>
              </a:rPr>
              <a:t>Induction</a:t>
            </a:r>
          </a:p>
          <a:p>
            <a:pPr>
              <a:lnSpc>
                <a:spcPct val="100000"/>
              </a:lnSpc>
              <a:spcBef>
                <a:spcPts val="0"/>
              </a:spcBef>
              <a:buClrTx/>
              <a:buFont typeface="Arial" pitchFamily="34" charset="0"/>
              <a:buChar char="•"/>
            </a:pPr>
            <a:r>
              <a:rPr lang="en-US" sz="2400" dirty="0">
                <a:effectLst/>
                <a:cs typeface="Arial" pitchFamily="34" charset="0"/>
              </a:rPr>
              <a:t>Build a response set</a:t>
            </a:r>
          </a:p>
          <a:p>
            <a:pPr>
              <a:lnSpc>
                <a:spcPct val="100000"/>
              </a:lnSpc>
              <a:spcBef>
                <a:spcPts val="0"/>
              </a:spcBef>
              <a:buClrTx/>
              <a:buFont typeface="Arial" pitchFamily="34" charset="0"/>
              <a:buChar char="•"/>
            </a:pPr>
            <a:r>
              <a:rPr lang="en-US" sz="2400" dirty="0">
                <a:effectLst/>
                <a:cs typeface="Arial" pitchFamily="34" charset="0"/>
              </a:rPr>
              <a:t>Introduce themes</a:t>
            </a:r>
          </a:p>
          <a:p>
            <a:pPr>
              <a:lnSpc>
                <a:spcPct val="100000"/>
              </a:lnSpc>
              <a:spcBef>
                <a:spcPts val="0"/>
              </a:spcBef>
              <a:buClrTx/>
              <a:buFont typeface="Arial" pitchFamily="34" charset="0"/>
              <a:buChar char="•"/>
            </a:pPr>
            <a:r>
              <a:rPr lang="en-US" sz="2400" dirty="0">
                <a:effectLst/>
                <a:cs typeface="Arial" pitchFamily="34" charset="0"/>
              </a:rPr>
              <a:t>Introduce metaphors on theme, moving from less to more direct, evoke resources, use splitting, linking, perceptual changes, etc.</a:t>
            </a:r>
          </a:p>
          <a:p>
            <a:pPr>
              <a:lnSpc>
                <a:spcPct val="100000"/>
              </a:lnSpc>
              <a:spcBef>
                <a:spcPts val="0"/>
              </a:spcBef>
              <a:buClrTx/>
              <a:buFont typeface="Arial" pitchFamily="34" charset="0"/>
              <a:buChar char="•"/>
            </a:pPr>
            <a:r>
              <a:rPr lang="en-US" sz="2400" dirty="0">
                <a:effectLst/>
                <a:cs typeface="Arial" pitchFamily="34" charset="0"/>
              </a:rPr>
              <a:t>Interaction regarding derived meanings</a:t>
            </a:r>
          </a:p>
          <a:p>
            <a:pPr>
              <a:lnSpc>
                <a:spcPct val="100000"/>
              </a:lnSpc>
              <a:spcBef>
                <a:spcPts val="0"/>
              </a:spcBef>
              <a:buClrTx/>
              <a:buFont typeface="Arial" pitchFamily="34" charset="0"/>
              <a:buChar char="•"/>
            </a:pPr>
            <a:r>
              <a:rPr lang="en-US" sz="2400" dirty="0">
                <a:effectLst/>
                <a:cs typeface="Arial" pitchFamily="34" charset="0"/>
              </a:rPr>
              <a:t>Post-hypnotic suggestions</a:t>
            </a:r>
          </a:p>
          <a:p>
            <a:pPr>
              <a:lnSpc>
                <a:spcPct val="100000"/>
              </a:lnSpc>
              <a:spcBef>
                <a:spcPts val="0"/>
              </a:spcBef>
              <a:buClrTx/>
              <a:buFont typeface="Arial" pitchFamily="34" charset="0"/>
              <a:buChar char="•"/>
            </a:pPr>
            <a:r>
              <a:rPr lang="en-US" sz="2400" dirty="0">
                <a:effectLst/>
                <a:cs typeface="Arial" pitchFamily="34" charset="0"/>
              </a:rPr>
              <a:t>Closure</a:t>
            </a:r>
          </a:p>
          <a:p>
            <a:pPr>
              <a:lnSpc>
                <a:spcPct val="100000"/>
              </a:lnSpc>
              <a:spcBef>
                <a:spcPts val="0"/>
              </a:spcBef>
              <a:buClrTx/>
              <a:buFont typeface="Arial" pitchFamily="34" charset="0"/>
              <a:buChar char="•"/>
            </a:pPr>
            <a:r>
              <a:rPr lang="en-US" sz="2400" dirty="0">
                <a:effectLst/>
                <a:cs typeface="Arial" pitchFamily="34" charset="0"/>
              </a:rPr>
              <a:t>Permissive disengagement</a:t>
            </a:r>
          </a:p>
          <a:p>
            <a:pPr>
              <a:lnSpc>
                <a:spcPct val="100000"/>
              </a:lnSpc>
              <a:spcBef>
                <a:spcPts val="0"/>
              </a:spcBef>
              <a:buClrTx/>
              <a:buFont typeface="Arial" pitchFamily="34" charset="0"/>
              <a:buChar char="•"/>
            </a:pPr>
            <a:r>
              <a:rPr lang="en-US" sz="2400" dirty="0">
                <a:effectLst/>
                <a:cs typeface="Arial" pitchFamily="34" charset="0"/>
              </a:rPr>
              <a:t>Debrief with client</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36369498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2099">
                                            <p:txEl>
                                              <p:pRg st="6" end="6"/>
                                            </p:txEl>
                                          </p:spTgt>
                                        </p:tgtEl>
                                        <p:attrNameLst>
                                          <p:attrName>style.visibility</p:attrName>
                                        </p:attrNameLst>
                                      </p:cBhvr>
                                      <p:to>
                                        <p:strVal val="visible"/>
                                      </p:to>
                                    </p:set>
                                    <p:anim calcmode="lin" valueType="num">
                                      <p:cBhvr>
                                        <p:cTn id="4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209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2099">
                                            <p:txEl>
                                              <p:pRg st="7" end="7"/>
                                            </p:txEl>
                                          </p:spTgt>
                                        </p:tgtEl>
                                        <p:attrNameLst>
                                          <p:attrName>style.visibility</p:attrName>
                                        </p:attrNameLst>
                                      </p:cBhvr>
                                      <p:to>
                                        <p:strVal val="visible"/>
                                      </p:to>
                                    </p:set>
                                    <p:anim calcmode="lin" valueType="num">
                                      <p:cBhvr>
                                        <p:cTn id="56" dur="2000" fill="hold"/>
                                        <p:tgtEl>
                                          <p:spTgt spid="132099">
                                            <p:txEl>
                                              <p:pRg st="7" end="7"/>
                                            </p:txEl>
                                          </p:spTgt>
                                        </p:tgtEl>
                                        <p:attrNameLst>
                                          <p:attrName>ppt_w</p:attrName>
                                        </p:attrNameLst>
                                      </p:cBhvr>
                                      <p:tavLst>
                                        <p:tav tm="0">
                                          <p:val>
                                            <p:strVal val="#ppt_w+.3"/>
                                          </p:val>
                                        </p:tav>
                                        <p:tav tm="100000">
                                          <p:val>
                                            <p:strVal val="#ppt_w"/>
                                          </p:val>
                                        </p:tav>
                                      </p:tavLst>
                                    </p:anim>
                                    <p:anim calcmode="lin" valueType="num">
                                      <p:cBhvr>
                                        <p:cTn id="57" dur="2000" fill="hold"/>
                                        <p:tgtEl>
                                          <p:spTgt spid="132099">
                                            <p:txEl>
                                              <p:pRg st="7" end="7"/>
                                            </p:txEl>
                                          </p:spTgt>
                                        </p:tgtEl>
                                        <p:attrNameLst>
                                          <p:attrName>ppt_h</p:attrName>
                                        </p:attrNameLst>
                                      </p:cBhvr>
                                      <p:tavLst>
                                        <p:tav tm="0">
                                          <p:val>
                                            <p:strVal val="#ppt_h"/>
                                          </p:val>
                                        </p:tav>
                                        <p:tav tm="100000">
                                          <p:val>
                                            <p:strVal val="#ppt_h"/>
                                          </p:val>
                                        </p:tav>
                                      </p:tavLst>
                                    </p:anim>
                                    <p:animEffect transition="in" filter="fade">
                                      <p:cBhvr>
                                        <p:cTn id="58" dur="2000"/>
                                        <p:tgtEl>
                                          <p:spTgt spid="13209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2099">
                                            <p:txEl>
                                              <p:pRg st="8" end="8"/>
                                            </p:txEl>
                                          </p:spTgt>
                                        </p:tgtEl>
                                        <p:attrNameLst>
                                          <p:attrName>style.visibility</p:attrName>
                                        </p:attrNameLst>
                                      </p:cBhvr>
                                      <p:to>
                                        <p:strVal val="visible"/>
                                      </p:to>
                                    </p:set>
                                    <p:anim calcmode="lin" valueType="num">
                                      <p:cBhvr>
                                        <p:cTn id="63" dur="2000" fill="hold"/>
                                        <p:tgtEl>
                                          <p:spTgt spid="132099">
                                            <p:txEl>
                                              <p:pRg st="8" end="8"/>
                                            </p:txEl>
                                          </p:spTgt>
                                        </p:tgtEl>
                                        <p:attrNameLst>
                                          <p:attrName>ppt_w</p:attrName>
                                        </p:attrNameLst>
                                      </p:cBhvr>
                                      <p:tavLst>
                                        <p:tav tm="0">
                                          <p:val>
                                            <p:strVal val="#ppt_w+.3"/>
                                          </p:val>
                                        </p:tav>
                                        <p:tav tm="100000">
                                          <p:val>
                                            <p:strVal val="#ppt_w"/>
                                          </p:val>
                                        </p:tav>
                                      </p:tavLst>
                                    </p:anim>
                                    <p:anim calcmode="lin" valueType="num">
                                      <p:cBhvr>
                                        <p:cTn id="64" dur="2000" fill="hold"/>
                                        <p:tgtEl>
                                          <p:spTgt spid="132099">
                                            <p:txEl>
                                              <p:pRg st="8" end="8"/>
                                            </p:txEl>
                                          </p:spTgt>
                                        </p:tgtEl>
                                        <p:attrNameLst>
                                          <p:attrName>ppt_h</p:attrName>
                                        </p:attrNameLst>
                                      </p:cBhvr>
                                      <p:tavLst>
                                        <p:tav tm="0">
                                          <p:val>
                                            <p:strVal val="#ppt_h"/>
                                          </p:val>
                                        </p:tav>
                                        <p:tav tm="100000">
                                          <p:val>
                                            <p:strVal val="#ppt_h"/>
                                          </p:val>
                                        </p:tav>
                                      </p:tavLst>
                                    </p:anim>
                                    <p:animEffect transition="in" filter="fade">
                                      <p:cBhvr>
                                        <p:cTn id="65" dur="2000"/>
                                        <p:tgtEl>
                                          <p:spTgt spid="13209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32099">
                                            <p:txEl>
                                              <p:pRg st="9" end="9"/>
                                            </p:txEl>
                                          </p:spTgt>
                                        </p:tgtEl>
                                        <p:attrNameLst>
                                          <p:attrName>style.visibility</p:attrName>
                                        </p:attrNameLst>
                                      </p:cBhvr>
                                      <p:to>
                                        <p:strVal val="visible"/>
                                      </p:to>
                                    </p:set>
                                    <p:anim calcmode="lin" valueType="num">
                                      <p:cBhvr>
                                        <p:cTn id="70" dur="2000" fill="hold"/>
                                        <p:tgtEl>
                                          <p:spTgt spid="132099">
                                            <p:txEl>
                                              <p:pRg st="9" end="9"/>
                                            </p:txEl>
                                          </p:spTgt>
                                        </p:tgtEl>
                                        <p:attrNameLst>
                                          <p:attrName>ppt_w</p:attrName>
                                        </p:attrNameLst>
                                      </p:cBhvr>
                                      <p:tavLst>
                                        <p:tav tm="0">
                                          <p:val>
                                            <p:strVal val="#ppt_w+.3"/>
                                          </p:val>
                                        </p:tav>
                                        <p:tav tm="100000">
                                          <p:val>
                                            <p:strVal val="#ppt_w"/>
                                          </p:val>
                                        </p:tav>
                                      </p:tavLst>
                                    </p:anim>
                                    <p:anim calcmode="lin" valueType="num">
                                      <p:cBhvr>
                                        <p:cTn id="71" dur="2000" fill="hold"/>
                                        <p:tgtEl>
                                          <p:spTgt spid="132099">
                                            <p:txEl>
                                              <p:pRg st="9" end="9"/>
                                            </p:txEl>
                                          </p:spTgt>
                                        </p:tgtEl>
                                        <p:attrNameLst>
                                          <p:attrName>ppt_h</p:attrName>
                                        </p:attrNameLst>
                                      </p:cBhvr>
                                      <p:tavLst>
                                        <p:tav tm="0">
                                          <p:val>
                                            <p:strVal val="#ppt_h"/>
                                          </p:val>
                                        </p:tav>
                                        <p:tav tm="100000">
                                          <p:val>
                                            <p:strVal val="#ppt_h"/>
                                          </p:val>
                                        </p:tav>
                                      </p:tavLst>
                                    </p:anim>
                                    <p:animEffect transition="in" filter="fade">
                                      <p:cBhvr>
                                        <p:cTn id="72" dur="2000"/>
                                        <p:tgtEl>
                                          <p:spTgt spid="132099">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132099">
                                            <p:txEl>
                                              <p:pRg st="10" end="10"/>
                                            </p:txEl>
                                          </p:spTgt>
                                        </p:tgtEl>
                                        <p:attrNameLst>
                                          <p:attrName>style.visibility</p:attrName>
                                        </p:attrNameLst>
                                      </p:cBhvr>
                                      <p:to>
                                        <p:strVal val="visible"/>
                                      </p:to>
                                    </p:set>
                                    <p:anim calcmode="lin" valueType="num">
                                      <p:cBhvr>
                                        <p:cTn id="77" dur="2000" fill="hold"/>
                                        <p:tgtEl>
                                          <p:spTgt spid="132099">
                                            <p:txEl>
                                              <p:pRg st="10" end="10"/>
                                            </p:txEl>
                                          </p:spTgt>
                                        </p:tgtEl>
                                        <p:attrNameLst>
                                          <p:attrName>ppt_w</p:attrName>
                                        </p:attrNameLst>
                                      </p:cBhvr>
                                      <p:tavLst>
                                        <p:tav tm="0">
                                          <p:val>
                                            <p:strVal val="#ppt_w+.3"/>
                                          </p:val>
                                        </p:tav>
                                        <p:tav tm="100000">
                                          <p:val>
                                            <p:strVal val="#ppt_w"/>
                                          </p:val>
                                        </p:tav>
                                      </p:tavLst>
                                    </p:anim>
                                    <p:anim calcmode="lin" valueType="num">
                                      <p:cBhvr>
                                        <p:cTn id="78" dur="2000" fill="hold"/>
                                        <p:tgtEl>
                                          <p:spTgt spid="132099">
                                            <p:txEl>
                                              <p:pRg st="10" end="10"/>
                                            </p:txEl>
                                          </p:spTgt>
                                        </p:tgtEl>
                                        <p:attrNameLst>
                                          <p:attrName>ppt_h</p:attrName>
                                        </p:attrNameLst>
                                      </p:cBhvr>
                                      <p:tavLst>
                                        <p:tav tm="0">
                                          <p:val>
                                            <p:strVal val="#ppt_h"/>
                                          </p:val>
                                        </p:tav>
                                        <p:tav tm="100000">
                                          <p:val>
                                            <p:strVal val="#ppt_h"/>
                                          </p:val>
                                        </p:tav>
                                      </p:tavLst>
                                    </p:anim>
                                    <p:animEffect transition="in" filter="fade">
                                      <p:cBhvr>
                                        <p:cTn id="79" dur="2000"/>
                                        <p:tgtEl>
                                          <p:spTgt spid="132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533400"/>
            <a:ext cx="7696200" cy="4419600"/>
          </a:xfrm>
        </p:spPr>
        <p:txBody>
          <a:bodyPr>
            <a:normAutofit/>
          </a:bodyPr>
          <a:lstStyle/>
          <a:p>
            <a:pPr algn="ctr" eaLnBrk="1" hangingPunct="1">
              <a:defRPr/>
            </a:pPr>
            <a:r>
              <a:rPr lang="en-US" sz="4800" b="0" cap="none" dirty="0">
                <a:effectLst/>
                <a:latin typeface="Arial" pitchFamily="34" charset="0"/>
                <a:cs typeface="Arial" pitchFamily="34" charset="0"/>
              </a:rPr>
              <a:t>Elements of Induction</a:t>
            </a: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12751268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latin typeface="Arial" pitchFamily="34" charset="0"/>
                <a:cs typeface="Arial" pitchFamily="34" charset="0"/>
              </a:rPr>
              <a:t>What You Focus on, You Amplify in Your Awareness</a:t>
            </a:r>
            <a:br>
              <a:rPr lang="en-US" sz="3600" b="0" cap="none" dirty="0">
                <a:effectLst/>
                <a:latin typeface="Arial" pitchFamily="34" charset="0"/>
                <a:cs typeface="Arial" pitchFamily="34" charset="0"/>
              </a:rPr>
            </a:br>
            <a:br>
              <a:rPr lang="en-US" sz="3600" b="0" cap="none" dirty="0">
                <a:effectLst/>
                <a:latin typeface="Arial" pitchFamily="34" charset="0"/>
                <a:cs typeface="Arial" pitchFamily="34" charset="0"/>
              </a:rPr>
            </a:br>
            <a:r>
              <a:rPr lang="en-US" sz="2800" b="0" cap="none" dirty="0">
                <a:effectLst/>
                <a:latin typeface="Arial" pitchFamily="34" charset="0"/>
                <a:cs typeface="Arial" pitchFamily="34" charset="0"/>
              </a:rPr>
              <a:t>The salient questions are, “What do we want the client to focus on, and why?”</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8919934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1905000" y="152401"/>
            <a:ext cx="8077200" cy="665163"/>
          </a:xfrm>
        </p:spPr>
        <p:txBody>
          <a:bodyPr>
            <a:normAutofit fontScale="90000"/>
          </a:bodyPr>
          <a:lstStyle/>
          <a:p>
            <a:pPr algn="ctr"/>
            <a:br>
              <a:rPr lang="en-US" sz="4000" b="0" cap="none" dirty="0">
                <a:effectLst/>
                <a:latin typeface="Arial" pitchFamily="34" charset="0"/>
                <a:cs typeface="Arial" pitchFamily="34" charset="0"/>
              </a:rPr>
            </a:br>
            <a:r>
              <a:rPr lang="en-US" sz="4000" b="0" cap="none" dirty="0">
                <a:effectLst/>
                <a:latin typeface="Arial" pitchFamily="34" charset="0"/>
                <a:cs typeface="Arial" pitchFamily="34" charset="0"/>
              </a:rPr>
              <a:t>Four Doorways into Altered States</a:t>
            </a:r>
          </a:p>
        </p:txBody>
      </p:sp>
      <p:sp>
        <p:nvSpPr>
          <p:cNvPr id="428035" name="Rectangle 3"/>
          <p:cNvSpPr>
            <a:spLocks noChangeArrowheads="1"/>
          </p:cNvSpPr>
          <p:nvPr/>
        </p:nvSpPr>
        <p:spPr bwMode="auto">
          <a:xfrm>
            <a:off x="747656" y="1395805"/>
            <a:ext cx="1039188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SzPct val="100000"/>
              <a:buFont typeface="Arial" pitchFamily="34" charset="0"/>
              <a:buChar char="•"/>
              <a:tabLst>
                <a:tab pos="228600" algn="l"/>
              </a:tabLst>
            </a:pPr>
            <a:r>
              <a:rPr lang="en-US" sz="2800" dirty="0">
                <a:latin typeface="Arial" pitchFamily="34" charset="0"/>
                <a:cs typeface="Arial" pitchFamily="34" charset="0"/>
              </a:rPr>
              <a:t>Rhythm</a:t>
            </a:r>
          </a:p>
          <a:p>
            <a:pPr marL="800100" lvl="1" indent="-342900">
              <a:buSzPct val="100000"/>
              <a:buFont typeface="Arial" pitchFamily="34" charset="0"/>
              <a:buChar char="•"/>
              <a:tabLst>
                <a:tab pos="228600" algn="l"/>
              </a:tabLst>
            </a:pPr>
            <a:r>
              <a:rPr lang="en-US" sz="2400" dirty="0">
                <a:latin typeface="Arial" pitchFamily="34" charset="0"/>
                <a:cs typeface="Arial" pitchFamily="34" charset="0"/>
              </a:rPr>
              <a:t>Rocking</a:t>
            </a:r>
          </a:p>
          <a:p>
            <a:pPr marL="800100" lvl="1" indent="-342900">
              <a:buSzPct val="100000"/>
              <a:buFont typeface="Arial" pitchFamily="34" charset="0"/>
              <a:buChar char="•"/>
              <a:tabLst>
                <a:tab pos="228600" algn="l"/>
              </a:tabLst>
            </a:pPr>
            <a:r>
              <a:rPr lang="en-US" sz="2400" dirty="0">
                <a:latin typeface="Arial" pitchFamily="34" charset="0"/>
                <a:cs typeface="Arial" pitchFamily="34" charset="0"/>
              </a:rPr>
              <a:t>Breathing</a:t>
            </a:r>
          </a:p>
          <a:p>
            <a:pPr marL="342900" indent="-342900">
              <a:buFont typeface="Arial" pitchFamily="34" charset="0"/>
              <a:buChar char="•"/>
              <a:tabLst>
                <a:tab pos="228600" algn="l"/>
              </a:tabLst>
            </a:pPr>
            <a:r>
              <a:rPr lang="en-US" sz="2800" dirty="0">
                <a:latin typeface="Arial" pitchFamily="34" charset="0"/>
                <a:cs typeface="Arial" pitchFamily="34" charset="0"/>
              </a:rPr>
              <a:t>Defocusing attention</a:t>
            </a:r>
          </a:p>
          <a:p>
            <a:pPr marL="800100" lvl="1" indent="-342900">
              <a:buFont typeface="Arial" pitchFamily="34" charset="0"/>
              <a:buChar char="•"/>
              <a:tabLst>
                <a:tab pos="228600" algn="l"/>
              </a:tabLst>
            </a:pPr>
            <a:r>
              <a:rPr lang="en-US" sz="2400" dirty="0">
                <a:latin typeface="Arial" pitchFamily="34" charset="0"/>
                <a:cs typeface="Arial" pitchFamily="34" charset="0"/>
              </a:rPr>
              <a:t>Daydreaming</a:t>
            </a:r>
          </a:p>
          <a:p>
            <a:pPr marL="800100" lvl="1" indent="-342900">
              <a:buFont typeface="Arial" pitchFamily="34" charset="0"/>
              <a:buChar char="•"/>
              <a:tabLst>
                <a:tab pos="228600" algn="l"/>
              </a:tabLst>
            </a:pPr>
            <a:r>
              <a:rPr lang="en-US" sz="2400" dirty="0">
                <a:latin typeface="Arial" pitchFamily="34" charset="0"/>
                <a:cs typeface="Arial" pitchFamily="34" charset="0"/>
              </a:rPr>
              <a:t>Defocusing eyes</a:t>
            </a:r>
          </a:p>
          <a:p>
            <a:pPr marL="342900" indent="-342900">
              <a:buFont typeface="Arial" pitchFamily="34" charset="0"/>
              <a:buChar char="•"/>
              <a:tabLst>
                <a:tab pos="228600" algn="l"/>
              </a:tabLst>
            </a:pPr>
            <a:r>
              <a:rPr lang="en-US" sz="2800" dirty="0">
                <a:latin typeface="Arial" pitchFamily="34" charset="0"/>
                <a:cs typeface="Arial" pitchFamily="34" charset="0"/>
              </a:rPr>
              <a:t>Focusing attention</a:t>
            </a:r>
          </a:p>
          <a:p>
            <a:pPr marL="800100" lvl="1" indent="-342900">
              <a:buFont typeface="Arial" pitchFamily="34" charset="0"/>
              <a:buChar char="•"/>
              <a:tabLst>
                <a:tab pos="228600" algn="l"/>
              </a:tabLst>
            </a:pPr>
            <a:r>
              <a:rPr lang="en-US" sz="2400" dirty="0">
                <a:latin typeface="Arial" pitchFamily="34" charset="0"/>
                <a:cs typeface="Arial" pitchFamily="34" charset="0"/>
              </a:rPr>
              <a:t>Focusing eyes on one spot</a:t>
            </a:r>
          </a:p>
          <a:p>
            <a:pPr marL="800100" lvl="1" indent="-342900">
              <a:buFont typeface="Arial" pitchFamily="34" charset="0"/>
              <a:buChar char="•"/>
              <a:tabLst>
                <a:tab pos="228600" algn="l"/>
              </a:tabLst>
            </a:pPr>
            <a:r>
              <a:rPr lang="en-US" sz="2400" dirty="0">
                <a:latin typeface="Arial" pitchFamily="34" charset="0"/>
                <a:cs typeface="Arial" pitchFamily="34" charset="0"/>
              </a:rPr>
              <a:t>Directing attention</a:t>
            </a:r>
          </a:p>
          <a:p>
            <a:pPr marL="342900" indent="-342900">
              <a:buFont typeface="Arial" pitchFamily="34" charset="0"/>
              <a:buChar char="•"/>
              <a:tabLst>
                <a:tab pos="228600" algn="l"/>
              </a:tabLst>
            </a:pPr>
            <a:r>
              <a:rPr lang="en-US" sz="2800" dirty="0">
                <a:latin typeface="Arial" pitchFamily="34" charset="0"/>
                <a:cs typeface="Arial" pitchFamily="34" charset="0"/>
              </a:rPr>
              <a:t>Dissociation</a:t>
            </a:r>
            <a:endParaRPr lang="en-US" sz="2400" dirty="0">
              <a:latin typeface="Arial" pitchFamily="34" charset="0"/>
              <a:cs typeface="Arial" pitchFamily="34" charset="0"/>
            </a:endParaRPr>
          </a:p>
          <a:p>
            <a:pPr marL="800100" lvl="1" indent="-342900">
              <a:buFont typeface="Arial" pitchFamily="34" charset="0"/>
              <a:buChar char="•"/>
              <a:tabLst>
                <a:tab pos="228600" algn="l"/>
              </a:tabLst>
            </a:pPr>
            <a:r>
              <a:rPr lang="en-US" sz="2400" dirty="0">
                <a:latin typeface="Arial" pitchFamily="34" charset="0"/>
                <a:cs typeface="Arial" pitchFamily="34" charset="0"/>
              </a:rPr>
              <a:t>Splitting between conscious/unconscious; mind/body; past/present/future/parts of body, etc.</a:t>
            </a:r>
          </a:p>
        </p:txBody>
      </p:sp>
    </p:spTree>
    <p:extLst>
      <p:ext uri="{BB962C8B-B14F-4D97-AF65-F5344CB8AC3E}">
        <p14:creationId xmlns:p14="http://schemas.microsoft.com/office/powerpoint/2010/main" val="400095486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wipe(left)">
                                      <p:cBhvr>
                                        <p:cTn id="7" dur="500"/>
                                        <p:tgtEl>
                                          <p:spTgt spid="428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8035">
                                            <p:txEl>
                                              <p:pRg st="1" end="1"/>
                                            </p:txEl>
                                          </p:spTgt>
                                        </p:tgtEl>
                                        <p:attrNameLst>
                                          <p:attrName>style.visibility</p:attrName>
                                        </p:attrNameLst>
                                      </p:cBhvr>
                                      <p:to>
                                        <p:strVal val="visible"/>
                                      </p:to>
                                    </p:set>
                                    <p:animEffect transition="in" filter="wipe(left)">
                                      <p:cBhvr>
                                        <p:cTn id="12" dur="500"/>
                                        <p:tgtEl>
                                          <p:spTgt spid="428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8035">
                                            <p:txEl>
                                              <p:pRg st="2" end="2"/>
                                            </p:txEl>
                                          </p:spTgt>
                                        </p:tgtEl>
                                        <p:attrNameLst>
                                          <p:attrName>style.visibility</p:attrName>
                                        </p:attrNameLst>
                                      </p:cBhvr>
                                      <p:to>
                                        <p:strVal val="visible"/>
                                      </p:to>
                                    </p:set>
                                    <p:animEffect transition="in" filter="wipe(left)">
                                      <p:cBhvr>
                                        <p:cTn id="17" dur="500"/>
                                        <p:tgtEl>
                                          <p:spTgt spid="4280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8035">
                                            <p:txEl>
                                              <p:pRg st="3" end="3"/>
                                            </p:txEl>
                                          </p:spTgt>
                                        </p:tgtEl>
                                        <p:attrNameLst>
                                          <p:attrName>style.visibility</p:attrName>
                                        </p:attrNameLst>
                                      </p:cBhvr>
                                      <p:to>
                                        <p:strVal val="visible"/>
                                      </p:to>
                                    </p:set>
                                    <p:animEffect transition="in" filter="wipe(left)">
                                      <p:cBhvr>
                                        <p:cTn id="22" dur="500"/>
                                        <p:tgtEl>
                                          <p:spTgt spid="428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8035">
                                            <p:txEl>
                                              <p:pRg st="4" end="4"/>
                                            </p:txEl>
                                          </p:spTgt>
                                        </p:tgtEl>
                                        <p:attrNameLst>
                                          <p:attrName>style.visibility</p:attrName>
                                        </p:attrNameLst>
                                      </p:cBhvr>
                                      <p:to>
                                        <p:strVal val="visible"/>
                                      </p:to>
                                    </p:set>
                                    <p:animEffect transition="in" filter="wipe(left)">
                                      <p:cBhvr>
                                        <p:cTn id="27" dur="500"/>
                                        <p:tgtEl>
                                          <p:spTgt spid="428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8035">
                                            <p:txEl>
                                              <p:pRg st="5" end="5"/>
                                            </p:txEl>
                                          </p:spTgt>
                                        </p:tgtEl>
                                        <p:attrNameLst>
                                          <p:attrName>style.visibility</p:attrName>
                                        </p:attrNameLst>
                                      </p:cBhvr>
                                      <p:to>
                                        <p:strVal val="visible"/>
                                      </p:to>
                                    </p:set>
                                    <p:animEffect transition="in" filter="wipe(left)">
                                      <p:cBhvr>
                                        <p:cTn id="32" dur="500"/>
                                        <p:tgtEl>
                                          <p:spTgt spid="4280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8035">
                                            <p:txEl>
                                              <p:pRg st="6" end="6"/>
                                            </p:txEl>
                                          </p:spTgt>
                                        </p:tgtEl>
                                        <p:attrNameLst>
                                          <p:attrName>style.visibility</p:attrName>
                                        </p:attrNameLst>
                                      </p:cBhvr>
                                      <p:to>
                                        <p:strVal val="visible"/>
                                      </p:to>
                                    </p:set>
                                    <p:animEffect transition="in" filter="wipe(left)">
                                      <p:cBhvr>
                                        <p:cTn id="37" dur="500"/>
                                        <p:tgtEl>
                                          <p:spTgt spid="428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28035">
                                            <p:txEl>
                                              <p:pRg st="7" end="7"/>
                                            </p:txEl>
                                          </p:spTgt>
                                        </p:tgtEl>
                                        <p:attrNameLst>
                                          <p:attrName>style.visibility</p:attrName>
                                        </p:attrNameLst>
                                      </p:cBhvr>
                                      <p:to>
                                        <p:strVal val="visible"/>
                                      </p:to>
                                    </p:set>
                                    <p:animEffect transition="in" filter="wipe(left)">
                                      <p:cBhvr>
                                        <p:cTn id="42" dur="500"/>
                                        <p:tgtEl>
                                          <p:spTgt spid="428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8035">
                                            <p:txEl>
                                              <p:pRg st="8" end="8"/>
                                            </p:txEl>
                                          </p:spTgt>
                                        </p:tgtEl>
                                        <p:attrNameLst>
                                          <p:attrName>style.visibility</p:attrName>
                                        </p:attrNameLst>
                                      </p:cBhvr>
                                      <p:to>
                                        <p:strVal val="visible"/>
                                      </p:to>
                                    </p:set>
                                    <p:animEffect transition="in" filter="wipe(left)">
                                      <p:cBhvr>
                                        <p:cTn id="47" dur="500"/>
                                        <p:tgtEl>
                                          <p:spTgt spid="42803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8035">
                                            <p:txEl>
                                              <p:pRg st="9" end="9"/>
                                            </p:txEl>
                                          </p:spTgt>
                                        </p:tgtEl>
                                        <p:attrNameLst>
                                          <p:attrName>style.visibility</p:attrName>
                                        </p:attrNameLst>
                                      </p:cBhvr>
                                      <p:to>
                                        <p:strVal val="visible"/>
                                      </p:to>
                                    </p:set>
                                    <p:animEffect transition="in" filter="wipe(left)">
                                      <p:cBhvr>
                                        <p:cTn id="52" dur="500"/>
                                        <p:tgtEl>
                                          <p:spTgt spid="428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28035">
                                            <p:txEl>
                                              <p:pRg st="10" end="10"/>
                                            </p:txEl>
                                          </p:spTgt>
                                        </p:tgtEl>
                                        <p:attrNameLst>
                                          <p:attrName>style.visibility</p:attrName>
                                        </p:attrNameLst>
                                      </p:cBhvr>
                                      <p:to>
                                        <p:strVal val="visible"/>
                                      </p:to>
                                    </p:set>
                                    <p:animEffect transition="in" filter="wipe(left)">
                                      <p:cBhvr>
                                        <p:cTn id="57" dur="500"/>
                                        <p:tgtEl>
                                          <p:spTgt spid="4280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4800" b="0" cap="none" dirty="0">
                <a:latin typeface="Arial" pitchFamily="34" charset="0"/>
                <a:cs typeface="Arial" pitchFamily="34" charset="0"/>
              </a:rPr>
              <a:t>Examples of Induction</a:t>
            </a:r>
            <a:br>
              <a:rPr lang="en-US" sz="4800" b="0" cap="none" dirty="0">
                <a:latin typeface="Arial" pitchFamily="34" charset="0"/>
                <a:cs typeface="Arial" pitchFamily="34" charset="0"/>
              </a:rPr>
            </a:br>
            <a:r>
              <a:rPr lang="en-US" sz="4800" b="0" cap="none" dirty="0">
                <a:latin typeface="Arial" pitchFamily="34" charset="0"/>
                <a:cs typeface="Arial" pitchFamily="34" charset="0"/>
              </a:rPr>
              <a:t>Milton </a:t>
            </a:r>
            <a:r>
              <a:rPr lang="en-US" sz="4000" b="0" cap="none" dirty="0">
                <a:latin typeface="Arial" pitchFamily="34" charset="0"/>
                <a:cs typeface="Arial" pitchFamily="34" charset="0"/>
              </a:rPr>
              <a:t>Erickson</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1100629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4800" b="0" cap="none" dirty="0">
                <a:latin typeface="Arial" pitchFamily="34" charset="0"/>
                <a:cs typeface="Arial" pitchFamily="34" charset="0"/>
              </a:rPr>
              <a:t>Examples of Induction</a:t>
            </a:r>
            <a:br>
              <a:rPr lang="en-US" sz="4800" b="0" cap="none" dirty="0">
                <a:latin typeface="Arial" pitchFamily="34" charset="0"/>
                <a:cs typeface="Arial" pitchFamily="34" charset="0"/>
              </a:rPr>
            </a:br>
            <a:r>
              <a:rPr lang="en-US" sz="4000" b="0" cap="none" dirty="0">
                <a:latin typeface="Arial" pitchFamily="34" charset="0"/>
                <a:cs typeface="Arial" pitchFamily="34" charset="0"/>
              </a:rPr>
              <a:t>Steve Gilligan</a:t>
            </a:r>
            <a:br>
              <a:rPr lang="en-US" sz="4800" b="0" cap="none" dirty="0">
                <a:effectLst/>
                <a:latin typeface="Arial" pitchFamily="34" charset="0"/>
                <a:cs typeface="Arial" pitchFamily="34" charset="0"/>
              </a:rPr>
            </a:br>
            <a:endParaRPr lang="en-US" sz="1600" b="0" cap="none" dirty="0">
              <a:effectLst/>
              <a:latin typeface="Arial" pitchFamily="34" charset="0"/>
              <a:cs typeface="Arial" pitchFamily="34" charset="0"/>
            </a:endParaRPr>
          </a:p>
        </p:txBody>
      </p:sp>
    </p:spTree>
    <p:extLst>
      <p:ext uri="{BB962C8B-B14F-4D97-AF65-F5344CB8AC3E}">
        <p14:creationId xmlns:p14="http://schemas.microsoft.com/office/powerpoint/2010/main" val="35341808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888626" y="103072"/>
            <a:ext cx="10353762" cy="1127121"/>
          </a:xfrm>
        </p:spPr>
        <p:txBody>
          <a:bodyPr>
            <a:normAutofit/>
          </a:bodyPr>
          <a:lstStyle/>
          <a:p>
            <a:pPr>
              <a:defRPr/>
            </a:pPr>
            <a:r>
              <a:rPr lang="en-US" sz="4000" b="0" cap="none" dirty="0">
                <a:solidFill>
                  <a:schemeClr val="tx1"/>
                </a:solidFill>
                <a:effectLst/>
                <a:latin typeface="Arial" panose="020B0604020202020204" pitchFamily="34" charset="0"/>
                <a:cs typeface="Arial" panose="020B0604020202020204" pitchFamily="34" charset="0"/>
              </a:rPr>
              <a:t>Induction Techniques by Age</a:t>
            </a:r>
          </a:p>
        </p:txBody>
      </p:sp>
      <p:sp>
        <p:nvSpPr>
          <p:cNvPr id="420867" name="Rectangle 3"/>
          <p:cNvSpPr>
            <a:spLocks noGrp="1" noChangeArrowheads="1"/>
          </p:cNvSpPr>
          <p:nvPr>
            <p:ph type="body" idx="1"/>
          </p:nvPr>
        </p:nvSpPr>
        <p:spPr>
          <a:xfrm>
            <a:off x="888626" y="1230193"/>
            <a:ext cx="2747459" cy="591860"/>
          </a:xfrm>
          <a:effectLst/>
        </p:spPr>
        <p:txBody>
          <a:bodyPr>
            <a:normAutofit/>
          </a:bodyPr>
          <a:lstStyle/>
          <a:p>
            <a:pPr marL="0" indent="0">
              <a:lnSpc>
                <a:spcPct val="100000"/>
              </a:lnSpc>
              <a:spcBef>
                <a:spcPts val="600"/>
              </a:spcBef>
              <a:buClr>
                <a:schemeClr val="tx1"/>
              </a:buClr>
              <a:buSzPct val="100000"/>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Ages 4-6</a:t>
            </a:r>
          </a:p>
        </p:txBody>
      </p:sp>
      <p:sp>
        <p:nvSpPr>
          <p:cNvPr id="4" name="Text Placeholder 3"/>
          <p:cNvSpPr>
            <a:spLocks noGrp="1"/>
          </p:cNvSpPr>
          <p:nvPr>
            <p:ph type="body" sz="half" idx="15"/>
          </p:nvPr>
        </p:nvSpPr>
        <p:spPr>
          <a:xfrm>
            <a:off x="924427" y="2053675"/>
            <a:ext cx="3298956" cy="4390156"/>
          </a:xfrm>
        </p:spPr>
        <p:txBody>
          <a:bodyPr>
            <a:normAutofit/>
          </a:bodyPr>
          <a:lstStyle/>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Blowing breath out</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place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Flower garden</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Storytelling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Coin watching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Letter watching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Pop-up books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Television fantasy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Video</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Bouncing ball</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Finger lowering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Playground activity</a:t>
            </a:r>
          </a:p>
        </p:txBody>
      </p:sp>
      <p:sp>
        <p:nvSpPr>
          <p:cNvPr id="2" name="Text Placeholder 1"/>
          <p:cNvSpPr>
            <a:spLocks noGrp="1"/>
          </p:cNvSpPr>
          <p:nvPr>
            <p:ph type="body" sz="quarter" idx="3"/>
          </p:nvPr>
        </p:nvSpPr>
        <p:spPr>
          <a:xfrm>
            <a:off x="4400496" y="1284710"/>
            <a:ext cx="2817886" cy="537343"/>
          </a:xfrm>
        </p:spPr>
        <p:txBody>
          <a:bodyPr/>
          <a:lstStyle/>
          <a:p>
            <a:r>
              <a:rPr lang="en-US" sz="2800" dirty="0">
                <a:effectLst/>
                <a:latin typeface="Arial" panose="020B0604020202020204" pitchFamily="34" charset="0"/>
                <a:cs typeface="Arial" panose="020B0604020202020204" pitchFamily="34" charset="0"/>
              </a:rPr>
              <a:t>Ages 7-11</a:t>
            </a:r>
          </a:p>
        </p:txBody>
      </p:sp>
      <p:sp>
        <p:nvSpPr>
          <p:cNvPr id="5" name="Text Placeholder 4"/>
          <p:cNvSpPr>
            <a:spLocks noGrp="1"/>
          </p:cNvSpPr>
          <p:nvPr>
            <p:ph type="body" sz="half" idx="16"/>
          </p:nvPr>
        </p:nvSpPr>
        <p:spPr>
          <a:xfrm>
            <a:off x="4400495" y="2071003"/>
            <a:ext cx="3299821" cy="4652526"/>
          </a:xfrm>
        </p:spPr>
        <p:txBody>
          <a:bodyPr>
            <a:normAutofit lnSpcReduction="10000"/>
          </a:bodyPr>
          <a:lstStyle/>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place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activity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Cloud gazing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Flying blanket</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Videogames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Riding a bike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Arm lowering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Blowing breath out</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music</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Listening to self on tape</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Coin watching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Fixation at point on hand</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Hands (or fingers) moving together</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Arm rigidity</a:t>
            </a:r>
          </a:p>
        </p:txBody>
      </p:sp>
      <p:sp>
        <p:nvSpPr>
          <p:cNvPr id="3" name="Text Placeholder 2"/>
          <p:cNvSpPr>
            <a:spLocks noGrp="1"/>
          </p:cNvSpPr>
          <p:nvPr>
            <p:ph type="body" sz="quarter" idx="13"/>
          </p:nvPr>
        </p:nvSpPr>
        <p:spPr>
          <a:xfrm>
            <a:off x="7927700" y="1284710"/>
            <a:ext cx="3077374" cy="537343"/>
          </a:xfrm>
        </p:spPr>
        <p:txBody>
          <a:bodyPr/>
          <a:lstStyle/>
          <a:p>
            <a:r>
              <a:rPr lang="en-US" sz="2800" dirty="0">
                <a:effectLst/>
                <a:latin typeface="Arial" panose="020B0604020202020204" pitchFamily="34" charset="0"/>
                <a:cs typeface="Arial" panose="020B0604020202020204" pitchFamily="34" charset="0"/>
              </a:rPr>
              <a:t>Ages 12-18</a:t>
            </a:r>
          </a:p>
        </p:txBody>
      </p:sp>
      <p:sp>
        <p:nvSpPr>
          <p:cNvPr id="6" name="Text Placeholder 5"/>
          <p:cNvSpPr>
            <a:spLocks noGrp="1"/>
          </p:cNvSpPr>
          <p:nvPr>
            <p:ph type="body" sz="half" idx="17"/>
          </p:nvPr>
        </p:nvSpPr>
        <p:spPr>
          <a:xfrm>
            <a:off x="7912435" y="2071003"/>
            <a:ext cx="3291211" cy="4652526"/>
          </a:xfrm>
        </p:spPr>
        <p:txBody>
          <a:bodyPr>
            <a:normAutofit/>
          </a:bodyPr>
          <a:lstStyle/>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Favorite place/activity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Sports activity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Arm catalepsy</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Following breathing</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Videogames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Computer games</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Eye fixation on hand</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Driving a car</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Playing or listening to music</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Hand levitation</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Hands (or fingers) moving together</a:t>
            </a:r>
          </a:p>
          <a:p>
            <a:pPr marL="285750" indent="-285750" algn="l">
              <a:lnSpc>
                <a:spcPct val="100000"/>
              </a:lnSpc>
              <a:spcBef>
                <a:spcPts val="0"/>
              </a:spcBef>
              <a:buFont typeface="Arial" panose="020B0604020202020204" pitchFamily="34" charset="0"/>
              <a:buChar char="•"/>
            </a:pPr>
            <a:r>
              <a:rPr lang="en-US" sz="2000" dirty="0">
                <a:effectLst/>
                <a:latin typeface="Arial" panose="020B0604020202020204" pitchFamily="34" charset="0"/>
                <a:cs typeface="Arial" panose="020B0604020202020204" pitchFamily="34" charset="0"/>
              </a:rPr>
              <a:t>Fantasy games</a:t>
            </a:r>
          </a:p>
        </p:txBody>
      </p:sp>
    </p:spTree>
    <p:extLst>
      <p:ext uri="{BB962C8B-B14F-4D97-AF65-F5344CB8AC3E}">
        <p14:creationId xmlns:p14="http://schemas.microsoft.com/office/powerpoint/2010/main" val="378535219"/>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96543" y="100641"/>
            <a:ext cx="10353761" cy="1326321"/>
          </a:xfrm>
        </p:spPr>
        <p:txBody>
          <a:bodyPr>
            <a:normAutofit/>
          </a:bodyPr>
          <a:lstStyle/>
          <a:p>
            <a:pPr algn="ctr">
              <a:defRPr/>
            </a:pPr>
            <a:r>
              <a:rPr lang="en-US" sz="4000" dirty="0">
                <a:effectLst/>
                <a:cs typeface="Arial" pitchFamily="34" charset="0"/>
              </a:rPr>
              <a:t>Elements of Induction</a:t>
            </a:r>
          </a:p>
        </p:txBody>
      </p:sp>
      <p:sp>
        <p:nvSpPr>
          <p:cNvPr id="132099" name="Rectangle 3"/>
          <p:cNvSpPr>
            <a:spLocks noGrp="1" noChangeArrowheads="1"/>
          </p:cNvSpPr>
          <p:nvPr>
            <p:ph type="body" idx="1"/>
          </p:nvPr>
        </p:nvSpPr>
        <p:spPr>
          <a:xfrm>
            <a:off x="1009290" y="1362974"/>
            <a:ext cx="9963509" cy="5037826"/>
          </a:xfrm>
        </p:spPr>
        <p:txBody>
          <a:bodyPr>
            <a:noAutofit/>
          </a:bodyPr>
          <a:lstStyle/>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Permission/Validation/Observation/Utilization</a:t>
            </a:r>
          </a:p>
          <a:p>
            <a:pPr>
              <a:lnSpc>
                <a:spcPct val="100000"/>
              </a:lnSpc>
              <a:spcBef>
                <a:spcPts val="600"/>
              </a:spcBef>
              <a:buSzPct val="100000"/>
            </a:pPr>
            <a:r>
              <a:rPr lang="en-US" sz="2800" dirty="0">
                <a:effectLst/>
                <a:cs typeface="Arial" pitchFamily="34" charset="0"/>
              </a:rPr>
              <a:t>Matching</a:t>
            </a:r>
          </a:p>
          <a:p>
            <a:pPr>
              <a:lnSpc>
                <a:spcPct val="100000"/>
              </a:lnSpc>
              <a:spcBef>
                <a:spcPts val="600"/>
              </a:spcBef>
              <a:buSzPct val="100000"/>
            </a:pPr>
            <a:r>
              <a:rPr lang="en-US" sz="2800" dirty="0">
                <a:effectLst/>
                <a:cs typeface="Arial" pitchFamily="34" charset="0"/>
              </a:rPr>
              <a:t>Presupposition</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Description</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Permissive and empowering words</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Splitting</a:t>
            </a:r>
          </a:p>
          <a:p>
            <a:pPr>
              <a:lnSpc>
                <a:spcPct val="100000"/>
              </a:lnSpc>
              <a:spcBef>
                <a:spcPts val="600"/>
              </a:spcBef>
              <a:buClrTx/>
              <a:buSzPct val="100000"/>
              <a:buFont typeface="Arial" pitchFamily="34" charset="0"/>
              <a:buChar char="•"/>
            </a:pPr>
            <a:r>
              <a:rPr lang="en-US" sz="2800" dirty="0">
                <a:effectLst/>
                <a:latin typeface="Arial" pitchFamily="34" charset="0"/>
                <a:cs typeface="Arial" pitchFamily="34" charset="0"/>
              </a:rPr>
              <a:t>Linking</a:t>
            </a:r>
          </a:p>
          <a:p>
            <a:pPr>
              <a:lnSpc>
                <a:spcPct val="100000"/>
              </a:lnSpc>
              <a:spcBef>
                <a:spcPts val="600"/>
              </a:spcBef>
              <a:buClrTx/>
              <a:buSzPct val="100000"/>
              <a:buFont typeface="Arial" pitchFamily="34" charset="0"/>
              <a:buChar char="•"/>
            </a:pPr>
            <a:r>
              <a:rPr lang="en-US" sz="2800" dirty="0" err="1">
                <a:effectLst/>
                <a:latin typeface="Arial" pitchFamily="34" charset="0"/>
                <a:cs typeface="Arial" pitchFamily="34" charset="0"/>
              </a:rPr>
              <a:t>Interspersal</a:t>
            </a:r>
            <a:endParaRPr lang="en-US" sz="2800" dirty="0">
              <a:effectLst/>
              <a:latin typeface="Arial" pitchFamily="34" charset="0"/>
              <a:cs typeface="Arial" pitchFamily="34" charset="0"/>
            </a:endParaRP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097367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32099">
                                            <p:txEl>
                                              <p:pRg st="4" end="4"/>
                                            </p:txEl>
                                          </p:spTgt>
                                        </p:tgtEl>
                                        <p:attrNameLst>
                                          <p:attrName>style.visibility</p:attrName>
                                        </p:attrNameLst>
                                      </p:cBhvr>
                                      <p:to>
                                        <p:strVal val="visible"/>
                                      </p:to>
                                    </p:set>
                                    <p:anim calcmode="lin" valueType="num">
                                      <p:cBhvr>
                                        <p:cTn id="35"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36"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132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32099">
                                            <p:txEl>
                                              <p:pRg st="5" end="5"/>
                                            </p:txEl>
                                          </p:spTgt>
                                        </p:tgtEl>
                                        <p:attrNameLst>
                                          <p:attrName>style.visibility</p:attrName>
                                        </p:attrNameLst>
                                      </p:cBhvr>
                                      <p:to>
                                        <p:strVal val="visible"/>
                                      </p:to>
                                    </p:set>
                                    <p:anim calcmode="lin" valueType="num">
                                      <p:cBhvr>
                                        <p:cTn id="4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4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44" dur="2000"/>
                                        <p:tgtEl>
                                          <p:spTgt spid="13209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32099">
                                            <p:txEl>
                                              <p:pRg st="6" end="6"/>
                                            </p:txEl>
                                          </p:spTgt>
                                        </p:tgtEl>
                                        <p:attrNameLst>
                                          <p:attrName>style.visibility</p:attrName>
                                        </p:attrNameLst>
                                      </p:cBhvr>
                                      <p:to>
                                        <p:strVal val="visible"/>
                                      </p:to>
                                    </p:set>
                                    <p:anim calcmode="lin" valueType="num">
                                      <p:cBhvr>
                                        <p:cTn id="49"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50"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51" dur="2000"/>
                                        <p:tgtEl>
                                          <p:spTgt spid="132099">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32099">
                                            <p:txEl>
                                              <p:pRg st="7" end="7"/>
                                            </p:txEl>
                                          </p:spTgt>
                                        </p:tgtEl>
                                        <p:attrNameLst>
                                          <p:attrName>style.visibility</p:attrName>
                                        </p:attrNameLst>
                                      </p:cBhvr>
                                      <p:to>
                                        <p:strVal val="visible"/>
                                      </p:to>
                                    </p:set>
                                    <p:anim calcmode="lin" valueType="num">
                                      <p:cBhvr>
                                        <p:cTn id="56" dur="2000" fill="hold"/>
                                        <p:tgtEl>
                                          <p:spTgt spid="132099">
                                            <p:txEl>
                                              <p:pRg st="7" end="7"/>
                                            </p:txEl>
                                          </p:spTgt>
                                        </p:tgtEl>
                                        <p:attrNameLst>
                                          <p:attrName>ppt_w</p:attrName>
                                        </p:attrNameLst>
                                      </p:cBhvr>
                                      <p:tavLst>
                                        <p:tav tm="0">
                                          <p:val>
                                            <p:strVal val="#ppt_w+.3"/>
                                          </p:val>
                                        </p:tav>
                                        <p:tav tm="100000">
                                          <p:val>
                                            <p:strVal val="#ppt_w"/>
                                          </p:val>
                                        </p:tav>
                                      </p:tavLst>
                                    </p:anim>
                                    <p:anim calcmode="lin" valueType="num">
                                      <p:cBhvr>
                                        <p:cTn id="57" dur="2000" fill="hold"/>
                                        <p:tgtEl>
                                          <p:spTgt spid="132099">
                                            <p:txEl>
                                              <p:pRg st="7" end="7"/>
                                            </p:txEl>
                                          </p:spTgt>
                                        </p:tgtEl>
                                        <p:attrNameLst>
                                          <p:attrName>ppt_h</p:attrName>
                                        </p:attrNameLst>
                                      </p:cBhvr>
                                      <p:tavLst>
                                        <p:tav tm="0">
                                          <p:val>
                                            <p:strVal val="#ppt_h"/>
                                          </p:val>
                                        </p:tav>
                                        <p:tav tm="100000">
                                          <p:val>
                                            <p:strVal val="#ppt_h"/>
                                          </p:val>
                                        </p:tav>
                                      </p:tavLst>
                                    </p:anim>
                                    <p:animEffect transition="in" filter="fade">
                                      <p:cBhvr>
                                        <p:cTn id="58" dur="20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2932"/>
            <a:ext cx="10353761" cy="1326321"/>
          </a:xfrm>
        </p:spPr>
        <p:txBody>
          <a:bodyPr>
            <a:normAutofit/>
          </a:bodyPr>
          <a:lstStyle/>
          <a:p>
            <a:r>
              <a:rPr lang="en-US" sz="4000" b="0" cap="none" dirty="0">
                <a:latin typeface="Arial" panose="020B0604020202020204" pitchFamily="34" charset="0"/>
                <a:cs typeface="Arial" panose="020B0604020202020204" pitchFamily="34" charset="0"/>
              </a:rPr>
              <a:t>Hypnosis Redefined</a:t>
            </a:r>
          </a:p>
        </p:txBody>
      </p:sp>
      <p:sp>
        <p:nvSpPr>
          <p:cNvPr id="3" name="Content Placeholder 2"/>
          <p:cNvSpPr>
            <a:spLocks noGrp="1"/>
          </p:cNvSpPr>
          <p:nvPr>
            <p:ph sz="half" idx="1"/>
          </p:nvPr>
        </p:nvSpPr>
        <p:spPr/>
        <p:txBody>
          <a:bodyPr>
            <a:normAutofit/>
          </a:bodyPr>
          <a:lstStyle/>
          <a:p>
            <a:pPr marL="0" indent="0">
              <a:buNone/>
            </a:pPr>
            <a:r>
              <a:rPr lang="en-US" sz="2800" dirty="0">
                <a:effectLst>
                  <a:outerShdw blurRad="38100" dist="38100" dir="2700000" algn="tl">
                    <a:srgbClr val="000000">
                      <a:alpha val="43137"/>
                    </a:srgbClr>
                  </a:outerShdw>
                </a:effectLst>
                <a:latin typeface="Arial" pitchFamily="34" charset="0"/>
                <a:cs typeface="Arial" pitchFamily="34" charset="0"/>
              </a:rPr>
              <a:t>“Hypnosis is a </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procedure</a:t>
            </a:r>
            <a:r>
              <a:rPr lang="en-US" sz="2800" dirty="0">
                <a:effectLst>
                  <a:outerShdw blurRad="38100" dist="38100" dir="2700000" algn="tl">
                    <a:srgbClr val="000000">
                      <a:alpha val="43137"/>
                    </a:srgbClr>
                  </a:outerShdw>
                </a:effectLst>
                <a:latin typeface="Arial" pitchFamily="34" charset="0"/>
                <a:cs typeface="Arial" pitchFamily="34" charset="0"/>
              </a:rPr>
              <a:t> during which a health professional or researcher </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suggests</a:t>
            </a:r>
            <a:r>
              <a:rPr lang="en-US" sz="2800" dirty="0">
                <a:effectLst>
                  <a:outerShdw blurRad="38100" dist="38100" dir="2700000" algn="tl">
                    <a:srgbClr val="000000">
                      <a:alpha val="43137"/>
                    </a:srgbClr>
                  </a:outerShdw>
                </a:effectLst>
                <a:latin typeface="Arial" pitchFamily="34" charset="0"/>
                <a:cs typeface="Arial" pitchFamily="34" charset="0"/>
              </a:rPr>
              <a:t> that a client, patient, or subject experience </a:t>
            </a:r>
            <a:r>
              <a:rPr lang="en-US" sz="2800" dirty="0">
                <a:solidFill>
                  <a:srgbClr val="FFFF00"/>
                </a:solidFill>
                <a:effectLst>
                  <a:outerShdw blurRad="38100" dist="38100" dir="2700000" algn="tl">
                    <a:srgbClr val="000000">
                      <a:alpha val="43137"/>
                    </a:srgbClr>
                  </a:outerShdw>
                </a:effectLst>
                <a:latin typeface="Arial" pitchFamily="34" charset="0"/>
                <a:cs typeface="Arial" pitchFamily="34" charset="0"/>
              </a:rPr>
              <a:t>changes in sensation, perceptions, thoughts or behavior</a:t>
            </a:r>
            <a:r>
              <a:rPr lang="en-US" sz="2800" dirty="0">
                <a:effectLst>
                  <a:outerShdw blurRad="38100" dist="38100" dir="2700000" algn="tl">
                    <a:srgbClr val="000000">
                      <a:alpha val="43137"/>
                    </a:srgbClr>
                  </a:outerShdw>
                </a:effectLst>
                <a:latin typeface="Arial" pitchFamily="34" charset="0"/>
                <a:cs typeface="Arial" pitchFamily="34" charset="0"/>
              </a:rPr>
              <a:t>.”</a:t>
            </a:r>
            <a:endParaRPr lang="en-US" sz="2800" dirty="0"/>
          </a:p>
        </p:txBody>
      </p:sp>
      <p:sp>
        <p:nvSpPr>
          <p:cNvPr id="4" name="Content Placeholder 3"/>
          <p:cNvSpPr>
            <a:spLocks noGrp="1"/>
          </p:cNvSpPr>
          <p:nvPr>
            <p:ph sz="half" idx="2"/>
          </p:nvPr>
        </p:nvSpPr>
        <p:spPr/>
        <p:txBody>
          <a:bodyPr>
            <a:normAutofit/>
          </a:bodyPr>
          <a:lstStyle/>
          <a:p>
            <a:pPr marL="0" indent="0">
              <a:buNone/>
            </a:pPr>
            <a:r>
              <a:rPr lang="en-US" sz="2800" dirty="0">
                <a:effectLst>
                  <a:outerShdw blurRad="38100" dist="38100" dir="2700000" algn="tl">
                    <a:srgbClr val="000000">
                      <a:alpha val="43137"/>
                    </a:srgbClr>
                  </a:outerShdw>
                </a:effectLst>
                <a:latin typeface="Arial" pitchFamily="34" charset="0"/>
                <a:cs typeface="Arial" pitchFamily="34" charset="0"/>
              </a:rPr>
              <a:t>“A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focused experience of attentional absorption </a:t>
            </a:r>
            <a:r>
              <a:rPr lang="en-US" sz="2800" dirty="0">
                <a:effectLst>
                  <a:outerShdw blurRad="38100" dist="38100" dir="2700000" algn="tl">
                    <a:srgbClr val="000000">
                      <a:alpha val="43137"/>
                    </a:srgbClr>
                  </a:outerShdw>
                </a:effectLst>
                <a:latin typeface="Arial" pitchFamily="34" charset="0"/>
                <a:cs typeface="Arial" pitchFamily="34" charset="0"/>
              </a:rPr>
              <a:t>that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invites</a:t>
            </a:r>
            <a:r>
              <a:rPr lang="en-US" sz="2800" dirty="0">
                <a:effectLst>
                  <a:outerShdw blurRad="38100" dist="38100" dir="2700000" algn="tl">
                    <a:srgbClr val="000000">
                      <a:alpha val="43137"/>
                    </a:srgbClr>
                  </a:outerShdw>
                </a:effectLst>
                <a:latin typeface="Arial" pitchFamily="34" charset="0"/>
                <a:cs typeface="Arial" pitchFamily="34" charset="0"/>
              </a:rPr>
              <a:t> people to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respond</a:t>
            </a:r>
            <a:r>
              <a:rPr lang="en-US" sz="2800" dirty="0">
                <a:effectLst>
                  <a:outerShdw blurRad="38100" dist="38100" dir="2700000" algn="tl">
                    <a:srgbClr val="000000">
                      <a:alpha val="43137"/>
                    </a:srgbClr>
                  </a:outerShdw>
                </a:effectLst>
                <a:latin typeface="Arial" pitchFamily="34" charset="0"/>
                <a:cs typeface="Arial" pitchFamily="34" charset="0"/>
              </a:rPr>
              <a:t> experientially on </a:t>
            </a:r>
            <a:r>
              <a:rPr lang="en-US" sz="2800" dirty="0">
                <a:solidFill>
                  <a:srgbClr val="00B0F0"/>
                </a:solidFill>
                <a:effectLst>
                  <a:outerShdw blurRad="38100" dist="38100" dir="2700000" algn="tl">
                    <a:srgbClr val="000000">
                      <a:alpha val="43137"/>
                    </a:srgbClr>
                  </a:outerShdw>
                </a:effectLst>
                <a:latin typeface="Arial" pitchFamily="34" charset="0"/>
                <a:cs typeface="Arial" pitchFamily="34" charset="0"/>
              </a:rPr>
              <a:t>multiple levels to amplify and utilize their personal resources in a goal-directed fashion</a:t>
            </a:r>
            <a:r>
              <a:rPr lang="en-US" sz="2800" dirty="0">
                <a:effectLst>
                  <a:outerShdw blurRad="38100" dist="38100" dir="2700000" algn="tl">
                    <a:srgbClr val="000000">
                      <a:alpha val="43137"/>
                    </a:srgbClr>
                  </a:outerShdw>
                </a:effectLst>
                <a:latin typeface="Arial" pitchFamily="34" charset="0"/>
                <a:cs typeface="Arial" pitchFamily="34" charset="0"/>
              </a:rPr>
              <a:t>.”</a:t>
            </a:r>
            <a:endParaRPr lang="en-US" sz="2800" dirty="0"/>
          </a:p>
        </p:txBody>
      </p:sp>
    </p:spTree>
    <p:extLst>
      <p:ext uri="{BB962C8B-B14F-4D97-AF65-F5344CB8AC3E}">
        <p14:creationId xmlns:p14="http://schemas.microsoft.com/office/powerpoint/2010/main" val="4290737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290423"/>
            <a:ext cx="10353761" cy="1046672"/>
          </a:xfrm>
        </p:spPr>
        <p:txBody>
          <a:bodyPr>
            <a:normAutofit/>
          </a:bodyPr>
          <a:lstStyle/>
          <a:p>
            <a:pPr algn="ctr">
              <a:defRPr/>
            </a:pPr>
            <a:r>
              <a:rPr lang="en-US" sz="4000" dirty="0">
                <a:effectLst/>
                <a:cs typeface="Arial" pitchFamily="34" charset="0"/>
              </a:rPr>
              <a:t>Permission</a:t>
            </a:r>
          </a:p>
        </p:txBody>
      </p:sp>
      <p:sp>
        <p:nvSpPr>
          <p:cNvPr id="132099" name="Rectangle 3"/>
          <p:cNvSpPr>
            <a:spLocks noGrp="1" noChangeArrowheads="1"/>
          </p:cNvSpPr>
          <p:nvPr>
            <p:ph type="body" idx="1"/>
          </p:nvPr>
        </p:nvSpPr>
        <p:spPr>
          <a:xfrm>
            <a:off x="974785" y="1442852"/>
            <a:ext cx="9236015" cy="4957948"/>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Invite, include, and validate multiple possibilities for response</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It's okay to and you don't have to</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You could (or not)</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That's right</a:t>
            </a:r>
          </a:p>
          <a:p>
            <a:pPr lvl="1" eaLnBrk="0" fontAlgn="base" hangingPunct="0">
              <a:spcAft>
                <a:spcPct val="0"/>
              </a:spcAft>
              <a:buClrTx/>
              <a:buSzPct val="100000"/>
              <a:buFont typeface="Arial" pitchFamily="34" charset="0"/>
              <a:buChar char="•"/>
            </a:pPr>
            <a:r>
              <a:rPr lang="en-US" sz="2400" kern="0" dirty="0">
                <a:effectLst/>
                <a:latin typeface="Arial" pitchFamily="34" charset="0"/>
                <a:cs typeface="Arial" pitchFamily="34" charset="0"/>
              </a:rPr>
              <a:t> Include the person's response or experience, including "resistance" or doubts</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27945948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 calcmode="lin" valueType="num">
                                      <p:cBhvr>
                                        <p:cTn id="27"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28"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132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881019" y="184666"/>
            <a:ext cx="10353761" cy="1326321"/>
          </a:xfrm>
        </p:spPr>
        <p:txBody>
          <a:bodyPr>
            <a:normAutofit/>
          </a:bodyPr>
          <a:lstStyle/>
          <a:p>
            <a:pPr algn="ctr">
              <a:defRPr/>
            </a:pPr>
            <a:r>
              <a:rPr lang="en-US" sz="4000" dirty="0">
                <a:effectLst/>
                <a:cs typeface="Arial" pitchFamily="34" charset="0"/>
              </a:rPr>
              <a:t>Matching</a:t>
            </a:r>
          </a:p>
        </p:txBody>
      </p:sp>
      <p:sp>
        <p:nvSpPr>
          <p:cNvPr id="132099" name="Rectangle 3"/>
          <p:cNvSpPr>
            <a:spLocks noGrp="1" noChangeArrowheads="1"/>
          </p:cNvSpPr>
          <p:nvPr>
            <p:ph type="body" idx="1"/>
          </p:nvPr>
        </p:nvSpPr>
        <p:spPr>
          <a:xfrm>
            <a:off x="881019" y="1524000"/>
            <a:ext cx="9329781" cy="4876800"/>
          </a:xfrm>
        </p:spPr>
        <p:txBody>
          <a:bodyPr>
            <a:normAutofit/>
          </a:bodyPr>
          <a:lstStyle/>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Tune in to the person</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Match the person's breathing rhythm with your speaking and any other part of your behavior</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Match the person's language style and words</a:t>
            </a:r>
          </a:p>
          <a:p>
            <a:pPr marL="457200" indent="-457200" eaLnBrk="0" fontAlgn="base" hangingPunct="0">
              <a:spcBef>
                <a:spcPct val="20000"/>
              </a:spcBef>
              <a:spcAft>
                <a:spcPct val="0"/>
              </a:spcAft>
              <a:buSzPct val="100000"/>
            </a:pPr>
            <a:r>
              <a:rPr lang="en-US" sz="2800" kern="0" dirty="0">
                <a:effectLst/>
                <a:latin typeface="Arial" pitchFamily="34" charset="0"/>
                <a:cs typeface="Arial" pitchFamily="34" charset="0"/>
              </a:rPr>
              <a:t>Mirror and cross-mirror the person's body behavior</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4092002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2099">
                                            <p:txEl>
                                              <p:pRg st="1" end="1"/>
                                            </p:txEl>
                                          </p:spTgt>
                                        </p:tgtEl>
                                        <p:attrNameLst>
                                          <p:attrName>style.visibility</p:attrName>
                                        </p:attrNameLst>
                                      </p:cBhvr>
                                      <p:to>
                                        <p:strVal val="visible"/>
                                      </p:to>
                                    </p:set>
                                    <p:anim calcmode="lin" valueType="num">
                                      <p:cBhvr>
                                        <p:cTn id="14"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5"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132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32099">
                                            <p:txEl>
                                              <p:pRg st="2" end="2"/>
                                            </p:txEl>
                                          </p:spTgt>
                                        </p:tgtEl>
                                        <p:attrNameLst>
                                          <p:attrName>style.visibility</p:attrName>
                                        </p:attrNameLst>
                                      </p:cBhvr>
                                      <p:to>
                                        <p:strVal val="visible"/>
                                      </p:to>
                                    </p:set>
                                    <p:anim calcmode="lin" valueType="num">
                                      <p:cBhvr>
                                        <p:cTn id="21"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22"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13209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32099">
                                            <p:txEl>
                                              <p:pRg st="3" end="3"/>
                                            </p:txEl>
                                          </p:spTgt>
                                        </p:tgtEl>
                                        <p:attrNameLst>
                                          <p:attrName>style.visibility</p:attrName>
                                        </p:attrNameLst>
                                      </p:cBhvr>
                                      <p:to>
                                        <p:strVal val="visible"/>
                                      </p:to>
                                    </p:set>
                                    <p:anim calcmode="lin" valueType="num">
                                      <p:cBhvr>
                                        <p:cTn id="28"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9"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30" dur="20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1423357" y="274638"/>
            <a:ext cx="9109495" cy="1249362"/>
          </a:xfrm>
        </p:spPr>
        <p:txBody>
          <a:bodyPr/>
          <a:lstStyle/>
          <a:p>
            <a:pPr eaLnBrk="1" hangingPunct="1"/>
            <a:r>
              <a:rPr lang="en-US" sz="4000" dirty="0">
                <a:solidFill>
                  <a:schemeClr val="bg1"/>
                </a:solidFill>
                <a:latin typeface="Arial" pitchFamily="34" charset="0"/>
                <a:cs typeface="Arial" pitchFamily="34" charset="0"/>
              </a:rPr>
              <a:t>1a: Permission &amp; Matching</a:t>
            </a:r>
          </a:p>
        </p:txBody>
      </p:sp>
      <p:sp>
        <p:nvSpPr>
          <p:cNvPr id="7171" name="Rectangle 3"/>
          <p:cNvSpPr>
            <a:spLocks noGrp="1"/>
          </p:cNvSpPr>
          <p:nvPr>
            <p:ph type="body" idx="1"/>
          </p:nvPr>
        </p:nvSpPr>
        <p:spPr>
          <a:xfrm>
            <a:off x="905773" y="1846053"/>
            <a:ext cx="9885871" cy="4280111"/>
          </a:xfrm>
        </p:spPr>
        <p:txBody>
          <a:bodyPr/>
          <a:lstStyle/>
          <a:p>
            <a:pPr marL="457200" indent="-457200" eaLnBrk="1" hangingPunct="1">
              <a:spcBef>
                <a:spcPts val="600"/>
              </a:spcBef>
              <a:buFont typeface="Arial" charset="0"/>
              <a:buAutoNum type="arabicPeriod"/>
            </a:pPr>
            <a:r>
              <a:rPr lang="en-US" sz="2800" dirty="0">
                <a:solidFill>
                  <a:schemeClr val="bg1"/>
                </a:solidFill>
                <a:latin typeface="Arial" pitchFamily="34" charset="0"/>
                <a:cs typeface="Arial" pitchFamily="34" charset="0"/>
              </a:rPr>
              <a:t>Ask the person what their concerns or doubts are about going into trance, if any.</a:t>
            </a:r>
          </a:p>
          <a:p>
            <a:pPr marL="457200" indent="-457200" eaLnBrk="1" hangingPunct="1">
              <a:spcBef>
                <a:spcPts val="600"/>
              </a:spcBef>
              <a:buFont typeface="Arial" charset="0"/>
              <a:buAutoNum type="arabicPeriod"/>
            </a:pPr>
            <a:r>
              <a:rPr lang="en-US" sz="2800" dirty="0">
                <a:solidFill>
                  <a:schemeClr val="bg1"/>
                </a:solidFill>
                <a:latin typeface="Arial" pitchFamily="34" charset="0"/>
                <a:cs typeface="Arial" pitchFamily="34" charset="0"/>
              </a:rPr>
              <a:t>Speak only when the person exhales (This means you have to take a few moments and watch them before you speak).</a:t>
            </a:r>
          </a:p>
          <a:p>
            <a:pPr marL="457200" indent="-457200" eaLnBrk="1" hangingPunct="1">
              <a:spcBef>
                <a:spcPts val="600"/>
              </a:spcBef>
              <a:buFont typeface="Arial" charset="0"/>
              <a:buAutoNum type="arabicPeriod"/>
            </a:pPr>
            <a:r>
              <a:rPr lang="en-US" sz="2800" dirty="0">
                <a:solidFill>
                  <a:schemeClr val="bg1"/>
                </a:solidFill>
                <a:latin typeface="Arial" pitchFamily="34" charset="0"/>
                <a:cs typeface="Arial" pitchFamily="34" charset="0"/>
              </a:rPr>
              <a:t>Include permission for previously voiced </a:t>
            </a:r>
            <a:r>
              <a:rPr lang="en-US" sz="2800">
                <a:solidFill>
                  <a:schemeClr val="bg1"/>
                </a:solidFill>
                <a:latin typeface="Arial" pitchFamily="34" charset="0"/>
                <a:cs typeface="Arial" pitchFamily="34" charset="0"/>
              </a:rPr>
              <a:t>doubts and </a:t>
            </a:r>
            <a:r>
              <a:rPr lang="en-US" sz="2800" dirty="0">
                <a:solidFill>
                  <a:schemeClr val="bg1"/>
                </a:solidFill>
                <a:latin typeface="Arial" pitchFamily="34" charset="0"/>
                <a:cs typeface="Arial" pitchFamily="34" charset="0"/>
              </a:rPr>
              <a:t>and take the pressure off by giving lots of validation for whatever the person is doing or what you imagine they may be feeling/ or experiencing.</a:t>
            </a:r>
          </a:p>
        </p:txBody>
      </p:sp>
    </p:spTree>
    <p:extLst>
      <p:ext uri="{BB962C8B-B14F-4D97-AF65-F5344CB8AC3E}">
        <p14:creationId xmlns:p14="http://schemas.microsoft.com/office/powerpoint/2010/main" val="17704427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09600" y="184666"/>
            <a:ext cx="10972800" cy="1143000"/>
          </a:xfrm>
        </p:spPr>
        <p:txBody>
          <a:bodyPr>
            <a:normAutofit/>
          </a:bodyPr>
          <a:lstStyle/>
          <a:p>
            <a:pPr algn="ctr">
              <a:defRPr/>
            </a:pPr>
            <a:r>
              <a:rPr lang="en-US" dirty="0">
                <a:solidFill>
                  <a:schemeClr val="bg1"/>
                </a:solidFill>
                <a:latin typeface="Arial" pitchFamily="34" charset="0"/>
                <a:cs typeface="Arial" pitchFamily="34" charset="0"/>
              </a:rPr>
              <a:t>Presupposition</a:t>
            </a:r>
          </a:p>
        </p:txBody>
      </p:sp>
      <p:sp>
        <p:nvSpPr>
          <p:cNvPr id="132099" name="Rectangle 3"/>
          <p:cNvSpPr>
            <a:spLocks noGrp="1" noChangeArrowheads="1"/>
          </p:cNvSpPr>
          <p:nvPr>
            <p:ph type="body" idx="1"/>
          </p:nvPr>
        </p:nvSpPr>
        <p:spPr>
          <a:xfrm>
            <a:off x="888521" y="1524000"/>
            <a:ext cx="10187796" cy="4876800"/>
          </a:xfrm>
        </p:spPr>
        <p:txBody>
          <a:bodyPr>
            <a:normAutofit/>
          </a:bodyPr>
          <a:lstStyle/>
          <a:p>
            <a:pPr marL="457200" indent="-457200">
              <a:buSzPct val="100000"/>
              <a:buFont typeface="Arial" pitchFamily="34" charset="0"/>
              <a:buChar char="•"/>
            </a:pPr>
            <a:r>
              <a:rPr lang="en-US" kern="0" dirty="0">
                <a:solidFill>
                  <a:schemeClr val="bg1"/>
                </a:solidFill>
                <a:latin typeface="Arial" pitchFamily="34" charset="0"/>
                <a:cs typeface="Arial" pitchFamily="34" charset="0"/>
              </a:rPr>
              <a:t>Presuppose trance and responses</a:t>
            </a:r>
          </a:p>
          <a:p>
            <a:pPr marL="749808" lvl="1" indent="-457200">
              <a:buSzPct val="100000"/>
              <a:buFont typeface="Arial" pitchFamily="34" charset="0"/>
              <a:buChar char="•"/>
            </a:pPr>
            <a:r>
              <a:rPr lang="en-US" kern="0" dirty="0">
                <a:solidFill>
                  <a:schemeClr val="bg1"/>
                </a:solidFill>
                <a:latin typeface="Arial" pitchFamily="34" charset="0"/>
                <a:cs typeface="Arial" pitchFamily="34" charset="0"/>
              </a:rPr>
              <a:t>Speak and act as if trance will occur and the person will experience results</a:t>
            </a:r>
          </a:p>
          <a:p>
            <a:pPr marL="749808" lvl="1" indent="-457200">
              <a:buSzPct val="100000"/>
              <a:buFont typeface="Arial" pitchFamily="34" charset="0"/>
              <a:buChar char="•"/>
            </a:pPr>
            <a:r>
              <a:rPr lang="en-US" kern="0" dirty="0">
                <a:solidFill>
                  <a:schemeClr val="bg1"/>
                </a:solidFill>
                <a:latin typeface="Arial" pitchFamily="34" charset="0"/>
                <a:cs typeface="Arial" pitchFamily="34" charset="0"/>
              </a:rPr>
              <a:t>Use </a:t>
            </a:r>
            <a:r>
              <a:rPr lang="en-US" kern="0" dirty="0" err="1">
                <a:solidFill>
                  <a:schemeClr val="bg1"/>
                </a:solidFill>
                <a:latin typeface="Arial" pitchFamily="34" charset="0"/>
                <a:cs typeface="Arial" pitchFamily="34" charset="0"/>
              </a:rPr>
              <a:t>presuppositional</a:t>
            </a:r>
            <a:r>
              <a:rPr lang="en-US" kern="0" dirty="0">
                <a:solidFill>
                  <a:schemeClr val="bg1"/>
                </a:solidFill>
                <a:latin typeface="Arial" pitchFamily="34" charset="0"/>
                <a:cs typeface="Arial" pitchFamily="34" charset="0"/>
              </a:rPr>
              <a:t> forms</a:t>
            </a:r>
          </a:p>
          <a:p>
            <a:pPr marL="1014984" lvl="2" indent="-457200">
              <a:buSzPct val="100000"/>
              <a:buFont typeface="Arial" pitchFamily="34" charset="0"/>
              <a:buChar char="•"/>
            </a:pPr>
            <a:r>
              <a:rPr lang="en-US" kern="0" dirty="0">
                <a:solidFill>
                  <a:schemeClr val="bg1"/>
                </a:solidFill>
                <a:latin typeface="Arial" pitchFamily="34" charset="0"/>
                <a:cs typeface="Arial" pitchFamily="34" charset="0"/>
              </a:rPr>
              <a:t>How quickly? Rate</a:t>
            </a:r>
          </a:p>
          <a:p>
            <a:pPr marL="1014984" lvl="2" indent="-457200">
              <a:buSzPct val="100000"/>
              <a:buFont typeface="Arial" pitchFamily="34" charset="0"/>
              <a:buChar char="•"/>
            </a:pPr>
            <a:r>
              <a:rPr lang="en-US" kern="0" dirty="0">
                <a:solidFill>
                  <a:schemeClr val="bg1"/>
                </a:solidFill>
                <a:latin typeface="Arial" pitchFamily="34" charset="0"/>
                <a:cs typeface="Arial" pitchFamily="34" charset="0"/>
              </a:rPr>
              <a:t>Before/during/after</a:t>
            </a:r>
          </a:p>
          <a:p>
            <a:pPr marL="1014984" lvl="2" indent="-457200">
              <a:buSzPct val="100000"/>
              <a:buFont typeface="Arial" pitchFamily="34" charset="0"/>
              <a:buChar char="•"/>
            </a:pPr>
            <a:r>
              <a:rPr lang="en-US" kern="0" dirty="0">
                <a:solidFill>
                  <a:schemeClr val="bg1"/>
                </a:solidFill>
                <a:latin typeface="Arial" pitchFamily="34" charset="0"/>
                <a:cs typeface="Arial" pitchFamily="34" charset="0"/>
              </a:rPr>
              <a:t>I wonder if you have noticed?; Awareness</a:t>
            </a:r>
          </a:p>
          <a:p>
            <a:pPr marL="749808" lvl="1" indent="-457200">
              <a:buSzPct val="100000"/>
              <a:buFont typeface="Arial" pitchFamily="34" charset="0"/>
              <a:buChar char="•"/>
            </a:pPr>
            <a:r>
              <a:rPr lang="en-US" kern="0" dirty="0">
                <a:solidFill>
                  <a:schemeClr val="bg1"/>
                </a:solidFill>
                <a:latin typeface="Arial" pitchFamily="34" charset="0"/>
                <a:cs typeface="Arial" pitchFamily="34" charset="0"/>
              </a:rPr>
              <a:t>Use contextual cues in the environment and in your behavior</a:t>
            </a:r>
          </a:p>
        </p:txBody>
      </p:sp>
      <p:sp>
        <p:nvSpPr>
          <p:cNvPr id="1536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31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2000" fill="hold"/>
                                        <p:tgtEl>
                                          <p:spTgt spid="132099">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13209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1320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 calcmode="lin" valueType="num">
                                      <p:cBhvr>
                                        <p:cTn id="12" dur="2000" fill="hold"/>
                                        <p:tgtEl>
                                          <p:spTgt spid="132099">
                                            <p:txEl>
                                              <p:pRg st="1" end="1"/>
                                            </p:txEl>
                                          </p:spTgt>
                                        </p:tgtEl>
                                        <p:attrNameLst>
                                          <p:attrName>ppt_w</p:attrName>
                                        </p:attrNameLst>
                                      </p:cBhvr>
                                      <p:tavLst>
                                        <p:tav tm="0">
                                          <p:val>
                                            <p:strVal val="#ppt_w+.3"/>
                                          </p:val>
                                        </p:tav>
                                        <p:tav tm="100000">
                                          <p:val>
                                            <p:strVal val="#ppt_w"/>
                                          </p:val>
                                        </p:tav>
                                      </p:tavLst>
                                    </p:anim>
                                    <p:anim calcmode="lin" valueType="num">
                                      <p:cBhvr>
                                        <p:cTn id="13" dur="2000" fill="hold"/>
                                        <p:tgtEl>
                                          <p:spTgt spid="132099">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1320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 calcmode="lin" valueType="num">
                                      <p:cBhvr>
                                        <p:cTn id="17" dur="2000" fill="hold"/>
                                        <p:tgtEl>
                                          <p:spTgt spid="132099">
                                            <p:txEl>
                                              <p:pRg st="2" end="2"/>
                                            </p:txEl>
                                          </p:spTgt>
                                        </p:tgtEl>
                                        <p:attrNameLst>
                                          <p:attrName>ppt_w</p:attrName>
                                        </p:attrNameLst>
                                      </p:cBhvr>
                                      <p:tavLst>
                                        <p:tav tm="0">
                                          <p:val>
                                            <p:strVal val="#ppt_w+.3"/>
                                          </p:val>
                                        </p:tav>
                                        <p:tav tm="100000">
                                          <p:val>
                                            <p:strVal val="#ppt_w"/>
                                          </p:val>
                                        </p:tav>
                                      </p:tavLst>
                                    </p:anim>
                                    <p:anim calcmode="lin" valueType="num">
                                      <p:cBhvr>
                                        <p:cTn id="18" dur="2000" fill="hold"/>
                                        <p:tgtEl>
                                          <p:spTgt spid="132099">
                                            <p:txEl>
                                              <p:pRg st="2" end="2"/>
                                            </p:txEl>
                                          </p:spTgt>
                                        </p:tgtEl>
                                        <p:attrNameLst>
                                          <p:attrName>ppt_h</p:attrName>
                                        </p:attrNameLst>
                                      </p:cBhvr>
                                      <p:tavLst>
                                        <p:tav tm="0">
                                          <p:val>
                                            <p:strVal val="#ppt_h"/>
                                          </p:val>
                                        </p:tav>
                                        <p:tav tm="100000">
                                          <p:val>
                                            <p:strVal val="#ppt_h"/>
                                          </p:val>
                                        </p:tav>
                                      </p:tavLst>
                                    </p:anim>
                                    <p:animEffect transition="in" filter="fade">
                                      <p:cBhvr>
                                        <p:cTn id="19" dur="2000"/>
                                        <p:tgtEl>
                                          <p:spTgt spid="1320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 calcmode="lin" valueType="num">
                                      <p:cBhvr>
                                        <p:cTn id="22" dur="2000" fill="hold"/>
                                        <p:tgtEl>
                                          <p:spTgt spid="132099">
                                            <p:txEl>
                                              <p:pRg st="3" end="3"/>
                                            </p:txEl>
                                          </p:spTgt>
                                        </p:tgtEl>
                                        <p:attrNameLst>
                                          <p:attrName>ppt_w</p:attrName>
                                        </p:attrNameLst>
                                      </p:cBhvr>
                                      <p:tavLst>
                                        <p:tav tm="0">
                                          <p:val>
                                            <p:strVal val="#ppt_w+.3"/>
                                          </p:val>
                                        </p:tav>
                                        <p:tav tm="100000">
                                          <p:val>
                                            <p:strVal val="#ppt_w"/>
                                          </p:val>
                                        </p:tav>
                                      </p:tavLst>
                                    </p:anim>
                                    <p:anim calcmode="lin" valueType="num">
                                      <p:cBhvr>
                                        <p:cTn id="23" dur="2000" fill="hold"/>
                                        <p:tgtEl>
                                          <p:spTgt spid="132099">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132099">
                                            <p:txEl>
                                              <p:pRg st="3" end="3"/>
                                            </p:txEl>
                                          </p:spTgt>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 calcmode="lin" valueType="num">
                                      <p:cBhvr>
                                        <p:cTn id="27" dur="2000" fill="hold"/>
                                        <p:tgtEl>
                                          <p:spTgt spid="132099">
                                            <p:txEl>
                                              <p:pRg st="4" end="4"/>
                                            </p:txEl>
                                          </p:spTgt>
                                        </p:tgtEl>
                                        <p:attrNameLst>
                                          <p:attrName>ppt_w</p:attrName>
                                        </p:attrNameLst>
                                      </p:cBhvr>
                                      <p:tavLst>
                                        <p:tav tm="0">
                                          <p:val>
                                            <p:strVal val="#ppt_w+.3"/>
                                          </p:val>
                                        </p:tav>
                                        <p:tav tm="100000">
                                          <p:val>
                                            <p:strVal val="#ppt_w"/>
                                          </p:val>
                                        </p:tav>
                                      </p:tavLst>
                                    </p:anim>
                                    <p:anim calcmode="lin" valueType="num">
                                      <p:cBhvr>
                                        <p:cTn id="28" dur="2000" fill="hold"/>
                                        <p:tgtEl>
                                          <p:spTgt spid="132099">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132099">
                                            <p:txEl>
                                              <p:pRg st="4" end="4"/>
                                            </p:txEl>
                                          </p:spTgt>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 calcmode="lin" valueType="num">
                                      <p:cBhvr>
                                        <p:cTn id="32" dur="2000" fill="hold"/>
                                        <p:tgtEl>
                                          <p:spTgt spid="132099">
                                            <p:txEl>
                                              <p:pRg st="5" end="5"/>
                                            </p:txEl>
                                          </p:spTgt>
                                        </p:tgtEl>
                                        <p:attrNameLst>
                                          <p:attrName>ppt_w</p:attrName>
                                        </p:attrNameLst>
                                      </p:cBhvr>
                                      <p:tavLst>
                                        <p:tav tm="0">
                                          <p:val>
                                            <p:strVal val="#ppt_w+.3"/>
                                          </p:val>
                                        </p:tav>
                                        <p:tav tm="100000">
                                          <p:val>
                                            <p:strVal val="#ppt_w"/>
                                          </p:val>
                                        </p:tav>
                                      </p:tavLst>
                                    </p:anim>
                                    <p:anim calcmode="lin" valueType="num">
                                      <p:cBhvr>
                                        <p:cTn id="33" dur="2000" fill="hold"/>
                                        <p:tgtEl>
                                          <p:spTgt spid="132099">
                                            <p:txEl>
                                              <p:pRg st="5" end="5"/>
                                            </p:txEl>
                                          </p:spTgt>
                                        </p:tgtEl>
                                        <p:attrNameLst>
                                          <p:attrName>ppt_h</p:attrName>
                                        </p:attrNameLst>
                                      </p:cBhvr>
                                      <p:tavLst>
                                        <p:tav tm="0">
                                          <p:val>
                                            <p:strVal val="#ppt_h"/>
                                          </p:val>
                                        </p:tav>
                                        <p:tav tm="100000">
                                          <p:val>
                                            <p:strVal val="#ppt_h"/>
                                          </p:val>
                                        </p:tav>
                                      </p:tavLst>
                                    </p:anim>
                                    <p:animEffect transition="in" filter="fade">
                                      <p:cBhvr>
                                        <p:cTn id="34" dur="2000"/>
                                        <p:tgtEl>
                                          <p:spTgt spid="132099">
                                            <p:txEl>
                                              <p:pRg st="5" end="5"/>
                                            </p:txEl>
                                          </p:spTgt>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2099">
                                            <p:txEl>
                                              <p:pRg st="6" end="6"/>
                                            </p:txEl>
                                          </p:spTgt>
                                        </p:tgtEl>
                                        <p:attrNameLst>
                                          <p:attrName>style.visibility</p:attrName>
                                        </p:attrNameLst>
                                      </p:cBhvr>
                                      <p:to>
                                        <p:strVal val="visible"/>
                                      </p:to>
                                    </p:set>
                                    <p:anim calcmode="lin" valueType="num">
                                      <p:cBhvr>
                                        <p:cTn id="37" dur="2000" fill="hold"/>
                                        <p:tgtEl>
                                          <p:spTgt spid="132099">
                                            <p:txEl>
                                              <p:pRg st="6" end="6"/>
                                            </p:txEl>
                                          </p:spTgt>
                                        </p:tgtEl>
                                        <p:attrNameLst>
                                          <p:attrName>ppt_w</p:attrName>
                                        </p:attrNameLst>
                                      </p:cBhvr>
                                      <p:tavLst>
                                        <p:tav tm="0">
                                          <p:val>
                                            <p:strVal val="#ppt_w+.3"/>
                                          </p:val>
                                        </p:tav>
                                        <p:tav tm="100000">
                                          <p:val>
                                            <p:strVal val="#ppt_w"/>
                                          </p:val>
                                        </p:tav>
                                      </p:tavLst>
                                    </p:anim>
                                    <p:anim calcmode="lin" valueType="num">
                                      <p:cBhvr>
                                        <p:cTn id="38" dur="2000" fill="hold"/>
                                        <p:tgtEl>
                                          <p:spTgt spid="132099">
                                            <p:txEl>
                                              <p:pRg st="6" end="6"/>
                                            </p:txEl>
                                          </p:spTgt>
                                        </p:tgtEl>
                                        <p:attrNameLst>
                                          <p:attrName>ppt_h</p:attrName>
                                        </p:attrNameLst>
                                      </p:cBhvr>
                                      <p:tavLst>
                                        <p:tav tm="0">
                                          <p:val>
                                            <p:strVal val="#ppt_h"/>
                                          </p:val>
                                        </p:tav>
                                        <p:tav tm="100000">
                                          <p:val>
                                            <p:strVal val="#ppt_h"/>
                                          </p:val>
                                        </p:tav>
                                      </p:tavLst>
                                    </p:anim>
                                    <p:animEffect transition="in" filter="fade">
                                      <p:cBhvr>
                                        <p:cTn id="39" dur="2000"/>
                                        <p:tgtEl>
                                          <p:spTgt spid="132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981200" y="274638"/>
            <a:ext cx="8229600" cy="1249362"/>
          </a:xfrm>
        </p:spPr>
        <p:txBody>
          <a:bodyPr/>
          <a:lstStyle/>
          <a:p>
            <a:pPr eaLnBrk="1" hangingPunct="1"/>
            <a:r>
              <a:rPr lang="en-US" sz="4000" dirty="0">
                <a:effectLst/>
                <a:cs typeface="Arial" pitchFamily="34" charset="0"/>
              </a:rPr>
              <a:t>1b: Permission, Matching, &amp; Presupposition</a:t>
            </a:r>
          </a:p>
        </p:txBody>
      </p:sp>
      <p:sp>
        <p:nvSpPr>
          <p:cNvPr id="7171" name="Rectangle 3"/>
          <p:cNvSpPr>
            <a:spLocks noGrp="1"/>
          </p:cNvSpPr>
          <p:nvPr>
            <p:ph type="body" idx="1"/>
          </p:nvPr>
        </p:nvSpPr>
        <p:spPr>
          <a:xfrm>
            <a:off x="1061049" y="1828801"/>
            <a:ext cx="9149751" cy="4297363"/>
          </a:xfrm>
        </p:spPr>
        <p:txBody>
          <a:bodyPr>
            <a:normAutofit/>
          </a:bodyPr>
          <a:lstStyle/>
          <a:p>
            <a:pPr marL="457200" indent="-457200">
              <a:buFont typeface="Arial" charset="0"/>
              <a:buAutoNum type="arabicPeriod"/>
            </a:pPr>
            <a:r>
              <a:rPr lang="en-US" sz="3200" dirty="0">
                <a:effectLst/>
                <a:latin typeface="Arial" pitchFamily="34" charset="0"/>
                <a:cs typeface="Arial" pitchFamily="34" charset="0"/>
              </a:rPr>
              <a:t>Speak only when the person exhales</a:t>
            </a:r>
          </a:p>
          <a:p>
            <a:pPr marL="457200" indent="-457200">
              <a:buFont typeface="Arial" charset="0"/>
              <a:buAutoNum type="arabicPeriod"/>
            </a:pPr>
            <a:r>
              <a:rPr lang="en-US" sz="3200" dirty="0">
                <a:effectLst/>
                <a:latin typeface="Arial" pitchFamily="34" charset="0"/>
                <a:cs typeface="Arial" pitchFamily="34" charset="0"/>
              </a:rPr>
              <a:t>Use permission and inclusion again</a:t>
            </a:r>
          </a:p>
          <a:p>
            <a:pPr marL="457200" indent="-457200">
              <a:buFont typeface="Arial" charset="0"/>
              <a:buAutoNum type="arabicPeriod"/>
            </a:pPr>
            <a:r>
              <a:rPr lang="en-US" sz="3200" dirty="0">
                <a:effectLst/>
                <a:latin typeface="Arial" pitchFamily="34" charset="0"/>
                <a:cs typeface="Arial" pitchFamily="34" charset="0"/>
              </a:rPr>
              <a:t>Presuppose going into trance</a:t>
            </a:r>
          </a:p>
        </p:txBody>
      </p:sp>
    </p:spTree>
    <p:extLst>
      <p:ext uri="{BB962C8B-B14F-4D97-AF65-F5344CB8AC3E}">
        <p14:creationId xmlns:p14="http://schemas.microsoft.com/office/powerpoint/2010/main" val="15017278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In hypnosis, people process information differently, and they are able to access abilities they otherwise don’t know how to elicit.</a:t>
            </a:r>
            <a:endParaRPr lang="en-US" sz="36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1254768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idx="4294967295"/>
          </p:nvPr>
        </p:nvSpPr>
        <p:spPr>
          <a:xfrm>
            <a:off x="2209800" y="685800"/>
            <a:ext cx="7696200" cy="4572000"/>
          </a:xfrm>
        </p:spPr>
        <p:txBody>
          <a:bodyPr>
            <a:normAutofit/>
          </a:bodyPr>
          <a:lstStyle/>
          <a:p>
            <a:pPr algn="ctr" eaLnBrk="1" hangingPunct="1">
              <a:defRPr/>
            </a:pPr>
            <a:r>
              <a:rPr lang="en-US" sz="3600" b="0" cap="none" dirty="0">
                <a:effectLst>
                  <a:outerShdw blurRad="38100" dist="38100" dir="2700000" algn="tl">
                    <a:srgbClr val="000000">
                      <a:alpha val="43137"/>
                    </a:srgbClr>
                  </a:outerShdw>
                </a:effectLst>
                <a:latin typeface="Arial" pitchFamily="34" charset="0"/>
                <a:cs typeface="Arial" pitchFamily="34" charset="0"/>
              </a:rPr>
              <a:t>Thus, you have to ask yourself what you believe about people and their innate abilities</a:t>
            </a:r>
            <a:br>
              <a:rPr lang="en-US" sz="3600" b="0" cap="none" dirty="0">
                <a:effectLst>
                  <a:outerShdw blurRad="38100" dist="38100" dir="2700000" algn="tl">
                    <a:srgbClr val="000000">
                      <a:alpha val="43137"/>
                    </a:srgbClr>
                  </a:outerShdw>
                </a:effectLst>
                <a:latin typeface="Arial" pitchFamily="34" charset="0"/>
                <a:cs typeface="Arial" pitchFamily="34" charset="0"/>
              </a:rPr>
            </a:br>
            <a:br>
              <a:rPr lang="en-US" sz="3600" b="0" cap="none" dirty="0">
                <a:effectLst>
                  <a:outerShdw blurRad="38100" dist="38100" dir="2700000" algn="tl">
                    <a:srgbClr val="000000">
                      <a:alpha val="43137"/>
                    </a:srgbClr>
                  </a:outerShdw>
                </a:effectLst>
                <a:latin typeface="Arial" pitchFamily="34" charset="0"/>
                <a:cs typeface="Arial" pitchFamily="34" charset="0"/>
              </a:rPr>
            </a:br>
            <a:r>
              <a:rPr lang="en-US" sz="2800" b="0" cap="none" dirty="0">
                <a:effectLst>
                  <a:outerShdw blurRad="38100" dist="38100" dir="2700000" algn="tl">
                    <a:srgbClr val="000000">
                      <a:alpha val="43137"/>
                    </a:srgbClr>
                  </a:outerShdw>
                </a:effectLst>
                <a:latin typeface="Arial" pitchFamily="34" charset="0"/>
                <a:cs typeface="Arial" pitchFamily="34" charset="0"/>
              </a:rPr>
              <a:t>Do you believe people have more resources than they consciously realize?</a:t>
            </a:r>
            <a:endParaRPr lang="en-US" sz="2800" b="0" cap="none" dirty="0">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02907719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74198" y="759861"/>
            <a:ext cx="9934113" cy="4378669"/>
          </a:xfrm>
        </p:spPr>
        <p:txBody>
          <a:bodyPr/>
          <a:lstStyle/>
          <a:p>
            <a:pPr>
              <a:defRPr/>
            </a:pPr>
            <a:r>
              <a:rPr lang="en-US" sz="4800" b="0" cap="none" dirty="0">
                <a:latin typeface="Arial" pitchFamily="34" charset="0"/>
                <a:cs typeface="Arial" pitchFamily="34" charset="0"/>
              </a:rPr>
              <a:t>Credentialing</a:t>
            </a:r>
            <a:endParaRPr lang="en-US" sz="3600" b="0" cap="none" dirty="0">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1198842563"/>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48207</TotalTime>
  <Words>3323</Words>
  <Application>Microsoft Office PowerPoint</Application>
  <PresentationFormat>Widescreen</PresentationFormat>
  <Paragraphs>458</Paragraphs>
  <Slides>64</Slides>
  <Notes>61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vt:lpstr>
      <vt:lpstr>Bookman Old Style</vt:lpstr>
      <vt:lpstr>Calibri</vt:lpstr>
      <vt:lpstr>Monotype Sorts</vt:lpstr>
      <vt:lpstr>Rockwell</vt:lpstr>
      <vt:lpstr>Tahoma</vt:lpstr>
      <vt:lpstr>Times New Roman</vt:lpstr>
      <vt:lpstr>Wingdings</vt:lpstr>
      <vt:lpstr>Damask</vt:lpstr>
      <vt:lpstr>1_Office Theme</vt:lpstr>
      <vt:lpstr>PowerPoint Presentation</vt:lpstr>
      <vt:lpstr>Tidbits</vt:lpstr>
      <vt:lpstr>Hypnosis Defined</vt:lpstr>
      <vt:lpstr>Former (Pre-2003) Definition of Hypnosis  “Hypnosis is a procedure during which a health professional or researcher suggests that a client, patient, or subject experience changes in sensation, perceptions, thoughts or behavior.”</vt:lpstr>
      <vt:lpstr>Revised Definition of Hypnosis  “A focused experience of attentional absorption that invites people to respond experientially on multiple levels to amplify and utilize their personal resources in a goal-directed fashion.” (p. 7).</vt:lpstr>
      <vt:lpstr>Hypnosis Redefined</vt:lpstr>
      <vt:lpstr>In hypnosis, people process information differently, and they are able to access abilities they otherwise don’t know how to elicit.</vt:lpstr>
      <vt:lpstr>Thus, you have to ask yourself what you believe about people and their innate abilities  Do you believe people have more resources than they consciously realize?</vt:lpstr>
      <vt:lpstr>Credentialing</vt:lpstr>
      <vt:lpstr>Credentialing</vt:lpstr>
      <vt:lpstr>Milton H. Erickson, M.D. </vt:lpstr>
      <vt:lpstr>Milton H. Erickson, M.D. (1901-1980)</vt:lpstr>
      <vt:lpstr>Perhaps Milton Erickson’s most significant contribution was in developing an interpersonal view of hypnosis. </vt:lpstr>
      <vt:lpstr>PowerPoint Presentation</vt:lpstr>
      <vt:lpstr>PowerPoint Presentation</vt:lpstr>
      <vt:lpstr>Why Learn Hypnosis? </vt:lpstr>
      <vt:lpstr>Why Learn Hypnosis?</vt:lpstr>
      <vt:lpstr>Evidence-Based Practice (EBP)</vt:lpstr>
      <vt:lpstr>Clinical Expertise The APA Task Force on EBP</vt:lpstr>
      <vt:lpstr>Patient (Client) Characteristics, Culture, and Preferences</vt:lpstr>
      <vt:lpstr>Why Learn Hypnosis? (cont.)</vt:lpstr>
      <vt:lpstr>From Pathology to Strengths</vt:lpstr>
      <vt:lpstr>Defining Strengths-Based</vt:lpstr>
      <vt:lpstr>Strengths-Based Principles</vt:lpstr>
      <vt:lpstr>Is Hypnosis a Therapy?  There are good arguments to both yes and no. My view is that hypnosis is a tool, an experiential vehicle for stimulating new, therapeutic associations in the client.</vt:lpstr>
      <vt:lpstr>Does Hypnosis Cure People?  No. It’s what happens during hypnosis—the new and beneficial association the client forms.</vt:lpstr>
      <vt:lpstr>What Does Hypnosis Do?  It amplifies and/or de-amplifies specific elements of experience. It generates associations and dissociations.</vt:lpstr>
      <vt:lpstr>Think in these terms: What frame of mind does someone need to be in in order to achieve the goal?  Hypnosis is about building frames of mind.</vt:lpstr>
      <vt:lpstr>The Salient Question…  Is not, “Does hypnosis cure problem X?” Rather, “If one applies therapy approach Y without hypnosis and applies therapy approach Y with hypnosis, will the addition of hypnosis to the process likely enhance the treatment outcome?”  The evidence suggest the answer is yes.</vt:lpstr>
      <vt:lpstr>What Does Hypnosis Add to the Therapy Context?</vt:lpstr>
      <vt:lpstr>Contexts of Hypnosis</vt:lpstr>
      <vt:lpstr>Jay Haley (1993-2007)</vt:lpstr>
      <vt:lpstr>Hypnosis in Psychotherapy</vt:lpstr>
      <vt:lpstr>General Ways to Use Hypnosis</vt:lpstr>
      <vt:lpstr>Multiple Functions of Hypnosis</vt:lpstr>
      <vt:lpstr>Whenever you do hypnosis, there’s a reason or purpose—a goal. And there’s a structure to achieving that goal. </vt:lpstr>
      <vt:lpstr>Indication – Contraindication</vt:lpstr>
      <vt:lpstr>Indications – Contraindications</vt:lpstr>
      <vt:lpstr>Indications – Contraindications Example: Smoking</vt:lpstr>
      <vt:lpstr>Indications – Contraindications Example: School Avoidance</vt:lpstr>
      <vt:lpstr>Indications – Contraindications Example: Trauma</vt:lpstr>
      <vt:lpstr>Ericksonian Hypnosis</vt:lpstr>
      <vt:lpstr>Traditional vs. Ericksonian</vt:lpstr>
      <vt:lpstr>Language and Focus</vt:lpstr>
      <vt:lpstr>Authoritative vs. Permissive</vt:lpstr>
      <vt:lpstr>Indicators, Suggestion, &amp; Hypnotic Phenomena</vt:lpstr>
      <vt:lpstr>Symptomatic and Healing Trances</vt:lpstr>
      <vt:lpstr>Common Trance Indicators</vt:lpstr>
      <vt:lpstr>Basic Suggestion Structure</vt:lpstr>
      <vt:lpstr>Hypnotic Phenomena</vt:lpstr>
      <vt:lpstr>Structure</vt:lpstr>
      <vt:lpstr>A General Structure for a Hypnosis Session</vt:lpstr>
      <vt:lpstr>Elements of Induction</vt:lpstr>
      <vt:lpstr>What You Focus on, You Amplify in Your Awareness  The salient questions are, “What do we want the client to focus on, and why?”</vt:lpstr>
      <vt:lpstr> Four Doorways into Altered States</vt:lpstr>
      <vt:lpstr>Examples of Induction Milton Erickson </vt:lpstr>
      <vt:lpstr>Examples of Induction Steve Gilligan </vt:lpstr>
      <vt:lpstr>Induction Techniques by Age</vt:lpstr>
      <vt:lpstr>Elements of Induction</vt:lpstr>
      <vt:lpstr>Permission</vt:lpstr>
      <vt:lpstr>Matching</vt:lpstr>
      <vt:lpstr>1a: Permission &amp; Matching</vt:lpstr>
      <vt:lpstr>Presupposition</vt:lpstr>
      <vt:lpstr>1b: Permission, Matching, &amp; Presupposition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Bertolino, Robert A.</cp:lastModifiedBy>
  <cp:revision>743</cp:revision>
  <dcterms:created xsi:type="dcterms:W3CDTF">2013-08-22T00:53:06Z</dcterms:created>
  <dcterms:modified xsi:type="dcterms:W3CDTF">2023-06-09T02:43:52Z</dcterms:modified>
</cp:coreProperties>
</file>