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70" r:id="rId2"/>
    <p:sldMasterId id="2147484082" r:id="rId3"/>
  </p:sldMasterIdLst>
  <p:notesMasterIdLst>
    <p:notesMasterId r:id="rId40"/>
  </p:notesMasterIdLst>
  <p:sldIdLst>
    <p:sldId id="969" r:id="rId4"/>
    <p:sldId id="1051" r:id="rId5"/>
    <p:sldId id="995" r:id="rId6"/>
    <p:sldId id="1049" r:id="rId7"/>
    <p:sldId id="954" r:id="rId8"/>
    <p:sldId id="1026" r:id="rId9"/>
    <p:sldId id="1027" r:id="rId10"/>
    <p:sldId id="1028" r:id="rId11"/>
    <p:sldId id="1029" r:id="rId12"/>
    <p:sldId id="1030" r:id="rId13"/>
    <p:sldId id="1074" r:id="rId14"/>
    <p:sldId id="1075" r:id="rId15"/>
    <p:sldId id="1031" r:id="rId16"/>
    <p:sldId id="1058" r:id="rId17"/>
    <p:sldId id="1072" r:id="rId18"/>
    <p:sldId id="1070" r:id="rId19"/>
    <p:sldId id="1071" r:id="rId20"/>
    <p:sldId id="1073" r:id="rId21"/>
    <p:sldId id="1060" r:id="rId22"/>
    <p:sldId id="1061" r:id="rId23"/>
    <p:sldId id="1057" r:id="rId24"/>
    <p:sldId id="1034" r:id="rId25"/>
    <p:sldId id="1052" r:id="rId26"/>
    <p:sldId id="1053" r:id="rId27"/>
    <p:sldId id="1037" r:id="rId28"/>
    <p:sldId id="1039" r:id="rId29"/>
    <p:sldId id="1040" r:id="rId30"/>
    <p:sldId id="1041" r:id="rId31"/>
    <p:sldId id="1047" r:id="rId32"/>
    <p:sldId id="1069" r:id="rId33"/>
    <p:sldId id="1063" r:id="rId34"/>
    <p:sldId id="1068" r:id="rId35"/>
    <p:sldId id="1064" r:id="rId36"/>
    <p:sldId id="1065" r:id="rId37"/>
    <p:sldId id="1066" r:id="rId38"/>
    <p:sldId id="106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FFF"/>
    <a:srgbClr val="CCFFFF"/>
    <a:srgbClr val="66FFFF"/>
    <a:srgbClr val="B2B2B2"/>
    <a:srgbClr val="B0B0B0"/>
    <a:srgbClr val="B4B4B4"/>
    <a:srgbClr val="AEAEAE"/>
    <a:srgbClr val="B8B8B8"/>
    <a:srgbClr val="D5DCE9"/>
    <a:srgbClr val="000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p:scale>
          <a:sx n="64" d="100"/>
          <a:sy n="64" d="100"/>
        </p:scale>
        <p:origin x="156" y="-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B1F5-A4F7-4986-87DF-FF0CD21C6054}" type="datetimeFigureOut">
              <a:rPr lang="en-US" smtClean="0"/>
              <a:t>11/11/2015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4937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13</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2662218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34A6228-C4D7-49BC-A94A-6EC26E0AD888}" type="slidenum">
              <a:rPr lang="en-US" altLang="en-US" sz="1200">
                <a:solidFill>
                  <a:prstClr val="black"/>
                </a:solidFill>
                <a:latin typeface="Times New Roman" panose="02020603050405020304" pitchFamily="18" charset="0"/>
              </a:rPr>
              <a:pPr/>
              <a:t>15</a:t>
            </a:fld>
            <a:endParaRPr lang="en-US" altLang="en-US" sz="1200">
              <a:solidFill>
                <a:prstClr val="black"/>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9475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16</a:t>
            </a:fld>
            <a:endParaRPr lang="en-US" sz="1200" smtClean="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91335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67E7C80-5FF9-467D-ABF9-558C4A9E2155}" type="slidenum">
              <a:rPr lang="en-US" sz="1200" smtClean="0">
                <a:solidFill>
                  <a:prstClr val="black"/>
                </a:solidFill>
                <a:latin typeface="Times New Roman" pitchFamily="18" charset="0"/>
              </a:rPr>
              <a:pPr/>
              <a:t>17</a:t>
            </a:fld>
            <a:endParaRPr lang="en-US" sz="1200" smtClean="0">
              <a:solidFill>
                <a:prstClr val="black"/>
              </a:solidFill>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r>
              <a:rPr lang="en-US" dirty="0" smtClean="0">
                <a:latin typeface="Arial" pitchFamily="34" charset="0"/>
                <a:ea typeface="ＭＳ Ｐゴシック" pitchFamily="34" charset="-128"/>
              </a:rPr>
              <a:t>Next: Patch</a:t>
            </a:r>
            <a:r>
              <a:rPr lang="en-US" baseline="0" dirty="0" smtClean="0">
                <a:latin typeface="Arial" pitchFamily="34" charset="0"/>
                <a:ea typeface="ＭＳ Ｐゴシック" pitchFamily="34" charset="-128"/>
              </a:rPr>
              <a:t> Adams; Then, David Whyte</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523279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DC5B0A4-F1F0-4FF4-B137-3FD5BDA8F2D3}" type="slidenum">
              <a:rPr lang="en-US" sz="1200" b="0" smtClean="0">
                <a:solidFill>
                  <a:prstClr val="black"/>
                </a:solidFill>
                <a:latin typeface="Times New Roman" pitchFamily="18" charset="0"/>
              </a:rPr>
              <a:pPr/>
              <a:t>18</a:t>
            </a:fld>
            <a:endParaRPr lang="en-US" sz="1200" b="0" smtClean="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12662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Lincoln</a:t>
            </a:r>
            <a:r>
              <a:rPr lang="en-US" baseline="0" dirty="0" smtClean="0"/>
              <a:t> Quote</a:t>
            </a:r>
            <a:endParaRPr lang="en-US" dirty="0"/>
          </a:p>
        </p:txBody>
      </p:sp>
      <p:sp>
        <p:nvSpPr>
          <p:cNvPr id="4" name="Slide Number Placeholder 3"/>
          <p:cNvSpPr>
            <a:spLocks noGrp="1"/>
          </p:cNvSpPr>
          <p:nvPr>
            <p:ph type="sldNum" sz="quarter" idx="10"/>
          </p:nvPr>
        </p:nvSpPr>
        <p:spPr/>
        <p:txBody>
          <a:bodyPr/>
          <a:lstStyle/>
          <a:p>
            <a:pPr>
              <a:defRPr/>
            </a:pPr>
            <a:fld id="{3CFC6AC4-60CE-4171-A4B0-25CCEC5399DE}"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5323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E86B8389-6675-40AC-B110-49DFFF0E04B7}" type="slidenum">
              <a:rPr lang="en-US" sz="1200" smtClean="0">
                <a:solidFill>
                  <a:prstClr val="black"/>
                </a:solidFill>
              </a:rPr>
              <a:pPr/>
              <a:t>20</a:t>
            </a:fld>
            <a:endParaRPr lang="en-US" sz="1200"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smtClean="0">
              <a:ea typeface="ＭＳ Ｐゴシック" pitchFamily="-112" charset="-128"/>
            </a:endParaRPr>
          </a:p>
        </p:txBody>
      </p:sp>
    </p:spTree>
    <p:extLst>
      <p:ext uri="{BB962C8B-B14F-4D97-AF65-F5344CB8AC3E}">
        <p14:creationId xmlns:p14="http://schemas.microsoft.com/office/powerpoint/2010/main" val="3499617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22</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3176965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34086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350838" y="693738"/>
            <a:ext cx="6156325" cy="34639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685800" y="4388644"/>
            <a:ext cx="5486400" cy="4157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135318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fld id="{D0757F9E-3141-47F5-993D-C2560B505B39}" type="slidenum">
              <a:rPr lang="en-US" sz="1200">
                <a:solidFill>
                  <a:prstClr val="black"/>
                </a:solidFill>
                <a:latin typeface="Times New Roman" panose="02020603050405020304" pitchFamily="18" charset="0"/>
              </a:rPr>
              <a:pPr/>
              <a:t>2</a:t>
            </a:fld>
            <a:endParaRPr lang="en-US" sz="1200">
              <a:solidFill>
                <a:prstClr val="black"/>
              </a:solidFill>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AutoNum type="arabicParenR"/>
            </a:pPr>
            <a:r>
              <a:rPr lang="en-US" dirty="0" smtClean="0"/>
              <a:t>My site with updates</a:t>
            </a:r>
            <a:r>
              <a:rPr lang="en-US" baseline="0" dirty="0" smtClean="0"/>
              <a:t> &amp; resources; YIN; Maryville; ICCE</a:t>
            </a:r>
          </a:p>
          <a:p>
            <a:pPr marL="228600" indent="-228600">
              <a:buAutoNum type="arabicParenR"/>
            </a:pPr>
            <a:r>
              <a:rPr lang="en-US" baseline="0" dirty="0" smtClean="0"/>
              <a:t>Active Note-taking &amp; 3) We will </a:t>
            </a:r>
            <a:r>
              <a:rPr lang="en-US" baseline="0" smtClean="0"/>
              <a:t>practice reflection</a:t>
            </a:r>
          </a:p>
        </p:txBody>
      </p:sp>
    </p:spTree>
    <p:extLst>
      <p:ext uri="{BB962C8B-B14F-4D97-AF65-F5344CB8AC3E}">
        <p14:creationId xmlns:p14="http://schemas.microsoft.com/office/powerpoint/2010/main" val="350637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Gawande</a:t>
            </a:r>
            <a:r>
              <a:rPr lang="en-US" dirty="0" smtClean="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26</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4064435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27</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1337133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28</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753065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29</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2926138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30</a:t>
            </a:fld>
            <a:endParaRPr lang="en-US" sz="1200" dirty="0" smtClean="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864496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Gawande</a:t>
            </a:r>
            <a:r>
              <a:rPr lang="en-US" dirty="0" smtClean="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32</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3679493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Gawande</a:t>
            </a:r>
            <a:r>
              <a:rPr lang="en-US" dirty="0" smtClean="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33</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3514627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Gawande</a:t>
            </a:r>
            <a:r>
              <a:rPr lang="en-US" dirty="0" smtClean="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34</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2840821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Gawande</a:t>
            </a:r>
            <a:r>
              <a:rPr lang="en-US" dirty="0" smtClean="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35</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3170367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36</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174895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C76F9B-949A-4103-83F1-A90EAB980ECA}" type="slidenum">
              <a:rPr lang="en-US" sz="1200" smtClean="0">
                <a:solidFill>
                  <a:prstClr val="black"/>
                </a:solidFill>
                <a:latin typeface="Times New Roman" pitchFamily="18" charset="0"/>
              </a:rPr>
              <a:pPr/>
              <a:t>5</a:t>
            </a:fld>
            <a:endParaRPr lang="en-US" sz="1200" smtClean="0">
              <a:solidFill>
                <a:prstClr val="black"/>
              </a:solidFill>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82175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56742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7862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Gawande</a:t>
            </a:r>
            <a:r>
              <a:rPr lang="en-US" dirty="0" smtClean="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9</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28844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MS PGothic" pitchFamily="34" charset="-128"/>
              </a:rPr>
              <a:t>Gawande</a:t>
            </a:r>
            <a:r>
              <a:rPr lang="en-US" dirty="0" smtClean="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10</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364831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3EABE-0BCD-4BF4-85FC-DD2E690C244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3080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MS PGothic" pitchFamily="34" charset="-128"/>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ED445CF1-A174-4ED8-BFEA-AFB270AA0E75}" type="slidenum">
              <a:rPr lang="en-US" sz="1200" b="0" smtClean="0">
                <a:solidFill>
                  <a:prstClr val="black"/>
                </a:solidFill>
                <a:latin typeface="Times New Roman" pitchFamily="18" charset="0"/>
              </a:rPr>
              <a:pPr/>
              <a:t>12</a:t>
            </a:fld>
            <a:endParaRPr lang="en-US" sz="1200" b="0" smtClean="0">
              <a:solidFill>
                <a:prstClr val="black"/>
              </a:solidFill>
              <a:latin typeface="Times New Roman" pitchFamily="18" charset="0"/>
            </a:endParaRPr>
          </a:p>
        </p:txBody>
      </p:sp>
    </p:spTree>
    <p:extLst>
      <p:ext uri="{BB962C8B-B14F-4D97-AF65-F5344CB8AC3E}">
        <p14:creationId xmlns:p14="http://schemas.microsoft.com/office/powerpoint/2010/main" val="231372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2745402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7654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03919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297829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0550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233690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65421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654912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smtClean="0">
                <a:solidFill>
                  <a:prstClr val="white">
                    <a:shade val="50000"/>
                  </a:prstClr>
                </a:solidFill>
              </a:rPr>
              <a:t>Dare to Act ~ Creating a Blueprint for Change</a:t>
            </a:r>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52325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264622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64454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1358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6217836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184731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886430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423839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41502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158361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2590206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smtClean="0">
                <a:solidFill>
                  <a:prstClr val="white">
                    <a:shade val="50000"/>
                  </a:prstClr>
                </a:solidFill>
              </a:rPr>
              <a:t>Dare to Act ~ Creating a Blueprint for Change</a:t>
            </a:r>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755880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05070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0365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95000"/>
                  </a:prstClr>
                </a:solidFill>
              </a:rPr>
              <a:t>Dare to Act ~ Creating a Blueprint for Change</a:t>
            </a: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white">
                    <a:shade val="50000"/>
                  </a:prstClr>
                </a:solidFill>
              </a:rPr>
              <a:t>Dare to Act ~ Creating a Blueprint for Change</a:t>
            </a: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smtClean="0">
                <a:solidFill>
                  <a:prstClr val="black">
                    <a:tint val="95000"/>
                  </a:prstClr>
                </a:solidFill>
                <a:latin typeface="Tahoma" pitchFamily="34" charset="0"/>
                <a:ea typeface="MS PGothic" pitchFamily="34" charset="-128"/>
              </a:rPr>
              <a:t>Dare to Act ~ Creating a Blueprint for Change</a:t>
            </a:r>
            <a:endParaRPr lang="en-US" b="1">
              <a:solidFill>
                <a:prstClr val="black">
                  <a:tint val="95000"/>
                </a:prstClr>
              </a:solidFill>
              <a:latin typeface="Tahoma" pitchFamily="34" charset="0"/>
              <a:ea typeface="MS PGothic" pitchFamily="34" charset="-128"/>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smtClean="0">
                <a:solidFill>
                  <a:prstClr val="black">
                    <a:tint val="95000"/>
                  </a:prstClr>
                </a:solidFill>
                <a:latin typeface="Tahoma" pitchFamily="34" charset="0"/>
                <a:ea typeface="MS PGothic" pitchFamily="34" charset="-128"/>
              </a:rPr>
              <a:t>Dare to Act ~ Creating a Blueprint for Change</a:t>
            </a:r>
            <a:endParaRPr lang="en-US" b="1">
              <a:solidFill>
                <a:prstClr val="black">
                  <a:tint val="95000"/>
                </a:prstClr>
              </a:solidFill>
              <a:latin typeface="Tahoma" pitchFamily="34" charset="0"/>
              <a:ea typeface="MS PGothic" pitchFamily="34" charset="-128"/>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2282658984"/>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smtClean="0">
                <a:solidFill>
                  <a:prstClr val="black">
                    <a:tint val="95000"/>
                  </a:prstClr>
                </a:solidFill>
                <a:latin typeface="Tahoma" pitchFamily="34" charset="0"/>
              </a:rPr>
              <a:t>Dare to Act ~ Creating a Blueprint for Change</a:t>
            </a:r>
            <a:endParaRPr lang="en-US" b="1">
              <a:solidFill>
                <a:prstClr val="black">
                  <a:tint val="95000"/>
                </a:prstClr>
              </a:solidFill>
              <a:latin typeface="Tahoma" pitchFamily="34" charset="0"/>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372615590"/>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bertolinob@cs.com" TargetMode="External"/><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3365" y="574723"/>
            <a:ext cx="10351471" cy="5363007"/>
          </a:xfrm>
          <a:prstGeom prst="rect">
            <a:avLst/>
          </a:prstGeom>
          <a:noFill/>
        </p:spPr>
        <p:txBody>
          <a:bodyPr wrap="square" rtlCol="0">
            <a:spAutoFit/>
          </a:bodyPr>
          <a:lstStyle/>
          <a:p>
            <a:pPr algn="ctr"/>
            <a:r>
              <a:rPr lang="en-US" sz="2400" dirty="0">
                <a:solidFill>
                  <a:prstClr val="white"/>
                </a:solidFill>
                <a:latin typeface="Arial" pitchFamily="34" charset="0"/>
                <a:cs typeface="Arial" pitchFamily="34" charset="0"/>
              </a:rPr>
              <a:t>Missouri Coalition of Children’s Agencies </a:t>
            </a:r>
            <a:r>
              <a:rPr lang="en-US" sz="2400" dirty="0" smtClean="0">
                <a:solidFill>
                  <a:prstClr val="white"/>
                </a:solidFill>
                <a:latin typeface="Arial" pitchFamily="34" charset="0"/>
                <a:cs typeface="Arial" pitchFamily="34" charset="0"/>
              </a:rPr>
              <a:t>Training</a:t>
            </a:r>
          </a:p>
          <a:p>
            <a:pPr algn="ctr"/>
            <a:r>
              <a:rPr lang="en-US" sz="2400" dirty="0" smtClean="0">
                <a:solidFill>
                  <a:prstClr val="white"/>
                </a:solidFill>
                <a:latin typeface="Arial" pitchFamily="34" charset="0"/>
                <a:cs typeface="Arial" pitchFamily="34" charset="0"/>
              </a:rPr>
              <a:t>and Conference</a:t>
            </a:r>
          </a:p>
          <a:p>
            <a:pPr algn="ctr"/>
            <a:endParaRPr lang="en-US" sz="2400" dirty="0" smtClean="0">
              <a:solidFill>
                <a:prstClr val="white"/>
              </a:solidFill>
              <a:latin typeface="Arial" pitchFamily="34" charset="0"/>
              <a:cs typeface="Arial" pitchFamily="34" charset="0"/>
            </a:endParaRPr>
          </a:p>
          <a:p>
            <a:pPr algn="ctr"/>
            <a:r>
              <a:rPr lang="en-US" sz="3200" dirty="0" smtClean="0">
                <a:solidFill>
                  <a:srgbClr val="0070C0"/>
                </a:solidFill>
                <a:latin typeface="Arial" pitchFamily="34" charset="0"/>
                <a:cs typeface="Arial" pitchFamily="34" charset="0"/>
              </a:rPr>
              <a:t>“Making a Difference that Matters”</a:t>
            </a:r>
          </a:p>
          <a:p>
            <a:pPr algn="ctr"/>
            <a:endParaRPr lang="en-US" sz="2400" dirty="0" smtClean="0">
              <a:solidFill>
                <a:prstClr val="white"/>
              </a:solidFill>
              <a:latin typeface="Arial" pitchFamily="34" charset="0"/>
              <a:cs typeface="Arial" pitchFamily="34" charset="0"/>
            </a:endParaRPr>
          </a:p>
          <a:p>
            <a:pPr algn="ctr"/>
            <a:r>
              <a:rPr lang="en-US" sz="2400" dirty="0" smtClean="0">
                <a:solidFill>
                  <a:prstClr val="white"/>
                </a:solidFill>
                <a:latin typeface="Arial" pitchFamily="34" charset="0"/>
                <a:cs typeface="Arial" pitchFamily="34" charset="0"/>
              </a:rPr>
              <a:t/>
            </a:r>
            <a:br>
              <a:rPr lang="en-US" sz="2400" dirty="0" smtClean="0">
                <a:solidFill>
                  <a:prstClr val="white"/>
                </a:solidFill>
                <a:latin typeface="Arial" pitchFamily="34" charset="0"/>
                <a:cs typeface="Arial" pitchFamily="34" charset="0"/>
              </a:rPr>
            </a:br>
            <a:r>
              <a:rPr lang="en-US" sz="4800" dirty="0" smtClean="0">
                <a:solidFill>
                  <a:prstClr val="white"/>
                </a:solidFill>
                <a:latin typeface="Arial" pitchFamily="34" charset="0"/>
                <a:cs typeface="Arial" pitchFamily="34" charset="0"/>
              </a:rPr>
              <a:t>Strengths-Based Supervision</a:t>
            </a:r>
          </a:p>
          <a:p>
            <a:pPr algn="ctr"/>
            <a:r>
              <a:rPr lang="en-US" sz="2800" dirty="0" smtClean="0">
                <a:solidFill>
                  <a:prstClr val="white"/>
                </a:solidFill>
                <a:latin typeface="Arial" pitchFamily="34" charset="0"/>
                <a:cs typeface="Arial" pitchFamily="34" charset="0"/>
              </a:rPr>
              <a:t>Excellence and Innovation</a:t>
            </a:r>
            <a:endParaRPr lang="en-US" sz="2800" dirty="0">
              <a:solidFill>
                <a:prstClr val="white"/>
              </a:solidFill>
              <a:latin typeface="Arial" pitchFamily="34" charset="0"/>
              <a:cs typeface="Arial" pitchFamily="34" charset="0"/>
            </a:endParaRPr>
          </a:p>
          <a:p>
            <a:pPr algn="ctr"/>
            <a:endParaRPr lang="en-US" sz="2400" dirty="0" smtClean="0">
              <a:solidFill>
                <a:prstClr val="white"/>
              </a:solidFill>
              <a:latin typeface="Arial" pitchFamily="34" charset="0"/>
              <a:cs typeface="Arial" pitchFamily="34" charset="0"/>
            </a:endParaRPr>
          </a:p>
          <a:p>
            <a:pPr algn="ctr"/>
            <a:endParaRPr lang="en-US" sz="2400" dirty="0">
              <a:solidFill>
                <a:prstClr val="white"/>
              </a:solidFill>
              <a:latin typeface="Arial" pitchFamily="34" charset="0"/>
              <a:cs typeface="Arial" pitchFamily="34" charset="0"/>
            </a:endParaRPr>
          </a:p>
          <a:p>
            <a:pPr algn="ctr">
              <a:spcBef>
                <a:spcPts val="300"/>
              </a:spcBef>
            </a:pPr>
            <a:r>
              <a:rPr lang="en-US" sz="2800" dirty="0">
                <a:solidFill>
                  <a:prstClr val="white"/>
                </a:solidFill>
                <a:latin typeface="Arial" pitchFamily="34" charset="0"/>
                <a:cs typeface="Arial" pitchFamily="34" charset="0"/>
              </a:rPr>
              <a:t>Bob Bertolino, Ph.D</a:t>
            </a:r>
            <a:r>
              <a:rPr lang="en-US" sz="2800" dirty="0" smtClean="0">
                <a:solidFill>
                  <a:prstClr val="white"/>
                </a:solidFill>
                <a:latin typeface="Arial" pitchFamily="34" charset="0"/>
                <a:cs typeface="Arial" pitchFamily="34" charset="0"/>
              </a:rPr>
              <a:t>.</a:t>
            </a:r>
            <a:r>
              <a:rPr lang="en-US" sz="2000" dirty="0">
                <a:solidFill>
                  <a:prstClr val="white"/>
                </a:solidFill>
                <a:latin typeface="Arial" pitchFamily="34" charset="0"/>
                <a:cs typeface="Arial" pitchFamily="34" charset="0"/>
              </a:rPr>
              <a:t/>
            </a:r>
            <a:br>
              <a:rPr lang="en-US" sz="2000" dirty="0">
                <a:solidFill>
                  <a:prstClr val="white"/>
                </a:solidFill>
                <a:latin typeface="Arial" pitchFamily="34" charset="0"/>
                <a:cs typeface="Arial" pitchFamily="34" charset="0"/>
              </a:rPr>
            </a:br>
            <a:r>
              <a:rPr lang="en-US" sz="1200" dirty="0">
                <a:solidFill>
                  <a:prstClr val="white"/>
                </a:solidFill>
                <a:latin typeface="Arial" pitchFamily="34" charset="0"/>
                <a:cs typeface="Arial" pitchFamily="34" charset="0"/>
              </a:rPr>
              <a:t>Associate </a:t>
            </a:r>
            <a:r>
              <a:rPr lang="en-US" sz="1200" dirty="0" smtClean="0">
                <a:solidFill>
                  <a:prstClr val="white"/>
                </a:solidFill>
                <a:latin typeface="Arial" pitchFamily="34" charset="0"/>
                <a:cs typeface="Arial" pitchFamily="34" charset="0"/>
              </a:rPr>
              <a:t>Professor, Maryville University-St. Louis</a:t>
            </a:r>
          </a:p>
          <a:p>
            <a:pPr algn="ctr"/>
            <a:r>
              <a:rPr lang="en-US" sz="1200" dirty="0" smtClean="0">
                <a:solidFill>
                  <a:prstClr val="white"/>
                </a:solidFill>
                <a:latin typeface="Arial" pitchFamily="34" charset="0"/>
                <a:cs typeface="Arial" pitchFamily="34" charset="0"/>
              </a:rPr>
              <a:t>Sr. Clinical Advisor, Youth In Need, Inc.</a:t>
            </a:r>
          </a:p>
          <a:p>
            <a:pPr algn="ctr"/>
            <a:r>
              <a:rPr lang="en-US" sz="1200" dirty="0" smtClean="0">
                <a:solidFill>
                  <a:prstClr val="white"/>
                </a:solidFill>
                <a:latin typeface="Arial" pitchFamily="34" charset="0"/>
                <a:cs typeface="Arial" pitchFamily="34" charset="0"/>
              </a:rPr>
              <a:t>Sr. Associate, International Center for Clinical Excellence</a:t>
            </a:r>
            <a:endParaRPr lang="en-US" sz="12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335262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62270" y="261731"/>
            <a:ext cx="9561443" cy="707886"/>
          </a:xfrm>
          <a:prstGeom prst="rect">
            <a:avLst/>
          </a:prstGeom>
          <a:noFill/>
        </p:spPr>
        <p:txBody>
          <a:bodyPr wrap="square" rtlCol="0">
            <a:spAutoFit/>
          </a:bodyPr>
          <a:lstStyle/>
          <a:p>
            <a:pPr algn="ctr" defTabSz="342900"/>
            <a:r>
              <a:rPr lang="en-US" sz="4000" dirty="0">
                <a:solidFill>
                  <a:prstClr val="white"/>
                </a:solidFill>
                <a:latin typeface="Arial" panose="020B0604020202020204" pitchFamily="34" charset="0"/>
                <a:cs typeface="Arial" panose="020B0604020202020204" pitchFamily="34" charset="0"/>
              </a:rPr>
              <a:t>Poor Performance and  Accountability</a:t>
            </a:r>
          </a:p>
        </p:txBody>
      </p:sp>
      <p:sp>
        <p:nvSpPr>
          <p:cNvPr id="3" name="Subtitle 2"/>
          <p:cNvSpPr>
            <a:spLocks noGrp="1"/>
          </p:cNvSpPr>
          <p:nvPr>
            <p:ph type="subTitle" idx="1"/>
          </p:nvPr>
        </p:nvSpPr>
        <p:spPr>
          <a:xfrm>
            <a:off x="891210" y="1500808"/>
            <a:ext cx="6284842" cy="4876800"/>
          </a:xfrm>
        </p:spPr>
        <p:txBody>
          <a:bodyPr>
            <a:normAutofit lnSpcReduction="10000"/>
          </a:bodyPr>
          <a:lstStyle/>
          <a:p>
            <a:pPr marL="514350" indent="-514350" algn="l">
              <a:lnSpc>
                <a:spcPct val="110000"/>
              </a:lnSpc>
              <a:spcBef>
                <a:spcPts val="600"/>
              </a:spcBef>
              <a:buFont typeface="+mj-lt"/>
              <a:buAutoNum type="arabicPeriod"/>
            </a:pPr>
            <a:r>
              <a:rPr lang="en-US" sz="2400" dirty="0">
                <a:effectLst/>
              </a:rPr>
              <a:t>Poor performance is tied to accountability, and accountability is everyone’s concern.</a:t>
            </a:r>
          </a:p>
          <a:p>
            <a:pPr marL="514350" indent="-514350" algn="l">
              <a:lnSpc>
                <a:spcPct val="110000"/>
              </a:lnSpc>
              <a:spcBef>
                <a:spcPts val="600"/>
              </a:spcBef>
              <a:buFont typeface="+mj-lt"/>
              <a:buAutoNum type="arabicPeriod"/>
            </a:pPr>
            <a:r>
              <a:rPr lang="en-US" sz="2400" dirty="0">
                <a:effectLst/>
              </a:rPr>
              <a:t>To hold someone accountable is to care about them enough to risk having them blame you for pointing out their deficiencies.</a:t>
            </a:r>
          </a:p>
          <a:p>
            <a:pPr marL="514350" indent="-514350" algn="l">
              <a:lnSpc>
                <a:spcPct val="110000"/>
              </a:lnSpc>
              <a:spcBef>
                <a:spcPts val="600"/>
              </a:spcBef>
              <a:buFont typeface="+mj-lt"/>
              <a:buAutoNum type="arabicPeriod"/>
            </a:pPr>
            <a:r>
              <a:rPr lang="en-US" sz="2400" dirty="0">
                <a:effectLst/>
              </a:rPr>
              <a:t>Accountability involves routine support around clear goals with proper follow-up.</a:t>
            </a:r>
          </a:p>
          <a:p>
            <a:pPr marL="514350" indent="-514350" algn="l">
              <a:lnSpc>
                <a:spcPct val="110000"/>
              </a:lnSpc>
              <a:spcBef>
                <a:spcPts val="600"/>
              </a:spcBef>
              <a:buFont typeface="+mj-lt"/>
              <a:buAutoNum type="arabicPeriod"/>
            </a:pPr>
            <a:r>
              <a:rPr lang="en-US" sz="2400" dirty="0">
                <a:effectLst/>
              </a:rPr>
              <a:t>Peer-to-peer accountability is the primary and most effective source of accountability on leadership team.</a:t>
            </a:r>
          </a:p>
        </p:txBody>
      </p:sp>
      <p:pic>
        <p:nvPicPr>
          <p:cNvPr id="1026" name="Picture 2" descr="The Advantage: Why Organizational Health Trumps Everything Else in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903" y="1653208"/>
            <a:ext cx="304020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5524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47" y="-166332"/>
            <a:ext cx="12679680" cy="71323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88884" y="1387131"/>
            <a:ext cx="2598066" cy="461665"/>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High Performers</a:t>
            </a:r>
          </a:p>
        </p:txBody>
      </p:sp>
      <p:sp>
        <p:nvSpPr>
          <p:cNvPr id="5" name="Oval 4"/>
          <p:cNvSpPr/>
          <p:nvPr/>
        </p:nvSpPr>
        <p:spPr>
          <a:xfrm>
            <a:off x="8988883" y="4048589"/>
            <a:ext cx="2371725" cy="1893093"/>
          </a:xfrm>
          <a:prstGeom prst="ellipse">
            <a:avLst/>
          </a:prstGeom>
          <a:solidFill>
            <a:srgbClr val="00B050">
              <a:alpha val="33000"/>
            </a:srgbClr>
          </a:solid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70865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24082" y="374375"/>
            <a:ext cx="7452060" cy="707886"/>
          </a:xfrm>
          <a:prstGeom prst="rect">
            <a:avLst/>
          </a:prstGeom>
          <a:noFill/>
        </p:spPr>
        <p:txBody>
          <a:bodyPr wrap="square" rtlCol="0">
            <a:spAutoFit/>
          </a:bodyPr>
          <a:lstStyle/>
          <a:p>
            <a:pPr algn="ctr" defTabSz="342900"/>
            <a:r>
              <a:rPr lang="en-US" sz="4000" dirty="0" smtClean="0">
                <a:solidFill>
                  <a:prstClr val="white"/>
                </a:solidFill>
                <a:latin typeface="Arial" panose="020B0604020202020204" pitchFamily="34" charset="0"/>
                <a:cs typeface="Arial" panose="020B0604020202020204" pitchFamily="34" charset="0"/>
              </a:rPr>
              <a:t>Benefits of Higher Performers</a:t>
            </a:r>
            <a:endParaRPr lang="en-US" sz="4000" dirty="0">
              <a:solidFill>
                <a:prstClr val="white"/>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2878" y="1447800"/>
            <a:ext cx="9611139" cy="4800600"/>
          </a:xfrm>
        </p:spPr>
        <p:txBody>
          <a:bodyPr>
            <a:normAutofit lnSpcReduction="10000"/>
          </a:bodyPr>
          <a:lstStyle/>
          <a:p>
            <a:pPr marL="514350" indent="-514350" algn="l">
              <a:lnSpc>
                <a:spcPct val="100000"/>
              </a:lnSpc>
              <a:spcBef>
                <a:spcPts val="300"/>
              </a:spcBef>
              <a:buFont typeface="+mj-lt"/>
              <a:buAutoNum type="arabicPeriod"/>
            </a:pPr>
            <a:r>
              <a:rPr lang="en-US" dirty="0" smtClean="0">
                <a:effectLst/>
              </a:rPr>
              <a:t>Tend to have flexible and open mindsets</a:t>
            </a:r>
          </a:p>
          <a:p>
            <a:pPr marL="514350" indent="-514350" algn="l">
              <a:lnSpc>
                <a:spcPct val="100000"/>
              </a:lnSpc>
              <a:spcBef>
                <a:spcPts val="300"/>
              </a:spcBef>
              <a:buFont typeface="+mj-lt"/>
              <a:buAutoNum type="arabicPeriod"/>
            </a:pPr>
            <a:r>
              <a:rPr lang="en-US" dirty="0" smtClean="0">
                <a:effectLst/>
              </a:rPr>
              <a:t>Exercise independence and persistence</a:t>
            </a:r>
          </a:p>
          <a:p>
            <a:pPr marL="514350" indent="-514350" algn="l">
              <a:lnSpc>
                <a:spcPct val="100000"/>
              </a:lnSpc>
              <a:spcBef>
                <a:spcPts val="300"/>
              </a:spcBef>
              <a:buFont typeface="+mj-lt"/>
              <a:buAutoNum type="arabicPeriod"/>
            </a:pPr>
            <a:r>
              <a:rPr lang="en-US" dirty="0" smtClean="0">
                <a:effectLst/>
              </a:rPr>
              <a:t>Are willing to step out of their comfort zones</a:t>
            </a:r>
          </a:p>
          <a:p>
            <a:pPr marL="514350" indent="-514350" algn="l">
              <a:lnSpc>
                <a:spcPct val="100000"/>
              </a:lnSpc>
              <a:spcBef>
                <a:spcPts val="300"/>
              </a:spcBef>
              <a:buFont typeface="+mj-lt"/>
              <a:buAutoNum type="arabicPeriod"/>
            </a:pPr>
            <a:r>
              <a:rPr lang="en-US" dirty="0" smtClean="0">
                <a:effectLst/>
              </a:rPr>
              <a:t>Are eager to learn from others</a:t>
            </a:r>
          </a:p>
          <a:p>
            <a:pPr marL="514350" indent="-514350" algn="l">
              <a:lnSpc>
                <a:spcPct val="100000"/>
              </a:lnSpc>
              <a:spcBef>
                <a:spcPts val="300"/>
              </a:spcBef>
              <a:buFont typeface="+mj-lt"/>
              <a:buAutoNum type="arabicPeriod"/>
            </a:pPr>
            <a:r>
              <a:rPr lang="en-US" dirty="0" smtClean="0">
                <a:effectLst/>
              </a:rPr>
              <a:t>Are more confident, but not egocentric</a:t>
            </a:r>
          </a:p>
          <a:p>
            <a:pPr marL="514350" indent="-514350" algn="l">
              <a:lnSpc>
                <a:spcPct val="100000"/>
              </a:lnSpc>
              <a:spcBef>
                <a:spcPts val="300"/>
              </a:spcBef>
              <a:buFont typeface="+mj-lt"/>
              <a:buAutoNum type="arabicPeriod"/>
            </a:pPr>
            <a:r>
              <a:rPr lang="en-US" dirty="0" smtClean="0">
                <a:effectLst/>
              </a:rPr>
              <a:t>Are more future-focused</a:t>
            </a:r>
          </a:p>
          <a:p>
            <a:pPr marL="514350" indent="-514350" algn="l">
              <a:lnSpc>
                <a:spcPct val="100000"/>
              </a:lnSpc>
              <a:spcBef>
                <a:spcPts val="300"/>
              </a:spcBef>
              <a:buFont typeface="+mj-lt"/>
              <a:buAutoNum type="arabicPeriod"/>
            </a:pPr>
            <a:r>
              <a:rPr lang="en-US" dirty="0" smtClean="0">
                <a:effectLst/>
              </a:rPr>
              <a:t>Are more interested in being part of the solution, not the problem</a:t>
            </a:r>
          </a:p>
          <a:p>
            <a:pPr marL="514350" indent="-514350" algn="l">
              <a:lnSpc>
                <a:spcPct val="100000"/>
              </a:lnSpc>
              <a:spcBef>
                <a:spcPts val="300"/>
              </a:spcBef>
              <a:buFont typeface="+mj-lt"/>
              <a:buAutoNum type="arabicPeriod"/>
            </a:pPr>
            <a:r>
              <a:rPr lang="en-US" dirty="0" smtClean="0">
                <a:effectLst/>
              </a:rPr>
              <a:t>Focus more on their actions than those of others</a:t>
            </a:r>
          </a:p>
          <a:p>
            <a:pPr marL="514350" indent="-514350" algn="l">
              <a:lnSpc>
                <a:spcPct val="100000"/>
              </a:lnSpc>
              <a:spcBef>
                <a:spcPts val="300"/>
              </a:spcBef>
              <a:buFont typeface="+mj-lt"/>
              <a:buAutoNum type="arabicPeriod"/>
            </a:pPr>
            <a:r>
              <a:rPr lang="en-US" dirty="0" smtClean="0">
                <a:effectLst/>
              </a:rPr>
              <a:t>Used strengths-based language</a:t>
            </a:r>
          </a:p>
          <a:p>
            <a:pPr marL="514350" indent="-514350" algn="l">
              <a:lnSpc>
                <a:spcPct val="100000"/>
              </a:lnSpc>
              <a:spcBef>
                <a:spcPts val="300"/>
              </a:spcBef>
              <a:buFont typeface="+mj-lt"/>
              <a:buAutoNum type="arabicPeriod"/>
            </a:pPr>
            <a:r>
              <a:rPr lang="en-US" dirty="0" smtClean="0">
                <a:effectLst/>
              </a:rPr>
              <a:t>Often think they are average performers</a:t>
            </a:r>
          </a:p>
          <a:p>
            <a:pPr marL="514350" indent="-514350" algn="l">
              <a:lnSpc>
                <a:spcPct val="100000"/>
              </a:lnSpc>
              <a:spcBef>
                <a:spcPts val="300"/>
              </a:spcBef>
              <a:buFont typeface="+mj-lt"/>
              <a:buAutoNum type="arabicPeriod"/>
            </a:pPr>
            <a:endParaRPr lang="en-US" dirty="0">
              <a:effectLst/>
            </a:endParaRPr>
          </a:p>
        </p:txBody>
      </p:sp>
    </p:spTree>
    <p:extLst>
      <p:ext uri="{BB962C8B-B14F-4D97-AF65-F5344CB8AC3E}">
        <p14:creationId xmlns:p14="http://schemas.microsoft.com/office/powerpoint/2010/main" val="31332838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1"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additive="base">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7"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057400"/>
            <a:ext cx="6705600" cy="1754326"/>
          </a:xfrm>
          <a:prstGeom prst="rect">
            <a:avLst/>
          </a:prstGeom>
        </p:spPr>
        <p:txBody>
          <a:bodyPr wrap="square">
            <a:spAutoFit/>
          </a:bodyPr>
          <a:lstStyle/>
          <a:p>
            <a:pPr algn="ctr"/>
            <a:r>
              <a:rPr lang="en-US" sz="5400" dirty="0" smtClean="0">
                <a:solidFill>
                  <a:prstClr val="white"/>
                </a:solidFill>
                <a:latin typeface="Arial" panose="020B0604020202020204" pitchFamily="34" charset="0"/>
                <a:cs typeface="Arial" panose="020B0604020202020204" pitchFamily="34" charset="0"/>
              </a:rPr>
              <a:t>Creating a Culture</a:t>
            </a:r>
          </a:p>
          <a:p>
            <a:pPr algn="ctr"/>
            <a:r>
              <a:rPr lang="en-US" sz="5400" dirty="0" smtClean="0">
                <a:solidFill>
                  <a:prstClr val="white"/>
                </a:solidFill>
                <a:latin typeface="Arial" panose="020B0604020202020204" pitchFamily="34" charset="0"/>
                <a:cs typeface="Arial" panose="020B0604020202020204" pitchFamily="34" charset="0"/>
              </a:rPr>
              <a:t>Of Excellence</a:t>
            </a:r>
            <a:endParaRPr lang="en-US" sz="3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315220"/>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575" y="640612"/>
            <a:ext cx="4443313" cy="5760720"/>
          </a:xfrm>
          <a:prstGeom prst="rect">
            <a:avLst/>
          </a:prstGeom>
        </p:spPr>
      </p:pic>
      <p:pic>
        <p:nvPicPr>
          <p:cNvPr id="3" name="Picture 2"/>
          <p:cNvPicPr>
            <a:picLocks noChangeAspect="1"/>
          </p:cNvPicPr>
          <p:nvPr/>
        </p:nvPicPr>
        <p:blipFill>
          <a:blip r:embed="rId3"/>
          <a:stretch>
            <a:fillRect/>
          </a:stretch>
        </p:blipFill>
        <p:spPr>
          <a:xfrm>
            <a:off x="5254513" y="1082366"/>
            <a:ext cx="3250273" cy="4206240"/>
          </a:xfrm>
          <a:prstGeom prst="rect">
            <a:avLst/>
          </a:prstGeom>
        </p:spPr>
      </p:pic>
      <p:pic>
        <p:nvPicPr>
          <p:cNvPr id="4" name="Picture 3"/>
          <p:cNvPicPr>
            <a:picLocks noChangeAspect="1"/>
          </p:cNvPicPr>
          <p:nvPr/>
        </p:nvPicPr>
        <p:blipFill>
          <a:blip r:embed="rId4"/>
          <a:stretch>
            <a:fillRect/>
          </a:stretch>
        </p:blipFill>
        <p:spPr>
          <a:xfrm>
            <a:off x="8504786" y="1082366"/>
            <a:ext cx="3250273" cy="4206240"/>
          </a:xfrm>
          <a:prstGeom prst="rect">
            <a:avLst/>
          </a:prstGeom>
        </p:spPr>
      </p:pic>
    </p:spTree>
    <p:extLst>
      <p:ext uri="{BB962C8B-B14F-4D97-AF65-F5344CB8AC3E}">
        <p14:creationId xmlns:p14="http://schemas.microsoft.com/office/powerpoint/2010/main" val="204477143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698" name="Rectangle 2"/>
          <p:cNvSpPr>
            <a:spLocks noGrp="1" noChangeArrowheads="1"/>
          </p:cNvSpPr>
          <p:nvPr>
            <p:ph type="title"/>
          </p:nvPr>
        </p:nvSpPr>
        <p:spPr/>
        <p:txBody>
          <a:bodyPr/>
          <a:lstStyle/>
          <a:p>
            <a:pPr algn="ctr" eaLnBrk="1" hangingPunct="1">
              <a:defRPr/>
            </a:pPr>
            <a:r>
              <a:rPr lang="en-US" sz="4000" dirty="0">
                <a:solidFill>
                  <a:schemeClr val="bg1"/>
                </a:solidFill>
              </a:rPr>
              <a:t>From Philosophy to Practice</a:t>
            </a:r>
          </a:p>
        </p:txBody>
      </p:sp>
      <p:sp>
        <p:nvSpPr>
          <p:cNvPr id="7197699" name="Rectangle 3"/>
          <p:cNvSpPr>
            <a:spLocks noGrp="1" noChangeArrowheads="1"/>
          </p:cNvSpPr>
          <p:nvPr>
            <p:ph type="body" idx="1"/>
          </p:nvPr>
        </p:nvSpPr>
        <p:spPr>
          <a:xfrm>
            <a:off x="1871870" y="745436"/>
            <a:ext cx="8229600" cy="5516216"/>
          </a:xfrm>
        </p:spPr>
        <p:txBody>
          <a:bodyPr>
            <a:normAutofit lnSpcReduction="10000"/>
          </a:bodyPr>
          <a:lstStyle/>
          <a:p>
            <a:pPr algn="ctr" eaLnBrk="1" hangingPunct="1">
              <a:buFont typeface="Wingdings" panose="05000000000000000000" pitchFamily="2" charset="2"/>
              <a:buNone/>
            </a:pPr>
            <a:r>
              <a:rPr lang="en-US" altLang="en-US" sz="3600" dirty="0">
                <a:effectLst/>
              </a:rPr>
              <a:t>PRACTICES</a:t>
            </a:r>
          </a:p>
          <a:p>
            <a:pPr algn="ctr" eaLnBrk="1" hangingPunct="1">
              <a:buFont typeface="Wingdings" panose="05000000000000000000" pitchFamily="2" charset="2"/>
              <a:buNone/>
            </a:pPr>
            <a:r>
              <a:rPr lang="en-US" altLang="en-US" sz="3100" dirty="0">
                <a:effectLst/>
              </a:rPr>
              <a:t>“What we do”</a:t>
            </a:r>
          </a:p>
          <a:p>
            <a:pPr algn="ctr" eaLnBrk="1" hangingPunct="1">
              <a:buFont typeface="Wingdings" panose="05000000000000000000" pitchFamily="2" charset="2"/>
              <a:buNone/>
            </a:pPr>
            <a:r>
              <a:rPr lang="en-US" altLang="en-US" sz="3100" dirty="0">
                <a:effectLst/>
                <a:cs typeface="Times New Roman" panose="02020603050405020304" pitchFamily="18" charset="0"/>
              </a:rPr>
              <a:t>↑</a:t>
            </a:r>
          </a:p>
          <a:p>
            <a:pPr algn="ctr" eaLnBrk="1" hangingPunct="1">
              <a:buFont typeface="Wingdings" panose="05000000000000000000" pitchFamily="2" charset="2"/>
              <a:buNone/>
            </a:pPr>
            <a:r>
              <a:rPr lang="en-US" altLang="en-US" sz="3600" dirty="0">
                <a:effectLst/>
                <a:cs typeface="Times New Roman" panose="02020603050405020304" pitchFamily="18" charset="0"/>
              </a:rPr>
              <a:t>THEORY/MODELS</a:t>
            </a:r>
          </a:p>
          <a:p>
            <a:pPr algn="ctr" eaLnBrk="1" hangingPunct="1">
              <a:buFont typeface="Wingdings" panose="05000000000000000000" pitchFamily="2" charset="2"/>
              <a:buNone/>
            </a:pPr>
            <a:r>
              <a:rPr lang="en-US" altLang="en-US" sz="3100" dirty="0">
                <a:effectLst/>
                <a:cs typeface="Times New Roman" panose="02020603050405020304" pitchFamily="18" charset="0"/>
              </a:rPr>
              <a:t>“How we think”</a:t>
            </a:r>
          </a:p>
          <a:p>
            <a:pPr algn="ctr" eaLnBrk="1" hangingPunct="1">
              <a:buFont typeface="Wingdings" panose="05000000000000000000" pitchFamily="2" charset="2"/>
              <a:buNone/>
            </a:pPr>
            <a:r>
              <a:rPr lang="en-US" altLang="en-US" sz="3100" dirty="0">
                <a:effectLst/>
                <a:cs typeface="Times New Roman" panose="02020603050405020304" pitchFamily="18" charset="0"/>
              </a:rPr>
              <a:t>↑</a:t>
            </a:r>
          </a:p>
          <a:p>
            <a:pPr algn="ctr" eaLnBrk="1" hangingPunct="1">
              <a:buFont typeface="Wingdings" panose="05000000000000000000" pitchFamily="2" charset="2"/>
              <a:buNone/>
            </a:pPr>
            <a:r>
              <a:rPr lang="en-US" altLang="en-US" sz="3600" dirty="0">
                <a:effectLst/>
                <a:cs typeface="Times New Roman" panose="02020603050405020304" pitchFamily="18" charset="0"/>
              </a:rPr>
              <a:t>PERSONAL PHILOSOPHIES</a:t>
            </a:r>
          </a:p>
          <a:p>
            <a:pPr algn="ctr" eaLnBrk="1" hangingPunct="1">
              <a:buFont typeface="Wingdings" panose="05000000000000000000" pitchFamily="2" charset="2"/>
              <a:buNone/>
            </a:pPr>
            <a:r>
              <a:rPr lang="en-US" altLang="en-US" sz="3100" dirty="0" smtClean="0">
                <a:effectLst/>
                <a:cs typeface="Times New Roman" panose="02020603050405020304" pitchFamily="18" charset="0"/>
              </a:rPr>
              <a:t>“Who </a:t>
            </a:r>
            <a:r>
              <a:rPr lang="en-US" altLang="en-US" sz="3100" dirty="0">
                <a:effectLst/>
                <a:cs typeface="Times New Roman" panose="02020603050405020304" pitchFamily="18" charset="0"/>
              </a:rPr>
              <a:t>we are”</a:t>
            </a:r>
          </a:p>
        </p:txBody>
      </p:sp>
    </p:spTree>
    <p:extLst>
      <p:ext uri="{BB962C8B-B14F-4D97-AF65-F5344CB8AC3E}">
        <p14:creationId xmlns:p14="http://schemas.microsoft.com/office/powerpoint/2010/main" val="2748410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197698"/>
                                        </p:tgtEl>
                                        <p:attrNameLst>
                                          <p:attrName>style.visibility</p:attrName>
                                        </p:attrNameLst>
                                      </p:cBhvr>
                                      <p:to>
                                        <p:strVal val="visible"/>
                                      </p:to>
                                    </p:set>
                                    <p:animEffect transition="in" filter="wedge">
                                      <p:cBhvr>
                                        <p:cTn id="7" dur="1000"/>
                                        <p:tgtEl>
                                          <p:spTgt spid="7197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197699">
                                            <p:txEl>
                                              <p:pRg st="6" end="6"/>
                                            </p:txEl>
                                          </p:spTgt>
                                        </p:tgtEl>
                                        <p:attrNameLst>
                                          <p:attrName>style.visibility</p:attrName>
                                        </p:attrNameLst>
                                      </p:cBhvr>
                                      <p:to>
                                        <p:strVal val="visible"/>
                                      </p:to>
                                    </p:set>
                                    <p:animEffect transition="in" filter="wedge">
                                      <p:cBhvr>
                                        <p:cTn id="12" dur="2000"/>
                                        <p:tgtEl>
                                          <p:spTgt spid="7197699">
                                            <p:txEl>
                                              <p:pRg st="6" end="6"/>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7197699">
                                            <p:txEl>
                                              <p:pRg st="7" end="7"/>
                                            </p:txEl>
                                          </p:spTgt>
                                        </p:tgtEl>
                                        <p:attrNameLst>
                                          <p:attrName>style.visibility</p:attrName>
                                        </p:attrNameLst>
                                      </p:cBhvr>
                                      <p:to>
                                        <p:strVal val="visible"/>
                                      </p:to>
                                    </p:set>
                                    <p:animEffect transition="in" filter="wedge">
                                      <p:cBhvr>
                                        <p:cTn id="15" dur="2000"/>
                                        <p:tgtEl>
                                          <p:spTgt spid="7197699">
                                            <p:txEl>
                                              <p:pRg st="7" end="7"/>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7197699">
                                            <p:txEl>
                                              <p:pRg st="3" end="3"/>
                                            </p:txEl>
                                          </p:spTgt>
                                        </p:tgtEl>
                                        <p:attrNameLst>
                                          <p:attrName>style.visibility</p:attrName>
                                        </p:attrNameLst>
                                      </p:cBhvr>
                                      <p:to>
                                        <p:strVal val="visible"/>
                                      </p:to>
                                    </p:set>
                                    <p:animEffect transition="in" filter="wedge">
                                      <p:cBhvr>
                                        <p:cTn id="20" dur="2000"/>
                                        <p:tgtEl>
                                          <p:spTgt spid="7197699">
                                            <p:txEl>
                                              <p:pRg st="3" end="3"/>
                                            </p:txEl>
                                          </p:spTgt>
                                        </p:tgtEl>
                                      </p:cBhvr>
                                    </p:animEffect>
                                  </p:childTnLst>
                                </p:cTn>
                              </p:par>
                              <p:par>
                                <p:cTn id="21" presetID="20" presetClass="entr" presetSubtype="0" fill="hold" nodeType="withEffect">
                                  <p:stCondLst>
                                    <p:cond delay="0"/>
                                  </p:stCondLst>
                                  <p:childTnLst>
                                    <p:set>
                                      <p:cBhvr>
                                        <p:cTn id="22" dur="1" fill="hold">
                                          <p:stCondLst>
                                            <p:cond delay="0"/>
                                          </p:stCondLst>
                                        </p:cTn>
                                        <p:tgtEl>
                                          <p:spTgt spid="7197699">
                                            <p:txEl>
                                              <p:pRg st="4" end="4"/>
                                            </p:txEl>
                                          </p:spTgt>
                                        </p:tgtEl>
                                        <p:attrNameLst>
                                          <p:attrName>style.visibility</p:attrName>
                                        </p:attrNameLst>
                                      </p:cBhvr>
                                      <p:to>
                                        <p:strVal val="visible"/>
                                      </p:to>
                                    </p:set>
                                    <p:animEffect transition="in" filter="wedge">
                                      <p:cBhvr>
                                        <p:cTn id="23" dur="2000"/>
                                        <p:tgtEl>
                                          <p:spTgt spid="7197699">
                                            <p:txEl>
                                              <p:pRg st="4" end="4"/>
                                            </p:txEl>
                                          </p:spTgt>
                                        </p:tgtEl>
                                      </p:cBhvr>
                                    </p:animEffect>
                                  </p:childTnLst>
                                </p:cTn>
                              </p:par>
                              <p:par>
                                <p:cTn id="24" presetID="20" presetClass="entr" presetSubtype="0" fill="hold" nodeType="withEffect">
                                  <p:stCondLst>
                                    <p:cond delay="0"/>
                                  </p:stCondLst>
                                  <p:childTnLst>
                                    <p:set>
                                      <p:cBhvr>
                                        <p:cTn id="25" dur="1" fill="hold">
                                          <p:stCondLst>
                                            <p:cond delay="0"/>
                                          </p:stCondLst>
                                        </p:cTn>
                                        <p:tgtEl>
                                          <p:spTgt spid="7197699">
                                            <p:txEl>
                                              <p:pRg st="5" end="5"/>
                                            </p:txEl>
                                          </p:spTgt>
                                        </p:tgtEl>
                                        <p:attrNameLst>
                                          <p:attrName>style.visibility</p:attrName>
                                        </p:attrNameLst>
                                      </p:cBhvr>
                                      <p:to>
                                        <p:strVal val="visible"/>
                                      </p:to>
                                    </p:set>
                                    <p:animEffect transition="in" filter="wedge">
                                      <p:cBhvr>
                                        <p:cTn id="26" dur="2000"/>
                                        <p:tgtEl>
                                          <p:spTgt spid="7197699">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7197699">
                                            <p:txEl>
                                              <p:pRg st="0" end="0"/>
                                            </p:txEl>
                                          </p:spTgt>
                                        </p:tgtEl>
                                        <p:attrNameLst>
                                          <p:attrName>style.visibility</p:attrName>
                                        </p:attrNameLst>
                                      </p:cBhvr>
                                      <p:to>
                                        <p:strVal val="visible"/>
                                      </p:to>
                                    </p:set>
                                    <p:animEffect transition="in" filter="wedge">
                                      <p:cBhvr>
                                        <p:cTn id="31" dur="2000"/>
                                        <p:tgtEl>
                                          <p:spTgt spid="7197699">
                                            <p:txEl>
                                              <p:pRg st="0" end="0"/>
                                            </p:txEl>
                                          </p:spTgt>
                                        </p:tgtEl>
                                      </p:cBhvr>
                                    </p:animEffect>
                                  </p:childTnLst>
                                </p:cTn>
                              </p:par>
                              <p:par>
                                <p:cTn id="32" presetID="20" presetClass="entr" presetSubtype="0" fill="hold" nodeType="withEffect">
                                  <p:stCondLst>
                                    <p:cond delay="0"/>
                                  </p:stCondLst>
                                  <p:childTnLst>
                                    <p:set>
                                      <p:cBhvr>
                                        <p:cTn id="33" dur="1" fill="hold">
                                          <p:stCondLst>
                                            <p:cond delay="0"/>
                                          </p:stCondLst>
                                        </p:cTn>
                                        <p:tgtEl>
                                          <p:spTgt spid="7197699">
                                            <p:txEl>
                                              <p:pRg st="1" end="1"/>
                                            </p:txEl>
                                          </p:spTgt>
                                        </p:tgtEl>
                                        <p:attrNameLst>
                                          <p:attrName>style.visibility</p:attrName>
                                        </p:attrNameLst>
                                      </p:cBhvr>
                                      <p:to>
                                        <p:strVal val="visible"/>
                                      </p:to>
                                    </p:set>
                                    <p:animEffect transition="in" filter="wedge">
                                      <p:cBhvr>
                                        <p:cTn id="34" dur="2000"/>
                                        <p:tgtEl>
                                          <p:spTgt spid="7197699">
                                            <p:txEl>
                                              <p:pRg st="1" end="1"/>
                                            </p:txEl>
                                          </p:spTgt>
                                        </p:tgtEl>
                                      </p:cBhvr>
                                    </p:animEffect>
                                  </p:childTnLst>
                                </p:cTn>
                              </p:par>
                              <p:par>
                                <p:cTn id="35" presetID="20" presetClass="entr" presetSubtype="0" fill="hold" nodeType="withEffect">
                                  <p:stCondLst>
                                    <p:cond delay="0"/>
                                  </p:stCondLst>
                                  <p:childTnLst>
                                    <p:set>
                                      <p:cBhvr>
                                        <p:cTn id="36" dur="1" fill="hold">
                                          <p:stCondLst>
                                            <p:cond delay="0"/>
                                          </p:stCondLst>
                                        </p:cTn>
                                        <p:tgtEl>
                                          <p:spTgt spid="7197699">
                                            <p:txEl>
                                              <p:pRg st="2" end="2"/>
                                            </p:txEl>
                                          </p:spTgt>
                                        </p:tgtEl>
                                        <p:attrNameLst>
                                          <p:attrName>style.visibility</p:attrName>
                                        </p:attrNameLst>
                                      </p:cBhvr>
                                      <p:to>
                                        <p:strVal val="visible"/>
                                      </p:to>
                                    </p:set>
                                    <p:animEffect transition="in" filter="wedge">
                                      <p:cBhvr>
                                        <p:cTn id="37" dur="2000"/>
                                        <p:tgtEl>
                                          <p:spTgt spid="719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981200" y="228601"/>
            <a:ext cx="8229600" cy="1066800"/>
          </a:xfrm>
        </p:spPr>
        <p:txBody>
          <a:bodyPr/>
          <a:lstStyle/>
          <a:p>
            <a:pPr>
              <a:defRPr/>
            </a:pPr>
            <a:r>
              <a:rPr lang="en-US" sz="4400" dirty="0" smtClean="0">
                <a:solidFill>
                  <a:schemeClr val="tx1"/>
                </a:solidFill>
                <a:effectLst/>
                <a:latin typeface="Arial" panose="020B0604020202020204" pitchFamily="34" charset="0"/>
                <a:cs typeface="Arial" panose="020B0604020202020204" pitchFamily="34" charset="0"/>
              </a:rPr>
              <a:t>What</a:t>
            </a:r>
            <a:r>
              <a:rPr lang="en-US" dirty="0">
                <a:effectLst/>
                <a:cs typeface="Arial" panose="020B0604020202020204" pitchFamily="34" charset="0"/>
              </a:rPr>
              <a:t> </a:t>
            </a:r>
            <a:r>
              <a:rPr lang="en-US" dirty="0" smtClean="0">
                <a:effectLst/>
                <a:cs typeface="Arial" panose="020B0604020202020204" pitchFamily="34" charset="0"/>
              </a:rPr>
              <a:t>is</a:t>
            </a:r>
            <a:r>
              <a:rPr lang="en-US" sz="4400" dirty="0" smtClean="0">
                <a:solidFill>
                  <a:schemeClr val="tx1"/>
                </a:solidFill>
                <a:effectLst/>
                <a:latin typeface="Arial" panose="020B0604020202020204" pitchFamily="34" charset="0"/>
                <a:cs typeface="Arial" panose="020B0604020202020204" pitchFamily="34" charset="0"/>
              </a:rPr>
              <a:t> </a:t>
            </a:r>
            <a:r>
              <a:rPr lang="en-US" dirty="0" smtClean="0">
                <a:effectLst/>
                <a:cs typeface="Arial" panose="020B0604020202020204" pitchFamily="34" charset="0"/>
              </a:rPr>
              <a:t>My</a:t>
            </a:r>
            <a:r>
              <a:rPr lang="en-US" sz="4400" dirty="0" smtClean="0">
                <a:solidFill>
                  <a:schemeClr val="tx1"/>
                </a:solidFill>
                <a:effectLst/>
                <a:latin typeface="Arial" panose="020B0604020202020204" pitchFamily="34" charset="0"/>
                <a:cs typeface="Arial" panose="020B0604020202020204" pitchFamily="34" charset="0"/>
              </a:rPr>
              <a:t> Philosophy?</a:t>
            </a:r>
            <a:endParaRPr lang="en-US" sz="4400" dirty="0">
              <a:solidFill>
                <a:schemeClr val="tx1"/>
              </a:solidFill>
              <a:effectLst/>
              <a:latin typeface="Arial" panose="020B0604020202020204" pitchFamily="34" charset="0"/>
              <a:cs typeface="Arial" panose="020B0604020202020204" pitchFamily="34" charset="0"/>
            </a:endParaRPr>
          </a:p>
        </p:txBody>
      </p:sp>
      <p:sp>
        <p:nvSpPr>
          <p:cNvPr id="420867" name="Rectangle 3"/>
          <p:cNvSpPr>
            <a:spLocks noGrp="1" noChangeArrowheads="1"/>
          </p:cNvSpPr>
          <p:nvPr>
            <p:ph idx="1"/>
          </p:nvPr>
        </p:nvSpPr>
        <p:spPr>
          <a:xfrm>
            <a:off x="889686" y="1295401"/>
            <a:ext cx="10083114" cy="4994188"/>
          </a:xfrm>
          <a:effectLst/>
        </p:spPr>
        <p:txBody>
          <a:bodyPr>
            <a:normAutofit/>
          </a:bodyPr>
          <a:lstStyle/>
          <a:p>
            <a:pPr marL="514350" lvl="0" indent="-514350">
              <a:spcBef>
                <a:spcPts val="0"/>
              </a:spcBef>
              <a:spcAft>
                <a:spcPts val="0"/>
              </a:spcAft>
              <a:buClr>
                <a:schemeClr val="tx1"/>
              </a:buClr>
              <a:buSzPct val="100000"/>
              <a:buFont typeface="+mj-lt"/>
              <a:buAutoNum type="arabicPeriod"/>
            </a:pPr>
            <a:r>
              <a:rPr lang="en-US" sz="2800" dirty="0">
                <a:solidFill>
                  <a:schemeClr val="tx1"/>
                </a:solidFill>
                <a:effectLst/>
                <a:ea typeface="Times New Roman" panose="02020603050405020304" pitchFamily="18" charset="0"/>
                <a:cs typeface="Arial" panose="020B0604020202020204" pitchFamily="34" charset="0"/>
              </a:rPr>
              <a:t>What are my core beliefs, ideas, or assumptions about </a:t>
            </a:r>
            <a:r>
              <a:rPr lang="en-US" sz="2800" dirty="0" smtClean="0">
                <a:effectLst/>
                <a:ea typeface="Times New Roman" panose="02020603050405020304" pitchFamily="18" charset="0"/>
                <a:cs typeface="Arial" panose="020B0604020202020204" pitchFamily="34" charset="0"/>
              </a:rPr>
              <a:t>the clients with whom I work</a:t>
            </a:r>
            <a:r>
              <a:rPr lang="en-US" sz="2800" dirty="0" smtClean="0">
                <a:solidFill>
                  <a:schemeClr val="tx1"/>
                </a:solidFill>
                <a:effectLst/>
                <a:ea typeface="Times New Roman" panose="02020603050405020304" pitchFamily="18" charset="0"/>
                <a:cs typeface="Arial" panose="020B0604020202020204" pitchFamily="34" charset="0"/>
              </a:rPr>
              <a:t>?</a:t>
            </a:r>
            <a:endParaRPr lang="en-US" sz="2800" dirty="0">
              <a:solidFill>
                <a:schemeClr val="tx1"/>
              </a:solidFill>
              <a:effectLst/>
              <a:ea typeface="Times New Roman" panose="02020603050405020304" pitchFamily="18" charset="0"/>
              <a:cs typeface="Arial" panose="020B0604020202020204" pitchFamily="34" charset="0"/>
            </a:endParaRPr>
          </a:p>
          <a:p>
            <a:pPr marL="514350" lvl="0" indent="-514350">
              <a:spcBef>
                <a:spcPts val="0"/>
              </a:spcBef>
              <a:spcAft>
                <a:spcPts val="0"/>
              </a:spcAft>
              <a:buClr>
                <a:schemeClr val="tx1"/>
              </a:buClr>
              <a:buSzPct val="100000"/>
              <a:buFont typeface="+mj-lt"/>
              <a:buAutoNum type="arabicPeriod"/>
            </a:pPr>
            <a:r>
              <a:rPr lang="en-US" sz="2800" dirty="0">
                <a:solidFill>
                  <a:schemeClr val="tx1"/>
                </a:solidFill>
                <a:effectLst/>
                <a:ea typeface="Times New Roman" panose="02020603050405020304" pitchFamily="18" charset="0"/>
                <a:cs typeface="Arial" panose="020B0604020202020204" pitchFamily="34" charset="0"/>
              </a:rPr>
              <a:t>How </a:t>
            </a:r>
            <a:r>
              <a:rPr lang="en-US" sz="2800" dirty="0" smtClean="0">
                <a:effectLst/>
                <a:ea typeface="Times New Roman" panose="02020603050405020304" pitchFamily="18" charset="0"/>
                <a:cs typeface="Arial" panose="020B0604020202020204" pitchFamily="34" charset="0"/>
              </a:rPr>
              <a:t>did</a:t>
            </a:r>
            <a:r>
              <a:rPr lang="en-US" sz="2800" dirty="0" smtClean="0">
                <a:solidFill>
                  <a:schemeClr val="tx1"/>
                </a:solidFill>
                <a:effectLst/>
                <a:ea typeface="Times New Roman" panose="02020603050405020304" pitchFamily="18" charset="0"/>
                <a:cs typeface="Arial" panose="020B0604020202020204" pitchFamily="34" charset="0"/>
              </a:rPr>
              <a:t> </a:t>
            </a:r>
            <a:r>
              <a:rPr lang="en-US" sz="2800" dirty="0">
                <a:solidFill>
                  <a:schemeClr val="tx1"/>
                </a:solidFill>
                <a:effectLst/>
                <a:ea typeface="Times New Roman" panose="02020603050405020304" pitchFamily="18" charset="0"/>
                <a:cs typeface="Arial" panose="020B0604020202020204" pitchFamily="34" charset="0"/>
              </a:rPr>
              <a:t>I </a:t>
            </a:r>
            <a:r>
              <a:rPr lang="en-US" sz="2800" dirty="0" smtClean="0">
                <a:effectLst/>
                <a:ea typeface="Times New Roman" panose="02020603050405020304" pitchFamily="18" charset="0"/>
                <a:cs typeface="Arial" panose="020B0604020202020204" pitchFamily="34" charset="0"/>
              </a:rPr>
              <a:t>arrive at those</a:t>
            </a:r>
            <a:r>
              <a:rPr lang="en-US" sz="2800" dirty="0" smtClean="0">
                <a:solidFill>
                  <a:schemeClr val="tx1"/>
                </a:solidFill>
                <a:effectLst/>
                <a:ea typeface="Times New Roman" panose="02020603050405020304" pitchFamily="18" charset="0"/>
                <a:cs typeface="Arial" panose="020B0604020202020204" pitchFamily="34" charset="0"/>
              </a:rPr>
              <a:t> beliefs?</a:t>
            </a:r>
            <a:endParaRPr lang="en-US" sz="2800" dirty="0">
              <a:solidFill>
                <a:schemeClr val="tx1"/>
              </a:solidFill>
              <a:effectLst/>
              <a:ea typeface="Times New Roman" panose="02020603050405020304" pitchFamily="18" charset="0"/>
              <a:cs typeface="Arial" panose="020B0604020202020204" pitchFamily="34" charset="0"/>
            </a:endParaRPr>
          </a:p>
          <a:p>
            <a:pPr marL="514350" lvl="0" indent="-514350">
              <a:spcBef>
                <a:spcPts val="0"/>
              </a:spcBef>
              <a:spcAft>
                <a:spcPts val="0"/>
              </a:spcAft>
              <a:buClr>
                <a:schemeClr val="tx1"/>
              </a:buClr>
              <a:buSzPct val="100000"/>
              <a:buFont typeface="+mj-lt"/>
              <a:buAutoNum type="arabicPeriod"/>
            </a:pPr>
            <a:r>
              <a:rPr lang="en-US" sz="2800" dirty="0">
                <a:solidFill>
                  <a:schemeClr val="tx1"/>
                </a:solidFill>
                <a:effectLst/>
                <a:ea typeface="Times New Roman" panose="02020603050405020304" pitchFamily="18" charset="0"/>
                <a:cs typeface="Arial" panose="020B0604020202020204" pitchFamily="34" charset="0"/>
              </a:rPr>
              <a:t>What has most significantly influenced my beliefs, ideas, and assumptions as they relate </a:t>
            </a:r>
            <a:r>
              <a:rPr lang="en-US" sz="2800" dirty="0" smtClean="0">
                <a:solidFill>
                  <a:schemeClr val="tx1"/>
                </a:solidFill>
                <a:effectLst/>
                <a:ea typeface="Times New Roman" panose="02020603050405020304" pitchFamily="18" charset="0"/>
                <a:cs typeface="Arial" panose="020B0604020202020204" pitchFamily="34" charset="0"/>
              </a:rPr>
              <a:t>to my clients?</a:t>
            </a:r>
            <a:endParaRPr lang="en-US" sz="2800" dirty="0">
              <a:solidFill>
                <a:schemeClr val="tx1"/>
              </a:solidFill>
              <a:effectLst/>
              <a:ea typeface="Times New Roman" panose="02020603050405020304" pitchFamily="18" charset="0"/>
              <a:cs typeface="Arial" panose="020B0604020202020204" pitchFamily="34" charset="0"/>
            </a:endParaRPr>
          </a:p>
          <a:p>
            <a:pPr marL="514350" lvl="0" indent="-514350">
              <a:spcBef>
                <a:spcPts val="0"/>
              </a:spcBef>
              <a:spcAft>
                <a:spcPts val="0"/>
              </a:spcAft>
              <a:buClr>
                <a:schemeClr val="tx1"/>
              </a:buClr>
              <a:buSzPct val="100000"/>
              <a:buFont typeface="+mj-lt"/>
              <a:buAutoNum type="arabicPeriod"/>
            </a:pPr>
            <a:r>
              <a:rPr lang="en-US" sz="2800" dirty="0">
                <a:solidFill>
                  <a:schemeClr val="tx1"/>
                </a:solidFill>
                <a:effectLst/>
                <a:ea typeface="Times New Roman" panose="02020603050405020304" pitchFamily="18" charset="0"/>
                <a:cs typeface="Arial" panose="020B0604020202020204" pitchFamily="34" charset="0"/>
              </a:rPr>
              <a:t>How have my beliefs, ideas, and assumptions affected my </a:t>
            </a:r>
            <a:r>
              <a:rPr lang="en-US" sz="2800" dirty="0" smtClean="0">
                <a:solidFill>
                  <a:schemeClr val="tx1"/>
                </a:solidFill>
                <a:effectLst/>
                <a:ea typeface="Times New Roman" panose="02020603050405020304" pitchFamily="18" charset="0"/>
                <a:cs typeface="Arial" panose="020B0604020202020204" pitchFamily="34" charset="0"/>
              </a:rPr>
              <a:t>work with </a:t>
            </a:r>
            <a:r>
              <a:rPr lang="en-US" sz="2800" dirty="0">
                <a:effectLst/>
                <a:ea typeface="Times New Roman" panose="02020603050405020304" pitchFamily="18" charset="0"/>
                <a:cs typeface="Arial" panose="020B0604020202020204" pitchFamily="34" charset="0"/>
              </a:rPr>
              <a:t>c</a:t>
            </a:r>
            <a:r>
              <a:rPr lang="en-US" sz="2800" dirty="0" smtClean="0">
                <a:solidFill>
                  <a:schemeClr val="tx1"/>
                </a:solidFill>
                <a:effectLst/>
                <a:ea typeface="Times New Roman" panose="02020603050405020304" pitchFamily="18" charset="0"/>
                <a:cs typeface="Arial" panose="020B0604020202020204" pitchFamily="34" charset="0"/>
              </a:rPr>
              <a:t>lients? </a:t>
            </a:r>
            <a:r>
              <a:rPr lang="en-US" sz="2800" dirty="0">
                <a:solidFill>
                  <a:schemeClr val="tx1"/>
                </a:solidFill>
                <a:effectLst/>
                <a:ea typeface="Times New Roman" panose="02020603050405020304" pitchFamily="18" charset="0"/>
                <a:cs typeface="Arial" panose="020B0604020202020204" pitchFamily="34" charset="0"/>
              </a:rPr>
              <a:t>With colleagues/peers? </a:t>
            </a:r>
            <a:r>
              <a:rPr lang="en-US" sz="2800" dirty="0" smtClean="0">
                <a:solidFill>
                  <a:schemeClr val="tx1"/>
                </a:solidFill>
                <a:effectLst/>
                <a:ea typeface="Times New Roman" panose="02020603050405020304" pitchFamily="18" charset="0"/>
                <a:cs typeface="Arial" panose="020B0604020202020204" pitchFamily="34" charset="0"/>
              </a:rPr>
              <a:t>With larger communities?</a:t>
            </a:r>
            <a:endParaRPr lang="en-US" sz="2800" dirty="0">
              <a:solidFill>
                <a:schemeClr val="tx1"/>
              </a:solidFill>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042045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0867">
                                            <p:txEl>
                                              <p:pRg st="2" end="2"/>
                                            </p:txEl>
                                          </p:spTgt>
                                        </p:tgtEl>
                                        <p:attrNameLst>
                                          <p:attrName>style.visibility</p:attrName>
                                        </p:attrNameLst>
                                      </p:cBhvr>
                                      <p:to>
                                        <p:strVal val="visible"/>
                                      </p:to>
                                    </p:set>
                                    <p:animEffect transition="in" filter="wipe(left)">
                                      <p:cBhvr>
                                        <p:cTn id="17" dur="500"/>
                                        <p:tgtEl>
                                          <p:spTgt spid="420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0867">
                                            <p:txEl>
                                              <p:pRg st="3" end="3"/>
                                            </p:txEl>
                                          </p:spTgt>
                                        </p:tgtEl>
                                        <p:attrNameLst>
                                          <p:attrName>style.visibility</p:attrName>
                                        </p:attrNameLst>
                                      </p:cBhvr>
                                      <p:to>
                                        <p:strVal val="visible"/>
                                      </p:to>
                                    </p:set>
                                    <p:animEffect transition="in" filter="wipe(left)">
                                      <p:cBhvr>
                                        <p:cTn id="22" dur="500"/>
                                        <p:tgtEl>
                                          <p:spTgt spid="420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062681" y="228601"/>
            <a:ext cx="9724768" cy="1066800"/>
          </a:xfrm>
        </p:spPr>
        <p:txBody>
          <a:bodyPr>
            <a:noAutofit/>
          </a:bodyPr>
          <a:lstStyle/>
          <a:p>
            <a:pPr>
              <a:defRPr/>
            </a:pPr>
            <a:r>
              <a:rPr lang="en-US" sz="4400" dirty="0" smtClean="0">
                <a:solidFill>
                  <a:schemeClr val="tx1"/>
                </a:solidFill>
                <a:effectLst/>
                <a:latin typeface="Arial" panose="020B0604020202020204" pitchFamily="34" charset="0"/>
                <a:cs typeface="Arial" panose="020B0604020202020204" pitchFamily="34" charset="0"/>
              </a:rPr>
              <a:t>What</a:t>
            </a:r>
            <a:r>
              <a:rPr lang="en-US" dirty="0">
                <a:effectLst/>
                <a:cs typeface="Arial" panose="020B0604020202020204" pitchFamily="34" charset="0"/>
              </a:rPr>
              <a:t> </a:t>
            </a:r>
            <a:r>
              <a:rPr lang="en-US" dirty="0" smtClean="0">
                <a:effectLst/>
                <a:cs typeface="Arial" panose="020B0604020202020204" pitchFamily="34" charset="0"/>
              </a:rPr>
              <a:t>is</a:t>
            </a:r>
            <a:r>
              <a:rPr lang="en-US" sz="4400" dirty="0" smtClean="0">
                <a:solidFill>
                  <a:schemeClr val="tx1"/>
                </a:solidFill>
                <a:effectLst/>
                <a:latin typeface="Arial" panose="020B0604020202020204" pitchFamily="34" charset="0"/>
                <a:cs typeface="Arial" panose="020B0604020202020204" pitchFamily="34" charset="0"/>
              </a:rPr>
              <a:t> My Philosophy </a:t>
            </a:r>
            <a:r>
              <a:rPr lang="en-US" sz="3600" dirty="0">
                <a:solidFill>
                  <a:schemeClr val="tx1"/>
                </a:solidFill>
                <a:effectLst/>
                <a:latin typeface="Arial" panose="020B0604020202020204" pitchFamily="34" charset="0"/>
                <a:cs typeface="Arial" panose="020B0604020202020204" pitchFamily="34" charset="0"/>
              </a:rPr>
              <a:t>(cont</a:t>
            </a:r>
            <a:r>
              <a:rPr lang="en-US" sz="3600" dirty="0" smtClean="0">
                <a:solidFill>
                  <a:schemeClr val="tx1"/>
                </a:solidFill>
                <a:effectLst/>
                <a:latin typeface="Arial" panose="020B0604020202020204" pitchFamily="34" charset="0"/>
                <a:cs typeface="Arial" panose="020B0604020202020204" pitchFamily="34" charset="0"/>
              </a:rPr>
              <a:t>.)</a:t>
            </a:r>
            <a:r>
              <a:rPr lang="en-US" sz="4400" dirty="0" smtClean="0">
                <a:solidFill>
                  <a:schemeClr val="tx1"/>
                </a:solidFill>
                <a:effectLst/>
                <a:latin typeface="Arial" panose="020B0604020202020204" pitchFamily="34" charset="0"/>
                <a:cs typeface="Arial" panose="020B0604020202020204" pitchFamily="34" charset="0"/>
              </a:rPr>
              <a:t>?</a:t>
            </a:r>
            <a:endParaRPr lang="en-US" sz="3600" dirty="0">
              <a:solidFill>
                <a:schemeClr val="tx1"/>
              </a:solidFill>
              <a:effectLst/>
              <a:latin typeface="Arial" panose="020B0604020202020204" pitchFamily="34" charset="0"/>
              <a:cs typeface="Arial" panose="020B0604020202020204" pitchFamily="34" charset="0"/>
            </a:endParaRPr>
          </a:p>
        </p:txBody>
      </p:sp>
      <p:sp>
        <p:nvSpPr>
          <p:cNvPr id="420867" name="Rectangle 3"/>
          <p:cNvSpPr>
            <a:spLocks noGrp="1" noChangeArrowheads="1"/>
          </p:cNvSpPr>
          <p:nvPr>
            <p:ph idx="1"/>
          </p:nvPr>
        </p:nvSpPr>
        <p:spPr>
          <a:xfrm>
            <a:off x="852616" y="1295401"/>
            <a:ext cx="10317891" cy="4899453"/>
          </a:xfrm>
          <a:effectLst/>
        </p:spPr>
        <p:txBody>
          <a:bodyPr>
            <a:noAutofit/>
          </a:bodyPr>
          <a:lstStyle/>
          <a:p>
            <a:pPr marL="742950" lvl="0" indent="-742950">
              <a:spcBef>
                <a:spcPts val="0"/>
              </a:spcBef>
              <a:spcAft>
                <a:spcPts val="0"/>
              </a:spcAft>
              <a:buClr>
                <a:schemeClr val="tx1"/>
              </a:buClr>
              <a:buSzPct val="100000"/>
              <a:buFont typeface="+mj-lt"/>
              <a:buAutoNum type="arabicPeriod" startAt="4"/>
            </a:pPr>
            <a:r>
              <a:rPr lang="en-US" sz="2800" dirty="0">
                <a:solidFill>
                  <a:schemeClr val="tx1"/>
                </a:solidFill>
                <a:effectLst/>
                <a:ea typeface="Times New Roman" panose="02020603050405020304" pitchFamily="18" charset="0"/>
              </a:rPr>
              <a:t>How do I believe that change occurs</a:t>
            </a:r>
            <a:r>
              <a:rPr lang="en-US" sz="2800" dirty="0" smtClean="0">
                <a:solidFill>
                  <a:schemeClr val="tx1"/>
                </a:solidFill>
                <a:effectLst/>
                <a:ea typeface="Times New Roman" panose="02020603050405020304" pitchFamily="18" charset="0"/>
              </a:rPr>
              <a:t>?</a:t>
            </a:r>
          </a:p>
          <a:p>
            <a:pPr marL="779850" lvl="0" indent="-742950">
              <a:spcBef>
                <a:spcPts val="0"/>
              </a:spcBef>
              <a:spcAft>
                <a:spcPts val="0"/>
              </a:spcAft>
              <a:buClr>
                <a:schemeClr val="tx1"/>
              </a:buClr>
              <a:buSzPct val="100000"/>
              <a:buFont typeface="+mj-lt"/>
              <a:buAutoNum type="arabicPeriod" startAt="4"/>
            </a:pPr>
            <a:r>
              <a:rPr lang="en-US" sz="2800" dirty="0">
                <a:solidFill>
                  <a:schemeClr val="tx1"/>
                </a:solidFill>
                <a:effectLst/>
              </a:rPr>
              <a:t>Do I believe that some degree of change is possible with every </a:t>
            </a:r>
            <a:r>
              <a:rPr lang="en-US" sz="2800" dirty="0" smtClean="0">
                <a:effectLst/>
              </a:rPr>
              <a:t>client</a:t>
            </a:r>
            <a:r>
              <a:rPr lang="en-US" sz="2800" dirty="0" smtClean="0">
                <a:solidFill>
                  <a:schemeClr val="tx1"/>
                </a:solidFill>
                <a:effectLst/>
              </a:rPr>
              <a:t>? (If </a:t>
            </a:r>
            <a:r>
              <a:rPr lang="en-US" sz="2800" dirty="0">
                <a:solidFill>
                  <a:schemeClr val="tx1"/>
                </a:solidFill>
                <a:effectLst/>
              </a:rPr>
              <a:t>you answered “yes” then end here.)(If you answered “no,” proceed to the next question.)</a:t>
            </a:r>
          </a:p>
          <a:p>
            <a:pPr marL="779850" lvl="0" indent="-742950">
              <a:spcBef>
                <a:spcPts val="0"/>
              </a:spcBef>
              <a:spcAft>
                <a:spcPts val="0"/>
              </a:spcAft>
              <a:buClr>
                <a:schemeClr val="tx1"/>
              </a:buClr>
              <a:buSzPct val="100000"/>
              <a:buFont typeface="+mj-lt"/>
              <a:buAutoNum type="arabicPeriod" startAt="4"/>
            </a:pPr>
            <a:r>
              <a:rPr lang="en-US" sz="2800" dirty="0">
                <a:solidFill>
                  <a:schemeClr val="tx1"/>
                </a:solidFill>
                <a:effectLst/>
              </a:rPr>
              <a:t>How do I work with </a:t>
            </a:r>
            <a:r>
              <a:rPr lang="en-US" sz="2800" dirty="0" smtClean="0">
                <a:effectLst/>
              </a:rPr>
              <a:t>clients</a:t>
            </a:r>
            <a:r>
              <a:rPr lang="en-US" sz="2800" dirty="0" smtClean="0">
                <a:solidFill>
                  <a:schemeClr val="tx1"/>
                </a:solidFill>
                <a:effectLst/>
              </a:rPr>
              <a:t> whom </a:t>
            </a:r>
            <a:r>
              <a:rPr lang="en-US" sz="2800" dirty="0">
                <a:solidFill>
                  <a:schemeClr val="tx1"/>
                </a:solidFill>
                <a:effectLst/>
              </a:rPr>
              <a:t>I believe cannot (or do not want to or are resistant to) change? What do I do?</a:t>
            </a:r>
          </a:p>
          <a:p>
            <a:pPr marL="779850" lvl="0" indent="-742950">
              <a:spcBef>
                <a:spcPts val="0"/>
              </a:spcBef>
              <a:spcAft>
                <a:spcPts val="0"/>
              </a:spcAft>
              <a:buClr>
                <a:schemeClr val="tx1"/>
              </a:buClr>
              <a:buSzPct val="100000"/>
              <a:buFont typeface="+mj-lt"/>
              <a:buAutoNum type="arabicPeriod" startAt="4"/>
            </a:pPr>
            <a:r>
              <a:rPr lang="en-US" sz="2800" dirty="0">
                <a:solidFill>
                  <a:schemeClr val="tx1"/>
                </a:solidFill>
                <a:effectLst/>
              </a:rPr>
              <a:t>If I do not believe that every </a:t>
            </a:r>
            <a:r>
              <a:rPr lang="en-US" sz="2800" dirty="0" smtClean="0">
                <a:effectLst/>
              </a:rPr>
              <a:t>client</a:t>
            </a:r>
            <a:r>
              <a:rPr lang="en-US" sz="2800" dirty="0" smtClean="0">
                <a:solidFill>
                  <a:schemeClr val="tx1"/>
                </a:solidFill>
                <a:effectLst/>
              </a:rPr>
              <a:t> </a:t>
            </a:r>
            <a:r>
              <a:rPr lang="en-US" sz="2800" dirty="0">
                <a:solidFill>
                  <a:schemeClr val="tx1"/>
                </a:solidFill>
                <a:effectLst/>
              </a:rPr>
              <a:t>(and/or family) can experience some degree of change, what keeps me </a:t>
            </a:r>
            <a:r>
              <a:rPr lang="en-US" sz="2800" dirty="0" smtClean="0">
                <a:solidFill>
                  <a:schemeClr val="tx1"/>
                </a:solidFill>
                <a:effectLst/>
              </a:rPr>
              <a:t>in doing this kind of work?</a:t>
            </a:r>
            <a:endParaRPr lang="en-US" sz="2800" dirty="0">
              <a:solidFill>
                <a:schemeClr val="tx1"/>
              </a:solidFill>
              <a:effectLst/>
            </a:endParaRPr>
          </a:p>
        </p:txBody>
      </p:sp>
    </p:spTree>
    <p:extLst>
      <p:ext uri="{BB962C8B-B14F-4D97-AF65-F5344CB8AC3E}">
        <p14:creationId xmlns:p14="http://schemas.microsoft.com/office/powerpoint/2010/main" val="247232354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0867">
                                            <p:txEl>
                                              <p:pRg st="0" end="0"/>
                                            </p:txEl>
                                          </p:spTgt>
                                        </p:tgtEl>
                                        <p:attrNameLst>
                                          <p:attrName>style.visibility</p:attrName>
                                        </p:attrNameLst>
                                      </p:cBhvr>
                                      <p:to>
                                        <p:strVal val="visible"/>
                                      </p:to>
                                    </p:set>
                                    <p:animEffect transition="in" filter="wipe(left)">
                                      <p:cBhvr>
                                        <p:cTn id="7" dur="500"/>
                                        <p:tgtEl>
                                          <p:spTgt spid="420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20867">
                                            <p:txEl>
                                              <p:pRg st="1" end="1"/>
                                            </p:txEl>
                                          </p:spTgt>
                                        </p:tgtEl>
                                        <p:attrNameLst>
                                          <p:attrName>style.visibility</p:attrName>
                                        </p:attrNameLst>
                                      </p:cBhvr>
                                      <p:to>
                                        <p:strVal val="visible"/>
                                      </p:to>
                                    </p:set>
                                    <p:animEffect transition="in" filter="wipe(left)">
                                      <p:cBhvr>
                                        <p:cTn id="12" dur="500"/>
                                        <p:tgtEl>
                                          <p:spTgt spid="420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20867">
                                            <p:txEl>
                                              <p:pRg st="2" end="2"/>
                                            </p:txEl>
                                          </p:spTgt>
                                        </p:tgtEl>
                                        <p:attrNameLst>
                                          <p:attrName>style.visibility</p:attrName>
                                        </p:attrNameLst>
                                      </p:cBhvr>
                                      <p:to>
                                        <p:strVal val="visible"/>
                                      </p:to>
                                    </p:set>
                                    <p:animEffect transition="in" filter="wipe(left)">
                                      <p:cBhvr>
                                        <p:cTn id="17" dur="500"/>
                                        <p:tgtEl>
                                          <p:spTgt spid="420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20867">
                                            <p:txEl>
                                              <p:pRg st="3" end="3"/>
                                            </p:txEl>
                                          </p:spTgt>
                                        </p:tgtEl>
                                        <p:attrNameLst>
                                          <p:attrName>style.visibility</p:attrName>
                                        </p:attrNameLst>
                                      </p:cBhvr>
                                      <p:to>
                                        <p:strVal val="visible"/>
                                      </p:to>
                                    </p:set>
                                    <p:animEffect transition="in" filter="wipe(left)">
                                      <p:cBhvr>
                                        <p:cTn id="22" dur="500"/>
                                        <p:tgtEl>
                                          <p:spTgt spid="420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b="0" dirty="0" smtClean="0">
                <a:solidFill>
                  <a:schemeClr val="tx1"/>
                </a:solidFill>
                <a:effectLst/>
                <a:latin typeface="Arial" pitchFamily="34" charset="0"/>
              </a:rPr>
              <a:t>From Pathology to Strengths</a:t>
            </a:r>
          </a:p>
        </p:txBody>
      </p:sp>
      <p:sp>
        <p:nvSpPr>
          <p:cNvPr id="547843" name="Rectangle 3"/>
          <p:cNvSpPr>
            <a:spLocks noGrp="1" noChangeArrowheads="1"/>
          </p:cNvSpPr>
          <p:nvPr>
            <p:ph idx="1"/>
          </p:nvPr>
        </p:nvSpPr>
        <p:spPr>
          <a:xfrm>
            <a:off x="759125" y="1226388"/>
            <a:ext cx="10524227" cy="4724400"/>
          </a:xfrm>
          <a:effectLst/>
        </p:spPr>
        <p:txBody>
          <a:bodyPr>
            <a:noAutofit/>
          </a:bodyPr>
          <a:lstStyle/>
          <a:p>
            <a:pPr marL="118872" indent="0">
              <a:lnSpc>
                <a:spcPct val="100000"/>
              </a:lnSpc>
              <a:spcBef>
                <a:spcPts val="0"/>
              </a:spcBef>
              <a:buClr>
                <a:schemeClr val="tx1"/>
              </a:buClr>
              <a:buNone/>
            </a:pPr>
            <a:r>
              <a:rPr lang="en-US" sz="2400" dirty="0">
                <a:solidFill>
                  <a:schemeClr val="tx1"/>
                </a:solidFill>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a:t>
            </a:r>
            <a:r>
              <a:rPr lang="en-US" sz="2400" dirty="0" smtClean="0">
                <a:solidFill>
                  <a:schemeClr val="tx1"/>
                </a:solidFill>
                <a:effectLst/>
                <a:cs typeface="Arial" pitchFamily="34" charset="0"/>
              </a:rPr>
              <a:t>several… We </a:t>
            </a:r>
            <a:r>
              <a:rPr lang="en-US" sz="2400" dirty="0">
                <a:solidFill>
                  <a:schemeClr val="tx1"/>
                </a:solidFill>
                <a:effectLst/>
                <a:cs typeface="Arial" pitchFamily="34" charset="0"/>
              </a:rPr>
              <a:t>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244883" y="6018362"/>
            <a:ext cx="9275685" cy="492443"/>
          </a:xfrm>
          <a:prstGeom prst="rect">
            <a:avLst/>
          </a:prstGeom>
          <a:noFill/>
        </p:spPr>
        <p:txBody>
          <a:bodyPr wrap="square" rtlCol="0">
            <a:spAutoFit/>
          </a:bodyPr>
          <a:lstStyle/>
          <a:p>
            <a:pPr>
              <a:buFont typeface="Wingdings" pitchFamily="2" charset="2"/>
              <a:buNone/>
              <a:defRPr/>
            </a:pPr>
            <a:r>
              <a:rPr lang="en-US" sz="1400" dirty="0">
                <a:solidFill>
                  <a:prstClr val="white"/>
                </a:solidFill>
                <a:latin typeface="Arial"/>
                <a:cs typeface="Arial" pitchFamily="34" charset="0"/>
              </a:rPr>
              <a:t>Seligman, M. E. P., &amp; </a:t>
            </a:r>
            <a:r>
              <a:rPr lang="en-US" sz="1400" dirty="0" err="1">
                <a:solidFill>
                  <a:prstClr val="white"/>
                </a:solidFill>
                <a:latin typeface="Arial"/>
                <a:cs typeface="Arial" pitchFamily="34" charset="0"/>
              </a:rPr>
              <a:t>Csikszentmihalyi</a:t>
            </a:r>
            <a:r>
              <a:rPr lang="en-US" sz="1400" dirty="0">
                <a:solidFill>
                  <a:prstClr val="white"/>
                </a:solidFill>
                <a:latin typeface="Arial"/>
                <a:cs typeface="Arial" pitchFamily="34" charset="0"/>
              </a:rPr>
              <a:t>, M. (2000). Positive psychology: An introduction. </a:t>
            </a:r>
            <a:r>
              <a:rPr lang="en-US" sz="1400" i="1" dirty="0" smtClean="0">
                <a:solidFill>
                  <a:prstClr val="white"/>
                </a:solidFill>
                <a:latin typeface="Arial"/>
                <a:cs typeface="Arial" pitchFamily="34" charset="0"/>
              </a:rPr>
              <a:t>American</a:t>
            </a:r>
            <a:r>
              <a:rPr lang="en-US" sz="1400" dirty="0">
                <a:solidFill>
                  <a:prstClr val="white"/>
                </a:solidFill>
                <a:latin typeface="Arial"/>
              </a:rPr>
              <a:t> </a:t>
            </a:r>
            <a:r>
              <a:rPr lang="en-US" sz="1200" i="1" dirty="0" smtClean="0">
                <a:solidFill>
                  <a:prstClr val="white"/>
                </a:solidFill>
                <a:latin typeface="Arial"/>
                <a:cs typeface="Arial" pitchFamily="34" charset="0"/>
              </a:rPr>
              <a:t>Psychologist</a:t>
            </a:r>
            <a:r>
              <a:rPr lang="en-US" sz="1200" i="1" dirty="0">
                <a:solidFill>
                  <a:prstClr val="white"/>
                </a:solidFill>
                <a:latin typeface="Arial"/>
                <a:cs typeface="Arial" pitchFamily="34" charset="0"/>
              </a:rPr>
              <a:t>, 55</a:t>
            </a:r>
            <a:r>
              <a:rPr lang="en-US" sz="1200" dirty="0">
                <a:solidFill>
                  <a:prstClr val="white"/>
                </a:solidFill>
                <a:latin typeface="Arial"/>
                <a:cs typeface="Arial" pitchFamily="34" charset="0"/>
              </a:rPr>
              <a:t>(1), </a:t>
            </a:r>
            <a:endParaRPr lang="en-US" sz="1200" dirty="0" smtClean="0">
              <a:solidFill>
                <a:prstClr val="white"/>
              </a:solidFill>
              <a:latin typeface="Arial"/>
              <a:cs typeface="Arial" pitchFamily="34" charset="0"/>
            </a:endParaRPr>
          </a:p>
          <a:p>
            <a:pPr>
              <a:buFont typeface="Wingdings" pitchFamily="2" charset="2"/>
              <a:buNone/>
              <a:defRPr/>
            </a:pPr>
            <a:r>
              <a:rPr lang="en-US" sz="1200" dirty="0">
                <a:solidFill>
                  <a:prstClr val="white"/>
                </a:solidFill>
                <a:latin typeface="Arial"/>
                <a:cs typeface="Arial" pitchFamily="34" charset="0"/>
              </a:rPr>
              <a:t> </a:t>
            </a:r>
            <a:r>
              <a:rPr lang="en-US" sz="1200" dirty="0" smtClean="0">
                <a:solidFill>
                  <a:prstClr val="white"/>
                </a:solidFill>
                <a:latin typeface="Arial"/>
                <a:cs typeface="Arial" pitchFamily="34" charset="0"/>
              </a:rPr>
              <a:t>    5–14</a:t>
            </a:r>
            <a:r>
              <a:rPr lang="en-US" sz="1200" dirty="0">
                <a:solidFill>
                  <a:prstClr val="white"/>
                </a:solidFill>
                <a:latin typeface="Arial"/>
                <a:cs typeface="Arial" pitchFamily="34" charset="0"/>
              </a:rPr>
              <a:t>.</a:t>
            </a:r>
          </a:p>
        </p:txBody>
      </p:sp>
    </p:spTree>
    <p:extLst>
      <p:ext uri="{BB962C8B-B14F-4D97-AF65-F5344CB8AC3E}">
        <p14:creationId xmlns:p14="http://schemas.microsoft.com/office/powerpoint/2010/main" val="39189154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0"/>
            <a:ext cx="8229600" cy="1402672"/>
          </a:xfrm>
        </p:spPr>
        <p:txBody>
          <a:bodyPr/>
          <a:lstStyle/>
          <a:p>
            <a:pPr algn="ctr" eaLnBrk="1" hangingPunct="1"/>
            <a:r>
              <a:rPr lang="en-US" dirty="0" smtClean="0">
                <a:effectLst/>
                <a:cs typeface="Arial" pitchFamily="34" charset="0"/>
              </a:rPr>
              <a:t>A </a:t>
            </a:r>
            <a:r>
              <a:rPr lang="en-US" b="0" dirty="0" smtClean="0">
                <a:solidFill>
                  <a:schemeClr val="tx1"/>
                </a:solidFill>
                <a:effectLst/>
                <a:latin typeface="Arial" pitchFamily="34" charset="0"/>
                <a:cs typeface="Arial" pitchFamily="34" charset="0"/>
              </a:rPr>
              <a:t>Strengths-Based Foundation</a:t>
            </a:r>
          </a:p>
        </p:txBody>
      </p:sp>
      <p:sp>
        <p:nvSpPr>
          <p:cNvPr id="3" name="Subtitle 2"/>
          <p:cNvSpPr>
            <a:spLocks noGrp="1"/>
          </p:cNvSpPr>
          <p:nvPr>
            <p:ph idx="1"/>
          </p:nvPr>
        </p:nvSpPr>
        <p:spPr>
          <a:xfrm>
            <a:off x="239697" y="1281980"/>
            <a:ext cx="11173653" cy="4525963"/>
          </a:xfrm>
          <a:noFill/>
          <a:effectLst/>
        </p:spPr>
        <p:txBody>
          <a:bodyPr wrap="square" rtlCol="0">
            <a:noAutofit/>
          </a:bodyPr>
          <a:lstStyle/>
          <a:p>
            <a:pPr marL="609600" indent="0">
              <a:lnSpc>
                <a:spcPct val="100000"/>
              </a:lnSpc>
              <a:spcBef>
                <a:spcPts val="0"/>
              </a:spcBef>
              <a:buNone/>
            </a:pPr>
            <a:r>
              <a:rPr lang="en-US" sz="2400" dirty="0" smtClean="0">
                <a:solidFill>
                  <a:schemeClr val="tx1"/>
                </a:solidFill>
                <a:effectLst/>
              </a:rPr>
              <a:t>A strengths-based perspective emphasizes the abilities and resources people have within themselves and their support systems to more effectively cope with life challenges. When combined with new experiences, understandings and skills, those abilities and resources contribute to improved well-being, which is comprised of three areas of functioning: individual, interpersonal relationships, and social role. Strengths-based practitioners value relationships convey this through respectful, culturally-sensitive, collaborative, practices that support, encourage and empower. Routine and ongoing real-time feedback is used to maintain a</a:t>
            </a:r>
          </a:p>
          <a:p>
            <a:pPr marL="609600" indent="0">
              <a:lnSpc>
                <a:spcPct val="100000"/>
              </a:lnSpc>
              <a:spcBef>
                <a:spcPts val="0"/>
              </a:spcBef>
              <a:buNone/>
            </a:pPr>
            <a:r>
              <a:rPr lang="en-US" sz="2400" dirty="0" smtClean="0">
                <a:solidFill>
                  <a:schemeClr val="tx1"/>
                </a:solidFill>
                <a:effectLst/>
              </a:rPr>
              <a:t>responsive, consumer-driven climate to ensure the greatest</a:t>
            </a:r>
          </a:p>
          <a:p>
            <a:pPr marL="609600" indent="0">
              <a:lnSpc>
                <a:spcPct val="100000"/>
              </a:lnSpc>
              <a:spcBef>
                <a:spcPts val="0"/>
              </a:spcBef>
              <a:buNone/>
            </a:pPr>
            <a:r>
              <a:rPr lang="en-US" sz="2400" dirty="0" smtClean="0">
                <a:solidFill>
                  <a:schemeClr val="tx1"/>
                </a:solidFill>
                <a:effectLst/>
              </a:rPr>
              <a:t>benefit of services.</a:t>
            </a:r>
            <a:endParaRPr lang="en-US" sz="2400" dirty="0">
              <a:solidFill>
                <a:schemeClr val="tx1"/>
              </a:solidFill>
              <a:effectLst/>
            </a:endParaRPr>
          </a:p>
        </p:txBody>
      </p:sp>
      <p:sp>
        <p:nvSpPr>
          <p:cNvPr id="6" name="TextBox 5"/>
          <p:cNvSpPr txBox="1"/>
          <p:nvPr/>
        </p:nvSpPr>
        <p:spPr>
          <a:xfrm>
            <a:off x="998192" y="5938725"/>
            <a:ext cx="8484415" cy="307777"/>
          </a:xfrm>
          <a:prstGeom prst="rect">
            <a:avLst/>
          </a:prstGeom>
          <a:noFill/>
        </p:spPr>
        <p:txBody>
          <a:bodyPr wrap="square" rtlCol="0">
            <a:spAutoFit/>
          </a:bodyPr>
          <a:lstStyle/>
          <a:p>
            <a:r>
              <a:rPr lang="en-US" sz="1400" dirty="0">
                <a:solidFill>
                  <a:prstClr val="white"/>
                </a:solidFill>
                <a:latin typeface="Arial" panose="020B0604020202020204" pitchFamily="34" charset="0"/>
                <a:cs typeface="Arial" panose="020B0604020202020204" pitchFamily="34" charset="0"/>
              </a:rPr>
              <a:t>Bertolino, B. </a:t>
            </a:r>
            <a:r>
              <a:rPr lang="en-US" sz="1400" dirty="0" smtClean="0">
                <a:solidFill>
                  <a:prstClr val="white"/>
                </a:solidFill>
                <a:latin typeface="Arial" panose="020B0604020202020204" pitchFamily="34" charset="0"/>
                <a:cs typeface="Arial" panose="020B0604020202020204" pitchFamily="34" charset="0"/>
              </a:rPr>
              <a:t>(2014). </a:t>
            </a:r>
            <a:r>
              <a:rPr lang="en-US" sz="1400" i="1" dirty="0">
                <a:solidFill>
                  <a:prstClr val="white"/>
                </a:solidFill>
                <a:latin typeface="Arial" panose="020B0604020202020204" pitchFamily="34" charset="0"/>
                <a:cs typeface="Arial" panose="020B0604020202020204" pitchFamily="34" charset="0"/>
              </a:rPr>
              <a:t>Thriving on the front lines: Strengths-based youth care work. </a:t>
            </a:r>
            <a:r>
              <a:rPr lang="en-US" sz="1400" dirty="0">
                <a:solidFill>
                  <a:prstClr val="white"/>
                </a:solidFill>
                <a:latin typeface="Arial" panose="020B0604020202020204" pitchFamily="34" charset="0"/>
                <a:cs typeface="Arial" panose="020B0604020202020204" pitchFamily="34" charset="0"/>
              </a:rPr>
              <a:t>New </a:t>
            </a:r>
            <a:r>
              <a:rPr lang="en-US" sz="1400" dirty="0" smtClean="0">
                <a:solidFill>
                  <a:prstClr val="white"/>
                </a:solidFill>
                <a:latin typeface="Arial" panose="020B0604020202020204" pitchFamily="34" charset="0"/>
                <a:cs typeface="Arial" panose="020B0604020202020204" pitchFamily="34" charset="0"/>
              </a:rPr>
              <a:t>York: Routledge</a:t>
            </a:r>
            <a:r>
              <a:rPr lang="en-US" sz="1400" dirty="0">
                <a:solidFill>
                  <a:prstClr val="white"/>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3570" y="4540493"/>
            <a:ext cx="1339780" cy="2011680"/>
          </a:xfrm>
          <a:prstGeom prst="rect">
            <a:avLst/>
          </a:prstGeom>
        </p:spPr>
      </p:pic>
    </p:spTree>
    <p:extLst>
      <p:ext uri="{BB962C8B-B14F-4D97-AF65-F5344CB8AC3E}">
        <p14:creationId xmlns:p14="http://schemas.microsoft.com/office/powerpoint/2010/main" val="40175442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smtClean="0">
                <a:solidFill>
                  <a:schemeClr val="tx1"/>
                </a:solidFill>
                <a:effectLst>
                  <a:outerShdw blurRad="38100" dist="38100" dir="2700000" algn="tl">
                    <a:srgbClr val="000000">
                      <a:alpha val="43137"/>
                    </a:srgbClr>
                  </a:outerShdw>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rPr>
              <a:t>To download a PDF of this presentation, please go to: </a:t>
            </a:r>
            <a:r>
              <a:rPr lang="en-US" sz="2800" dirty="0" smtClean="0">
                <a:solidFill>
                  <a:srgbClr val="6699FF"/>
                </a:solidFill>
              </a:rPr>
              <a:t>www.bobbertolino.com.</a:t>
            </a:r>
            <a:endParaRPr lang="en-US" sz="2800" dirty="0">
              <a:solidFill>
                <a:srgbClr val="6699FF"/>
              </a:solidFill>
            </a:endParaRPr>
          </a:p>
          <a:p>
            <a:pPr marL="609600" indent="-609600">
              <a:lnSpc>
                <a:spcPct val="80000"/>
              </a:lnSpc>
              <a:buClr>
                <a:schemeClr val="tx1"/>
              </a:buClr>
              <a:buSzTx/>
              <a:buFont typeface="Arial" pitchFamily="34" charset="0"/>
              <a:buChar char="•"/>
              <a:defRPr/>
            </a:pPr>
            <a:r>
              <a:rPr lang="en-US" sz="2800" dirty="0">
                <a:solidFill>
                  <a:srgbClr val="FFFFFF"/>
                </a:solidFill>
              </a:rPr>
              <a:t>Please share the ideas from this presentation. You have permission to reproduce the handouts. I only ask that you maintain the integrity of the </a:t>
            </a:r>
            <a:r>
              <a:rPr lang="en-US" sz="2800" dirty="0" smtClean="0">
                <a:solidFill>
                  <a:srgbClr val="FFFFFF"/>
                </a:solidFill>
              </a:rPr>
              <a:t>content.</a:t>
            </a:r>
          </a:p>
          <a:p>
            <a:pPr marL="609600" indent="-609600">
              <a:lnSpc>
                <a:spcPct val="80000"/>
              </a:lnSpc>
              <a:buClr>
                <a:schemeClr val="tx1"/>
              </a:buClr>
              <a:buSzTx/>
              <a:buFont typeface="Arial" pitchFamily="34" charset="0"/>
              <a:buChar char="•"/>
              <a:defRPr/>
            </a:pPr>
            <a:r>
              <a:rPr lang="en-US" sz="2800" dirty="0" smtClean="0">
                <a:solidFill>
                  <a:srgbClr val="FFFFFF"/>
                </a:solidFill>
              </a:rPr>
              <a:t>Contact: </a:t>
            </a:r>
            <a:r>
              <a:rPr lang="en-US" sz="2800" dirty="0" smtClean="0">
                <a:solidFill>
                  <a:srgbClr val="FFFFFF"/>
                </a:solidFill>
                <a:hlinkClick r:id="rId3"/>
              </a:rPr>
              <a:t>bertolinob@cs.com</a:t>
            </a:r>
            <a:r>
              <a:rPr lang="en-US" sz="2800" dirty="0" smtClean="0">
                <a:solidFill>
                  <a:srgbClr val="FFFFFF"/>
                </a:solidFill>
              </a:rPr>
              <a:t>; 314.852.7274</a:t>
            </a:r>
            <a:endParaRPr lang="en-US" sz="2800" dirty="0">
              <a:solidFill>
                <a:srgbClr val="6699FF"/>
              </a:solidFill>
            </a:endParaRPr>
          </a:p>
        </p:txBody>
      </p:sp>
      <p:pic>
        <p:nvPicPr>
          <p:cNvPr id="6" name="Picture 5" descr="C:\Users\Scott D. Miller\Desktop\ICCE.png"/>
          <p:cNvPicPr>
            <a:picLocks noChangeAspect="1" noChangeArrowheads="1"/>
          </p:cNvPicPr>
          <p:nvPr/>
        </p:nvPicPr>
        <p:blipFill>
          <a:blip r:embed="rId4" cstate="print"/>
          <a:srcRect/>
          <a:stretch>
            <a:fillRect/>
          </a:stretch>
        </p:blipFill>
        <p:spPr bwMode="auto">
          <a:xfrm>
            <a:off x="8984198" y="5606687"/>
            <a:ext cx="1935325" cy="482437"/>
          </a:xfrm>
          <a:prstGeom prst="rect">
            <a:avLst/>
          </a:prstGeom>
          <a:noFill/>
          <a:ln w="9525">
            <a:noFill/>
            <a:miter lim="800000"/>
            <a:headEnd/>
            <a:tailEnd/>
          </a:ln>
        </p:spPr>
      </p:pic>
      <p:pic>
        <p:nvPicPr>
          <p:cNvPr id="9218" name="Picture 2" descr="http://bobbertolino.com/Homepage/imag0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a:extLst/>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solidFill>
                  <a:prstClr val="white"/>
                </a:solidFill>
                <a:latin typeface="Arial" panose="020B0604020202020204" pitchFamily="34" charset="0"/>
                <a:cs typeface="Arial" panose="020B0604020202020204" pitchFamily="34" charset="0"/>
              </a:rPr>
              <a:t>b</a:t>
            </a:r>
            <a:r>
              <a:rPr lang="en-US" sz="1200" dirty="0" smtClean="0">
                <a:solidFill>
                  <a:prstClr val="white"/>
                </a:solidFill>
                <a:latin typeface="Arial" panose="020B0604020202020204" pitchFamily="34" charset="0"/>
                <a:cs typeface="Arial" panose="020B0604020202020204" pitchFamily="34" charset="0"/>
              </a:rPr>
              <a:t>obbertolino.com</a:t>
            </a:r>
            <a:endParaRPr lang="en-US" sz="1200" dirty="0">
              <a:solidFill>
                <a:prstClr val="white"/>
              </a:solidFill>
              <a:latin typeface="Arial" panose="020B0604020202020204" pitchFamily="34" charset="0"/>
              <a:cs typeface="Arial" panose="020B0604020202020204" pitchFamily="34" charset="0"/>
            </a:endParaRPr>
          </a:p>
        </p:txBody>
      </p:sp>
      <p:pic>
        <p:nvPicPr>
          <p:cNvPr id="9220" name="Picture 4" descr="Youth In Ne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www.maryville.edu/wp-content/themes/maryville-main/images/logo_col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534" y="5490717"/>
            <a:ext cx="23812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77102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292087" y="254457"/>
            <a:ext cx="9412356" cy="1325563"/>
          </a:xfrm>
        </p:spPr>
        <p:txBody>
          <a:bodyPr>
            <a:normAutofit/>
          </a:bodyPr>
          <a:lstStyle/>
          <a:p>
            <a:pPr algn="ctr">
              <a:defRPr/>
            </a:pPr>
            <a:r>
              <a:rPr lang="en-US" sz="4000" b="0" cap="none" dirty="0">
                <a:effectLst/>
                <a:latin typeface="Arial" pitchFamily="34" charset="0"/>
                <a:cs typeface="Arial" pitchFamily="34" charset="0"/>
              </a:rPr>
              <a:t> A Focus On Strengths Is </a:t>
            </a:r>
            <a:r>
              <a:rPr lang="en-US" sz="4000" b="0" cap="none" dirty="0" smtClean="0">
                <a:effectLst/>
                <a:latin typeface="Arial" pitchFamily="34" charset="0"/>
                <a:cs typeface="Arial" pitchFamily="34" charset="0"/>
              </a:rPr>
              <a:t>Not</a:t>
            </a:r>
            <a:br>
              <a:rPr lang="en-US" sz="4000" b="0" cap="none" dirty="0" smtClean="0">
                <a:effectLst/>
                <a:latin typeface="Arial" pitchFamily="34" charset="0"/>
                <a:cs typeface="Arial" pitchFamily="34" charset="0"/>
              </a:rPr>
            </a:br>
            <a:r>
              <a:rPr lang="en-US" sz="4000" b="0" cap="none" dirty="0" smtClean="0">
                <a:effectLst/>
                <a:latin typeface="Arial" pitchFamily="34" charset="0"/>
                <a:cs typeface="Arial" pitchFamily="34" charset="0"/>
              </a:rPr>
              <a:t>Ignoring </a:t>
            </a:r>
            <a:r>
              <a:rPr lang="en-US" sz="4000" b="0" cap="none" dirty="0">
                <a:effectLst/>
                <a:latin typeface="Arial" pitchFamily="34" charset="0"/>
                <a:cs typeface="Arial" pitchFamily="34" charset="0"/>
              </a:rPr>
              <a:t>Problems</a:t>
            </a:r>
          </a:p>
        </p:txBody>
      </p:sp>
      <p:sp>
        <p:nvSpPr>
          <p:cNvPr id="2" name="Text Placeholder 1"/>
          <p:cNvSpPr>
            <a:spLocks noGrp="1"/>
          </p:cNvSpPr>
          <p:nvPr>
            <p:ph type="body" idx="1"/>
          </p:nvPr>
        </p:nvSpPr>
        <p:spPr>
          <a:xfrm>
            <a:off x="387626" y="1848660"/>
            <a:ext cx="4492487" cy="480005"/>
          </a:xfrm>
        </p:spPr>
        <p:txBody>
          <a:bodyPr>
            <a:noAutofit/>
          </a:bodyPr>
          <a:lstStyle/>
          <a:p>
            <a:pPr algn="ctr"/>
            <a:r>
              <a:rPr lang="en-US" sz="2800" b="0" dirty="0">
                <a:effectLst/>
                <a:latin typeface="Arial" panose="020B0604020202020204" pitchFamily="34" charset="0"/>
                <a:cs typeface="Arial" panose="020B0604020202020204" pitchFamily="34" charset="0"/>
              </a:rPr>
              <a:t>Deficit Model</a:t>
            </a:r>
          </a:p>
        </p:txBody>
      </p:sp>
      <p:sp>
        <p:nvSpPr>
          <p:cNvPr id="3" name="Content Placeholder 2"/>
          <p:cNvSpPr>
            <a:spLocks noGrp="1"/>
          </p:cNvSpPr>
          <p:nvPr>
            <p:ph sz="half" idx="2"/>
          </p:nvPr>
        </p:nvSpPr>
        <p:spPr>
          <a:xfrm>
            <a:off x="936530" y="2541238"/>
            <a:ext cx="4639322" cy="3488568"/>
          </a:xfrm>
        </p:spPr>
        <p:txBody>
          <a:bodyPr>
            <a:noAutofit/>
          </a:bodyPr>
          <a:lstStyle/>
          <a:p>
            <a:pPr>
              <a:lnSpc>
                <a:spcPct val="100000"/>
              </a:lnSpc>
            </a:pPr>
            <a:r>
              <a:rPr lang="en-US" sz="2400" dirty="0">
                <a:effectLst/>
                <a:latin typeface="Arial" panose="020B0604020202020204" pitchFamily="34" charset="0"/>
                <a:cs typeface="Arial" panose="020B0604020202020204" pitchFamily="34" charset="0"/>
              </a:rPr>
              <a:t>Deficit, personality and character problems</a:t>
            </a:r>
          </a:p>
          <a:p>
            <a:pPr>
              <a:lnSpc>
                <a:spcPct val="100000"/>
              </a:lnSpc>
            </a:pPr>
            <a:r>
              <a:rPr lang="en-US" sz="2400" dirty="0">
                <a:effectLst/>
                <a:latin typeface="Arial" panose="020B0604020202020204" pitchFamily="34" charset="0"/>
                <a:cs typeface="Arial" panose="020B0604020202020204" pitchFamily="34" charset="0"/>
              </a:rPr>
              <a:t>Focus on weaknesses</a:t>
            </a:r>
          </a:p>
          <a:p>
            <a:pPr>
              <a:lnSpc>
                <a:spcPct val="100000"/>
              </a:lnSpc>
            </a:pPr>
            <a:r>
              <a:rPr lang="en-US" sz="2400" dirty="0">
                <a:effectLst/>
                <a:latin typeface="Arial" panose="020B0604020202020204" pitchFamily="34" charset="0"/>
                <a:cs typeface="Arial" panose="020B0604020202020204" pitchFamily="34" charset="0"/>
              </a:rPr>
              <a:t>Overcoming deficiencies</a:t>
            </a:r>
          </a:p>
          <a:p>
            <a:pPr>
              <a:lnSpc>
                <a:spcPct val="100000"/>
              </a:lnSpc>
            </a:pPr>
            <a:r>
              <a:rPr lang="en-US" sz="2400" dirty="0">
                <a:effectLst/>
                <a:latin typeface="Arial" panose="020B0604020202020204" pitchFamily="34" charset="0"/>
                <a:cs typeface="Arial" panose="020B0604020202020204" pitchFamily="34" charset="0"/>
              </a:rPr>
              <a:t>Avoiding pain</a:t>
            </a:r>
          </a:p>
          <a:p>
            <a:pPr>
              <a:lnSpc>
                <a:spcPct val="100000"/>
              </a:lnSpc>
            </a:pPr>
            <a:r>
              <a:rPr lang="en-US" sz="2400" dirty="0">
                <a:effectLst/>
                <a:latin typeface="Arial" panose="020B0604020202020204" pitchFamily="34" charset="0"/>
                <a:cs typeface="Arial" panose="020B0604020202020204" pitchFamily="34" charset="0"/>
              </a:rPr>
              <a:t>Running from unhappiness</a:t>
            </a:r>
          </a:p>
          <a:p>
            <a:pPr>
              <a:lnSpc>
                <a:spcPct val="100000"/>
              </a:lnSpc>
            </a:pPr>
            <a:r>
              <a:rPr lang="en-US" sz="2400" dirty="0">
                <a:effectLst/>
                <a:latin typeface="Arial" panose="020B0604020202020204" pitchFamily="34" charset="0"/>
                <a:cs typeface="Arial" panose="020B0604020202020204" pitchFamily="34" charset="0"/>
              </a:rPr>
              <a:t>Neutral state (0) as ceiling</a:t>
            </a:r>
          </a:p>
          <a:p>
            <a:pPr>
              <a:lnSpc>
                <a:spcPct val="100000"/>
              </a:lnSpc>
            </a:pPr>
            <a:r>
              <a:rPr lang="en-US" sz="2400" dirty="0">
                <a:effectLst/>
                <a:latin typeface="Arial" panose="020B0604020202020204" pitchFamily="34" charset="0"/>
                <a:cs typeface="Arial" panose="020B0604020202020204" pitchFamily="34" charset="0"/>
              </a:rPr>
              <a:t>Tensionless as ideal</a:t>
            </a:r>
          </a:p>
        </p:txBody>
      </p:sp>
      <p:sp>
        <p:nvSpPr>
          <p:cNvPr id="4" name="Text Placeholder 3"/>
          <p:cNvSpPr>
            <a:spLocks noGrp="1"/>
          </p:cNvSpPr>
          <p:nvPr>
            <p:ph type="body" sz="quarter" idx="3"/>
          </p:nvPr>
        </p:nvSpPr>
        <p:spPr>
          <a:xfrm>
            <a:off x="6198007" y="1848659"/>
            <a:ext cx="3776661" cy="480005"/>
          </a:xfrm>
        </p:spPr>
        <p:txBody>
          <a:bodyPr>
            <a:noAutofit/>
          </a:bodyPr>
          <a:lstStyle/>
          <a:p>
            <a:pPr algn="ctr"/>
            <a:r>
              <a:rPr lang="en-US" sz="2800" b="0" dirty="0">
                <a:effectLst/>
                <a:latin typeface="Arial" panose="020B0604020202020204" pitchFamily="34" charset="0"/>
                <a:cs typeface="Arial" panose="020B0604020202020204" pitchFamily="34" charset="0"/>
              </a:rPr>
              <a:t>Strengths Model</a:t>
            </a:r>
          </a:p>
        </p:txBody>
      </p:sp>
      <p:sp>
        <p:nvSpPr>
          <p:cNvPr id="5" name="Content Placeholder 4"/>
          <p:cNvSpPr>
            <a:spLocks noGrp="1"/>
          </p:cNvSpPr>
          <p:nvPr>
            <p:ph sz="quarter" idx="4"/>
          </p:nvPr>
        </p:nvSpPr>
        <p:spPr>
          <a:xfrm>
            <a:off x="6153150" y="2607432"/>
            <a:ext cx="5227154" cy="3488568"/>
          </a:xfrm>
        </p:spPr>
        <p:txBody>
          <a:bodyPr>
            <a:noAutofit/>
          </a:bodyPr>
          <a:lstStyle/>
          <a:p>
            <a:pPr>
              <a:lnSpc>
                <a:spcPct val="100000"/>
              </a:lnSpc>
            </a:pPr>
            <a:r>
              <a:rPr lang="en-US" sz="2400" dirty="0">
                <a:effectLst/>
                <a:latin typeface="Arial" panose="020B0604020202020204" pitchFamily="34" charset="0"/>
                <a:cs typeface="Arial" panose="020B0604020202020204" pitchFamily="34" charset="0"/>
              </a:rPr>
              <a:t>Well-being, satisfaction, joy, excitement, happiness</a:t>
            </a:r>
          </a:p>
          <a:p>
            <a:pPr>
              <a:lnSpc>
                <a:spcPct val="100000"/>
              </a:lnSpc>
            </a:pPr>
            <a:r>
              <a:rPr lang="en-US" sz="2400" dirty="0">
                <a:effectLst/>
                <a:latin typeface="Arial" panose="020B0604020202020204" pitchFamily="34" charset="0"/>
                <a:cs typeface="Arial" panose="020B0604020202020204" pitchFamily="34" charset="0"/>
              </a:rPr>
              <a:t>Focus on </a:t>
            </a:r>
            <a:r>
              <a:rPr lang="en-US" sz="2400" dirty="0" smtClean="0">
                <a:effectLst/>
                <a:latin typeface="Arial" panose="020B0604020202020204" pitchFamily="34" charset="0"/>
                <a:cs typeface="Arial" panose="020B0604020202020204" pitchFamily="34" charset="0"/>
              </a:rPr>
              <a:t>strengths</a:t>
            </a:r>
            <a:endParaRPr lang="en-US" sz="2400" dirty="0">
              <a:effectLst/>
              <a:latin typeface="Arial" panose="020B0604020202020204" pitchFamily="34" charset="0"/>
              <a:cs typeface="Arial" panose="020B0604020202020204" pitchFamily="34" charset="0"/>
            </a:endParaRPr>
          </a:p>
          <a:p>
            <a:pPr>
              <a:lnSpc>
                <a:spcPct val="100000"/>
              </a:lnSpc>
            </a:pPr>
            <a:r>
              <a:rPr lang="en-US" sz="2400" dirty="0">
                <a:effectLst/>
                <a:latin typeface="Arial" panose="020B0604020202020204" pitchFamily="34" charset="0"/>
                <a:cs typeface="Arial" panose="020B0604020202020204" pitchFamily="34" charset="0"/>
              </a:rPr>
              <a:t>Building competencies</a:t>
            </a:r>
          </a:p>
          <a:p>
            <a:pPr>
              <a:lnSpc>
                <a:spcPct val="100000"/>
              </a:lnSpc>
            </a:pPr>
            <a:r>
              <a:rPr lang="en-US" sz="2400" dirty="0">
                <a:effectLst/>
                <a:latin typeface="Arial" panose="020B0604020202020204" pitchFamily="34" charset="0"/>
                <a:cs typeface="Arial" panose="020B0604020202020204" pitchFamily="34" charset="0"/>
              </a:rPr>
              <a:t>Seeking pleasure</a:t>
            </a:r>
          </a:p>
          <a:p>
            <a:pPr>
              <a:lnSpc>
                <a:spcPct val="100000"/>
              </a:lnSpc>
            </a:pPr>
            <a:r>
              <a:rPr lang="en-US" sz="2400" dirty="0">
                <a:effectLst/>
                <a:latin typeface="Arial" panose="020B0604020202020204" pitchFamily="34" charset="0"/>
                <a:cs typeface="Arial" panose="020B0604020202020204" pitchFamily="34" charset="0"/>
              </a:rPr>
              <a:t>Pursuing happiness</a:t>
            </a:r>
          </a:p>
          <a:p>
            <a:pPr>
              <a:lnSpc>
                <a:spcPct val="100000"/>
              </a:lnSpc>
            </a:pPr>
            <a:r>
              <a:rPr lang="en-US" sz="2400" dirty="0">
                <a:effectLst/>
                <a:latin typeface="Arial" panose="020B0604020202020204" pitchFamily="34" charset="0"/>
                <a:cs typeface="Arial" panose="020B0604020202020204" pitchFamily="34" charset="0"/>
              </a:rPr>
              <a:t>No ceiling</a:t>
            </a:r>
          </a:p>
          <a:p>
            <a:pPr>
              <a:lnSpc>
                <a:spcPct val="100000"/>
              </a:lnSpc>
            </a:pPr>
            <a:r>
              <a:rPr lang="en-US" sz="2400" dirty="0">
                <a:effectLst/>
                <a:latin typeface="Arial" panose="020B0604020202020204" pitchFamily="34" charset="0"/>
                <a:cs typeface="Arial" panose="020B0604020202020204" pitchFamily="34" charset="0"/>
              </a:rPr>
              <a:t>Creative tension as ideal</a:t>
            </a:r>
          </a:p>
        </p:txBody>
      </p:sp>
      <p:sp>
        <p:nvSpPr>
          <p:cNvPr id="12292" name="Rectangle 4"/>
          <p:cNvSpPr>
            <a:spLocks noChangeArrowheads="1"/>
          </p:cNvSpPr>
          <p:nvPr/>
        </p:nvSpPr>
        <p:spPr bwMode="auto">
          <a:xfrm>
            <a:off x="2667002" y="67258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Tree>
    <p:extLst>
      <p:ext uri="{BB962C8B-B14F-4D97-AF65-F5344CB8AC3E}">
        <p14:creationId xmlns:p14="http://schemas.microsoft.com/office/powerpoint/2010/main" val="32078414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1647825" y="5843915"/>
            <a:ext cx="8743950" cy="523220"/>
          </a:xfrm>
          <a:prstGeom prst="rect">
            <a:avLst/>
          </a:prstGeom>
          <a:noFill/>
        </p:spPr>
        <p:txBody>
          <a:bodyPr wrap="square" rtlCol="0">
            <a:spAutoFit/>
          </a:bodyPr>
          <a:lstStyle/>
          <a:p>
            <a:r>
              <a:rPr lang="en-US" sz="1400" dirty="0" smtClean="0">
                <a:solidFill>
                  <a:prstClr val="black"/>
                </a:solidFill>
                <a:latin typeface="Arial" panose="020B0604020202020204" pitchFamily="34" charset="0"/>
                <a:cs typeface="Arial" panose="020B0604020202020204" pitchFamily="34" charset="0"/>
              </a:rPr>
              <a:t>Bertolino, B. (2015). </a:t>
            </a:r>
            <a:r>
              <a:rPr lang="en-US" sz="1400" i="1" dirty="0" smtClean="0">
                <a:solidFill>
                  <a:prstClr val="black"/>
                </a:solidFill>
                <a:latin typeface="Arial" panose="020B0604020202020204" pitchFamily="34" charset="0"/>
                <a:cs typeface="Arial" panose="020B0604020202020204" pitchFamily="34" charset="0"/>
              </a:rPr>
              <a:t>The residential youth care worker in action: A collaborative, strengths-based approach</a:t>
            </a:r>
            <a:r>
              <a:rPr lang="en-US" sz="1400" dirty="0" smtClean="0">
                <a:solidFill>
                  <a:prstClr val="black"/>
                </a:solidFill>
                <a:latin typeface="Arial" panose="020B0604020202020204" pitchFamily="34" charset="0"/>
                <a:cs typeface="Arial" panose="020B0604020202020204" pitchFamily="34" charset="0"/>
              </a:rPr>
              <a:t>. </a:t>
            </a:r>
          </a:p>
          <a:p>
            <a:r>
              <a:rPr lang="en-US" sz="1400" dirty="0">
                <a:solidFill>
                  <a:prstClr val="black"/>
                </a:solidFill>
                <a:latin typeface="Arial" panose="020B0604020202020204" pitchFamily="34" charset="0"/>
                <a:cs typeface="Arial" panose="020B0604020202020204" pitchFamily="34" charset="0"/>
              </a:rPr>
              <a:t> </a:t>
            </a:r>
            <a:r>
              <a:rPr lang="en-US" sz="1400" dirty="0" smtClean="0">
                <a:solidFill>
                  <a:prstClr val="black"/>
                </a:solidFill>
                <a:latin typeface="Arial" panose="020B0604020202020204" pitchFamily="34" charset="0"/>
                <a:cs typeface="Arial" panose="020B0604020202020204" pitchFamily="34" charset="0"/>
              </a:rPr>
              <a:t>    New York: Routledge.</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7591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057400"/>
            <a:ext cx="6705600" cy="1754326"/>
          </a:xfrm>
          <a:prstGeom prst="rect">
            <a:avLst/>
          </a:prstGeom>
        </p:spPr>
        <p:txBody>
          <a:bodyPr wrap="square">
            <a:spAutoFit/>
          </a:bodyPr>
          <a:lstStyle/>
          <a:p>
            <a:pPr algn="ctr"/>
            <a:r>
              <a:rPr lang="en-US" sz="5400" dirty="0">
                <a:solidFill>
                  <a:prstClr val="white"/>
                </a:solidFill>
                <a:latin typeface="Arial" panose="020B0604020202020204" pitchFamily="34" charset="0"/>
                <a:cs typeface="Arial" panose="020B0604020202020204" pitchFamily="34" charset="0"/>
              </a:rPr>
              <a:t>Strengths-Based Supervision</a:t>
            </a:r>
            <a:endParaRPr lang="en-US" sz="3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943995"/>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73426" y="0"/>
            <a:ext cx="9919252" cy="1461053"/>
          </a:xfrm>
        </p:spPr>
        <p:txBody>
          <a:bodyPr>
            <a:normAutofit/>
          </a:bodyPr>
          <a:lstStyle/>
          <a:p>
            <a:pPr algn="ctr" eaLnBrk="1" hangingPunct="1"/>
            <a:r>
              <a:rPr lang="en-US" sz="4000" dirty="0" smtClean="0">
                <a:solidFill>
                  <a:schemeClr val="tx1"/>
                </a:solidFill>
                <a:effectLst/>
                <a:latin typeface="Arial" pitchFamily="34" charset="0"/>
                <a:cs typeface="Arial" pitchFamily="34" charset="0"/>
              </a:rPr>
              <a:t>Strengths-Based </a:t>
            </a:r>
            <a:r>
              <a:rPr lang="en-US" sz="4000" dirty="0" smtClean="0">
                <a:solidFill>
                  <a:schemeClr val="tx1"/>
                </a:solidFill>
                <a:effectLst/>
                <a:latin typeface="Arial" pitchFamily="34" charset="0"/>
                <a:cs typeface="Arial" pitchFamily="34" charset="0"/>
              </a:rPr>
              <a:t>Principles &amp; Supervision</a:t>
            </a:r>
            <a:endParaRPr lang="en-US" sz="4000" dirty="0">
              <a:solidFill>
                <a:schemeClr val="tx1"/>
              </a:solidFill>
              <a:effectLst/>
              <a:latin typeface="Arial" pitchFamily="34" charset="0"/>
              <a:cs typeface="Arial" pitchFamily="34" charset="0"/>
            </a:endParaRPr>
          </a:p>
        </p:txBody>
      </p:sp>
      <p:sp>
        <p:nvSpPr>
          <p:cNvPr id="391171" name="Rectangle 3"/>
          <p:cNvSpPr>
            <a:spLocks noGrp="1" noRot="1" noChangeArrowheads="1"/>
          </p:cNvSpPr>
          <p:nvPr>
            <p:ph idx="1"/>
          </p:nvPr>
        </p:nvSpPr>
        <p:spPr>
          <a:xfrm>
            <a:off x="910833" y="1461053"/>
            <a:ext cx="10175631" cy="4727575"/>
          </a:xfrm>
        </p:spPr>
        <p:txBody>
          <a:bodyPr>
            <a:noAutofit/>
          </a:bodyPr>
          <a:lstStyle/>
          <a:p>
            <a:pPr marL="514350" indent="-514350" eaLnBrk="1" hangingPunct="1">
              <a:lnSpc>
                <a:spcPct val="100000"/>
              </a:lnSpc>
              <a:spcBef>
                <a:spcPts val="600"/>
              </a:spcBef>
              <a:spcAft>
                <a:spcPts val="600"/>
              </a:spcAft>
              <a:buClr>
                <a:schemeClr val="tx1"/>
              </a:buClr>
              <a:buSzPct val="100000"/>
              <a:buFont typeface="+mj-lt"/>
              <a:buAutoNum type="arabicPeriod"/>
            </a:pPr>
            <a:r>
              <a:rPr lang="en-US" sz="2800" dirty="0" smtClean="0">
                <a:effectLst/>
                <a:cs typeface="Arial" pitchFamily="34" charset="0"/>
              </a:rPr>
              <a:t>Clients </a:t>
            </a:r>
            <a:r>
              <a:rPr lang="en-US" sz="2800" dirty="0" smtClean="0">
                <a:effectLst/>
                <a:cs typeface="Arial" pitchFamily="34" charset="0"/>
              </a:rPr>
              <a:t>are the Most </a:t>
            </a:r>
            <a:r>
              <a:rPr lang="en-US" sz="2800" dirty="0">
                <a:effectLst/>
                <a:cs typeface="Arial" pitchFamily="34" charset="0"/>
              </a:rPr>
              <a:t>S</a:t>
            </a:r>
            <a:r>
              <a:rPr lang="en-US" sz="2800" dirty="0" smtClean="0">
                <a:effectLst/>
                <a:cs typeface="Arial" pitchFamily="34" charset="0"/>
              </a:rPr>
              <a:t>ignificant </a:t>
            </a:r>
            <a:r>
              <a:rPr lang="en-US" sz="2800" dirty="0">
                <a:effectLst/>
                <a:cs typeface="Arial" pitchFamily="34" charset="0"/>
              </a:rPr>
              <a:t>C</a:t>
            </a:r>
            <a:r>
              <a:rPr lang="en-US" sz="2800" dirty="0" smtClean="0">
                <a:effectLst/>
                <a:cs typeface="Arial" pitchFamily="34" charset="0"/>
              </a:rPr>
              <a:t>ontributors to </a:t>
            </a:r>
            <a:r>
              <a:rPr lang="en-US" sz="2800" dirty="0" smtClean="0">
                <a:effectLst/>
                <a:cs typeface="Arial" pitchFamily="34" charset="0"/>
              </a:rPr>
              <a:t>the</a:t>
            </a:r>
            <a:r>
              <a:rPr lang="en-US" sz="2800" dirty="0">
                <a:effectLst/>
                <a:cs typeface="Arial" pitchFamily="34" charset="0"/>
              </a:rPr>
              <a:t> </a:t>
            </a:r>
            <a:r>
              <a:rPr lang="en-US" sz="2800" dirty="0" smtClean="0">
                <a:effectLst/>
                <a:cs typeface="Arial" pitchFamily="34" charset="0"/>
              </a:rPr>
              <a:t>Success of Services.</a:t>
            </a:r>
            <a:endParaRPr lang="en-US" sz="2800" dirty="0" smtClean="0">
              <a:effectLst/>
              <a:cs typeface="Arial" pitchFamily="34" charset="0"/>
            </a:endParaRPr>
          </a:p>
          <a:p>
            <a:pPr lvl="1">
              <a:lnSpc>
                <a:spcPct val="100000"/>
              </a:lnSpc>
              <a:spcBef>
                <a:spcPts val="600"/>
              </a:spcBef>
              <a:spcAft>
                <a:spcPts val="600"/>
              </a:spcAft>
              <a:buClr>
                <a:schemeClr val="tx1"/>
              </a:buClr>
              <a:buSzPct val="100000"/>
            </a:pPr>
            <a:r>
              <a:rPr lang="en-US" sz="2400" dirty="0" smtClean="0">
                <a:effectLst/>
                <a:cs typeface="Arial" pitchFamily="34" charset="0"/>
              </a:rPr>
              <a:t>In Supervision: Maximize </a:t>
            </a:r>
            <a:r>
              <a:rPr lang="en-US" sz="2400" dirty="0" smtClean="0">
                <a:effectLst/>
                <a:cs typeface="Arial" pitchFamily="34" charset="0"/>
              </a:rPr>
              <a:t>supervisees’</a:t>
            </a:r>
            <a:r>
              <a:rPr lang="en-US" sz="2400" dirty="0" smtClean="0">
                <a:effectLst/>
                <a:cs typeface="Arial" pitchFamily="34" charset="0"/>
              </a:rPr>
              <a:t> </a:t>
            </a:r>
            <a:r>
              <a:rPr lang="en-US" sz="2400" dirty="0" smtClean="0">
                <a:effectLst/>
                <a:cs typeface="Arial" pitchFamily="34" charset="0"/>
              </a:rPr>
              <a:t>contributions to </a:t>
            </a:r>
            <a:r>
              <a:rPr lang="en-US" sz="2400" dirty="0" smtClean="0">
                <a:effectLst/>
                <a:cs typeface="Arial" pitchFamily="34" charset="0"/>
              </a:rPr>
              <a:t>the supervisory process</a:t>
            </a:r>
            <a:endParaRPr lang="en-US" sz="2400" dirty="0" smtClean="0">
              <a:effectLst/>
              <a:cs typeface="Arial" pitchFamily="34" charset="0"/>
            </a:endParaRPr>
          </a:p>
          <a:p>
            <a:pPr marL="514350" indent="-514350">
              <a:lnSpc>
                <a:spcPct val="100000"/>
              </a:lnSpc>
              <a:spcBef>
                <a:spcPts val="600"/>
              </a:spcBef>
              <a:spcAft>
                <a:spcPts val="600"/>
              </a:spcAft>
              <a:buClr>
                <a:schemeClr val="tx1"/>
              </a:buClr>
              <a:buSzPct val="100000"/>
              <a:buFont typeface="+mj-lt"/>
              <a:buAutoNum type="arabicPeriod" startAt="2"/>
            </a:pPr>
            <a:r>
              <a:rPr lang="en-US" sz="2800" dirty="0">
                <a:effectLst/>
                <a:cs typeface="Arial" pitchFamily="34" charset="0"/>
              </a:rPr>
              <a:t>The Therapeutic Relationship Makes Substantial and Consistent Contributions to </a:t>
            </a:r>
            <a:r>
              <a:rPr lang="en-US" sz="2800" dirty="0" smtClean="0">
                <a:effectLst/>
                <a:cs typeface="Arial" pitchFamily="34" charset="0"/>
              </a:rPr>
              <a:t>Outcome</a:t>
            </a:r>
          </a:p>
          <a:p>
            <a:pPr lvl="1">
              <a:lnSpc>
                <a:spcPct val="100000"/>
              </a:lnSpc>
              <a:spcBef>
                <a:spcPts val="600"/>
              </a:spcBef>
              <a:spcAft>
                <a:spcPts val="600"/>
              </a:spcAft>
              <a:buClr>
                <a:schemeClr val="tx1"/>
              </a:buClr>
              <a:buSzPct val="100000"/>
            </a:pPr>
            <a:r>
              <a:rPr lang="en-US" sz="2400" dirty="0" smtClean="0">
                <a:solidFill>
                  <a:schemeClr val="tx1"/>
                </a:solidFill>
                <a:effectLst/>
                <a:latin typeface="Arial" pitchFamily="34" charset="0"/>
                <a:cs typeface="Arial" pitchFamily="34" charset="0"/>
              </a:rPr>
              <a:t>In Supervision: Engage </a:t>
            </a:r>
            <a:r>
              <a:rPr lang="en-US" sz="2400" dirty="0" smtClean="0">
                <a:effectLst/>
                <a:cs typeface="Arial" pitchFamily="34" charset="0"/>
              </a:rPr>
              <a:t>supervisees</a:t>
            </a:r>
            <a:r>
              <a:rPr lang="en-US" sz="2400" dirty="0" smtClean="0">
                <a:solidFill>
                  <a:schemeClr val="tx1"/>
                </a:solidFill>
                <a:effectLst/>
                <a:latin typeface="Arial" pitchFamily="34" charset="0"/>
                <a:cs typeface="Arial" pitchFamily="34" charset="0"/>
              </a:rPr>
              <a:t> </a:t>
            </a:r>
            <a:r>
              <a:rPr lang="en-US" sz="2400" dirty="0" smtClean="0">
                <a:solidFill>
                  <a:schemeClr val="tx1"/>
                </a:solidFill>
                <a:effectLst/>
                <a:latin typeface="Arial" pitchFamily="34" charset="0"/>
                <a:cs typeface="Arial" pitchFamily="34" charset="0"/>
              </a:rPr>
              <a:t>through the working alliance</a:t>
            </a:r>
          </a:p>
          <a:p>
            <a:pPr marL="514350" indent="-514350">
              <a:lnSpc>
                <a:spcPct val="100000"/>
              </a:lnSpc>
              <a:spcBef>
                <a:spcPts val="600"/>
              </a:spcBef>
              <a:spcAft>
                <a:spcPts val="600"/>
              </a:spcAft>
              <a:buClr>
                <a:schemeClr val="tx1"/>
              </a:buClr>
              <a:buSzPct val="100000"/>
              <a:buFont typeface="+mj-lt"/>
              <a:buAutoNum type="arabicPeriod" startAt="3"/>
            </a:pPr>
            <a:r>
              <a:rPr lang="en-US" sz="2800" dirty="0">
                <a:effectLst>
                  <a:outerShdw blurRad="38100" dist="38100" dir="2700000" algn="tl">
                    <a:srgbClr val="000000">
                      <a:alpha val="43137"/>
                    </a:srgbClr>
                  </a:outerShdw>
                </a:effectLst>
                <a:cs typeface="Arial" pitchFamily="34" charset="0"/>
              </a:rPr>
              <a:t>Culture Influences and Shapes All Aspects of Clients’ Lives</a:t>
            </a:r>
            <a:endParaRPr lang="en-US" sz="2800" dirty="0" smtClean="0">
              <a:effectLst/>
              <a:cs typeface="Arial" pitchFamily="34" charset="0"/>
            </a:endParaRPr>
          </a:p>
          <a:p>
            <a:pPr lvl="1">
              <a:lnSpc>
                <a:spcPct val="100000"/>
              </a:lnSpc>
              <a:spcBef>
                <a:spcPts val="600"/>
              </a:spcBef>
              <a:spcAft>
                <a:spcPts val="600"/>
              </a:spcAft>
              <a:buClr>
                <a:schemeClr val="tx1"/>
              </a:buClr>
              <a:buSzPct val="100000"/>
            </a:pPr>
            <a:r>
              <a:rPr lang="en-US" sz="2400" dirty="0" smtClean="0">
                <a:solidFill>
                  <a:schemeClr val="tx1"/>
                </a:solidFill>
                <a:effectLst/>
                <a:latin typeface="Arial" pitchFamily="34" charset="0"/>
                <a:cs typeface="Arial" pitchFamily="34" charset="0"/>
              </a:rPr>
              <a:t>In Supervision: Convey </a:t>
            </a:r>
            <a:r>
              <a:rPr lang="en-US" sz="2400" dirty="0" smtClean="0">
                <a:solidFill>
                  <a:schemeClr val="tx1"/>
                </a:solidFill>
                <a:effectLst/>
                <a:latin typeface="Arial" pitchFamily="34" charset="0"/>
                <a:cs typeface="Arial" pitchFamily="34" charset="0"/>
              </a:rPr>
              <a:t>respect for </a:t>
            </a:r>
            <a:r>
              <a:rPr lang="en-US" sz="2400" dirty="0" smtClean="0">
                <a:effectLst/>
                <a:cs typeface="Arial" pitchFamily="34" charset="0"/>
              </a:rPr>
              <a:t>supervisees</a:t>
            </a:r>
            <a:r>
              <a:rPr lang="en-US" sz="2400" dirty="0" smtClean="0">
                <a:solidFill>
                  <a:schemeClr val="tx1"/>
                </a:solidFill>
                <a:effectLst/>
                <a:latin typeface="Arial" pitchFamily="34" charset="0"/>
                <a:cs typeface="Arial" pitchFamily="34" charset="0"/>
              </a:rPr>
              <a:t> </a:t>
            </a:r>
            <a:r>
              <a:rPr lang="en-US" sz="2400" dirty="0" smtClean="0">
                <a:solidFill>
                  <a:schemeClr val="tx1"/>
                </a:solidFill>
                <a:effectLst/>
                <a:latin typeface="Arial" pitchFamily="34" charset="0"/>
                <a:cs typeface="Arial" pitchFamily="34" charset="0"/>
              </a:rPr>
              <a:t>and </a:t>
            </a:r>
            <a:r>
              <a:rPr lang="en-US" sz="2400" dirty="0" smtClean="0">
                <a:effectLst/>
                <a:cs typeface="Arial" pitchFamily="34" charset="0"/>
              </a:rPr>
              <a:t>their</a:t>
            </a:r>
            <a:r>
              <a:rPr lang="en-US" sz="2400" dirty="0" smtClean="0">
                <a:solidFill>
                  <a:schemeClr val="tx1"/>
                </a:solidFill>
                <a:effectLst/>
                <a:latin typeface="Arial" pitchFamily="34" charset="0"/>
                <a:cs typeface="Arial" pitchFamily="34" charset="0"/>
              </a:rPr>
              <a:t> cultures</a:t>
            </a:r>
            <a:endParaRPr lang="en-US" sz="2400"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089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Scale>
                                      <p:cBhvr>
                                        <p:cTn id="7" dur="1000" decel="50000" fill="hold">
                                          <p:stCondLst>
                                            <p:cond delay="0"/>
                                          </p:stCondLst>
                                        </p:cTn>
                                        <p:tgtEl>
                                          <p:spTgt spid="391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1171">
                                            <p:txEl>
                                              <p:pRg st="0" end="0"/>
                                            </p:txEl>
                                          </p:spTgt>
                                        </p:tgtEl>
                                        <p:attrNameLst>
                                          <p:attrName>ppt_x</p:attrName>
                                          <p:attrName>ppt_y</p:attrName>
                                        </p:attrNameLst>
                                      </p:cBhvr>
                                    </p:animMotion>
                                    <p:animEffect transition="in" filter="fade">
                                      <p:cBhvr>
                                        <p:cTn id="9" dur="1000"/>
                                        <p:tgtEl>
                                          <p:spTgt spid="391171">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91171">
                                            <p:txEl>
                                              <p:pRg st="1" end="1"/>
                                            </p:txEl>
                                          </p:spTgt>
                                        </p:tgtEl>
                                        <p:attrNameLst>
                                          <p:attrName>style.visibility</p:attrName>
                                        </p:attrNameLst>
                                      </p:cBhvr>
                                      <p:to>
                                        <p:strVal val="visible"/>
                                      </p:to>
                                    </p:set>
                                    <p:animScale>
                                      <p:cBhvr>
                                        <p:cTn id="12" dur="1000" decel="50000" fill="hold">
                                          <p:stCondLst>
                                            <p:cond delay="0"/>
                                          </p:stCondLst>
                                        </p:cTn>
                                        <p:tgtEl>
                                          <p:spTgt spid="391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91171">
                                            <p:txEl>
                                              <p:pRg st="1" end="1"/>
                                            </p:txEl>
                                          </p:spTgt>
                                        </p:tgtEl>
                                        <p:attrNameLst>
                                          <p:attrName>ppt_x</p:attrName>
                                          <p:attrName>ppt_y</p:attrName>
                                        </p:attrNameLst>
                                      </p:cBhvr>
                                    </p:animMotion>
                                    <p:animEffect transition="in" filter="fade">
                                      <p:cBhvr>
                                        <p:cTn id="14" dur="1000"/>
                                        <p:tgtEl>
                                          <p:spTgt spid="39117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91171">
                                            <p:txEl>
                                              <p:pRg st="2" end="2"/>
                                            </p:txEl>
                                          </p:spTgt>
                                        </p:tgtEl>
                                        <p:attrNameLst>
                                          <p:attrName>style.visibility</p:attrName>
                                        </p:attrNameLst>
                                      </p:cBhvr>
                                      <p:to>
                                        <p:strVal val="visible"/>
                                      </p:to>
                                    </p:set>
                                    <p:animScale>
                                      <p:cBhvr>
                                        <p:cTn id="19" dur="1000" decel="50000" fill="hold">
                                          <p:stCondLst>
                                            <p:cond delay="0"/>
                                          </p:stCondLst>
                                        </p:cTn>
                                        <p:tgtEl>
                                          <p:spTgt spid="3911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91171">
                                            <p:txEl>
                                              <p:pRg st="2" end="2"/>
                                            </p:txEl>
                                          </p:spTgt>
                                        </p:tgtEl>
                                        <p:attrNameLst>
                                          <p:attrName>ppt_x</p:attrName>
                                          <p:attrName>ppt_y</p:attrName>
                                        </p:attrNameLst>
                                      </p:cBhvr>
                                    </p:animMotion>
                                    <p:animEffect transition="in" filter="fade">
                                      <p:cBhvr>
                                        <p:cTn id="21" dur="1000"/>
                                        <p:tgtEl>
                                          <p:spTgt spid="391171">
                                            <p:txEl>
                                              <p:pRg st="2" end="2"/>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391171">
                                            <p:txEl>
                                              <p:pRg st="3" end="3"/>
                                            </p:txEl>
                                          </p:spTgt>
                                        </p:tgtEl>
                                        <p:attrNameLst>
                                          <p:attrName>style.visibility</p:attrName>
                                        </p:attrNameLst>
                                      </p:cBhvr>
                                      <p:to>
                                        <p:strVal val="visible"/>
                                      </p:to>
                                    </p:set>
                                    <p:animScale>
                                      <p:cBhvr>
                                        <p:cTn id="24" dur="1000" decel="50000" fill="hold">
                                          <p:stCondLst>
                                            <p:cond delay="0"/>
                                          </p:stCondLst>
                                        </p:cTn>
                                        <p:tgtEl>
                                          <p:spTgt spid="3911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91171">
                                            <p:txEl>
                                              <p:pRg st="3" end="3"/>
                                            </p:txEl>
                                          </p:spTgt>
                                        </p:tgtEl>
                                        <p:attrNameLst>
                                          <p:attrName>ppt_x</p:attrName>
                                          <p:attrName>ppt_y</p:attrName>
                                        </p:attrNameLst>
                                      </p:cBhvr>
                                    </p:animMotion>
                                    <p:animEffect transition="in" filter="fade">
                                      <p:cBhvr>
                                        <p:cTn id="26" dur="1000"/>
                                        <p:tgtEl>
                                          <p:spTgt spid="39117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391171">
                                            <p:txEl>
                                              <p:pRg st="4" end="4"/>
                                            </p:txEl>
                                          </p:spTgt>
                                        </p:tgtEl>
                                        <p:attrNameLst>
                                          <p:attrName>style.visibility</p:attrName>
                                        </p:attrNameLst>
                                      </p:cBhvr>
                                      <p:to>
                                        <p:strVal val="visible"/>
                                      </p:to>
                                    </p:set>
                                    <p:animScale>
                                      <p:cBhvr>
                                        <p:cTn id="31" dur="1000" decel="50000" fill="hold">
                                          <p:stCondLst>
                                            <p:cond delay="0"/>
                                          </p:stCondLst>
                                        </p:cTn>
                                        <p:tgtEl>
                                          <p:spTgt spid="39117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91171">
                                            <p:txEl>
                                              <p:pRg st="4" end="4"/>
                                            </p:txEl>
                                          </p:spTgt>
                                        </p:tgtEl>
                                        <p:attrNameLst>
                                          <p:attrName>ppt_x</p:attrName>
                                          <p:attrName>ppt_y</p:attrName>
                                        </p:attrNameLst>
                                      </p:cBhvr>
                                    </p:animMotion>
                                    <p:animEffect transition="in" filter="fade">
                                      <p:cBhvr>
                                        <p:cTn id="33" dur="1000"/>
                                        <p:tgtEl>
                                          <p:spTgt spid="391171">
                                            <p:txEl>
                                              <p:pRg st="4" end="4"/>
                                            </p:txEl>
                                          </p:spTgt>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391171">
                                            <p:txEl>
                                              <p:pRg st="5" end="5"/>
                                            </p:txEl>
                                          </p:spTgt>
                                        </p:tgtEl>
                                        <p:attrNameLst>
                                          <p:attrName>style.visibility</p:attrName>
                                        </p:attrNameLst>
                                      </p:cBhvr>
                                      <p:to>
                                        <p:strVal val="visible"/>
                                      </p:to>
                                    </p:set>
                                    <p:animScale>
                                      <p:cBhvr>
                                        <p:cTn id="36" dur="1000" decel="50000" fill="hold">
                                          <p:stCondLst>
                                            <p:cond delay="0"/>
                                          </p:stCondLst>
                                        </p:cTn>
                                        <p:tgtEl>
                                          <p:spTgt spid="39117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91171">
                                            <p:txEl>
                                              <p:pRg st="5" end="5"/>
                                            </p:txEl>
                                          </p:spTgt>
                                        </p:tgtEl>
                                        <p:attrNameLst>
                                          <p:attrName>ppt_x</p:attrName>
                                          <p:attrName>ppt_y</p:attrName>
                                        </p:attrNameLst>
                                      </p:cBhvr>
                                    </p:animMotion>
                                    <p:animEffect transition="in" filter="fade">
                                      <p:cBhvr>
                                        <p:cTn id="38" dur="1000"/>
                                        <p:tgtEl>
                                          <p:spTgt spid="391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1093304" y="0"/>
            <a:ext cx="9973281" cy="1649896"/>
          </a:xfrm>
        </p:spPr>
        <p:txBody>
          <a:bodyPr>
            <a:normAutofit/>
          </a:bodyPr>
          <a:lstStyle/>
          <a:p>
            <a:pPr algn="ctr" eaLnBrk="1" hangingPunct="1"/>
            <a:r>
              <a:rPr lang="en-US" sz="4400" dirty="0" smtClean="0">
                <a:solidFill>
                  <a:schemeClr val="tx1"/>
                </a:solidFill>
                <a:effectLst/>
                <a:latin typeface="Arial" pitchFamily="34" charset="0"/>
                <a:cs typeface="Arial" pitchFamily="34" charset="0"/>
              </a:rPr>
              <a:t>Strengths-Based </a:t>
            </a:r>
            <a:r>
              <a:rPr lang="en-US" sz="4400" dirty="0" smtClean="0">
                <a:solidFill>
                  <a:schemeClr val="tx1"/>
                </a:solidFill>
                <a:effectLst/>
                <a:latin typeface="Arial" pitchFamily="34" charset="0"/>
                <a:cs typeface="Arial" pitchFamily="34" charset="0"/>
              </a:rPr>
              <a:t>Principles &amp; Supervision </a:t>
            </a:r>
            <a:r>
              <a:rPr lang="en-US" sz="3200" dirty="0" smtClean="0">
                <a:solidFill>
                  <a:schemeClr val="tx1"/>
                </a:solidFill>
                <a:effectLst/>
                <a:latin typeface="Arial" pitchFamily="34" charset="0"/>
                <a:cs typeface="Arial" pitchFamily="34" charset="0"/>
              </a:rPr>
              <a:t>(cont.)</a:t>
            </a:r>
            <a:endParaRPr lang="en-US" sz="4400" dirty="0">
              <a:solidFill>
                <a:schemeClr val="tx1"/>
              </a:solidFill>
              <a:effectLst/>
              <a:latin typeface="Arial" pitchFamily="34" charset="0"/>
              <a:cs typeface="Arial" pitchFamily="34" charset="0"/>
            </a:endParaRPr>
          </a:p>
        </p:txBody>
      </p:sp>
      <p:sp>
        <p:nvSpPr>
          <p:cNvPr id="391171" name="Rectangle 3"/>
          <p:cNvSpPr>
            <a:spLocks noGrp="1" noRot="1" noChangeArrowheads="1"/>
          </p:cNvSpPr>
          <p:nvPr>
            <p:ph idx="1"/>
          </p:nvPr>
        </p:nvSpPr>
        <p:spPr>
          <a:xfrm>
            <a:off x="890954" y="1749287"/>
            <a:ext cx="10175631" cy="4349889"/>
          </a:xfrm>
        </p:spPr>
        <p:txBody>
          <a:bodyPr>
            <a:noAutofit/>
          </a:bodyPr>
          <a:lstStyle/>
          <a:p>
            <a:pPr marL="514350" indent="-514350">
              <a:lnSpc>
                <a:spcPct val="100000"/>
              </a:lnSpc>
              <a:spcBef>
                <a:spcPts val="600"/>
              </a:spcBef>
              <a:spcAft>
                <a:spcPts val="600"/>
              </a:spcAft>
              <a:buClr>
                <a:schemeClr val="tx1"/>
              </a:buClr>
              <a:buSzPct val="100000"/>
              <a:buFont typeface="+mj-lt"/>
              <a:buAutoNum type="arabicPeriod" startAt="4"/>
            </a:pPr>
            <a:r>
              <a:rPr lang="en-US" sz="2800" dirty="0">
                <a:effectLst/>
                <a:cs typeface="Arial" pitchFamily="34" charset="0"/>
              </a:rPr>
              <a:t>Effective Services Promote </a:t>
            </a:r>
            <a:r>
              <a:rPr lang="en-US" sz="2800" dirty="0" smtClean="0">
                <a:effectLst/>
                <a:cs typeface="Arial" pitchFamily="34" charset="0"/>
              </a:rPr>
              <a:t>Growth, Development</a:t>
            </a:r>
            <a:r>
              <a:rPr lang="en-US" sz="2800" dirty="0">
                <a:effectLst/>
                <a:cs typeface="Arial" pitchFamily="34" charset="0"/>
              </a:rPr>
              <a:t>, and </a:t>
            </a:r>
            <a:r>
              <a:rPr lang="en-US" sz="2800" dirty="0" smtClean="0">
                <a:effectLst/>
                <a:cs typeface="Arial" pitchFamily="34" charset="0"/>
              </a:rPr>
              <a:t>Well-Being</a:t>
            </a:r>
          </a:p>
          <a:p>
            <a:pPr lvl="1">
              <a:lnSpc>
                <a:spcPct val="100000"/>
              </a:lnSpc>
              <a:spcBef>
                <a:spcPts val="600"/>
              </a:spcBef>
              <a:spcAft>
                <a:spcPts val="600"/>
              </a:spcAft>
              <a:buClr>
                <a:schemeClr val="tx1"/>
              </a:buClr>
              <a:buSzPct val="100000"/>
            </a:pPr>
            <a:r>
              <a:rPr lang="en-US" sz="2400" dirty="0" smtClean="0">
                <a:effectLst/>
                <a:cs typeface="Arial" pitchFamily="34" charset="0"/>
              </a:rPr>
              <a:t>In </a:t>
            </a:r>
            <a:r>
              <a:rPr lang="en-US" sz="2400" dirty="0" smtClean="0">
                <a:effectLst/>
                <a:cs typeface="Arial" pitchFamily="34" charset="0"/>
              </a:rPr>
              <a:t>Supervision: </a:t>
            </a:r>
            <a:r>
              <a:rPr lang="en-US" sz="2400" dirty="0" smtClean="0">
                <a:effectLst/>
                <a:cs typeface="Arial" pitchFamily="34" charset="0"/>
              </a:rPr>
              <a:t>Utilize </a:t>
            </a:r>
            <a:r>
              <a:rPr lang="en-US" sz="2400" dirty="0" smtClean="0">
                <a:effectLst/>
                <a:cs typeface="Arial" pitchFamily="34" charset="0"/>
              </a:rPr>
              <a:t>strategies that empower </a:t>
            </a:r>
            <a:r>
              <a:rPr lang="en-US" sz="2400" dirty="0" smtClean="0">
                <a:effectLst/>
                <a:cs typeface="Arial" pitchFamily="34" charset="0"/>
              </a:rPr>
              <a:t>supervisees</a:t>
            </a:r>
            <a:endParaRPr lang="en-US" sz="2400" dirty="0" smtClean="0">
              <a:effectLst/>
              <a:cs typeface="Arial" pitchFamily="34" charset="0"/>
            </a:endParaRPr>
          </a:p>
          <a:p>
            <a:pPr marL="514350" indent="-514350">
              <a:lnSpc>
                <a:spcPct val="100000"/>
              </a:lnSpc>
              <a:spcBef>
                <a:spcPts val="600"/>
              </a:spcBef>
              <a:spcAft>
                <a:spcPts val="600"/>
              </a:spcAft>
              <a:buClr>
                <a:schemeClr val="tx1"/>
              </a:buClr>
              <a:buSzPct val="100000"/>
              <a:buFont typeface="+mj-lt"/>
              <a:buAutoNum type="arabicPeriod" startAt="5"/>
            </a:pPr>
            <a:r>
              <a:rPr lang="en-US" sz="2800" dirty="0">
                <a:effectLst/>
                <a:cs typeface="Arial" pitchFamily="34" charset="0"/>
              </a:rPr>
              <a:t>Expectancy and Hope </a:t>
            </a:r>
            <a:r>
              <a:rPr lang="en-US" sz="2800" dirty="0" smtClean="0">
                <a:effectLst/>
                <a:cs typeface="Arial" pitchFamily="34" charset="0"/>
              </a:rPr>
              <a:t>are Catalysts </a:t>
            </a:r>
            <a:r>
              <a:rPr lang="en-US" sz="2800" dirty="0">
                <a:effectLst/>
                <a:cs typeface="Arial" pitchFamily="34" charset="0"/>
              </a:rPr>
              <a:t>of </a:t>
            </a:r>
            <a:r>
              <a:rPr lang="en-US" sz="2800" dirty="0" smtClean="0">
                <a:effectLst/>
                <a:cs typeface="Arial" pitchFamily="34" charset="0"/>
              </a:rPr>
              <a:t>Change</a:t>
            </a:r>
          </a:p>
          <a:p>
            <a:pPr lvl="1">
              <a:lnSpc>
                <a:spcPct val="100000"/>
              </a:lnSpc>
              <a:spcBef>
                <a:spcPts val="600"/>
              </a:spcBef>
              <a:spcAft>
                <a:spcPts val="600"/>
              </a:spcAft>
              <a:buClr>
                <a:schemeClr val="tx1"/>
              </a:buClr>
              <a:buSzPct val="100000"/>
            </a:pPr>
            <a:r>
              <a:rPr lang="en-US" sz="2400" dirty="0" smtClean="0">
                <a:effectLst/>
                <a:cs typeface="Arial" pitchFamily="34" charset="0"/>
              </a:rPr>
              <a:t>In Supervision: Demonstrate </a:t>
            </a:r>
            <a:r>
              <a:rPr lang="en-US" sz="2400" dirty="0" smtClean="0">
                <a:effectLst/>
                <a:cs typeface="Arial" pitchFamily="34" charset="0"/>
              </a:rPr>
              <a:t>faith in the </a:t>
            </a:r>
            <a:r>
              <a:rPr lang="en-US" sz="2400" dirty="0" smtClean="0">
                <a:effectLst/>
                <a:cs typeface="Arial" pitchFamily="34" charset="0"/>
              </a:rPr>
              <a:t>value</a:t>
            </a:r>
            <a:r>
              <a:rPr lang="en-US" sz="2400" dirty="0" smtClean="0">
                <a:effectLst/>
                <a:cs typeface="Arial" pitchFamily="34" charset="0"/>
              </a:rPr>
              <a:t> </a:t>
            </a:r>
            <a:r>
              <a:rPr lang="en-US" sz="2400" dirty="0" smtClean="0">
                <a:effectLst/>
                <a:cs typeface="Arial" pitchFamily="34" charset="0"/>
              </a:rPr>
              <a:t>of </a:t>
            </a:r>
            <a:r>
              <a:rPr lang="en-US" sz="2400" dirty="0" smtClean="0">
                <a:effectLst/>
                <a:cs typeface="Arial" pitchFamily="34" charset="0"/>
              </a:rPr>
              <a:t>supervision</a:t>
            </a:r>
            <a:endParaRPr lang="en-US" sz="2400" dirty="0" smtClean="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393951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Scale>
                                      <p:cBhvr>
                                        <p:cTn id="7" dur="1000" decel="50000" fill="hold">
                                          <p:stCondLst>
                                            <p:cond delay="0"/>
                                          </p:stCondLst>
                                        </p:cTn>
                                        <p:tgtEl>
                                          <p:spTgt spid="391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91171">
                                            <p:txEl>
                                              <p:pRg st="0" end="0"/>
                                            </p:txEl>
                                          </p:spTgt>
                                        </p:tgtEl>
                                        <p:attrNameLst>
                                          <p:attrName>ppt_x</p:attrName>
                                          <p:attrName>ppt_y</p:attrName>
                                        </p:attrNameLst>
                                      </p:cBhvr>
                                    </p:animMotion>
                                    <p:animEffect transition="in" filter="fade">
                                      <p:cBhvr>
                                        <p:cTn id="9" dur="1000"/>
                                        <p:tgtEl>
                                          <p:spTgt spid="391171">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91171">
                                            <p:txEl>
                                              <p:pRg st="1" end="1"/>
                                            </p:txEl>
                                          </p:spTgt>
                                        </p:tgtEl>
                                        <p:attrNameLst>
                                          <p:attrName>style.visibility</p:attrName>
                                        </p:attrNameLst>
                                      </p:cBhvr>
                                      <p:to>
                                        <p:strVal val="visible"/>
                                      </p:to>
                                    </p:set>
                                    <p:animScale>
                                      <p:cBhvr>
                                        <p:cTn id="12" dur="1000" decel="50000" fill="hold">
                                          <p:stCondLst>
                                            <p:cond delay="0"/>
                                          </p:stCondLst>
                                        </p:cTn>
                                        <p:tgtEl>
                                          <p:spTgt spid="39117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91171">
                                            <p:txEl>
                                              <p:pRg st="1" end="1"/>
                                            </p:txEl>
                                          </p:spTgt>
                                        </p:tgtEl>
                                        <p:attrNameLst>
                                          <p:attrName>ppt_x</p:attrName>
                                          <p:attrName>ppt_y</p:attrName>
                                        </p:attrNameLst>
                                      </p:cBhvr>
                                    </p:animMotion>
                                    <p:animEffect transition="in" filter="fade">
                                      <p:cBhvr>
                                        <p:cTn id="14" dur="1000"/>
                                        <p:tgtEl>
                                          <p:spTgt spid="391171">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91171">
                                            <p:txEl>
                                              <p:pRg st="2" end="2"/>
                                            </p:txEl>
                                          </p:spTgt>
                                        </p:tgtEl>
                                        <p:attrNameLst>
                                          <p:attrName>style.visibility</p:attrName>
                                        </p:attrNameLst>
                                      </p:cBhvr>
                                      <p:to>
                                        <p:strVal val="visible"/>
                                      </p:to>
                                    </p:set>
                                    <p:animScale>
                                      <p:cBhvr>
                                        <p:cTn id="17" dur="1000" decel="50000" fill="hold">
                                          <p:stCondLst>
                                            <p:cond delay="0"/>
                                          </p:stCondLst>
                                        </p:cTn>
                                        <p:tgtEl>
                                          <p:spTgt spid="39117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91171">
                                            <p:txEl>
                                              <p:pRg st="2" end="2"/>
                                            </p:txEl>
                                          </p:spTgt>
                                        </p:tgtEl>
                                        <p:attrNameLst>
                                          <p:attrName>ppt_x</p:attrName>
                                          <p:attrName>ppt_y</p:attrName>
                                        </p:attrNameLst>
                                      </p:cBhvr>
                                    </p:animMotion>
                                    <p:animEffect transition="in" filter="fade">
                                      <p:cBhvr>
                                        <p:cTn id="19" dur="1000"/>
                                        <p:tgtEl>
                                          <p:spTgt spid="391171">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91171">
                                            <p:txEl>
                                              <p:pRg st="3" end="3"/>
                                            </p:txEl>
                                          </p:spTgt>
                                        </p:tgtEl>
                                        <p:attrNameLst>
                                          <p:attrName>style.visibility</p:attrName>
                                        </p:attrNameLst>
                                      </p:cBhvr>
                                      <p:to>
                                        <p:strVal val="visible"/>
                                      </p:to>
                                    </p:set>
                                    <p:animScale>
                                      <p:cBhvr>
                                        <p:cTn id="22" dur="1000" decel="50000" fill="hold">
                                          <p:stCondLst>
                                            <p:cond delay="0"/>
                                          </p:stCondLst>
                                        </p:cTn>
                                        <p:tgtEl>
                                          <p:spTgt spid="39117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91171">
                                            <p:txEl>
                                              <p:pRg st="3" end="3"/>
                                            </p:txEl>
                                          </p:spTgt>
                                        </p:tgtEl>
                                        <p:attrNameLst>
                                          <p:attrName>ppt_x</p:attrName>
                                          <p:attrName>ppt_y</p:attrName>
                                        </p:attrNameLst>
                                      </p:cBhvr>
                                    </p:animMotion>
                                    <p:animEffect transition="in" filter="fade">
                                      <p:cBhvr>
                                        <p:cTn id="24" dur="1000"/>
                                        <p:tgtEl>
                                          <p:spTgt spid="391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76600" y="-1295400"/>
            <a:ext cx="5453324" cy="9692640"/>
          </a:xfrm>
          <a:prstGeom prst="rect">
            <a:avLst/>
          </a:prstGeom>
        </p:spPr>
      </p:pic>
    </p:spTree>
    <p:extLst>
      <p:ext uri="{BB962C8B-B14F-4D97-AF65-F5344CB8AC3E}">
        <p14:creationId xmlns:p14="http://schemas.microsoft.com/office/powerpoint/2010/main" val="23900404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334021" y="414131"/>
            <a:ext cx="7452060" cy="707886"/>
          </a:xfrm>
          <a:prstGeom prst="rect">
            <a:avLst/>
          </a:prstGeom>
          <a:noFill/>
        </p:spPr>
        <p:txBody>
          <a:bodyPr wrap="square" rtlCol="0">
            <a:spAutoFit/>
          </a:bodyPr>
          <a:lstStyle/>
          <a:p>
            <a:pPr algn="ctr" defTabSz="342900"/>
            <a:r>
              <a:rPr lang="en-US" sz="4000" dirty="0">
                <a:solidFill>
                  <a:prstClr val="white"/>
                </a:solidFill>
                <a:latin typeface="Arial" panose="020B0604020202020204" pitchFamily="34" charset="0"/>
                <a:cs typeface="Arial" panose="020B0604020202020204" pitchFamily="34" charset="0"/>
              </a:rPr>
              <a:t>Considerations </a:t>
            </a:r>
            <a:r>
              <a:rPr lang="en-US" sz="4000" dirty="0" smtClean="0">
                <a:solidFill>
                  <a:prstClr val="white"/>
                </a:solidFill>
                <a:latin typeface="Arial" panose="020B0604020202020204" pitchFamily="34" charset="0"/>
                <a:cs typeface="Arial" panose="020B0604020202020204" pitchFamily="34" charset="0"/>
              </a:rPr>
              <a:t>for Supervision </a:t>
            </a:r>
            <a:endParaRPr lang="en-US" sz="4000" dirty="0">
              <a:solidFill>
                <a:prstClr val="white"/>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2878" y="1447800"/>
            <a:ext cx="9611139" cy="4800600"/>
          </a:xfrm>
        </p:spPr>
        <p:txBody>
          <a:bodyPr>
            <a:normAutofit/>
          </a:bodyPr>
          <a:lstStyle/>
          <a:p>
            <a:pPr marL="514350" indent="-514350" algn="l">
              <a:lnSpc>
                <a:spcPct val="100000"/>
              </a:lnSpc>
              <a:spcBef>
                <a:spcPts val="300"/>
              </a:spcBef>
              <a:buFont typeface="+mj-lt"/>
              <a:buAutoNum type="arabicPeriod"/>
            </a:pPr>
            <a:r>
              <a:rPr lang="en-US" sz="3200" dirty="0">
                <a:effectLst/>
              </a:rPr>
              <a:t>Discuss the dual roles of both the supervisee and </a:t>
            </a:r>
            <a:r>
              <a:rPr lang="en-US" sz="3200" dirty="0" smtClean="0">
                <a:effectLst/>
              </a:rPr>
              <a:t>supervisor.</a:t>
            </a:r>
            <a:endParaRPr lang="en-US" sz="3200" dirty="0">
              <a:effectLst/>
            </a:endParaRPr>
          </a:p>
          <a:p>
            <a:pPr marL="514350" indent="-514350" algn="l">
              <a:lnSpc>
                <a:spcPct val="100000"/>
              </a:lnSpc>
              <a:spcBef>
                <a:spcPts val="300"/>
              </a:spcBef>
              <a:buFont typeface="+mj-lt"/>
              <a:buAutoNum type="arabicPeriod"/>
            </a:pPr>
            <a:r>
              <a:rPr lang="en-US" sz="3200" dirty="0">
                <a:effectLst/>
              </a:rPr>
              <a:t>Explore (and periodically revisit) the supervisee’s hopes and expectations, including developmental </a:t>
            </a:r>
            <a:r>
              <a:rPr lang="en-US" sz="3200" dirty="0" smtClean="0">
                <a:effectLst/>
              </a:rPr>
              <a:t>goals.</a:t>
            </a:r>
            <a:endParaRPr lang="en-US" sz="3200" dirty="0">
              <a:effectLst/>
            </a:endParaRPr>
          </a:p>
          <a:p>
            <a:pPr marL="514350" indent="-514350" algn="l">
              <a:lnSpc>
                <a:spcPct val="100000"/>
              </a:lnSpc>
              <a:spcBef>
                <a:spcPts val="300"/>
              </a:spcBef>
              <a:buFont typeface="+mj-lt"/>
              <a:buAutoNum type="arabicPeriod"/>
            </a:pPr>
            <a:r>
              <a:rPr lang="en-US" sz="3200" dirty="0">
                <a:effectLst/>
              </a:rPr>
              <a:t>Describe your expectations, hopes, and goals as a supervisor, for the </a:t>
            </a:r>
            <a:r>
              <a:rPr lang="en-US" sz="3200" dirty="0" smtClean="0">
                <a:effectLst/>
              </a:rPr>
              <a:t>supervisee.</a:t>
            </a:r>
          </a:p>
          <a:p>
            <a:pPr marL="514350" indent="-514350" algn="l">
              <a:lnSpc>
                <a:spcPct val="100000"/>
              </a:lnSpc>
              <a:spcBef>
                <a:spcPts val="300"/>
              </a:spcBef>
              <a:buFont typeface="+mj-lt"/>
              <a:buAutoNum type="arabicPeriod"/>
            </a:pPr>
            <a:r>
              <a:rPr lang="en-US" sz="3200" dirty="0">
                <a:effectLst/>
              </a:rPr>
              <a:t>Emphasize personal </a:t>
            </a:r>
            <a:r>
              <a:rPr lang="en-US" sz="3200" dirty="0" smtClean="0">
                <a:effectLst/>
              </a:rPr>
              <a:t>well-being</a:t>
            </a:r>
            <a:endParaRPr lang="en-US" sz="3200" dirty="0">
              <a:effectLst/>
            </a:endParaRPr>
          </a:p>
        </p:txBody>
      </p:sp>
    </p:spTree>
    <p:extLst>
      <p:ext uri="{BB962C8B-B14F-4D97-AF65-F5344CB8AC3E}">
        <p14:creationId xmlns:p14="http://schemas.microsoft.com/office/powerpoint/2010/main" val="5496042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02026" y="424071"/>
            <a:ext cx="9531626" cy="707886"/>
          </a:xfrm>
          <a:prstGeom prst="rect">
            <a:avLst/>
          </a:prstGeom>
          <a:noFill/>
        </p:spPr>
        <p:txBody>
          <a:bodyPr wrap="square" rtlCol="0">
            <a:spAutoFit/>
          </a:bodyPr>
          <a:lstStyle/>
          <a:p>
            <a:pPr algn="ctr" defTabSz="342900"/>
            <a:r>
              <a:rPr lang="en-US" sz="4000" dirty="0">
                <a:solidFill>
                  <a:prstClr val="white"/>
                </a:solidFill>
                <a:latin typeface="Arial" panose="020B0604020202020204" pitchFamily="34" charset="0"/>
                <a:cs typeface="Arial" panose="020B0604020202020204" pitchFamily="34" charset="0"/>
              </a:rPr>
              <a:t>Considerations </a:t>
            </a:r>
            <a:r>
              <a:rPr lang="en-US" sz="4000" dirty="0" smtClean="0">
                <a:solidFill>
                  <a:prstClr val="white"/>
                </a:solidFill>
                <a:latin typeface="Arial" panose="020B0604020202020204" pitchFamily="34" charset="0"/>
                <a:cs typeface="Arial" panose="020B0604020202020204" pitchFamily="34" charset="0"/>
              </a:rPr>
              <a:t>for</a:t>
            </a:r>
            <a:r>
              <a:rPr lang="en-US" sz="4000" dirty="0" smtClean="0">
                <a:solidFill>
                  <a:prstClr val="white"/>
                </a:solidFill>
                <a:latin typeface="Arial" panose="020B0604020202020204" pitchFamily="34" charset="0"/>
                <a:cs typeface="Arial" panose="020B0604020202020204" pitchFamily="34" charset="0"/>
              </a:rPr>
              <a:t> </a:t>
            </a:r>
            <a:r>
              <a:rPr lang="en-US" sz="4000" dirty="0">
                <a:solidFill>
                  <a:prstClr val="white"/>
                </a:solidFill>
                <a:latin typeface="Arial" panose="020B0604020202020204" pitchFamily="34" charset="0"/>
                <a:cs typeface="Arial" panose="020B0604020202020204" pitchFamily="34" charset="0"/>
              </a:rPr>
              <a:t>Supervision </a:t>
            </a:r>
            <a:r>
              <a:rPr lang="en-US" sz="3200" dirty="0">
                <a:solidFill>
                  <a:prstClr val="white"/>
                </a:solidFill>
                <a:latin typeface="Arial" panose="020B0604020202020204" pitchFamily="34" charset="0"/>
                <a:cs typeface="Arial" panose="020B0604020202020204" pitchFamily="34" charset="0"/>
              </a:rPr>
              <a:t>(cont.)</a:t>
            </a:r>
            <a:endParaRPr lang="en-US" sz="4000" dirty="0">
              <a:solidFill>
                <a:prstClr val="white"/>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93913" y="1530626"/>
            <a:ext cx="9968947" cy="4717774"/>
          </a:xfrm>
        </p:spPr>
        <p:txBody>
          <a:bodyPr>
            <a:normAutofit/>
          </a:bodyPr>
          <a:lstStyle/>
          <a:p>
            <a:pPr marL="514350" indent="-514350" algn="l">
              <a:lnSpc>
                <a:spcPct val="100000"/>
              </a:lnSpc>
              <a:spcBef>
                <a:spcPts val="300"/>
              </a:spcBef>
              <a:buFont typeface="+mj-lt"/>
              <a:buAutoNum type="arabicPeriod" startAt="5"/>
            </a:pPr>
            <a:r>
              <a:rPr lang="en-US" sz="3200" dirty="0" smtClean="0">
                <a:effectLst/>
              </a:rPr>
              <a:t>Convey </a:t>
            </a:r>
            <a:r>
              <a:rPr lang="en-US" sz="3200" dirty="0">
                <a:effectLst/>
              </a:rPr>
              <a:t>empathy and positive regard (acknowledge and validate)</a:t>
            </a:r>
          </a:p>
          <a:p>
            <a:pPr marL="514350" indent="-514350" algn="l">
              <a:lnSpc>
                <a:spcPct val="100000"/>
              </a:lnSpc>
              <a:spcBef>
                <a:spcPts val="300"/>
              </a:spcBef>
              <a:buFont typeface="+mj-lt"/>
              <a:buAutoNum type="arabicPeriod" startAt="5"/>
            </a:pPr>
            <a:r>
              <a:rPr lang="en-US" sz="3200" dirty="0">
                <a:effectLst/>
              </a:rPr>
              <a:t>Continuously monitor the alliance</a:t>
            </a:r>
          </a:p>
          <a:p>
            <a:pPr marL="514350" indent="-514350" algn="l">
              <a:lnSpc>
                <a:spcPct val="100000"/>
              </a:lnSpc>
              <a:spcBef>
                <a:spcPts val="300"/>
              </a:spcBef>
              <a:buFont typeface="+mj-lt"/>
              <a:buAutoNum type="arabicPeriod" startAt="5"/>
            </a:pPr>
            <a:r>
              <a:rPr lang="en-US" sz="3200" dirty="0">
                <a:effectLst/>
              </a:rPr>
              <a:t>Practice transparency</a:t>
            </a:r>
          </a:p>
          <a:p>
            <a:pPr marL="514350" indent="-514350" algn="l">
              <a:lnSpc>
                <a:spcPct val="100000"/>
              </a:lnSpc>
              <a:spcBef>
                <a:spcPts val="300"/>
              </a:spcBef>
              <a:buFont typeface="+mj-lt"/>
              <a:buAutoNum type="arabicPeriod" startAt="5"/>
            </a:pPr>
            <a:r>
              <a:rPr lang="en-US" sz="3200" dirty="0">
                <a:effectLst/>
              </a:rPr>
              <a:t>Maintain an open </a:t>
            </a:r>
            <a:r>
              <a:rPr lang="en-US" sz="3200" dirty="0" smtClean="0">
                <a:effectLst/>
              </a:rPr>
              <a:t>door</a:t>
            </a:r>
          </a:p>
          <a:p>
            <a:pPr marL="514350" indent="-514350" algn="l">
              <a:lnSpc>
                <a:spcPct val="100000"/>
              </a:lnSpc>
              <a:spcBef>
                <a:spcPts val="300"/>
              </a:spcBef>
              <a:buFont typeface="+mj-lt"/>
              <a:buAutoNum type="arabicPeriod" startAt="5"/>
            </a:pPr>
            <a:r>
              <a:rPr lang="en-US" sz="3200" dirty="0" smtClean="0">
                <a:effectLst/>
              </a:rPr>
              <a:t>Learn from high-performers</a:t>
            </a:r>
          </a:p>
          <a:p>
            <a:pPr marL="514350" indent="-514350" algn="l">
              <a:lnSpc>
                <a:spcPct val="100000"/>
              </a:lnSpc>
              <a:spcBef>
                <a:spcPts val="300"/>
              </a:spcBef>
              <a:buFont typeface="+mj-lt"/>
              <a:buAutoNum type="arabicPeriod" startAt="5"/>
            </a:pPr>
            <a:r>
              <a:rPr lang="en-US" sz="3200" dirty="0" smtClean="0">
                <a:effectLst/>
              </a:rPr>
              <a:t>Learn from staff with higher well-being</a:t>
            </a:r>
            <a:endParaRPr lang="en-US" sz="3200" dirty="0">
              <a:effectLst/>
            </a:endParaRPr>
          </a:p>
        </p:txBody>
      </p:sp>
    </p:spTree>
    <p:extLst>
      <p:ext uri="{BB962C8B-B14F-4D97-AF65-F5344CB8AC3E}">
        <p14:creationId xmlns:p14="http://schemas.microsoft.com/office/powerpoint/2010/main" val="31533791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4325" y="381000"/>
            <a:ext cx="7452060" cy="707886"/>
          </a:xfrm>
          <a:prstGeom prst="rect">
            <a:avLst/>
          </a:prstGeom>
          <a:noFill/>
        </p:spPr>
        <p:txBody>
          <a:bodyPr wrap="square" rtlCol="0">
            <a:spAutoFit/>
          </a:bodyPr>
          <a:lstStyle/>
          <a:p>
            <a:pPr algn="ctr" defTabSz="342900"/>
            <a:r>
              <a:rPr lang="en-US" sz="4000" dirty="0">
                <a:solidFill>
                  <a:prstClr val="white"/>
                </a:solidFill>
                <a:latin typeface="Arial" panose="020B0604020202020204" pitchFamily="34" charset="0"/>
                <a:cs typeface="Arial" panose="020B0604020202020204" pitchFamily="34" charset="0"/>
              </a:rPr>
              <a:t>Orienting Questions</a:t>
            </a:r>
          </a:p>
        </p:txBody>
      </p:sp>
      <p:sp>
        <p:nvSpPr>
          <p:cNvPr id="3" name="Subtitle 2"/>
          <p:cNvSpPr>
            <a:spLocks noGrp="1"/>
          </p:cNvSpPr>
          <p:nvPr>
            <p:ph type="subTitle" idx="1"/>
          </p:nvPr>
        </p:nvSpPr>
        <p:spPr>
          <a:xfrm>
            <a:off x="983974" y="1371600"/>
            <a:ext cx="10028583" cy="4876800"/>
          </a:xfrm>
        </p:spPr>
        <p:txBody>
          <a:bodyPr>
            <a:normAutofit/>
          </a:bodyPr>
          <a:lstStyle/>
          <a:p>
            <a:pPr marL="514350" indent="-514350" algn="l">
              <a:lnSpc>
                <a:spcPct val="110000"/>
              </a:lnSpc>
              <a:spcBef>
                <a:spcPts val="300"/>
              </a:spcBef>
              <a:buFont typeface="+mj-lt"/>
              <a:buAutoNum type="arabicPeriod"/>
            </a:pPr>
            <a:r>
              <a:rPr lang="en-US" dirty="0">
                <a:effectLst/>
              </a:rPr>
              <a:t>What ideas do you have about how supervision might help you?</a:t>
            </a:r>
          </a:p>
          <a:p>
            <a:pPr marL="514350" indent="-514350" algn="l">
              <a:lnSpc>
                <a:spcPct val="110000"/>
              </a:lnSpc>
              <a:spcBef>
                <a:spcPts val="300"/>
              </a:spcBef>
              <a:buFont typeface="+mj-lt"/>
              <a:buAutoNum type="arabicPeriod"/>
            </a:pPr>
            <a:r>
              <a:rPr lang="en-US" dirty="0">
                <a:effectLst/>
              </a:rPr>
              <a:t>In what ways do you learn best?</a:t>
            </a:r>
          </a:p>
          <a:p>
            <a:pPr marL="514350" indent="-514350" algn="l">
              <a:lnSpc>
                <a:spcPct val="110000"/>
              </a:lnSpc>
              <a:spcBef>
                <a:spcPts val="300"/>
              </a:spcBef>
              <a:buFont typeface="+mj-lt"/>
              <a:buAutoNum type="arabicPeriod"/>
            </a:pPr>
            <a:r>
              <a:rPr lang="en-US" dirty="0">
                <a:effectLst/>
              </a:rPr>
              <a:t>How can I support you?</a:t>
            </a:r>
          </a:p>
          <a:p>
            <a:pPr marL="514350" indent="-514350" algn="l">
              <a:lnSpc>
                <a:spcPct val="110000"/>
              </a:lnSpc>
              <a:spcBef>
                <a:spcPts val="300"/>
              </a:spcBef>
              <a:buFont typeface="+mj-lt"/>
              <a:buAutoNum type="arabicPeriod"/>
            </a:pPr>
            <a:r>
              <a:rPr lang="en-US" dirty="0">
                <a:effectLst/>
              </a:rPr>
              <a:t>At the end of our meeting how would you know that our conversation had been helpful? What would be different for you? What else?</a:t>
            </a:r>
          </a:p>
          <a:p>
            <a:pPr marL="514350" indent="-514350" algn="l">
              <a:lnSpc>
                <a:spcPct val="110000"/>
              </a:lnSpc>
              <a:spcBef>
                <a:spcPts val="300"/>
              </a:spcBef>
              <a:buFont typeface="+mj-lt"/>
              <a:buAutoNum type="arabicPeriod"/>
            </a:pPr>
            <a:r>
              <a:rPr lang="en-US" dirty="0">
                <a:effectLst/>
              </a:rPr>
              <a:t>What would </a:t>
            </a:r>
            <a:r>
              <a:rPr lang="en-US" dirty="0" smtClean="0">
                <a:effectLst/>
              </a:rPr>
              <a:t>leave you feeling just a little more</a:t>
            </a:r>
            <a:r>
              <a:rPr lang="en-US" dirty="0" smtClean="0">
                <a:effectLst/>
              </a:rPr>
              <a:t> hopeful?</a:t>
            </a:r>
            <a:endParaRPr lang="en-US" dirty="0">
              <a:effectLst/>
            </a:endParaRPr>
          </a:p>
          <a:p>
            <a:pPr marL="514350" indent="-514350" algn="l">
              <a:lnSpc>
                <a:spcPct val="110000"/>
              </a:lnSpc>
              <a:spcBef>
                <a:spcPts val="300"/>
              </a:spcBef>
              <a:buFont typeface="+mj-lt"/>
              <a:buAutoNum type="arabicPeriod"/>
            </a:pPr>
            <a:endParaRPr lang="en-US" dirty="0">
              <a:effectLst/>
            </a:endParaRPr>
          </a:p>
        </p:txBody>
      </p:sp>
    </p:spTree>
    <p:extLst>
      <p:ext uri="{BB962C8B-B14F-4D97-AF65-F5344CB8AC3E}">
        <p14:creationId xmlns:p14="http://schemas.microsoft.com/office/powerpoint/2010/main" val="9243388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4325" y="381000"/>
            <a:ext cx="7452060" cy="707886"/>
          </a:xfrm>
          <a:prstGeom prst="rect">
            <a:avLst/>
          </a:prstGeom>
          <a:noFill/>
        </p:spPr>
        <p:txBody>
          <a:bodyPr wrap="square" rtlCol="0">
            <a:spAutoFit/>
          </a:bodyPr>
          <a:lstStyle/>
          <a:p>
            <a:pPr algn="ctr" defTabSz="342900"/>
            <a:r>
              <a:rPr lang="en-US" sz="4000" dirty="0">
                <a:solidFill>
                  <a:prstClr val="white"/>
                </a:solidFill>
                <a:latin typeface="Arial" panose="020B0604020202020204" pitchFamily="34" charset="0"/>
                <a:cs typeface="Arial" panose="020B0604020202020204" pitchFamily="34" charset="0"/>
              </a:rPr>
              <a:t>As Supervision Progresses</a:t>
            </a:r>
          </a:p>
        </p:txBody>
      </p:sp>
      <p:sp>
        <p:nvSpPr>
          <p:cNvPr id="3" name="Subtitle 2"/>
          <p:cNvSpPr>
            <a:spLocks noGrp="1"/>
          </p:cNvSpPr>
          <p:nvPr>
            <p:ph type="subTitle" idx="1"/>
          </p:nvPr>
        </p:nvSpPr>
        <p:spPr>
          <a:xfrm>
            <a:off x="1143000" y="1371600"/>
            <a:ext cx="9839739" cy="4876800"/>
          </a:xfrm>
        </p:spPr>
        <p:txBody>
          <a:bodyPr>
            <a:normAutofit fontScale="92500" lnSpcReduction="20000"/>
          </a:bodyPr>
          <a:lstStyle/>
          <a:p>
            <a:pPr marL="514350" indent="-514350" algn="l">
              <a:buFont typeface="+mj-lt"/>
              <a:buAutoNum type="arabicPeriod"/>
            </a:pPr>
            <a:r>
              <a:rPr lang="en-US" dirty="0">
                <a:effectLst/>
              </a:rPr>
              <a:t>Walk the talk</a:t>
            </a:r>
            <a:r>
              <a:rPr lang="en-US" dirty="0" smtClean="0">
                <a:effectLst/>
              </a:rPr>
              <a:t>.</a:t>
            </a:r>
            <a:endParaRPr lang="en-US" dirty="0">
              <a:effectLst/>
            </a:endParaRPr>
          </a:p>
          <a:p>
            <a:pPr marL="514350" indent="-514350" algn="l">
              <a:buFont typeface="+mj-lt"/>
              <a:buAutoNum type="arabicPeriod"/>
            </a:pPr>
            <a:r>
              <a:rPr lang="en-US" dirty="0">
                <a:effectLst/>
              </a:rPr>
              <a:t>Think-Act-Reflect (TAR)</a:t>
            </a:r>
          </a:p>
          <a:p>
            <a:pPr marL="514350" indent="-514350" algn="l">
              <a:buFont typeface="+mj-lt"/>
              <a:buAutoNum type="arabicPeriod"/>
            </a:pPr>
            <a:r>
              <a:rPr lang="en-US" dirty="0">
                <a:effectLst/>
              </a:rPr>
              <a:t>Practice understanding situations from at least three different points of view.</a:t>
            </a:r>
          </a:p>
          <a:p>
            <a:pPr marL="514350" indent="-514350" algn="l">
              <a:buFont typeface="+mj-lt"/>
              <a:buAutoNum type="arabicPeriod"/>
            </a:pPr>
            <a:r>
              <a:rPr lang="en-US" dirty="0">
                <a:effectLst/>
              </a:rPr>
              <a:t>Lead from the side.</a:t>
            </a:r>
          </a:p>
          <a:p>
            <a:pPr marL="514350" indent="-514350" algn="l">
              <a:buFont typeface="+mj-lt"/>
              <a:buAutoNum type="arabicPeriod"/>
            </a:pPr>
            <a:r>
              <a:rPr lang="en-US" dirty="0">
                <a:effectLst/>
              </a:rPr>
              <a:t>John Wooden: Explanation, Demonstration, Imitation, Repetition</a:t>
            </a:r>
          </a:p>
          <a:p>
            <a:pPr marL="514350" indent="-514350" algn="l">
              <a:buFont typeface="+mj-lt"/>
              <a:buAutoNum type="arabicPeriod"/>
            </a:pPr>
            <a:r>
              <a:rPr lang="en-US" dirty="0">
                <a:effectLst/>
              </a:rPr>
              <a:t>Identify Positive </a:t>
            </a:r>
            <a:r>
              <a:rPr lang="en-US" dirty="0" smtClean="0">
                <a:effectLst/>
              </a:rPr>
              <a:t>Deviants: </a:t>
            </a:r>
            <a:r>
              <a:rPr lang="en-US" dirty="0">
                <a:effectLst/>
              </a:rPr>
              <a:t>Champions of your team, program, and the agency</a:t>
            </a:r>
            <a:r>
              <a:rPr lang="en-US" dirty="0" smtClean="0">
                <a:effectLst/>
              </a:rPr>
              <a:t>.</a:t>
            </a:r>
          </a:p>
          <a:p>
            <a:pPr marL="514350" indent="-514350" algn="l">
              <a:buFont typeface="+mj-lt"/>
              <a:buAutoNum type="arabicPeriod"/>
            </a:pPr>
            <a:r>
              <a:rPr lang="en-US" dirty="0" smtClean="0">
                <a:effectLst/>
              </a:rPr>
              <a:t>Request and respond to feedback.</a:t>
            </a:r>
            <a:endParaRPr lang="en-US" dirty="0">
              <a:effectLst/>
            </a:endParaRPr>
          </a:p>
        </p:txBody>
      </p:sp>
    </p:spTree>
    <p:extLst>
      <p:ext uri="{BB962C8B-B14F-4D97-AF65-F5344CB8AC3E}">
        <p14:creationId xmlns:p14="http://schemas.microsoft.com/office/powerpoint/2010/main" val="372499887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354560" cy="6949440"/>
          </a:xfrm>
          <a:prstGeom prst="rect">
            <a:avLst/>
          </a:prstGeom>
        </p:spPr>
      </p:pic>
      <p:sp>
        <p:nvSpPr>
          <p:cNvPr id="2" name="Oval 1"/>
          <p:cNvSpPr/>
          <p:nvPr/>
        </p:nvSpPr>
        <p:spPr>
          <a:xfrm>
            <a:off x="7479101" y="4364966"/>
            <a:ext cx="733245" cy="431321"/>
          </a:xfrm>
          <a:prstGeom prst="ellipse">
            <a:avLst/>
          </a:prstGeom>
          <a:noFill/>
          <a:ln w="3175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87816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825190" y="1038641"/>
            <a:ext cx="10560205" cy="4378669"/>
          </a:xfrm>
        </p:spPr>
        <p:txBody>
          <a:bodyPr>
            <a:normAutofit/>
          </a:bodyPr>
          <a:lstStyle/>
          <a:p>
            <a:pPr>
              <a:defRPr/>
            </a:pPr>
            <a:r>
              <a:rPr lang="en-US" sz="3600" b="0" cap="none" dirty="0" smtClean="0">
                <a:effectLst/>
                <a:latin typeface="Arial" pitchFamily="34" charset="0"/>
                <a:cs typeface="Arial" pitchFamily="34" charset="0"/>
              </a:rPr>
              <a:t>“People will forget what you said, people will forget what you did, but people will never forget how you made them feel.”</a:t>
            </a:r>
            <a:br>
              <a:rPr lang="en-US" sz="3600" b="0" cap="none" dirty="0" smtClean="0">
                <a:effectLst/>
                <a:latin typeface="Arial" pitchFamily="34" charset="0"/>
                <a:cs typeface="Arial" pitchFamily="34" charset="0"/>
              </a:rPr>
            </a:br>
            <a:r>
              <a:rPr lang="en-US" sz="3600" b="0" cap="none" dirty="0">
                <a:effectLst/>
                <a:latin typeface="Arial" pitchFamily="34" charset="0"/>
                <a:cs typeface="Arial" pitchFamily="34" charset="0"/>
              </a:rPr>
              <a:t>	</a:t>
            </a:r>
            <a:r>
              <a:rPr lang="en-US" sz="3600" b="0" cap="none" dirty="0" smtClean="0">
                <a:effectLst/>
                <a:latin typeface="Arial" pitchFamily="34" charset="0"/>
                <a:cs typeface="Arial" pitchFamily="34" charset="0"/>
              </a:rPr>
              <a:t>					</a:t>
            </a:r>
            <a:r>
              <a:rPr lang="en-US" sz="3200" b="0" cap="none" dirty="0" smtClean="0">
                <a:effectLst/>
                <a:latin typeface="Arial" pitchFamily="34" charset="0"/>
                <a:cs typeface="Arial" pitchFamily="34" charset="0"/>
              </a:rPr>
              <a:t>– Maya Angelou</a:t>
            </a:r>
            <a:endParaRPr lang="en-US" sz="3200" b="0" cap="none" dirty="0">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dirty="0">
              <a:solidFill>
                <a:prstClr val="black"/>
              </a:solidFill>
            </a:endParaRPr>
          </a:p>
        </p:txBody>
      </p:sp>
    </p:spTree>
    <p:extLst>
      <p:ext uri="{BB962C8B-B14F-4D97-AF65-F5344CB8AC3E}">
        <p14:creationId xmlns:p14="http://schemas.microsoft.com/office/powerpoint/2010/main" val="10783399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7043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3139" y="2345635"/>
            <a:ext cx="6705600" cy="923330"/>
          </a:xfrm>
          <a:prstGeom prst="rect">
            <a:avLst/>
          </a:prstGeom>
        </p:spPr>
        <p:txBody>
          <a:bodyPr wrap="square">
            <a:spAutoFit/>
          </a:bodyPr>
          <a:lstStyle/>
          <a:p>
            <a:pPr algn="ctr"/>
            <a:r>
              <a:rPr lang="en-US" sz="5400" dirty="0" smtClean="0">
                <a:solidFill>
                  <a:prstClr val="white"/>
                </a:solidFill>
                <a:latin typeface="Arial" panose="020B0604020202020204" pitchFamily="34" charset="0"/>
                <a:cs typeface="Arial" panose="020B0604020202020204" pitchFamily="34" charset="0"/>
              </a:rPr>
              <a:t>Practice Examples</a:t>
            </a:r>
            <a:endParaRPr lang="en-US" sz="36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388486"/>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4325" y="381000"/>
            <a:ext cx="7452060" cy="707886"/>
          </a:xfrm>
          <a:prstGeom prst="rect">
            <a:avLst/>
          </a:prstGeom>
          <a:noFill/>
        </p:spPr>
        <p:txBody>
          <a:bodyPr wrap="square" rtlCol="0">
            <a:spAutoFit/>
          </a:bodyPr>
          <a:lstStyle/>
          <a:p>
            <a:pPr algn="ctr" defTabSz="342900"/>
            <a:r>
              <a:rPr lang="en-US" sz="4000" dirty="0">
                <a:solidFill>
                  <a:prstClr val="white"/>
                </a:solidFill>
                <a:latin typeface="Arial" panose="020B0604020202020204" pitchFamily="34" charset="0"/>
                <a:cs typeface="Arial" panose="020B0604020202020204" pitchFamily="34" charset="0"/>
              </a:rPr>
              <a:t>Scenario 1</a:t>
            </a:r>
          </a:p>
        </p:txBody>
      </p:sp>
      <p:sp>
        <p:nvSpPr>
          <p:cNvPr id="3" name="Subtitle 2"/>
          <p:cNvSpPr>
            <a:spLocks noGrp="1"/>
          </p:cNvSpPr>
          <p:nvPr>
            <p:ph type="subTitle" idx="1"/>
          </p:nvPr>
        </p:nvSpPr>
        <p:spPr>
          <a:xfrm>
            <a:off x="1143000" y="1371600"/>
            <a:ext cx="9790043" cy="4876800"/>
          </a:xfrm>
        </p:spPr>
        <p:txBody>
          <a:bodyPr>
            <a:normAutofit/>
          </a:bodyPr>
          <a:lstStyle/>
          <a:p>
            <a:pPr algn="l">
              <a:lnSpc>
                <a:spcPct val="110000"/>
              </a:lnSpc>
              <a:spcBef>
                <a:spcPts val="300"/>
              </a:spcBef>
            </a:pPr>
            <a:r>
              <a:rPr lang="en-US" sz="3200" dirty="0">
                <a:effectLst/>
              </a:rPr>
              <a:t>A therapist in a residential program says, “How am I supposed to be </a:t>
            </a:r>
            <a:r>
              <a:rPr lang="en-US" sz="3200" dirty="0" smtClean="0">
                <a:effectLst/>
              </a:rPr>
              <a:t>therapeutic </a:t>
            </a:r>
            <a:r>
              <a:rPr lang="en-US" sz="3200" dirty="0">
                <a:effectLst/>
              </a:rPr>
              <a:t>with these kids when one minute they are telling me about the abuse they have suffered then later in the day I have to talk with them about a problem they had with threatening another resident. I can’t be their therapist and be the person that gives them consequences too!</a:t>
            </a:r>
          </a:p>
        </p:txBody>
      </p:sp>
    </p:spTree>
    <p:extLst>
      <p:ext uri="{BB962C8B-B14F-4D97-AF65-F5344CB8AC3E}">
        <p14:creationId xmlns:p14="http://schemas.microsoft.com/office/powerpoint/2010/main" val="22260801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4325" y="381000"/>
            <a:ext cx="7452060" cy="707886"/>
          </a:xfrm>
          <a:prstGeom prst="rect">
            <a:avLst/>
          </a:prstGeom>
          <a:noFill/>
        </p:spPr>
        <p:txBody>
          <a:bodyPr wrap="square" rtlCol="0">
            <a:spAutoFit/>
          </a:bodyPr>
          <a:lstStyle/>
          <a:p>
            <a:pPr algn="ctr" defTabSz="342900"/>
            <a:r>
              <a:rPr lang="en-US" sz="4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2</a:t>
            </a:r>
          </a:p>
        </p:txBody>
      </p:sp>
      <p:sp>
        <p:nvSpPr>
          <p:cNvPr id="3" name="Subtitle 2"/>
          <p:cNvSpPr>
            <a:spLocks noGrp="1"/>
          </p:cNvSpPr>
          <p:nvPr>
            <p:ph type="subTitle" idx="1"/>
          </p:nvPr>
        </p:nvSpPr>
        <p:spPr>
          <a:xfrm>
            <a:off x="1133061" y="1371600"/>
            <a:ext cx="9829799" cy="4876800"/>
          </a:xfrm>
        </p:spPr>
        <p:txBody>
          <a:bodyPr>
            <a:normAutofit/>
          </a:bodyPr>
          <a:lstStyle/>
          <a:p>
            <a:pPr algn="l">
              <a:lnSpc>
                <a:spcPct val="110000"/>
              </a:lnSpc>
              <a:spcBef>
                <a:spcPts val="300"/>
              </a:spcBef>
            </a:pPr>
            <a:r>
              <a:rPr lang="en-US" sz="3200" dirty="0">
                <a:effectLst/>
              </a:rPr>
              <a:t>A staff person is regularly late to work. When you talked with her about it she said, “It’s only a few minutes and Liz (coworker) doesn’t care. She’s always there finishing up paperwork when I get there anyway.”</a:t>
            </a:r>
          </a:p>
        </p:txBody>
      </p:sp>
    </p:spTree>
    <p:extLst>
      <p:ext uri="{BB962C8B-B14F-4D97-AF65-F5344CB8AC3E}">
        <p14:creationId xmlns:p14="http://schemas.microsoft.com/office/powerpoint/2010/main" val="316066337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4325" y="381000"/>
            <a:ext cx="7452060" cy="707886"/>
          </a:xfrm>
          <a:prstGeom prst="rect">
            <a:avLst/>
          </a:prstGeom>
          <a:noFill/>
        </p:spPr>
        <p:txBody>
          <a:bodyPr wrap="square" rtlCol="0">
            <a:spAutoFit/>
          </a:bodyPr>
          <a:lstStyle/>
          <a:p>
            <a:pPr algn="ctr" defTabSz="342900"/>
            <a:r>
              <a:rPr lang="en-US" sz="4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Scenario 3</a:t>
            </a:r>
          </a:p>
        </p:txBody>
      </p:sp>
      <p:sp>
        <p:nvSpPr>
          <p:cNvPr id="3" name="Subtitle 2"/>
          <p:cNvSpPr>
            <a:spLocks noGrp="1"/>
          </p:cNvSpPr>
          <p:nvPr>
            <p:ph type="subTitle" idx="1"/>
          </p:nvPr>
        </p:nvSpPr>
        <p:spPr>
          <a:xfrm>
            <a:off x="1232452" y="1371600"/>
            <a:ext cx="9680713" cy="4876800"/>
          </a:xfrm>
        </p:spPr>
        <p:txBody>
          <a:bodyPr>
            <a:normAutofit/>
          </a:bodyPr>
          <a:lstStyle/>
          <a:p>
            <a:pPr algn="l">
              <a:lnSpc>
                <a:spcPct val="110000"/>
              </a:lnSpc>
              <a:spcBef>
                <a:spcPts val="300"/>
              </a:spcBef>
            </a:pPr>
            <a:r>
              <a:rPr lang="en-US" sz="3200" dirty="0">
                <a:effectLst/>
              </a:rPr>
              <a:t>In meetings you notice that a staff </a:t>
            </a:r>
            <a:r>
              <a:rPr lang="en-US" sz="3200" dirty="0" smtClean="0">
                <a:effectLst/>
              </a:rPr>
              <a:t>member</a:t>
            </a:r>
            <a:r>
              <a:rPr lang="en-US" sz="3200" dirty="0" smtClean="0">
                <a:effectLst/>
              </a:rPr>
              <a:t> </a:t>
            </a:r>
            <a:r>
              <a:rPr lang="en-US" sz="3200" dirty="0">
                <a:effectLst/>
              </a:rPr>
              <a:t>seems disengaged. You consistently observe her with arms folded, a dissatisfied look on her face, sighing when others talk, and using </a:t>
            </a:r>
            <a:r>
              <a:rPr lang="en-US" sz="3200" dirty="0" smtClean="0">
                <a:effectLst/>
              </a:rPr>
              <a:t>sarcasm </a:t>
            </a:r>
            <a:r>
              <a:rPr lang="en-US" sz="3200" dirty="0">
                <a:effectLst/>
              </a:rPr>
              <a:t>when she does speak up. Other staff have noticed and are beginning to do some of the same things. The quality of staff meetings has deteriorated.</a:t>
            </a:r>
          </a:p>
        </p:txBody>
      </p:sp>
    </p:spTree>
    <p:extLst>
      <p:ext uri="{BB962C8B-B14F-4D97-AF65-F5344CB8AC3E}">
        <p14:creationId xmlns:p14="http://schemas.microsoft.com/office/powerpoint/2010/main" val="5793970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4325" y="381000"/>
            <a:ext cx="7452060" cy="707886"/>
          </a:xfrm>
          <a:prstGeom prst="rect">
            <a:avLst/>
          </a:prstGeom>
          <a:noFill/>
        </p:spPr>
        <p:txBody>
          <a:bodyPr wrap="square" rtlCol="0">
            <a:spAutoFit/>
          </a:bodyPr>
          <a:lstStyle/>
          <a:p>
            <a:pPr algn="ctr" defTabSz="342900"/>
            <a:r>
              <a:rPr lang="en-US" sz="4000" dirty="0">
                <a:solidFill>
                  <a:prstClr val="white"/>
                </a:solidFill>
                <a:latin typeface="Arial" panose="020B0604020202020204" pitchFamily="34" charset="0"/>
                <a:cs typeface="Arial" panose="020B0604020202020204" pitchFamily="34" charset="0"/>
              </a:rPr>
              <a:t>Scenario 4</a:t>
            </a:r>
          </a:p>
        </p:txBody>
      </p:sp>
      <p:sp>
        <p:nvSpPr>
          <p:cNvPr id="3" name="Subtitle 2"/>
          <p:cNvSpPr>
            <a:spLocks noGrp="1"/>
          </p:cNvSpPr>
          <p:nvPr>
            <p:ph type="subTitle" idx="1"/>
          </p:nvPr>
        </p:nvSpPr>
        <p:spPr>
          <a:xfrm>
            <a:off x="1292088" y="1371600"/>
            <a:ext cx="9680712" cy="4876800"/>
          </a:xfrm>
        </p:spPr>
        <p:txBody>
          <a:bodyPr>
            <a:normAutofit/>
          </a:bodyPr>
          <a:lstStyle/>
          <a:p>
            <a:pPr algn="l">
              <a:lnSpc>
                <a:spcPct val="110000"/>
              </a:lnSpc>
              <a:spcBef>
                <a:spcPts val="300"/>
              </a:spcBef>
            </a:pPr>
            <a:r>
              <a:rPr lang="en-US" sz="3200" dirty="0">
                <a:effectLst/>
              </a:rPr>
              <a:t>A therapist routinely falls short of scheduling the expected number of clients per week despite there being a waitlist. The staff person says that when hired he was told that as long as he was doing his best that would be good enough. He says that’s what he’s doing—his best.</a:t>
            </a:r>
          </a:p>
        </p:txBody>
      </p:sp>
    </p:spTree>
    <p:extLst>
      <p:ext uri="{BB962C8B-B14F-4D97-AF65-F5344CB8AC3E}">
        <p14:creationId xmlns:p14="http://schemas.microsoft.com/office/powerpoint/2010/main" val="18705738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501" y="0"/>
            <a:ext cx="13439730" cy="6949440"/>
          </a:xfrm>
          <a:prstGeom prst="rect">
            <a:avLst/>
          </a:prstGeom>
        </p:spPr>
      </p:pic>
    </p:spTree>
    <p:extLst>
      <p:ext uri="{BB962C8B-B14F-4D97-AF65-F5344CB8AC3E}">
        <p14:creationId xmlns:p14="http://schemas.microsoft.com/office/powerpoint/2010/main" val="194839703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8860" y="870956"/>
            <a:ext cx="3171825" cy="4762500"/>
          </a:xfrm>
          <a:prstGeom prst="rect">
            <a:avLst/>
          </a:prstGeom>
        </p:spPr>
      </p:pic>
      <p:pic>
        <p:nvPicPr>
          <p:cNvPr id="8" name="Picture 7"/>
          <p:cNvPicPr>
            <a:picLocks noChangeAspect="1"/>
          </p:cNvPicPr>
          <p:nvPr/>
        </p:nvPicPr>
        <p:blipFill>
          <a:blip r:embed="rId4"/>
          <a:stretch>
            <a:fillRect/>
          </a:stretch>
        </p:blipFill>
        <p:spPr>
          <a:xfrm>
            <a:off x="548010" y="908720"/>
            <a:ext cx="3897904" cy="4754880"/>
          </a:xfrm>
          <a:prstGeom prst="rect">
            <a:avLst/>
          </a:prstGeom>
        </p:spPr>
      </p:pic>
      <p:pic>
        <p:nvPicPr>
          <p:cNvPr id="5" name="Picture 4"/>
          <p:cNvPicPr>
            <a:picLocks noChangeAspect="1"/>
          </p:cNvPicPr>
          <p:nvPr/>
        </p:nvPicPr>
        <p:blipFill>
          <a:blip r:embed="rId5"/>
          <a:stretch>
            <a:fillRect/>
          </a:stretch>
        </p:blipFill>
        <p:spPr>
          <a:xfrm>
            <a:off x="8418920" y="878576"/>
            <a:ext cx="3177294" cy="4754880"/>
          </a:xfrm>
          <a:prstGeom prst="rect">
            <a:avLst/>
          </a:prstGeom>
        </p:spPr>
      </p:pic>
    </p:spTree>
    <p:extLst>
      <p:ext uri="{BB962C8B-B14F-4D97-AF65-F5344CB8AC3E}">
        <p14:creationId xmlns:p14="http://schemas.microsoft.com/office/powerpoint/2010/main" val="2330958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39" y="0"/>
            <a:ext cx="12679680" cy="713232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092517" y="1672447"/>
            <a:ext cx="4011283" cy="3267255"/>
          </a:xfrm>
          <a:prstGeom prst="ellipse">
            <a:avLst/>
          </a:prstGeom>
          <a:solidFill>
            <a:schemeClr val="tx1">
              <a:lumMod val="65000"/>
              <a:alpha val="33000"/>
            </a:schemeClr>
          </a:solidFill>
          <a:ln w="50800" cmpd="sng">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p:nvPicPr>
        <p:blipFill>
          <a:blip r:embed="rId4"/>
          <a:stretch>
            <a:fillRect/>
          </a:stretch>
        </p:blipFill>
        <p:spPr>
          <a:xfrm>
            <a:off x="2258236" y="2152935"/>
            <a:ext cx="7675529" cy="2024047"/>
          </a:xfrm>
          <a:prstGeom prst="rect">
            <a:avLst/>
          </a:prstGeom>
          <a:scene3d>
            <a:camera prst="isometricOffAxis1Right"/>
            <a:lightRig rig="threePt" dir="t"/>
          </a:scene3d>
        </p:spPr>
      </p:pic>
    </p:spTree>
    <p:extLst>
      <p:ext uri="{BB962C8B-B14F-4D97-AF65-F5344CB8AC3E}">
        <p14:creationId xmlns:p14="http://schemas.microsoft.com/office/powerpoint/2010/main" val="321655585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2.hmc.edu/~mashek/WEB/pictures/bellcur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89" y="0"/>
            <a:ext cx="12679680" cy="7132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9898" y="1191579"/>
            <a:ext cx="2580974" cy="461665"/>
          </a:xfrm>
          <a:prstGeom prst="rect">
            <a:avLst/>
          </a:prstGeom>
          <a:noFill/>
        </p:spPr>
        <p:txBody>
          <a:bodyPr wrap="square" rtlCol="0">
            <a:spAutoFit/>
          </a:bodyPr>
          <a:lstStyle/>
          <a:p>
            <a:r>
              <a:rPr lang="en-US" sz="2400" dirty="0">
                <a:solidFill>
                  <a:prstClr val="black"/>
                </a:solidFill>
                <a:latin typeface="Arial" panose="020B0604020202020204" pitchFamily="34" charset="0"/>
                <a:cs typeface="Arial" panose="020B0604020202020204" pitchFamily="34" charset="0"/>
              </a:rPr>
              <a:t>Underperformers</a:t>
            </a:r>
          </a:p>
        </p:txBody>
      </p:sp>
      <p:sp>
        <p:nvSpPr>
          <p:cNvPr id="2" name="Oval 1"/>
          <p:cNvSpPr/>
          <p:nvPr/>
        </p:nvSpPr>
        <p:spPr>
          <a:xfrm>
            <a:off x="747656" y="4404710"/>
            <a:ext cx="2371725" cy="1893093"/>
          </a:xfrm>
          <a:prstGeom prst="ellipse">
            <a:avLst/>
          </a:prstGeom>
          <a:solidFill>
            <a:srgbClr val="FF0000">
              <a:alpha val="3300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1611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22003" y="466477"/>
            <a:ext cx="3703747" cy="5486400"/>
          </a:xfrm>
          <a:prstGeom prst="rect">
            <a:avLst/>
          </a:prstGeom>
        </p:spPr>
      </p:pic>
      <p:pic>
        <p:nvPicPr>
          <p:cNvPr id="6" name="Picture 5"/>
          <p:cNvPicPr>
            <a:picLocks noChangeAspect="1"/>
          </p:cNvPicPr>
          <p:nvPr/>
        </p:nvPicPr>
        <p:blipFill>
          <a:blip r:embed="rId3"/>
          <a:stretch>
            <a:fillRect/>
          </a:stretch>
        </p:blipFill>
        <p:spPr>
          <a:xfrm>
            <a:off x="298173" y="466477"/>
            <a:ext cx="3647831" cy="5486400"/>
          </a:xfrm>
          <a:prstGeom prst="rect">
            <a:avLst/>
          </a:prstGeom>
        </p:spPr>
      </p:pic>
      <p:pic>
        <p:nvPicPr>
          <p:cNvPr id="2052" name="Picture 4" descr="https://upload.wikimedia.org/wikipedia/en/c/cd/Moneyballsb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468" y="466477"/>
            <a:ext cx="3700133" cy="548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upload.wikimedia.org/wikipedia/en/2/2e/Moneyball_Pos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468" y="466477"/>
            <a:ext cx="370013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83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8" y="0"/>
            <a:ext cx="10227364" cy="1630017"/>
          </a:xfrm>
        </p:spPr>
        <p:txBody>
          <a:bodyPr>
            <a:normAutofit/>
          </a:bodyPr>
          <a:lstStyle/>
          <a:p>
            <a:r>
              <a:rPr lang="en-US" sz="4000" b="0" cap="none" dirty="0">
                <a:solidFill>
                  <a:prstClr val="white"/>
                </a:solidFill>
                <a:effectLst/>
                <a:latin typeface="Arial" panose="020B0604020202020204" pitchFamily="34" charset="0"/>
                <a:cs typeface="Arial" panose="020B0604020202020204" pitchFamily="34" charset="0"/>
              </a:rPr>
              <a:t>The Costs and Benefits of Performance</a:t>
            </a:r>
            <a:endParaRPr lang="en-US" sz="4000" b="0" cap="none" dirty="0">
              <a:effectLst/>
              <a:latin typeface="Arial" panose="020B0604020202020204" pitchFamily="34" charset="0"/>
              <a:cs typeface="Arial" panose="020B0604020202020204" pitchFamily="34" charset="0"/>
            </a:endParaRPr>
          </a:p>
        </p:txBody>
      </p:sp>
      <p:sp>
        <p:nvSpPr>
          <p:cNvPr id="3" name="Subtitle 2"/>
          <p:cNvSpPr>
            <a:spLocks noGrp="1"/>
          </p:cNvSpPr>
          <p:nvPr>
            <p:ph type="body" idx="1"/>
          </p:nvPr>
        </p:nvSpPr>
        <p:spPr>
          <a:xfrm>
            <a:off x="1331844" y="1523899"/>
            <a:ext cx="3793916" cy="485429"/>
          </a:xfrm>
        </p:spPr>
        <p:txBody>
          <a:bodyPr>
            <a:normAutofit lnSpcReduction="10000"/>
          </a:bodyPr>
          <a:lstStyle/>
          <a:p>
            <a:pPr algn="ctr">
              <a:lnSpc>
                <a:spcPct val="100000"/>
              </a:lnSpc>
            </a:pPr>
            <a:r>
              <a:rPr lang="en-US" sz="2800" b="0" dirty="0">
                <a:effectLst/>
                <a:latin typeface="Arial" panose="020B0604020202020204" pitchFamily="34" charset="0"/>
                <a:cs typeface="Arial" panose="020B0604020202020204" pitchFamily="34" charset="0"/>
              </a:rPr>
              <a:t>Under (Poor)</a:t>
            </a:r>
          </a:p>
        </p:txBody>
      </p:sp>
      <p:sp>
        <p:nvSpPr>
          <p:cNvPr id="4" name="Content Placeholder 3"/>
          <p:cNvSpPr>
            <a:spLocks noGrp="1"/>
          </p:cNvSpPr>
          <p:nvPr>
            <p:ph sz="half" idx="2"/>
          </p:nvPr>
        </p:nvSpPr>
        <p:spPr>
          <a:xfrm>
            <a:off x="765719" y="2171566"/>
            <a:ext cx="5254561" cy="4235861"/>
          </a:xfrm>
        </p:spPr>
        <p:txBody>
          <a:bodyPr>
            <a:normAutofit/>
          </a:bodyPr>
          <a:lstStyle/>
          <a:p>
            <a:pPr>
              <a:lnSpc>
                <a:spcPct val="100000"/>
              </a:lnSpc>
              <a:spcBef>
                <a:spcPts val="600"/>
              </a:spcBef>
            </a:pPr>
            <a:r>
              <a:rPr lang="en-US" sz="2200" dirty="0">
                <a:effectLst/>
                <a:latin typeface="Arial" panose="020B0604020202020204" pitchFamily="34" charset="0"/>
                <a:cs typeface="Arial" panose="020B0604020202020204" pitchFamily="34" charset="0"/>
              </a:rPr>
              <a:t>Less efficient</a:t>
            </a:r>
          </a:p>
          <a:p>
            <a:pPr>
              <a:lnSpc>
                <a:spcPct val="100000"/>
              </a:lnSpc>
              <a:spcBef>
                <a:spcPts val="600"/>
              </a:spcBef>
            </a:pPr>
            <a:r>
              <a:rPr lang="en-US" sz="2200" dirty="0">
                <a:effectLst/>
                <a:latin typeface="Arial" panose="020B0604020202020204" pitchFamily="34" charset="0"/>
                <a:cs typeface="Arial" panose="020B0604020202020204" pitchFamily="34" charset="0"/>
              </a:rPr>
              <a:t>Poorer quality work (and outcomes); more errors, accidents</a:t>
            </a:r>
          </a:p>
          <a:p>
            <a:pPr>
              <a:lnSpc>
                <a:spcPct val="100000"/>
              </a:lnSpc>
              <a:spcBef>
                <a:spcPts val="600"/>
              </a:spcBef>
            </a:pPr>
            <a:r>
              <a:rPr lang="en-US" sz="2200" dirty="0">
                <a:effectLst/>
                <a:latin typeface="Arial" panose="020B0604020202020204" pitchFamily="34" charset="0"/>
                <a:cs typeface="Arial" panose="020B0604020202020204" pitchFamily="34" charset="0"/>
              </a:rPr>
              <a:t>Weaker client engagement</a:t>
            </a:r>
          </a:p>
          <a:p>
            <a:pPr>
              <a:lnSpc>
                <a:spcPct val="100000"/>
              </a:lnSpc>
              <a:spcBef>
                <a:spcPts val="600"/>
              </a:spcBef>
            </a:pPr>
            <a:r>
              <a:rPr lang="en-US" sz="2200" dirty="0">
                <a:effectLst/>
                <a:latin typeface="Arial" panose="020B0604020202020204" pitchFamily="34" charset="0"/>
                <a:cs typeface="Arial" panose="020B0604020202020204" pitchFamily="34" charset="0"/>
              </a:rPr>
              <a:t>More conflict with coworkers; negative impact on team</a:t>
            </a:r>
          </a:p>
          <a:p>
            <a:pPr>
              <a:lnSpc>
                <a:spcPct val="100000"/>
              </a:lnSpc>
              <a:spcBef>
                <a:spcPts val="600"/>
              </a:spcBef>
            </a:pPr>
            <a:r>
              <a:rPr lang="en-US" sz="2200" dirty="0">
                <a:effectLst/>
                <a:latin typeface="Arial" panose="020B0604020202020204" pitchFamily="34" charset="0"/>
                <a:cs typeface="Arial" panose="020B0604020202020204" pitchFamily="34" charset="0"/>
              </a:rPr>
              <a:t>More likely to be part of staff infections</a:t>
            </a:r>
          </a:p>
          <a:p>
            <a:pPr>
              <a:lnSpc>
                <a:spcPct val="100000"/>
              </a:lnSpc>
              <a:spcBef>
                <a:spcPts val="600"/>
              </a:spcBef>
            </a:pPr>
            <a:r>
              <a:rPr lang="en-US" sz="2200" dirty="0">
                <a:effectLst/>
                <a:latin typeface="Arial" panose="020B0604020202020204" pitchFamily="34" charset="0"/>
                <a:cs typeface="Arial" panose="020B0604020202020204" pitchFamily="34" charset="0"/>
              </a:rPr>
              <a:t>More supervisory time spent managing everyday situations</a:t>
            </a:r>
          </a:p>
          <a:p>
            <a:pPr>
              <a:lnSpc>
                <a:spcPct val="100000"/>
              </a:lnSpc>
              <a:spcBef>
                <a:spcPts val="600"/>
              </a:spcBef>
            </a:pPr>
            <a:r>
              <a:rPr lang="en-US" sz="2200" dirty="0">
                <a:effectLst/>
                <a:latin typeface="Arial" panose="020B0604020202020204" pitchFamily="34" charset="0"/>
                <a:cs typeface="Arial" panose="020B0604020202020204" pitchFamily="34" charset="0"/>
              </a:rPr>
              <a:t>Are more likely to stay on the job</a:t>
            </a:r>
          </a:p>
        </p:txBody>
      </p:sp>
      <p:sp>
        <p:nvSpPr>
          <p:cNvPr id="5" name="Text Placeholder 4"/>
          <p:cNvSpPr>
            <a:spLocks noGrp="1"/>
          </p:cNvSpPr>
          <p:nvPr>
            <p:ph type="body" sz="quarter" idx="3"/>
          </p:nvPr>
        </p:nvSpPr>
        <p:spPr>
          <a:xfrm>
            <a:off x="6239326" y="1447699"/>
            <a:ext cx="4574448" cy="561629"/>
          </a:xfrm>
        </p:spPr>
        <p:txBody>
          <a:bodyPr/>
          <a:lstStyle/>
          <a:p>
            <a:pPr algn="ctr"/>
            <a:r>
              <a:rPr lang="en-US" sz="2800" b="0" dirty="0">
                <a:effectLst/>
                <a:latin typeface="Arial" panose="020B0604020202020204" pitchFamily="34" charset="0"/>
                <a:cs typeface="Arial" panose="020B0604020202020204" pitchFamily="34" charset="0"/>
              </a:rPr>
              <a:t>High</a:t>
            </a:r>
          </a:p>
        </p:txBody>
      </p:sp>
      <p:sp>
        <p:nvSpPr>
          <p:cNvPr id="6" name="Content Placeholder 5"/>
          <p:cNvSpPr>
            <a:spLocks noGrp="1"/>
          </p:cNvSpPr>
          <p:nvPr>
            <p:ph sz="quarter" idx="4"/>
          </p:nvPr>
        </p:nvSpPr>
        <p:spPr>
          <a:xfrm>
            <a:off x="6153150" y="2082114"/>
            <a:ext cx="5028372" cy="4159661"/>
          </a:xfrm>
        </p:spPr>
        <p:txBody>
          <a:bodyPr>
            <a:noAutofit/>
          </a:bodyPr>
          <a:lstStyle/>
          <a:p>
            <a:pPr>
              <a:lnSpc>
                <a:spcPct val="110000"/>
              </a:lnSpc>
              <a:spcBef>
                <a:spcPts val="600"/>
              </a:spcBef>
            </a:pPr>
            <a:r>
              <a:rPr lang="en-US" sz="2200" dirty="0">
                <a:effectLst/>
                <a:latin typeface="Arial" panose="020B0604020202020204" pitchFamily="34" charset="0"/>
                <a:cs typeface="Arial" panose="020B0604020202020204" pitchFamily="34" charset="0"/>
              </a:rPr>
              <a:t>More efficient</a:t>
            </a:r>
          </a:p>
          <a:p>
            <a:pPr>
              <a:lnSpc>
                <a:spcPct val="110000"/>
              </a:lnSpc>
              <a:spcBef>
                <a:spcPts val="600"/>
              </a:spcBef>
            </a:pPr>
            <a:r>
              <a:rPr lang="en-US" sz="2200" dirty="0">
                <a:effectLst/>
                <a:latin typeface="Arial" panose="020B0604020202020204" pitchFamily="34" charset="0"/>
                <a:cs typeface="Arial" panose="020B0604020202020204" pitchFamily="34" charset="0"/>
              </a:rPr>
              <a:t>Better quality work (and outcomes); fewer errors; better safety</a:t>
            </a:r>
          </a:p>
          <a:p>
            <a:pPr>
              <a:lnSpc>
                <a:spcPct val="110000"/>
              </a:lnSpc>
              <a:spcBef>
                <a:spcPts val="600"/>
              </a:spcBef>
            </a:pPr>
            <a:r>
              <a:rPr lang="en-US" sz="2200" dirty="0">
                <a:effectLst/>
                <a:latin typeface="Arial" panose="020B0604020202020204" pitchFamily="34" charset="0"/>
                <a:cs typeface="Arial" panose="020B0604020202020204" pitchFamily="34" charset="0"/>
              </a:rPr>
              <a:t>Better client engagement</a:t>
            </a:r>
          </a:p>
          <a:p>
            <a:pPr>
              <a:lnSpc>
                <a:spcPct val="110000"/>
              </a:lnSpc>
              <a:spcBef>
                <a:spcPts val="600"/>
              </a:spcBef>
            </a:pPr>
            <a:r>
              <a:rPr lang="en-US" sz="2200" dirty="0">
                <a:effectLst/>
                <a:latin typeface="Arial" panose="020B0604020202020204" pitchFamily="34" charset="0"/>
                <a:cs typeface="Arial" panose="020B0604020202020204" pitchFamily="34" charset="0"/>
              </a:rPr>
              <a:t>Get along with coworkers; positive impact on team</a:t>
            </a:r>
          </a:p>
          <a:p>
            <a:pPr>
              <a:lnSpc>
                <a:spcPct val="110000"/>
              </a:lnSpc>
              <a:spcBef>
                <a:spcPts val="600"/>
              </a:spcBef>
            </a:pPr>
            <a:r>
              <a:rPr lang="en-US" sz="2200" dirty="0">
                <a:effectLst/>
                <a:latin typeface="Arial" panose="020B0604020202020204" pitchFamily="34" charset="0"/>
                <a:cs typeface="Arial" panose="020B0604020202020204" pitchFamily="34" charset="0"/>
              </a:rPr>
              <a:t>More likely to be supportive of others when facing difficulty</a:t>
            </a:r>
          </a:p>
          <a:p>
            <a:pPr>
              <a:lnSpc>
                <a:spcPct val="110000"/>
              </a:lnSpc>
              <a:spcBef>
                <a:spcPts val="600"/>
              </a:spcBef>
            </a:pPr>
            <a:r>
              <a:rPr lang="en-US" sz="2200" dirty="0">
                <a:effectLst/>
                <a:latin typeface="Arial" panose="020B0604020202020204" pitchFamily="34" charset="0"/>
                <a:cs typeface="Arial" panose="020B0604020202020204" pitchFamily="34" charset="0"/>
              </a:rPr>
              <a:t>Better problem-solvers, knowing how to use supervision as a support</a:t>
            </a:r>
          </a:p>
        </p:txBody>
      </p:sp>
    </p:spTree>
    <p:extLst>
      <p:ext uri="{BB962C8B-B14F-4D97-AF65-F5344CB8AC3E}">
        <p14:creationId xmlns:p14="http://schemas.microsoft.com/office/powerpoint/2010/main" val="275979471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barn(inVertical)">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barn(inVertical)">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barn(inVertical)">
                                      <p:cBhvr>
                                        <p:cTn id="52" dur="500"/>
                                        <p:tgtEl>
                                          <p:spTgt spid="6">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barn(inVertical)">
                                      <p:cBhvr>
                                        <p:cTn id="57" dur="500"/>
                                        <p:tgtEl>
                                          <p:spTgt spid="6">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arn(inVertical)">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barn(inVertical)">
                                      <p:cBhvr>
                                        <p:cTn id="6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1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35514</TotalTime>
  <Words>1627</Words>
  <Application>Microsoft Office PowerPoint</Application>
  <PresentationFormat>Widescreen</PresentationFormat>
  <Paragraphs>188</Paragraphs>
  <Slides>36</Slides>
  <Notes>29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Arial</vt:lpstr>
      <vt:lpstr>Bookman Old Style</vt:lpstr>
      <vt:lpstr>Calibri</vt:lpstr>
      <vt:lpstr>Corbel</vt:lpstr>
      <vt:lpstr>ＭＳ Ｐゴシック</vt:lpstr>
      <vt:lpstr>ＭＳ Ｐゴシック</vt:lpstr>
      <vt:lpstr>Rockwell</vt:lpstr>
      <vt:lpstr>Tahoma</vt:lpstr>
      <vt:lpstr>Times New Roman</vt:lpstr>
      <vt:lpstr>Wingdings</vt:lpstr>
      <vt:lpstr>Wingdings 2</vt:lpstr>
      <vt:lpstr>Wingdings 3</vt:lpstr>
      <vt:lpstr>Damask</vt:lpstr>
      <vt:lpstr>12_Module</vt:lpstr>
      <vt:lpstr>2_Module</vt:lpstr>
      <vt:lpstr>PowerPoint Presentation</vt:lpstr>
      <vt:lpstr>Tidbits</vt:lpstr>
      <vt:lpstr>PowerPoint Presentation</vt:lpstr>
      <vt:lpstr>PowerPoint Presentation</vt:lpstr>
      <vt:lpstr>PowerPoint Presentation</vt:lpstr>
      <vt:lpstr>PowerPoint Presentation</vt:lpstr>
      <vt:lpstr>PowerPoint Presentation</vt:lpstr>
      <vt:lpstr>PowerPoint Presentation</vt:lpstr>
      <vt:lpstr>The Costs and Benefits of Performance</vt:lpstr>
      <vt:lpstr>PowerPoint Presentation</vt:lpstr>
      <vt:lpstr>PowerPoint Presentation</vt:lpstr>
      <vt:lpstr>PowerPoint Presentation</vt:lpstr>
      <vt:lpstr>PowerPoint Presentation</vt:lpstr>
      <vt:lpstr>PowerPoint Presentation</vt:lpstr>
      <vt:lpstr>From Philosophy to Practice</vt:lpstr>
      <vt:lpstr>What is My Philosophy?</vt:lpstr>
      <vt:lpstr>What is My Philosophy (cont.)?</vt:lpstr>
      <vt:lpstr>From Pathology to Strengths</vt:lpstr>
      <vt:lpstr>A Strengths-Based Foundation</vt:lpstr>
      <vt:lpstr> A Focus On Strengths Is Not Ignoring Problems</vt:lpstr>
      <vt:lpstr>PowerPoint Presentation</vt:lpstr>
      <vt:lpstr>PowerPoint Presentation</vt:lpstr>
      <vt:lpstr>Strengths-Based Principles &amp; Supervision</vt:lpstr>
      <vt:lpstr>Strengths-Based Principles &amp; Supervision (cont.)</vt:lpstr>
      <vt:lpstr>PowerPoint Presentation</vt:lpstr>
      <vt:lpstr>PowerPoint Presentation</vt:lpstr>
      <vt:lpstr>PowerPoint Presentation</vt:lpstr>
      <vt:lpstr>PowerPoint Presentation</vt:lpstr>
      <vt:lpstr>PowerPoint Presentation</vt:lpstr>
      <vt:lpstr>“People will forget what you said, people will forget what you did, but people will never forget how you made them feel.”       – Maya Angelou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693</cp:revision>
  <dcterms:created xsi:type="dcterms:W3CDTF">2013-08-22T00:53:06Z</dcterms:created>
  <dcterms:modified xsi:type="dcterms:W3CDTF">2015-11-12T03:09:15Z</dcterms:modified>
</cp:coreProperties>
</file>