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37" r:id="rId2"/>
  </p:sldMasterIdLst>
  <p:notesMasterIdLst>
    <p:notesMasterId r:id="rId88"/>
  </p:notesMasterIdLst>
  <p:sldIdLst>
    <p:sldId id="743" r:id="rId3"/>
    <p:sldId id="958" r:id="rId4"/>
    <p:sldId id="1170" r:id="rId5"/>
    <p:sldId id="1042" r:id="rId6"/>
    <p:sldId id="1043" r:id="rId7"/>
    <p:sldId id="1044" r:id="rId8"/>
    <p:sldId id="1045" r:id="rId9"/>
    <p:sldId id="1046" r:id="rId10"/>
    <p:sldId id="1047" r:id="rId11"/>
    <p:sldId id="1019" r:id="rId12"/>
    <p:sldId id="1034" r:id="rId13"/>
    <p:sldId id="1035" r:id="rId14"/>
    <p:sldId id="995" r:id="rId15"/>
    <p:sldId id="1021" r:id="rId16"/>
    <p:sldId id="1022" r:id="rId17"/>
    <p:sldId id="1054" r:id="rId18"/>
    <p:sldId id="1055" r:id="rId19"/>
    <p:sldId id="1056" r:id="rId20"/>
    <p:sldId id="1057" r:id="rId21"/>
    <p:sldId id="1058" r:id="rId22"/>
    <p:sldId id="1059" r:id="rId23"/>
    <p:sldId id="1031" r:id="rId24"/>
    <p:sldId id="1049" r:id="rId25"/>
    <p:sldId id="1048" r:id="rId26"/>
    <p:sldId id="1024" r:id="rId27"/>
    <p:sldId id="1025" r:id="rId28"/>
    <p:sldId id="1026" r:id="rId29"/>
    <p:sldId id="1060" r:id="rId30"/>
    <p:sldId id="1027" r:id="rId31"/>
    <p:sldId id="1028" r:id="rId32"/>
    <p:sldId id="1029" r:id="rId33"/>
    <p:sldId id="984" r:id="rId34"/>
    <p:sldId id="1065" r:id="rId35"/>
    <p:sldId id="1066" r:id="rId36"/>
    <p:sldId id="1067" r:id="rId37"/>
    <p:sldId id="1068" r:id="rId38"/>
    <p:sldId id="1069" r:id="rId39"/>
    <p:sldId id="1070" r:id="rId40"/>
    <p:sldId id="1071" r:id="rId41"/>
    <p:sldId id="1072" r:id="rId42"/>
    <p:sldId id="1073" r:id="rId43"/>
    <p:sldId id="1062" r:id="rId44"/>
    <p:sldId id="993" r:id="rId45"/>
    <p:sldId id="1036" r:id="rId46"/>
    <p:sldId id="1051" r:id="rId47"/>
    <p:sldId id="997" r:id="rId48"/>
    <p:sldId id="1063" r:id="rId49"/>
    <p:sldId id="998" r:id="rId50"/>
    <p:sldId id="999" r:id="rId51"/>
    <p:sldId id="1001" r:id="rId52"/>
    <p:sldId id="1074" r:id="rId53"/>
    <p:sldId id="1003" r:id="rId54"/>
    <p:sldId id="1004" r:id="rId55"/>
    <p:sldId id="1005" r:id="rId56"/>
    <p:sldId id="1075" r:id="rId57"/>
    <p:sldId id="1076" r:id="rId58"/>
    <p:sldId id="1011" r:id="rId59"/>
    <p:sldId id="1012" r:id="rId60"/>
    <p:sldId id="1013" r:id="rId61"/>
    <p:sldId id="1079" r:id="rId62"/>
    <p:sldId id="1111" r:id="rId63"/>
    <p:sldId id="1080" r:id="rId64"/>
    <p:sldId id="1077" r:id="rId65"/>
    <p:sldId id="1091" r:id="rId66"/>
    <p:sldId id="1093" r:id="rId67"/>
    <p:sldId id="1092" r:id="rId68"/>
    <p:sldId id="1094" r:id="rId69"/>
    <p:sldId id="1081" r:id="rId70"/>
    <p:sldId id="1083" r:id="rId71"/>
    <p:sldId id="1084" r:id="rId72"/>
    <p:sldId id="1085" r:id="rId73"/>
    <p:sldId id="1086" r:id="rId74"/>
    <p:sldId id="1087" r:id="rId75"/>
    <p:sldId id="1107" r:id="rId76"/>
    <p:sldId id="1108" r:id="rId77"/>
    <p:sldId id="1089" r:id="rId78"/>
    <p:sldId id="1090" r:id="rId79"/>
    <p:sldId id="1095" r:id="rId80"/>
    <p:sldId id="1096" r:id="rId81"/>
    <p:sldId id="1097" r:id="rId82"/>
    <p:sldId id="1103" r:id="rId83"/>
    <p:sldId id="1104" r:id="rId84"/>
    <p:sldId id="1105" r:id="rId85"/>
    <p:sldId id="1106" r:id="rId86"/>
    <p:sldId id="1102"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FF"/>
    <a:srgbClr val="CCFFFF"/>
    <a:srgbClr val="66FFFF"/>
    <a:srgbClr val="B2B2B2"/>
    <a:srgbClr val="B0B0B0"/>
    <a:srgbClr val="B4B4B4"/>
    <a:srgbClr val="AEAEAE"/>
    <a:srgbClr val="B8B8B8"/>
    <a:srgbClr val="D5DCE9"/>
    <a:srgbClr val="00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59" d="100"/>
          <a:sy n="59" d="100"/>
        </p:scale>
        <p:origin x="248" y="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ertolino" userId="8ad448c4245333b2" providerId="LiveId" clId="{A9085057-E713-488C-BCC1-8D27B571FE20}"/>
    <pc:docChg chg="delSld delMainMaster">
      <pc:chgData name="Robert Bertolino" userId="8ad448c4245333b2" providerId="LiveId" clId="{A9085057-E713-488C-BCC1-8D27B571FE20}" dt="2026-06-11T03:06:31.099" v="14" actId="47"/>
      <pc:docMkLst>
        <pc:docMk/>
      </pc:docMkLst>
      <pc:sldChg chg="del">
        <pc:chgData name="Robert Bertolino" userId="8ad448c4245333b2" providerId="LiveId" clId="{A9085057-E713-488C-BCC1-8D27B571FE20}" dt="2026-06-11T03:05:24.782" v="3" actId="47"/>
        <pc:sldMkLst>
          <pc:docMk/>
          <pc:sldMk cId="2818649761" sldId="417"/>
        </pc:sldMkLst>
      </pc:sldChg>
      <pc:sldChg chg="del">
        <pc:chgData name="Robert Bertolino" userId="8ad448c4245333b2" providerId="LiveId" clId="{A9085057-E713-488C-BCC1-8D27B571FE20}" dt="2026-06-11T03:05:23.852" v="1" actId="47"/>
        <pc:sldMkLst>
          <pc:docMk/>
          <pc:sldMk cId="1014069998" sldId="418"/>
        </pc:sldMkLst>
      </pc:sldChg>
      <pc:sldChg chg="del">
        <pc:chgData name="Robert Bertolino" userId="8ad448c4245333b2" providerId="LiveId" clId="{A9085057-E713-488C-BCC1-8D27B571FE20}" dt="2026-06-11T03:05:24.320" v="2" actId="47"/>
        <pc:sldMkLst>
          <pc:docMk/>
          <pc:sldMk cId="2118165664" sldId="429"/>
        </pc:sldMkLst>
      </pc:sldChg>
      <pc:sldChg chg="del">
        <pc:chgData name="Robert Bertolino" userId="8ad448c4245333b2" providerId="LiveId" clId="{A9085057-E713-488C-BCC1-8D27B571FE20}" dt="2026-06-11T03:05:25.390" v="4" actId="47"/>
        <pc:sldMkLst>
          <pc:docMk/>
          <pc:sldMk cId="4231981292" sldId="445"/>
        </pc:sldMkLst>
      </pc:sldChg>
      <pc:sldChg chg="del">
        <pc:chgData name="Robert Bertolino" userId="8ad448c4245333b2" providerId="LiveId" clId="{A9085057-E713-488C-BCC1-8D27B571FE20}" dt="2026-06-11T03:06:31.099" v="14" actId="47"/>
        <pc:sldMkLst>
          <pc:docMk/>
          <pc:sldMk cId="1690405598" sldId="698"/>
        </pc:sldMkLst>
      </pc:sldChg>
      <pc:sldChg chg="del">
        <pc:chgData name="Robert Bertolino" userId="8ad448c4245333b2" providerId="LiveId" clId="{A9085057-E713-488C-BCC1-8D27B571FE20}" dt="2026-06-11T03:05:25.947" v="5" actId="47"/>
        <pc:sldMkLst>
          <pc:docMk/>
          <pc:sldMk cId="3369631173" sldId="1015"/>
        </pc:sldMkLst>
      </pc:sldChg>
      <pc:sldChg chg="del">
        <pc:chgData name="Robert Bertolino" userId="8ad448c4245333b2" providerId="LiveId" clId="{A9085057-E713-488C-BCC1-8D27B571FE20}" dt="2026-06-11T03:05:10.598" v="0" actId="47"/>
        <pc:sldMkLst>
          <pc:docMk/>
          <pc:sldMk cId="2036695611" sldId="1109"/>
        </pc:sldMkLst>
      </pc:sldChg>
      <pc:sldChg chg="del">
        <pc:chgData name="Robert Bertolino" userId="8ad448c4245333b2" providerId="LiveId" clId="{A9085057-E713-488C-BCC1-8D27B571FE20}" dt="2026-06-11T03:05:56.701" v="8" actId="47"/>
        <pc:sldMkLst>
          <pc:docMk/>
          <pc:sldMk cId="2133941900" sldId="1112"/>
        </pc:sldMkLst>
      </pc:sldChg>
      <pc:sldChg chg="del">
        <pc:chgData name="Robert Bertolino" userId="8ad448c4245333b2" providerId="LiveId" clId="{A9085057-E713-488C-BCC1-8D27B571FE20}" dt="2026-06-11T03:06:05.297" v="10" actId="47"/>
        <pc:sldMkLst>
          <pc:docMk/>
          <pc:sldMk cId="2031460806" sldId="1113"/>
        </pc:sldMkLst>
      </pc:sldChg>
      <pc:sldChg chg="del">
        <pc:chgData name="Robert Bertolino" userId="8ad448c4245333b2" providerId="LiveId" clId="{A9085057-E713-488C-BCC1-8D27B571FE20}" dt="2026-06-11T03:06:10.772" v="11" actId="47"/>
        <pc:sldMkLst>
          <pc:docMk/>
          <pc:sldMk cId="274636715" sldId="1114"/>
        </pc:sldMkLst>
      </pc:sldChg>
      <pc:sldChg chg="del">
        <pc:chgData name="Robert Bertolino" userId="8ad448c4245333b2" providerId="LiveId" clId="{A9085057-E713-488C-BCC1-8D27B571FE20}" dt="2026-06-11T03:05:37.809" v="7" actId="47"/>
        <pc:sldMkLst>
          <pc:docMk/>
          <pc:sldMk cId="867431522" sldId="1115"/>
        </pc:sldMkLst>
      </pc:sldChg>
      <pc:sldChg chg="del">
        <pc:chgData name="Robert Bertolino" userId="8ad448c4245333b2" providerId="LiveId" clId="{A9085057-E713-488C-BCC1-8D27B571FE20}" dt="2026-06-11T03:06:24.773" v="12" actId="47"/>
        <pc:sldMkLst>
          <pc:docMk/>
          <pc:sldMk cId="2395048453" sldId="1116"/>
        </pc:sldMkLst>
      </pc:sldChg>
      <pc:sldChg chg="del">
        <pc:chgData name="Robert Bertolino" userId="8ad448c4245333b2" providerId="LiveId" clId="{A9085057-E713-488C-BCC1-8D27B571FE20}" dt="2026-06-11T03:05:59.050" v="9" actId="47"/>
        <pc:sldMkLst>
          <pc:docMk/>
          <pc:sldMk cId="128712724" sldId="1117"/>
        </pc:sldMkLst>
      </pc:sldChg>
      <pc:sldChg chg="del">
        <pc:chgData name="Robert Bertolino" userId="8ad448c4245333b2" providerId="LiveId" clId="{A9085057-E713-488C-BCC1-8D27B571FE20}" dt="2026-06-11T03:06:25.496" v="13" actId="47"/>
        <pc:sldMkLst>
          <pc:docMk/>
          <pc:sldMk cId="3360665241" sldId="1118"/>
        </pc:sldMkLst>
      </pc:sldChg>
      <pc:sldChg chg="del">
        <pc:chgData name="Robert Bertolino" userId="8ad448c4245333b2" providerId="LiveId" clId="{A9085057-E713-488C-BCC1-8D27B571FE20}" dt="2026-06-11T03:05:26.583" v="6" actId="47"/>
        <pc:sldMkLst>
          <pc:docMk/>
          <pc:sldMk cId="2009219642" sldId="1379"/>
        </pc:sldMkLst>
      </pc:sldChg>
      <pc:sldMasterChg chg="del delSldLayout">
        <pc:chgData name="Robert Bertolino" userId="8ad448c4245333b2" providerId="LiveId" clId="{A9085057-E713-488C-BCC1-8D27B571FE20}" dt="2026-06-11T03:06:25.496" v="13" actId="47"/>
        <pc:sldMasterMkLst>
          <pc:docMk/>
          <pc:sldMasterMk cId="1522208578" sldId="2147484025"/>
        </pc:sldMasterMkLst>
        <pc:sldLayoutChg chg="del">
          <pc:chgData name="Robert Bertolino" userId="8ad448c4245333b2" providerId="LiveId" clId="{A9085057-E713-488C-BCC1-8D27B571FE20}" dt="2026-06-11T03:06:25.496" v="13" actId="47"/>
          <pc:sldLayoutMkLst>
            <pc:docMk/>
            <pc:sldMasterMk cId="1522208578" sldId="2147484025"/>
            <pc:sldLayoutMk cId="1007230942" sldId="2147484026"/>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1205023103" sldId="2147484027"/>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751937584" sldId="2147484028"/>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2199524147" sldId="2147484029"/>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686816558" sldId="2147484030"/>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3122034338" sldId="2147484031"/>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3877222357" sldId="2147484032"/>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3889318878" sldId="2147484033"/>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1077401961" sldId="2147484034"/>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1325030992" sldId="2147484035"/>
          </pc:sldLayoutMkLst>
        </pc:sldLayoutChg>
        <pc:sldLayoutChg chg="del">
          <pc:chgData name="Robert Bertolino" userId="8ad448c4245333b2" providerId="LiveId" clId="{A9085057-E713-488C-BCC1-8D27B571FE20}" dt="2026-06-11T03:06:25.496" v="13" actId="47"/>
          <pc:sldLayoutMkLst>
            <pc:docMk/>
            <pc:sldMasterMk cId="1522208578" sldId="2147484025"/>
            <pc:sldLayoutMk cId="1337131380" sldId="214748403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6/10/2026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t>1</a:t>
            </a:fld>
            <a:endParaRPr lang="en-US"/>
          </a:p>
        </p:txBody>
      </p:sp>
    </p:spTree>
    <p:extLst>
      <p:ext uri="{BB962C8B-B14F-4D97-AF65-F5344CB8AC3E}">
        <p14:creationId xmlns:p14="http://schemas.microsoft.com/office/powerpoint/2010/main" val="325223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14</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3851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15</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4713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16</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804303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17</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64178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18</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45879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DED8529-B900-4775-8C4A-A6A70C686360}" type="slidenum">
              <a:rPr lang="en-US" sz="1200" smtClean="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88924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20</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22846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236F901-C6A1-4155-8266-C54C130ABB20}" type="slidenum">
              <a:rPr lang="en-US" sz="1200" smtClean="0">
                <a:solidFill>
                  <a:prstClr val="black"/>
                </a:solidFill>
                <a:latin typeface="Times New Roman" pitchFamily="18" charset="0"/>
              </a:rPr>
              <a:pPr/>
              <a:t>21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4312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22</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4551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DC5B0A4-F1F0-4FF4-B137-3FD5BDA8F2D3}" type="slidenum">
              <a:rPr lang="en-US" sz="1200" b="0" smtClean="0">
                <a:solidFill>
                  <a:prstClr val="black"/>
                </a:solidFill>
                <a:latin typeface="Times New Roman" pitchFamily="18" charset="0"/>
              </a:rPr>
              <a:pPr/>
              <a:t>23</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African Violet Queen; 2) Gillian Lynne</a:t>
            </a:r>
          </a:p>
        </p:txBody>
      </p:sp>
    </p:spTree>
    <p:extLst>
      <p:ext uri="{BB962C8B-B14F-4D97-AF65-F5344CB8AC3E}">
        <p14:creationId xmlns:p14="http://schemas.microsoft.com/office/powerpoint/2010/main" val="35684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solidFill>
                  <a:prstClr val="black"/>
                </a:solidFill>
                <a:latin typeface="Times New Roman" panose="02020603050405020304" pitchFamily="18" charset="0"/>
              </a:rPr>
              <a:pPr/>
              <a:t>2</a:t>
            </a:fld>
            <a:endParaRPr lang="en-US" sz="1200">
              <a:solidFill>
                <a:prstClr val="black"/>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n-US" dirty="0"/>
              <a:t>My site with updates</a:t>
            </a:r>
            <a:r>
              <a:rPr lang="en-US" baseline="0" dirty="0"/>
              <a:t> &amp; resources; YIN; Maryville; ICCE</a:t>
            </a:r>
          </a:p>
          <a:p>
            <a:pPr marL="228600" indent="-228600">
              <a:buAutoNum type="arabicParenR"/>
            </a:pPr>
            <a:r>
              <a:rPr lang="en-US" baseline="0" dirty="0"/>
              <a:t>Active Note-taking &amp; 3) We will </a:t>
            </a:r>
            <a:r>
              <a:rPr lang="en-US" baseline="0"/>
              <a:t>practice reflection</a:t>
            </a:r>
          </a:p>
        </p:txBody>
      </p:sp>
    </p:spTree>
    <p:extLst>
      <p:ext uri="{BB962C8B-B14F-4D97-AF65-F5344CB8AC3E}">
        <p14:creationId xmlns:p14="http://schemas.microsoft.com/office/powerpoint/2010/main" val="3663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24</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6411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8638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80157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2504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28</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3273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29</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98831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30</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9093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31</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262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32</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403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33</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045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4</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87199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34</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381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35</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32871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36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5744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89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48356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51665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0568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39550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9626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42</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53489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43</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0350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00268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44</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94178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93857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41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68692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1211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20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83113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50</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07417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11749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61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73402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53</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32936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3597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30871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76080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56</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22632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65671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58</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15009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51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7502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60</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439070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61</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54961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62</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592625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63</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81225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64</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7482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8</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60410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65</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6453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4293987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02827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15032727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83099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32147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73651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167235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16026945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521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9</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370224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1851213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906337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a:t>To demonstrate how this ambivalence can play out in our interactions with others we are going to do an exercise.</a:t>
            </a:r>
          </a:p>
          <a:p>
            <a:pPr marL="228600" indent="-228600" eaLnBrk="1" hangingPunct="1"/>
            <a:endParaRPr lang="en-US"/>
          </a:p>
          <a:p>
            <a:pPr marL="228600" indent="-228600" eaLnBrk="1" hangingPunct="1"/>
            <a:r>
              <a:rPr lang="en-US"/>
              <a:t>[Exercise: Instruct participants to:</a:t>
            </a:r>
          </a:p>
          <a:p>
            <a:pPr marL="228600" indent="-228600" eaLnBrk="1" hangingPunct="1">
              <a:buFontTx/>
              <a:buAutoNum type="arabicPeriod"/>
            </a:pPr>
            <a:r>
              <a:rPr lang="en-US"/>
              <a:t>Find a partner.</a:t>
            </a:r>
          </a:p>
          <a:p>
            <a:pPr marL="228600" indent="-228600" eaLnBrk="1" hangingPunct="1">
              <a:buFontTx/>
              <a:buAutoNum type="arabicPeriod"/>
            </a:pPr>
            <a:r>
              <a:rPr lang="en-US"/>
              <a:t>Each of you write down something you are interested in doing but have mixed feelings about (e.g., buying a new car, quitting smoking, exercising, etc.).</a:t>
            </a:r>
          </a:p>
          <a:p>
            <a:pPr marL="228600" indent="-228600" eaLnBrk="1" hangingPunct="1">
              <a:buFontTx/>
              <a:buAutoNum type="arabicPeriod"/>
            </a:pPr>
            <a:r>
              <a:rPr lang="en-US"/>
              <a:t>Select who will speak first.</a:t>
            </a:r>
          </a:p>
          <a:p>
            <a:pPr marL="228600" indent="-228600" eaLnBrk="1" hangingPunct="1">
              <a:buFontTx/>
              <a:buAutoNum type="arabicPeriod"/>
            </a:pPr>
            <a:r>
              <a:rPr lang="en-US"/>
              <a:t>The speaker presents what it is that you would like to do (but haven’t done yet).</a:t>
            </a:r>
          </a:p>
          <a:p>
            <a:pPr marL="228600" indent="-228600" eaLnBrk="1" hangingPunct="1">
              <a:buFontTx/>
              <a:buAutoNum type="arabicPeriod"/>
            </a:pPr>
            <a:r>
              <a:rPr lang="en-US"/>
              <a:t>The listener then argues strongly in favor of one of the options or sides.</a:t>
            </a:r>
          </a:p>
          <a:p>
            <a:pPr marL="228600" indent="-228600" eaLnBrk="1" hangingPunct="1">
              <a:buFontTx/>
              <a:buAutoNum type="arabicPeriod"/>
            </a:pPr>
            <a:r>
              <a:rPr lang="en-US"/>
              <a:t>Speaker, your job is to listen and note what you are thinking and feeling.</a:t>
            </a:r>
          </a:p>
          <a:p>
            <a:pPr marL="228600" indent="-228600" eaLnBrk="1" hangingPunct="1">
              <a:buFontTx/>
              <a:buAutoNum type="arabicPeriod"/>
            </a:pPr>
            <a:r>
              <a:rPr lang="en-US"/>
              <a:t>Switch roles.]</a:t>
            </a:r>
          </a:p>
          <a:p>
            <a:pPr marL="228600" indent="-228600" eaLnBrk="1" hangingPunct="1"/>
            <a:endParaRPr lang="en-US"/>
          </a:p>
        </p:txBody>
      </p:sp>
    </p:spTree>
    <p:extLst>
      <p:ext uri="{BB962C8B-B14F-4D97-AF65-F5344CB8AC3E}">
        <p14:creationId xmlns:p14="http://schemas.microsoft.com/office/powerpoint/2010/main" val="13082166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1FF627-0E15-4A48-B79C-AC32E52D82B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588103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81689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3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237398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3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120322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3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104693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3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521248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3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4089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10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394641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913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11</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6372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08A129-046D-4E1A-B04B-AFD2054BBF1A}"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2894F6-9D06-45DE-9DFF-C91F9310D1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839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B4D422-E9B0-43B5-8D07-88A2805B61A3}"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F58AA9-2D3F-4F09-A71E-A13918E6C8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443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A1A986-A438-4620-8E82-A18DD9863D64}"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C4B23B-8E9E-4F8D-80A9-FE5F305C0C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080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E5D1C8-F407-4E2A-BD8A-164539E55A29}" type="datetimeFigureOut">
              <a:rPr lang="en-US">
                <a:solidFill>
                  <a:prstClr val="black">
                    <a:tint val="75000"/>
                  </a:prstClr>
                </a:solidFill>
              </a:rPr>
              <a:pPr>
                <a:defRPr/>
              </a:pPr>
              <a:t>6/10/2026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768968-BB2E-4391-B2E3-160B59E976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472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765B5A7-2B23-402E-925C-980EB2A3DD10}" type="datetimeFigureOut">
              <a:rPr lang="en-US">
                <a:solidFill>
                  <a:prstClr val="black">
                    <a:tint val="75000"/>
                  </a:prstClr>
                </a:solidFill>
              </a:rPr>
              <a:pPr>
                <a:defRPr/>
              </a:pPr>
              <a:t>6/10/2026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26EE09D-84DD-4042-B0A3-F488FDE50E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035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61DA6A-3533-4CEE-A8AC-A9830C024EDA}" type="datetimeFigureOut">
              <a:rPr lang="en-US">
                <a:solidFill>
                  <a:prstClr val="black">
                    <a:tint val="75000"/>
                  </a:prstClr>
                </a:solidFill>
              </a:rPr>
              <a:pPr>
                <a:defRPr/>
              </a:pPr>
              <a:t>6/10/2026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1239364-9057-4585-9269-A383386F1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4006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D8BB9A-28D8-478E-9C46-16D88BA58B49}" type="datetimeFigureOut">
              <a:rPr lang="en-US">
                <a:solidFill>
                  <a:prstClr val="black">
                    <a:tint val="75000"/>
                  </a:prstClr>
                </a:solidFill>
              </a:rPr>
              <a:pPr>
                <a:defRPr/>
              </a:pPr>
              <a:t>6/10/2026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2FFBA7-9BD2-4773-B9B1-D5C22D8F3A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407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CF8784-86FF-475F-88B4-8B9DEF86DEBC}" type="datetimeFigureOut">
              <a:rPr lang="en-US">
                <a:solidFill>
                  <a:prstClr val="black">
                    <a:tint val="75000"/>
                  </a:prstClr>
                </a:solidFill>
              </a:rPr>
              <a:pPr>
                <a:defRPr/>
              </a:pPr>
              <a:t>6/10/2026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4ACF26-414A-435C-A7A4-CD3FFEFF11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646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9645AD-8164-479D-B994-539BB5EAA72C}" type="datetimeFigureOut">
              <a:rPr lang="en-US">
                <a:solidFill>
                  <a:prstClr val="black">
                    <a:tint val="75000"/>
                  </a:prstClr>
                </a:solidFill>
              </a:rPr>
              <a:pPr>
                <a:defRPr/>
              </a:pPr>
              <a:t>6/10/2026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7B9FE2-8270-474F-8B1A-190D956021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2304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F563F2-2EA8-4B85-A8FA-BF0089CAF217}"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8781E-1954-4FBD-9D77-0014541A81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6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17B346-B5D8-45F1-BAD7-18D6666646A3}"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9C692-D970-4E59-84F6-9BBB6D941F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7562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FFF20AE2-FE1D-460B-9483-5852712D602A}" type="datetimeFigureOut">
              <a:rPr lang="en-US">
                <a:solidFill>
                  <a:prstClr val="black">
                    <a:tint val="75000"/>
                  </a:prstClr>
                </a:solidFill>
              </a:rPr>
              <a:pPr>
                <a:defRPr/>
              </a:pPr>
              <a:t>6/10/2026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27BC2D-DE4A-4731-ADE4-3CF103B57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35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F353D6B7-CF5B-44CE-AAC1-AF4F9A648EF2}" type="datetimeFigureOut">
              <a:rPr lang="en-US">
                <a:solidFill>
                  <a:prstClr val="black">
                    <a:tint val="75000"/>
                  </a:prstClr>
                </a:solidFill>
              </a:rPr>
              <a:pPr>
                <a:defRPr/>
              </a:pPr>
              <a:t>6/10/2026</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A2B0804-5968-4F8F-8499-C40A44612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4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9A7FBB-3EF6-49FE-B352-14A4161F1C29}" type="datetimeFigureOut">
              <a:rPr lang="en-US">
                <a:solidFill>
                  <a:prstClr val="black">
                    <a:tint val="75000"/>
                  </a:prstClr>
                </a:solidFill>
              </a:rPr>
              <a:pPr>
                <a:defRPr/>
              </a:pPr>
              <a:t>6/10/2026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70DB00-81BF-4FFA-A86F-7F8CCAEF6D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13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lnSpc>
                <a:spcPct val="100000"/>
              </a:lnSpc>
              <a:spcBef>
                <a:spcPts val="0"/>
              </a:spcBef>
              <a:spcAft>
                <a:spcPts val="0"/>
              </a:spcAft>
              <a:buClrTx/>
              <a:defRPr sz="1200">
                <a:solidFill>
                  <a:schemeClr val="tx1">
                    <a:tint val="75000"/>
                  </a:schemeClr>
                </a:solidFill>
                <a:latin typeface="+mn-lt"/>
              </a:defRPr>
            </a:lvl1pPr>
          </a:lstStyle>
          <a:p>
            <a:pPr defTabSz="914400">
              <a:defRPr/>
            </a:pPr>
            <a:fld id="{589BC145-8789-4E3B-9401-15D6C415E7F8}" type="datetimeFigureOut">
              <a:rPr lang="en-US" smtClean="0">
                <a:solidFill>
                  <a:prstClr val="black">
                    <a:tint val="75000"/>
                  </a:prstClr>
                </a:solidFill>
              </a:rPr>
              <a:pPr defTabSz="914400">
                <a:defRPr/>
              </a:pPr>
              <a:t>6/10/2026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lnSpc>
                <a:spcPct val="100000"/>
              </a:lnSpc>
              <a:spcBef>
                <a:spcPts val="0"/>
              </a:spcBef>
              <a:spcAft>
                <a:spcPts val="0"/>
              </a:spcAft>
              <a:buClrTx/>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lnSpc>
                <a:spcPct val="100000"/>
              </a:lnSpc>
              <a:spcBef>
                <a:spcPts val="0"/>
              </a:spcBef>
              <a:spcAft>
                <a:spcPts val="0"/>
              </a:spcAft>
              <a:buClrTx/>
              <a:defRPr sz="1200">
                <a:solidFill>
                  <a:schemeClr val="tx1">
                    <a:tint val="75000"/>
                  </a:schemeClr>
                </a:solidFill>
                <a:latin typeface="+mn-lt"/>
              </a:defRPr>
            </a:lvl1pPr>
          </a:lstStyle>
          <a:p>
            <a:pPr defTabSz="914400">
              <a:defRPr/>
            </a:pPr>
            <a:fld id="{8F0086B0-6D27-46D5-BFC3-A335FD97102C}"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395702178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aclk?sa=L&amp;ai=CoDOUvhmDUcSQM5Pj6QHo14CoAob32Y4DvuSj6TqWwf2XiQEIBRAEINPUywYoBVCcv8QxYMneiIqYpIgTyAEHqgQjT9BfsP0cPWIRVdh05KP0jhIQwbKDnFl9NR9K_glYxSYHoXiABZBOwAUFoAYmgAe2lOsd4BKO3u_M_YqjvN0B&amp;sig=AOD64_3mYQG1IVly45Jx_gJwGx_34o44fA&amp;ctype=5&amp;ved=0CD4Qwg8&amp;adurl=http://walmart.com/ip/16570536?wmlspartner=wlpa&amp;adid=22222222227001360880&amp;wl0=&amp;wl1=g&amp;wl2=&amp;wl3=15702480790&amp;wl4=&amp;wl5=pla&amp;veh=se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aclk?sa=L&amp;ai=CoDOUvhmDUcSQM5Pj6QHo14CoAob32Y4DvuSj6TqWwf2XiQEIBRAEINPUywYoBVCcv8QxYMneiIqYpIgTyAEHqgQjT9BfsP0cPWIRVdh05KP0jhIQwbKDnFl9NR9K_glYxSYHoXiABZBOwAUFoAYmgAe2lOsd4BKO3u_M_YqjvN0B&amp;sig=AOD64_3mYQG1IVly45Jx_gJwGx_34o44fA&amp;ctype=5&amp;ved=0CD4Qwg8&amp;adurl=http://walmart.com/ip/16570536?wmlspartner=wlpa&amp;adid=22222222227001360880&amp;wl0=&amp;wl1=g&amp;wl2=&amp;wl3=15702480790&amp;wl4=&amp;wl5=pla&amp;veh=sem"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5.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65" y="1055026"/>
            <a:ext cx="9949070" cy="4455066"/>
          </a:xfrm>
          <a:prstGeom prst="rect">
            <a:avLst/>
          </a:prstGeom>
          <a:noFill/>
        </p:spPr>
        <p:txBody>
          <a:bodyPr wrap="square" rtlCol="0">
            <a:spAutoFit/>
          </a:bodyPr>
          <a:lstStyle/>
          <a:p>
            <a:pPr algn="ct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br>
              <a:rPr lang="en-US" sz="2400" dirty="0">
                <a:effectLst>
                  <a:outerShdw blurRad="38100" dist="38100" dir="2700000" algn="tl">
                    <a:srgbClr val="000000">
                      <a:alpha val="43137"/>
                    </a:srgbClr>
                  </a:outerShdw>
                </a:effectLst>
                <a:latin typeface="Arial" pitchFamily="34" charset="0"/>
                <a:cs typeface="Arial" pitchFamily="34" charset="0"/>
              </a:rPr>
            </a:br>
            <a:r>
              <a:rPr lang="en-US" sz="6000" dirty="0" err="1">
                <a:latin typeface="Arial" pitchFamily="34" charset="0"/>
                <a:cs typeface="Arial" pitchFamily="34" charset="0"/>
              </a:rPr>
              <a:t>Ericksonian</a:t>
            </a:r>
            <a:r>
              <a:rPr lang="en-US" sz="6000" dirty="0">
                <a:latin typeface="Arial" pitchFamily="34" charset="0"/>
                <a:cs typeface="Arial" pitchFamily="34" charset="0"/>
              </a:rPr>
              <a:t> Hypnosis</a:t>
            </a:r>
            <a:endParaRPr lang="en-US" sz="3600" dirty="0">
              <a:latin typeface="Arial" pitchFamily="34" charset="0"/>
              <a:cs typeface="Arial" pitchFamily="34" charset="0"/>
            </a:endParaRPr>
          </a:p>
          <a:p>
            <a:pPr algn="ct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endParaRPr lang="en-US" sz="2400" dirty="0">
              <a:latin typeface="Arial" pitchFamily="34" charset="0"/>
              <a:cs typeface="Arial" pitchFamily="34" charset="0"/>
            </a:endParaRPr>
          </a:p>
          <a:p>
            <a:pPr algn="ctr">
              <a:spcBef>
                <a:spcPts val="300"/>
              </a:spcBef>
            </a:pPr>
            <a:r>
              <a:rPr lang="en-US" sz="3600" dirty="0">
                <a:latin typeface="Arial" pitchFamily="34" charset="0"/>
                <a:cs typeface="Arial" pitchFamily="34" charset="0"/>
              </a:rPr>
              <a:t>Bob Bertolino, Ph.D.</a:t>
            </a:r>
            <a:br>
              <a:rPr lang="en-US" sz="2000" dirty="0">
                <a:latin typeface="Arial" pitchFamily="34" charset="0"/>
                <a:cs typeface="Arial" pitchFamily="34" charset="0"/>
              </a:rPr>
            </a:br>
            <a:endParaRPr lang="en-US" sz="2000" dirty="0">
              <a:latin typeface="Arial" pitchFamily="34" charset="0"/>
              <a:cs typeface="Arial" pitchFamily="34" charset="0"/>
            </a:endParaRPr>
          </a:p>
          <a:p>
            <a:pPr algn="ctr">
              <a:spcBef>
                <a:spcPts val="300"/>
              </a:spcBef>
            </a:pPr>
            <a:r>
              <a:rPr lang="en-US" sz="1400" dirty="0">
                <a:latin typeface="Arial" pitchFamily="34" charset="0"/>
                <a:cs typeface="Arial" pitchFamily="34" charset="0"/>
              </a:rPr>
              <a:t>Co-Director, Clinical Mental Health Counseling</a:t>
            </a:r>
          </a:p>
          <a:p>
            <a:pPr algn="ctr">
              <a:spcBef>
                <a:spcPts val="300"/>
              </a:spcBef>
            </a:pPr>
            <a:r>
              <a:rPr lang="en-US" sz="1400" dirty="0">
                <a:latin typeface="Arial" pitchFamily="34" charset="0"/>
                <a:cs typeface="Arial" pitchFamily="34" charset="0"/>
              </a:rPr>
              <a:t>Professor </a:t>
            </a:r>
            <a:r>
              <a:rPr lang="en-US" sz="1400" dirty="0" err="1">
                <a:latin typeface="Arial" pitchFamily="34" charset="0"/>
                <a:cs typeface="Arial" pitchFamily="34" charset="0"/>
              </a:rPr>
              <a:t>fof</a:t>
            </a:r>
            <a:r>
              <a:rPr lang="en-US" sz="1400" dirty="0">
                <a:latin typeface="Arial" pitchFamily="34" charset="0"/>
                <a:cs typeface="Arial" pitchFamily="34" charset="0"/>
              </a:rPr>
              <a:t> Psychology, Maryville University</a:t>
            </a:r>
          </a:p>
          <a:p>
            <a:pPr algn="ctr"/>
            <a:r>
              <a:rPr lang="en-US" sz="1400" dirty="0">
                <a:latin typeface="Arial" pitchFamily="34" charset="0"/>
                <a:cs typeface="Arial" pitchFamily="34" charset="0"/>
              </a:rPr>
              <a:t>Sr. Clinical Advisor, Youth In Need, Inc.</a:t>
            </a:r>
          </a:p>
          <a:p>
            <a:pPr algn="ctr"/>
            <a:r>
              <a:rPr lang="en-US" sz="1400" dirty="0">
                <a:latin typeface="Arial" pitchFamily="34" charset="0"/>
                <a:cs typeface="Arial" pitchFamily="34" charset="0"/>
              </a:rPr>
              <a:t>Director of Ethics, International Center for Clinical Excellence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7194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1"/>
            <a:ext cx="9934113" cy="4378669"/>
          </a:xfrm>
        </p:spPr>
        <p:txBody>
          <a:bodyPr/>
          <a:lstStyle/>
          <a:p>
            <a:pPr>
              <a:defRPr/>
            </a:pPr>
            <a:r>
              <a:rPr lang="en-US" sz="4800" b="0" cap="none" dirty="0">
                <a:latin typeface="Arial" pitchFamily="34" charset="0"/>
                <a:cs typeface="Arial" pitchFamily="34" charset="0"/>
              </a:rPr>
              <a:t>Credentialing</a:t>
            </a:r>
            <a:endParaRPr lang="en-US" sz="3600" b="0" cap="none" dirty="0">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9884256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54160" y="102705"/>
            <a:ext cx="10353761" cy="1326321"/>
          </a:xfrm>
        </p:spPr>
        <p:txBody>
          <a:bodyPr/>
          <a:lstStyle/>
          <a:p>
            <a:pPr algn="ctr">
              <a:defRPr/>
            </a:pPr>
            <a:r>
              <a:rPr lang="en-US" dirty="0">
                <a:effectLst>
                  <a:outerShdw blurRad="38100" dist="38100" dir="2700000" algn="tl">
                    <a:srgbClr val="000000">
                      <a:alpha val="43137"/>
                    </a:srgbClr>
                  </a:outerShdw>
                </a:effectLst>
                <a:cs typeface="Arial" pitchFamily="34" charset="0"/>
              </a:rPr>
              <a:t>Credentialing</a:t>
            </a:r>
          </a:p>
        </p:txBody>
      </p:sp>
      <p:sp>
        <p:nvSpPr>
          <p:cNvPr id="132099" name="Rectangle 3"/>
          <p:cNvSpPr>
            <a:spLocks noGrp="1" noChangeArrowheads="1"/>
          </p:cNvSpPr>
          <p:nvPr>
            <p:ph type="body" idx="1"/>
          </p:nvPr>
        </p:nvSpPr>
        <p:spPr>
          <a:xfrm>
            <a:off x="854159" y="1429026"/>
            <a:ext cx="10198153" cy="4713357"/>
          </a:xfrm>
        </p:spPr>
        <p:txBody>
          <a:bodyPr>
            <a:noAutofit/>
          </a:bodyPr>
          <a:lstStyle/>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In the US hypnosis is viewed as a specialized approach or method</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The main certifying body is the American Society of Clinical Hypnosis (ASCH), however, certification is not required in the US (and most countries do require certification)</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Hypnosis written into some agencies’ policies as an alternative practice</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Best practice always includes: </a:t>
            </a:r>
          </a:p>
          <a:p>
            <a:pPr lvl="1">
              <a:lnSpc>
                <a:spcPct val="100000"/>
              </a:lnSpc>
              <a:spcBef>
                <a:spcPts val="1000"/>
              </a:spcBef>
              <a:buClrTx/>
              <a:buFont typeface="Arial" pitchFamily="34" charset="0"/>
              <a:buChar char="•"/>
            </a:pPr>
            <a:r>
              <a:rPr lang="en-US" sz="2000" dirty="0">
                <a:effectLst>
                  <a:outerShdw blurRad="38100" dist="38100" dir="2700000" algn="tl">
                    <a:srgbClr val="000000">
                      <a:alpha val="43137"/>
                    </a:srgbClr>
                  </a:outerShdw>
                </a:effectLst>
                <a:cs typeface="Arial" pitchFamily="34" charset="0"/>
              </a:rPr>
              <a:t>Regarding Clients: Informed-consent, discussion of benefits and risks, disclosure of experience level</a:t>
            </a:r>
          </a:p>
          <a:p>
            <a:pPr lvl="1">
              <a:lnSpc>
                <a:spcPct val="100000"/>
              </a:lnSpc>
              <a:spcBef>
                <a:spcPts val="1000"/>
              </a:spcBef>
              <a:buClrTx/>
              <a:buFont typeface="Arial" pitchFamily="34" charset="0"/>
              <a:buChar char="•"/>
            </a:pPr>
            <a:r>
              <a:rPr lang="en-US" sz="2000" dirty="0">
                <a:effectLst>
                  <a:outerShdw blurRad="38100" dist="38100" dir="2700000" algn="tl">
                    <a:srgbClr val="000000">
                      <a:alpha val="43137"/>
                    </a:srgbClr>
                  </a:outerShdw>
                </a:effectLst>
                <a:cs typeface="Arial" pitchFamily="34" charset="0"/>
              </a:rPr>
              <a:t>Regarding Practice: Training, ongoing supervision, ethical practice and decision-making </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844653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32099">
                                            <p:txEl>
                                              <p:pRg st="4" end="4"/>
                                            </p:txEl>
                                          </p:spTgt>
                                        </p:tgtEl>
                                        <p:attrNameLst>
                                          <p:attrName>style.visibility</p:attrName>
                                        </p:attrNameLst>
                                      </p:cBhvr>
                                      <p:to>
                                        <p:strVal val="visible"/>
                                      </p:to>
                                    </p:set>
                                    <p:anim calcmode="lin" valueType="num">
                                      <p:cBhvr>
                                        <p:cTn id="33"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4"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5" dur="2000"/>
                                        <p:tgtEl>
                                          <p:spTgt spid="132099">
                                            <p:txEl>
                                              <p:pRg st="4" end="4"/>
                                            </p:tx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32099">
                                            <p:txEl>
                                              <p:pRg st="5" end="5"/>
                                            </p:txEl>
                                          </p:spTgt>
                                        </p:tgtEl>
                                        <p:attrNameLst>
                                          <p:attrName>style.visibility</p:attrName>
                                        </p:attrNameLst>
                                      </p:cBhvr>
                                      <p:to>
                                        <p:strVal val="visible"/>
                                      </p:to>
                                    </p:set>
                                    <p:anim calcmode="lin" valueType="num">
                                      <p:cBhvr>
                                        <p:cTn id="38"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9"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0"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4QBgRXhpZgAASUkqAAgAAAACADEBAgAHAAAAJgAAAGmHBAABAAAALgAAAAAAAABQaWNhc2EAAAMAAJAHAAQAAAAwMjIwAqAEAAEAAABWAAAAA6AEAAEAAABWAAAAAAAAAP/bAIQAAwICCAgICAgIDggICAgICAgICAgICAgICAgICggKCAgICAgICAgICAgICggICggICAgJCQoIBw0MCggNCAgJCAEDBAQGBQYKBgYKEA4MDBAQDA8NDw8NDQwNDQ0ODQ0ODA0MDA0MDAwMDAwNDAwNDAwMDAwMDAwMDAwMDA0MDAwM/8AAEQgAVgBWAwERAAIRAQMRAf/EAB0AAAEEAwEBAAAAAAAAAAAAAAABAgMIBQYHBAn/xABGEAABAgMDBA0GDAcAAAAAAAABAAIDBBESITEFIkFRBggTMmFxcoGRkrGy4RRCQ1JzoQckMzRTYmOCwdHS0xUYI1Si8PH/xAAcAQACAgMBAQAAAAAAAAAAAAABAgAHAwQIBgX/xAA2EQACAQICBwUGBgMBAAAAAAAAAQIDEQQGBRIhMUFRcSIzYZGxFjJSU4HwExU0QmKhI0PBFP/aAAwDAQACEQMRAD8AubttTmyXLi90Kps991DqWbkjvqnQr62ASbLQDQD1tQVTWvJLwLN1rJvxHeRPF5b26OcdqZ00v2ixqN8Tz7rwDX513+R7Fh2LcjZs2t4CJwD3/ihrA1bDoouBuFappbhokawjgoQFCDYmBTw3oEvdfQvxsR+ay/sYXcauqdHfp4dF6HNGK72XV+pxPba72S5cXuhVrnvuodSwMkd9U6Fe42J4m9gVTfuXQs5K6fUk8nHrDoKZwb4gulwEZKj1m9BvSxo7d4f/AEcLDIsMDS08FChKFh1O4OdcPvJJbjMiALEEVQgKEGxMCnhvQJe6+hfjYj81l/Ywu41dU6O/Tw6L0OaMV3sur9Tie2z3sly4vdCrbPfdQ6lg5I76p0RXyJvjxtwxwCqb9y6Fn0/dfVnofF0EuoPqX4/nQdCz3Xia1nfgLDiaKuoD6or0cwRTXiJUT8COMxpvcXXi7NosczNSv4EDsB95a8lZG4voQhYRhVCAoQbEwKeG9Al7r6F+NiPzWX9jC7jV1To79PDovQ5oxXey6v1OJ7bPeyXLi90Kts991DqWBkh/5anQr3GN5PJvHEFUcnbb4FpUtzXiNdNOOJPTz6td6TX2Xuyai1rWQGbfrd0+COv4skqab3Ia+M44kmmFT4Ia12ZFBLgh9Lm/eTyewiW3cQhYBrhVQgVUDZiRMDxLJDbJIWeyEm+RffYk74rL+xhdxq6m0bJSw8Lcl6HM2Mko1ZX5v1OJ7bPeyXKi90KuM9+5T6/8LAyT3lT75le91BxBwGnwKqNPcvEtRQTvc5lsn2QxGRojWmIA0igD6DDkFdD5d0NhcRhacqtNeRyzmzMeMwmkp0aFR26nifliZFa7tQVrni4AWifk8A2+uFF6qpoDAOVlSXkjxXtLpRN/5ZebD+LTP22NN+Mb7vkxqPQUVl3AfLj5IZZl0n82fmwi5cmrjWK0Ct5Na1r9Uaii8u4D5cfIZ5l0ot1WXmyM5SnBiYuq/nHbch7OYD5a8kYHmXSr/wB0vNisylOG4GL/AMtfof1Sh7OYD5cfJBWZdKPfWl5sijZdmWmjnxASAaE6DgedMst4D5a8hXmbSi/3y82RP2SR6HPfhrCSeXdHQ2umvJDU80aUleP47afiz6obBXVkpQnEy8EnjsBOoQpdmmrI9pTm6lNSqbWzjW2y3slyovYFVGfdlOn1LXyQn+LUX3xK7NNFTu1WZaya7S4nJdmTx5RGu0jTwLqvKdNTwEHyOM87SUNKTZ6jJzAaHWhR4LRnX2dztEEUubYY0UwrVetc07xS+p4uVObbcmQRoEYPALhWhcDUejtNGjfCrhwip0oaiE1WuJNEkphwcC4EAWiC4CpbU6BjStE2qguMrbGMfLzAGc8CuLXEGosmKa3b0VLjXSDqCOoidu28xcPLMUYON4AOGgU1XmhN5vzjrKOqlvNZza4kEzNOeauJJAoOADBMlExubZC/B3EUJwjJAppuaPrFsDPxGUp/bQe41efqy1ZPYXBQs6UbcjRfh4+DmNlBssIRht3Jzy7dLV9QKUsg6aqv80aJljoQSe493l7SkMBUlJreciO1xnPXl+s/9CrmeVqqa27j3cc30O12Hdmq5V2nE1FiOeYsEF+dQFxpTH0Ss7RmIxGBoKnAqPTei8LpOs68la5jYu08jBwaZiAC4vaAYhBLmZsQbz0d4dTDTQL7NPSOOcW7HwnlzA31tZ7PvmNbtQYhdTymXLrNqhiGtlxxqWYE9qn5jj+QHl7BfESw9p3HIbSPBNre57jaN+AsXgUNUHpLHcUN7PYLhL78yc7Sma+lh8F7tOPozWoqKaiFFpTGriN7O4N/vf39Rg2k8z9LC6TqH2fD2awj+b4xcjH7L4P4n9/Ud/JNM/Swuk/tofnWL5E9mMF8T+/qI7aTzOG6wr7sXftJXpbEzaUh45cwdPamXX2LZMMGWgQjjDgw2EjSWtAro1al9uLlNJyN2NONPsx3CZa83nWji47UbVG64mLXz4ys22bjbewic3OHEfw4DhjgVjV5PbsEetZK5rc9kqK60NxknguiHPaG1D3AGosPbaiQmtDzeLVjNeGEO2r23T/o0JUHbmIMhkh9YEmHUdZNG0Jus2mhtRUb4WyGkCjng3PrP4/6CqX8f7HSUlHaWEQZNhaHZ7aVaSDdDa1rCA51Cf6mFbig2nvlckYSTuonuExN4WYBpW8PLQTdgLNoNdyqgAXVWNxgZO3yMhk6JELRuoa119Qx1oe//RUjABI1FbkbEW37yPUlv/Efs8iOJoxx/NLvktgOzyNpl8BxBekg+yj500rmPy35vOtDFGamYkL5Ju8Br2G48eiuNEwAsu1jq+KDIBa7WOr4pLgEDHax0eKlwgGO1jq+KFyC2Xax1fFS5Asu1jq+KNwCbmdJBpweJTRd5IjNqlxmjiC9JD3UfOnvMdlvzedaOKM1MxLV8k3eA5MAFCCUQ2BuFFNhLhRTYS4UUdkrsF9qQJYyjJXTGs72Eqh+JFWdyarZs0u64cQXpk1GKPlX1mzH5b83nWjijPTMS1fJN3gOTABQgKEBQgKEOefDvNvZIOcwuY7dYYq0kGhN94XlcxVJU8MnFtbeB6XL9OM8VaST2cSukLZLFpfEmK6aRTTmBVYU8dVUX25FoPBUnU7uPkRzOyOLTMiRxd50Q48xHvQWkaycbTb28Rlo6jKLvBK3IvHsWeXS0Am8mFDNTic0LojBNzoQcuRQeKio1ppc36n/2Q==">
            <a:hlinkClick r:id="rId2"/>
          </p:cNvPr>
          <p:cNvSpPr>
            <a:spLocks noChangeAspect="1" noChangeArrowheads="1"/>
          </p:cNvSpPr>
          <p:nvPr/>
        </p:nvSpPr>
        <p:spPr bwMode="auto">
          <a:xfrm>
            <a:off x="1679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 name="Picture 5" descr="The image shows a webpage for the National Board for Certified Clinical Hypnotherapists (NBCCH), featuring their logo, a welcome message, and various links for certification, training, and therapist/trainer information.&#10;&#10;AI-generated content may be incorrect.">
            <a:extLst>
              <a:ext uri="{FF2B5EF4-FFF2-40B4-BE49-F238E27FC236}">
                <a16:creationId xmlns:a16="http://schemas.microsoft.com/office/drawing/2014/main" id="{A0E96872-863A-6531-5A94-CF3A7B0D7D90}"/>
              </a:ext>
            </a:extLst>
          </p:cNvPr>
          <p:cNvPicPr>
            <a:picLocks noChangeAspect="1"/>
          </p:cNvPicPr>
          <p:nvPr/>
        </p:nvPicPr>
        <p:blipFill>
          <a:blip r:embed="rId3"/>
          <a:stretch>
            <a:fillRect/>
          </a:stretch>
        </p:blipFill>
        <p:spPr>
          <a:xfrm>
            <a:off x="981686" y="215106"/>
            <a:ext cx="10228627" cy="6427787"/>
          </a:xfrm>
          <a:prstGeom prst="rect">
            <a:avLst/>
          </a:prstGeom>
        </p:spPr>
      </p:pic>
    </p:spTree>
    <p:extLst>
      <p:ext uri="{BB962C8B-B14F-4D97-AF65-F5344CB8AC3E}">
        <p14:creationId xmlns:p14="http://schemas.microsoft.com/office/powerpoint/2010/main" val="3109216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4QBgRXhpZgAASUkqAAgAAAACADEBAgAHAAAAJgAAAGmHBAABAAAALgAAAAAAAABQaWNhc2EAAAMAAJAHAAQAAAAwMjIwAqAEAAEAAABWAAAAA6AEAAEAAABWAAAAAAAAAP/bAIQAAwICCAgICAgIDggICAgICAgICAgICAgICAgICggKCAgICAgICAgICAgICggICggICAgJCQoIBw0MCggNCAgJCAEDBAQGBQYKBgYKEA4MDBAQDA8NDw8NDQwNDQ0ODQ0ODA0MDA0MDAwMDAwNDAwNDAwMDAwMDAwMDAwMDA0MDAwM/8AAEQgAVgBWAwERAAIRAQMRAf/EAB0AAAEEAwEBAAAAAAAAAAAAAAABAgMIBQYHBAn/xABGEAABAgMDBA0GDAcAAAAAAAABAAIDBBESITEFIkFRBggTMmFxcoGRkrGy4RRCQ1JzoQckMzRTYmOCwdHS0xUYI1Si8PH/xAAcAQACAgMBAQAAAAAAAAAAAAABAgAHAwQIBgX/xAA2EQACAQICBwUGBgMBAAAAAAAAAQIDEQQGBRIhMUFRcSIzYZGxFjJSU4HwExU0QmKhI0PBFP/aAAwDAQACEQMRAD8AubttTmyXLi90Kps991DqWbkjvqnQr62ASbLQDQD1tQVTWvJLwLN1rJvxHeRPF5b26OcdqZ00v2ixqN8Tz7rwDX513+R7Fh2LcjZs2t4CJwD3/ihrA1bDoouBuFappbhokawjgoQFCDYmBTw3oEvdfQvxsR+ay/sYXcauqdHfp4dF6HNGK72XV+pxPba72S5cXuhVrnvuodSwMkd9U6Fe42J4m9gVTfuXQs5K6fUk8nHrDoKZwb4gulwEZKj1m9BvSxo7d4f/AEcLDIsMDS08FChKFh1O4OdcPvJJbjMiALEEVQgKEGxMCnhvQJe6+hfjYj81l/Ywu41dU6O/Tw6L0OaMV3sur9Tie2z3sly4vdCrbPfdQ6lg5I76p0RXyJvjxtwxwCqb9y6Fn0/dfVnofF0EuoPqX4/nQdCz3Xia1nfgLDiaKuoD6or0cwRTXiJUT8COMxpvcXXi7NosczNSv4EDsB95a8lZG4voQhYRhVCAoQbEwKeG9Al7r6F+NiPzWX9jC7jV1To79PDovQ5oxXey6v1OJ7bPeyXLi90Kts991DqWBkh/5anQr3GN5PJvHEFUcnbb4FpUtzXiNdNOOJPTz6td6TX2Xuyai1rWQGbfrd0+COv4skqab3Ia+M44kmmFT4Ia12ZFBLgh9Lm/eTyewiW3cQhYBrhVQgVUDZiRMDxLJDbJIWeyEm+RffYk74rL+xhdxq6m0bJSw8Lcl6HM2Mko1ZX5v1OJ7bPeyXKi90KuM9+5T6/8LAyT3lT75le91BxBwGnwKqNPcvEtRQTvc5lsn2QxGRojWmIA0igD6DDkFdD5d0NhcRhacqtNeRyzmzMeMwmkp0aFR26nifliZFa7tQVrni4AWifk8A2+uFF6qpoDAOVlSXkjxXtLpRN/5ZebD+LTP22NN+Mb7vkxqPQUVl3AfLj5IZZl0n82fmwi5cmrjWK0Ct5Na1r9Uaii8u4D5cfIZ5l0ot1WXmyM5SnBiYuq/nHbch7OYD5a8kYHmXSr/wB0vNisylOG4GL/AMtfof1Sh7OYD5cfJBWZdKPfWl5sijZdmWmjnxASAaE6DgedMst4D5a8hXmbSi/3y82RP2SR6HPfhrCSeXdHQ2umvJDU80aUleP47afiz6obBXVkpQnEy8EnjsBOoQpdmmrI9pTm6lNSqbWzjW2y3slyovYFVGfdlOn1LXyQn+LUX3xK7NNFTu1WZaya7S4nJdmTx5RGu0jTwLqvKdNTwEHyOM87SUNKTZ6jJzAaHWhR4LRnX2dztEEUubYY0UwrVetc07xS+p4uVObbcmQRoEYPALhWhcDUejtNGjfCrhwip0oaiE1WuJNEkphwcC4EAWiC4CpbU6BjStE2qguMrbGMfLzAGc8CuLXEGosmKa3b0VLjXSDqCOoidu28xcPLMUYON4AOGgU1XmhN5vzjrKOqlvNZza4kEzNOeauJJAoOADBMlExubZC/B3EUJwjJAppuaPrFsDPxGUp/bQe41efqy1ZPYXBQs6UbcjRfh4+DmNlBssIRht3Jzy7dLV9QKUsg6aqv80aJljoQSe493l7SkMBUlJreciO1xnPXl+s/9CrmeVqqa27j3cc30O12Hdmq5V2nE1FiOeYsEF+dQFxpTH0Ss7RmIxGBoKnAqPTei8LpOs68la5jYu08jBwaZiAC4vaAYhBLmZsQbz0d4dTDTQL7NPSOOcW7HwnlzA31tZ7PvmNbtQYhdTymXLrNqhiGtlxxqWYE9qn5jj+QHl7BfESw9p3HIbSPBNre57jaN+AsXgUNUHpLHcUN7PYLhL78yc7Sma+lh8F7tOPozWoqKaiFFpTGriN7O4N/vf39Rg2k8z9LC6TqH2fD2awj+b4xcjH7L4P4n9/Ud/JNM/Swuk/tofnWL5E9mMF8T+/qI7aTzOG6wr7sXftJXpbEzaUh45cwdPamXX2LZMMGWgQjjDgw2EjSWtAro1al9uLlNJyN2NONPsx3CZa83nWji47UbVG64mLXz4ys22bjbewic3OHEfw4DhjgVjV5PbsEetZK5rc9kqK60NxknguiHPaG1D3AGosPbaiQmtDzeLVjNeGEO2r23T/o0JUHbmIMhkh9YEmHUdZNG0Jus2mhtRUb4WyGkCjng3PrP4/6CqX8f7HSUlHaWEQZNhaHZ7aVaSDdDa1rCA51Cf6mFbig2nvlckYSTuonuExN4WYBpW8PLQTdgLNoNdyqgAXVWNxgZO3yMhk6JELRuoa119Qx1oe//RUjABI1FbkbEW37yPUlv/Efs8iOJoxx/NLvktgOzyNpl8BxBekg+yj500rmPy35vOtDFGamYkL5Ju8Br2G48eiuNEwAsu1jq+KDIBa7WOr4pLgEDHax0eKlwgGO1jq+KFyC2Xax1fFS5Asu1jq+KNwCbmdJBpweJTRd5IjNqlxmjiC9JD3UfOnvMdlvzedaOKM1MxLV8k3eA5MAFCCUQ2BuFFNhLhRTYS4UUdkrsF9qQJYyjJXTGs72Eqh+JFWdyarZs0u64cQXpk1GKPlX1mzH5b83nWjijPTMS1fJN3gOTABQgKEBQgKEOefDvNvZIOcwuY7dYYq0kGhN94XlcxVJU8MnFtbeB6XL9OM8VaST2cSukLZLFpfEmK6aRTTmBVYU8dVUX25FoPBUnU7uPkRzOyOLTMiRxd50Q48xHvQWkaycbTb28Rlo6jKLvBK3IvHsWeXS0Am8mFDNTic0LojBNzoQcuRQeKio1ppc36n/2Q==">
            <a:hlinkClick r:id="rId2"/>
          </p:cNvPr>
          <p:cNvSpPr>
            <a:spLocks noChangeAspect="1" noChangeArrowheads="1"/>
          </p:cNvSpPr>
          <p:nvPr/>
        </p:nvSpPr>
        <p:spPr bwMode="auto">
          <a:xfrm>
            <a:off x="1679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0" name="Picture 2" descr="Trancework: An Introduction to the Practice of Clinical Hyp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00093"/>
            <a:ext cx="2476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ution Oriented Hypnosis: An Ericksonian Appr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90567"/>
            <a:ext cx="24765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rapeutic Trances : The Cooperation 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300092"/>
            <a:ext cx="2438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5569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Why Learn Hypnosis?</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88635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8247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Why Learn Hypnosis?</a:t>
            </a:r>
          </a:p>
        </p:txBody>
      </p:sp>
      <p:sp>
        <p:nvSpPr>
          <p:cNvPr id="132099" name="Rectangle 3"/>
          <p:cNvSpPr>
            <a:spLocks noGrp="1" noChangeArrowheads="1"/>
          </p:cNvSpPr>
          <p:nvPr>
            <p:ph type="body" idx="1"/>
          </p:nvPr>
        </p:nvSpPr>
        <p:spPr>
          <a:xfrm>
            <a:off x="645459" y="1301675"/>
            <a:ext cx="10589321" cy="5099125"/>
          </a:xfrm>
        </p:spPr>
        <p:txBody>
          <a:bodyPr>
            <a:noAutofit/>
          </a:bodyPr>
          <a:lstStyle/>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Empirical evidence </a:t>
            </a:r>
            <a:r>
              <a:rPr lang="en-US" sz="2800" i="1" dirty="0">
                <a:effectLst>
                  <a:outerShdw blurRad="38100" dist="38100" dir="2700000" algn="tl">
                    <a:srgbClr val="000000">
                      <a:alpha val="43137"/>
                    </a:srgbClr>
                  </a:outerShdw>
                </a:effectLst>
                <a:cs typeface="Arial" pitchFamily="34" charset="0"/>
              </a:rPr>
              <a:t>it works</a:t>
            </a:r>
            <a:r>
              <a:rPr lang="en-US" sz="2800" dirty="0">
                <a:effectLst>
                  <a:outerShdw blurRad="38100" dist="38100" dir="2700000" algn="tl">
                    <a:srgbClr val="000000">
                      <a:alpha val="43137"/>
                    </a:srgbClr>
                  </a:outerShdw>
                </a:effectLst>
                <a:cs typeface="Arial" pitchFamily="34" charset="0"/>
              </a:rPr>
              <a:t> (i.e., hypnosis objectively enhances treatment outcomes). </a:t>
            </a:r>
            <a:r>
              <a:rPr lang="en-US" sz="2800" dirty="0">
                <a:solidFill>
                  <a:schemeClr val="accent3"/>
                </a:solidFill>
                <a:effectLst>
                  <a:outerShdw blurRad="38100" dist="38100" dir="2700000" algn="tl">
                    <a:srgbClr val="000000">
                      <a:alpha val="43137"/>
                    </a:srgbClr>
                  </a:outerShdw>
                </a:effectLst>
                <a:cs typeface="Arial" pitchFamily="34" charset="0"/>
              </a:rPr>
              <a:t>It is an Evidence-Based Practice (EBP)</a:t>
            </a:r>
            <a:r>
              <a:rPr lang="en-US" sz="2800" dirty="0">
                <a:effectLst>
                  <a:outerShdw blurRad="38100" dist="38100" dir="2700000" algn="tl">
                    <a:srgbClr val="000000">
                      <a:alpha val="43137"/>
                    </a:srgbClr>
                  </a:outerShdw>
                </a:effectLst>
                <a:cs typeface="Arial" pitchFamily="34" charset="0"/>
              </a:rPr>
              <a:t>.</a:t>
            </a:r>
            <a:endParaRPr lang="en-US" sz="2800" dirty="0">
              <a:solidFill>
                <a:schemeClr val="accent3"/>
              </a:solidFill>
              <a:effectLst>
                <a:outerShdw blurRad="38100" dist="38100" dir="2700000" algn="tl">
                  <a:srgbClr val="000000">
                    <a:alpha val="43137"/>
                  </a:srgbClr>
                </a:outerShdw>
              </a:effectLst>
              <a:cs typeface="Arial" pitchFamily="34" charset="0"/>
            </a:endParaRP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The </a:t>
            </a:r>
            <a:r>
              <a:rPr lang="en-US" sz="2800" i="1" dirty="0">
                <a:effectLst>
                  <a:outerShdw blurRad="38100" dist="38100" dir="2700000" algn="tl">
                    <a:srgbClr val="000000">
                      <a:alpha val="43137"/>
                    </a:srgbClr>
                  </a:outerShdw>
                </a:effectLst>
                <a:cs typeface="Arial" pitchFamily="34" charset="0"/>
              </a:rPr>
              <a:t>International Journal of Clinical and Experimental Hypnosis </a:t>
            </a:r>
            <a:r>
              <a:rPr lang="en-US" sz="2800" dirty="0">
                <a:effectLst>
                  <a:outerShdw blurRad="38100" dist="38100" dir="2700000" algn="tl">
                    <a:srgbClr val="000000">
                      <a:alpha val="43137"/>
                    </a:srgbClr>
                  </a:outerShdw>
                </a:effectLst>
                <a:cs typeface="Arial" pitchFamily="34" charset="0"/>
              </a:rPr>
              <a:t>published two special issues back-to-back in 20007 summarizing much of the current literature on the merits of hypnosis in treating pain, depression, anxiety, asthma, headaches, PTSD, and more.</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All therapy involves the use of suggestion.</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4280535"/>
            <a:ext cx="16827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9437" y="4280535"/>
            <a:ext cx="154511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73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a:buFont typeface="Wingdings" pitchFamily="2" charset="2"/>
              <a:buNone/>
              <a:defRPr/>
            </a:pP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APA Presidential Task Force on Evidence-Based Practice. (2006). Evidence-based practice in psychology. </a:t>
            </a: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a:t>
            </a:r>
          </a:p>
          <a:p>
            <a:pPr>
              <a:buFont typeface="Wingdings" pitchFamily="2" charset="2"/>
              <a:buNone/>
              <a:defRPr/>
            </a:pP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Psychologist, 61</a:t>
            </a: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306656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a:t>
            </a:r>
            <a:r>
              <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rPr>
              <a:t>best available research </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a:buFont typeface="Wingdings" pitchFamily="2" charset="2"/>
              <a:buNone/>
              <a:defRPr/>
            </a:pP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APA Presidential Task Force on Evidence-Based Practice. (2006). Evidence-based practice in psychology. </a:t>
            </a: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a:t>
            </a:r>
          </a:p>
          <a:p>
            <a:pPr>
              <a:buFont typeface="Wingdings" pitchFamily="2" charset="2"/>
              <a:buNone/>
              <a:defRPr/>
            </a:pP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Psychologist, 61</a:t>
            </a: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73170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a:t>
            </a:r>
            <a:r>
              <a:rPr lang="en-US" sz="3200" dirty="0">
                <a:solidFill>
                  <a:srgbClr val="FFC000"/>
                </a:solidFill>
                <a:effectLst>
                  <a:outerShdw blurRad="38100" dist="38100" dir="2700000" algn="tl">
                    <a:srgbClr val="000000">
                      <a:alpha val="43137"/>
                    </a:srgbClr>
                  </a:outerShdw>
                </a:effectLst>
                <a:latin typeface="Arial" pitchFamily="34" charset="0"/>
                <a:cs typeface="Arial" pitchFamily="34" charset="0"/>
              </a:rPr>
              <a:t>clinical expertise</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a:buFont typeface="Wingdings" pitchFamily="2" charset="2"/>
              <a:buNone/>
              <a:defRPr/>
            </a:pP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APA Presidential Task Force on Evidence-Based Practice. (2006). Evidence-based practice in psychology. </a:t>
            </a: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a:t>
            </a:r>
          </a:p>
          <a:p>
            <a:pPr>
              <a:buFont typeface="Wingdings" pitchFamily="2" charset="2"/>
              <a:buNone/>
              <a:defRPr/>
            </a:pP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Psychologist, 61</a:t>
            </a: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883476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
            <a:ext cx="8229600" cy="1664677"/>
          </a:xfrm>
          <a:effectLst/>
        </p:spPr>
        <p:txBody>
          <a:bodyPr>
            <a:normAutofit/>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Clinical Expertise</a:t>
            </a:r>
            <a:b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The APA Task Force on EBP</a:t>
            </a:r>
          </a:p>
        </p:txBody>
      </p:sp>
      <p:sp>
        <p:nvSpPr>
          <p:cNvPr id="1232899" name="Rectangle 3"/>
          <p:cNvSpPr>
            <a:spLocks noGrp="1" noChangeArrowheads="1"/>
          </p:cNvSpPr>
          <p:nvPr>
            <p:ph idx="1"/>
          </p:nvPr>
        </p:nvSpPr>
        <p:spPr>
          <a:xfrm>
            <a:off x="901151" y="1921055"/>
            <a:ext cx="10754140" cy="5052391"/>
          </a:xfrm>
          <a:effectLst/>
        </p:spPr>
        <p:txBody>
          <a:bodyPr>
            <a:normAutofit/>
          </a:bodyPr>
          <a:lstStyle/>
          <a:p>
            <a:pPr marL="0" indent="0">
              <a:buClr>
                <a:schemeClr val="accent2">
                  <a:lumMod val="50000"/>
                </a:schemeClr>
              </a:buClr>
              <a:buSzTx/>
              <a:buNone/>
            </a:pPr>
            <a:r>
              <a:rPr lang="en-US" sz="2200" dirty="0">
                <a:solidFill>
                  <a:schemeClr val="tx1"/>
                </a:solidFill>
                <a:effectLst>
                  <a:outerShdw blurRad="38100" dist="38100" dir="2700000" algn="tl">
                    <a:srgbClr val="000000">
                      <a:alpha val="43137"/>
                    </a:srgbClr>
                  </a:outerShdw>
                </a:effectLst>
                <a:cs typeface="Arial" pitchFamily="34" charset="0"/>
              </a:rPr>
              <a:t>“Clinical expertise… entails the monitoring of patient progress (and of changes in the patient’s circumstances—e.g., job loss, major illness) that may suggest the need to adjust treatment… If progress is not proceeding adequately, the psychologist alters or addresses problematic aspects of the treatment (e.g., problems in the therapeutic relationship or in the implementation of the goals of the treatment) as appropriate” (2006, pp. 280, 276-277).</a:t>
            </a:r>
          </a:p>
        </p:txBody>
      </p:sp>
      <p:sp>
        <p:nvSpPr>
          <p:cNvPr id="29700" name="TextBox 5"/>
          <p:cNvSpPr txBox="1">
            <a:spLocks noChangeArrowheads="1"/>
          </p:cNvSpPr>
          <p:nvPr/>
        </p:nvSpPr>
        <p:spPr bwMode="auto">
          <a:xfrm>
            <a:off x="901151" y="5223650"/>
            <a:ext cx="10515599" cy="861774"/>
          </a:xfrm>
          <a:prstGeom prst="rect">
            <a:avLst/>
          </a:prstGeom>
          <a:noFill/>
          <a:ln>
            <a:noFill/>
          </a:ln>
          <a:effectLst/>
        </p:spPr>
        <p:txBody>
          <a:bodyPr wrap="square">
            <a:spAutoFit/>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APA Presidential Task Force on Evidence-Based Practice. (2006). Evidence-based practice in psychology.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American Psychologist, 61</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(4), 271–285.</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Lambert, M. J., Bergin, A. E., &amp; Garfield, S. L. (2004). Introduction and overview. In M. J. Lambert (Ed.),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Bergin &amp; Garfield’s handbook of psychotherapy &amp; behavior change </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(5</a:t>
            </a:r>
            <a:r>
              <a:rPr lang="en-US" sz="1000" b="0" baseline="30000" dirty="0">
                <a:solidFill>
                  <a:srgbClr val="DADADA"/>
                </a:solidFill>
                <a:effectLst>
                  <a:outerShdw blurRad="38100" dist="38100" dir="2700000" algn="tl">
                    <a:srgbClr val="000000">
                      <a:alpha val="43137"/>
                    </a:srgbClr>
                  </a:outerShdw>
                </a:effectLst>
                <a:latin typeface="Arial" pitchFamily="34" charset="0"/>
                <a:cs typeface="Arial" pitchFamily="34" charset="0"/>
              </a:rPr>
              <a:t>th</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ed.)(pp. 3-15). New York: Wiley.</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Warren, J. S., Nelson, P. L., Mondragon, S. A., Baldwin, S. A., &amp; Burlingame, G. A. (2010). Youth psychotherapy change trajectories and outcomes in usual care: Community </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mental health versus managed care settings.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Journal of Consulting and Clinical Psychology, 78</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(2), 144-155.</a:t>
            </a:r>
          </a:p>
        </p:txBody>
      </p:sp>
    </p:spTree>
    <p:extLst>
      <p:ext uri="{BB962C8B-B14F-4D97-AF65-F5344CB8AC3E}">
        <p14:creationId xmlns:p14="http://schemas.microsoft.com/office/powerpoint/2010/main" val="3320664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2899">
                                            <p:txEl>
                                              <p:pRg st="0" end="0"/>
                                            </p:txEl>
                                          </p:spTgt>
                                        </p:tgtEl>
                                        <p:attrNameLst>
                                          <p:attrName>style.visibility</p:attrName>
                                        </p:attrNameLst>
                                      </p:cBhvr>
                                      <p:to>
                                        <p:strVal val="visible"/>
                                      </p:to>
                                    </p:set>
                                    <p:animEffect transition="in" filter="barn(inHorizontal)">
                                      <p:cBhvr>
                                        <p:cTn id="7" dur="1000"/>
                                        <p:tgtEl>
                                          <p:spTgt spid="123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247243" cy="5249636"/>
          </a:xfrm>
          <a:ln>
            <a:noFill/>
          </a:ln>
          <a:effectLst/>
        </p:spPr>
        <p:txBody>
          <a:bodyPr/>
          <a:lstStyle/>
          <a:p>
            <a:pPr marL="609600" indent="-609600">
              <a:lnSpc>
                <a:spcPct val="80000"/>
              </a:lnSpc>
              <a:buClr>
                <a:schemeClr val="tx1"/>
              </a:buClr>
              <a:buSzTx/>
              <a:buFont typeface="Arial" pitchFamily="34" charset="0"/>
              <a:buChar char="•"/>
              <a:defRPr/>
            </a:pPr>
            <a:r>
              <a:rPr lang="en-US" sz="30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3000" dirty="0">
                <a:solidFill>
                  <a:srgbClr val="FFFFFF"/>
                </a:solidFill>
              </a:rPr>
              <a:t>To download a PDF of this presentation, please go to: </a:t>
            </a:r>
            <a:r>
              <a:rPr lang="en-US" sz="3000" dirty="0">
                <a:solidFill>
                  <a:srgbClr val="6699FF"/>
                </a:solidFill>
              </a:rPr>
              <a:t>www.bobbertolino.com.</a:t>
            </a:r>
          </a:p>
          <a:p>
            <a:pPr marL="609600" indent="-609600">
              <a:lnSpc>
                <a:spcPct val="80000"/>
              </a:lnSpc>
              <a:buClr>
                <a:schemeClr val="tx1"/>
              </a:buClr>
              <a:buSzTx/>
              <a:buFont typeface="Arial" pitchFamily="34" charset="0"/>
              <a:buChar char="•"/>
              <a:defRPr/>
            </a:pPr>
            <a:r>
              <a:rPr lang="en-US" sz="3000" dirty="0">
                <a:solidFill>
                  <a:srgbClr val="FFFFFF"/>
                </a:solidFill>
              </a:rPr>
              <a:t>Please share the ideas from this presentation. You have permission to reproduce the handouts. I only ask that you maintain the integrity of the content.</a:t>
            </a:r>
            <a:endParaRPr lang="en-US" sz="3000" dirty="0">
              <a:solidFill>
                <a:srgbClr val="6699FF"/>
              </a:solidFill>
            </a:endParaRPr>
          </a:p>
          <a:p>
            <a:pPr marL="609600" indent="-609600">
              <a:lnSpc>
                <a:spcPct val="80000"/>
              </a:lnSpc>
              <a:buClr>
                <a:schemeClr val="tx1"/>
              </a:buClr>
              <a:buSzTx/>
              <a:buFont typeface="Arial" pitchFamily="34" charset="0"/>
              <a:buChar char="•"/>
              <a:defRPr/>
            </a:pPr>
            <a:r>
              <a:rPr lang="en-US" sz="3000" dirty="0">
                <a:solidFill>
                  <a:srgbClr val="FFFFFF"/>
                </a:solidFill>
              </a:rPr>
              <a:t>Contact: </a:t>
            </a:r>
            <a:r>
              <a:rPr lang="en-US" sz="3000" dirty="0">
                <a:solidFill>
                  <a:srgbClr val="6699FF"/>
                </a:solidFill>
              </a:rPr>
              <a:t>bertolinob@cs.com;</a:t>
            </a:r>
            <a:r>
              <a:rPr lang="en-US" sz="3000" dirty="0">
                <a:solidFill>
                  <a:schemeClr val="bg2">
                    <a:lumMod val="60000"/>
                    <a:lumOff val="40000"/>
                  </a:schemeClr>
                </a:solidFill>
              </a:rPr>
              <a:t> </a:t>
            </a:r>
            <a:r>
              <a:rPr lang="en-US" sz="3000" dirty="0">
                <a:solidFill>
                  <a:srgbClr val="6699FF"/>
                </a:solidFill>
              </a:rPr>
              <a:t>+01.314.852.7274</a:t>
            </a: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78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a:t>
            </a:r>
            <a:r>
              <a:rPr lang="en-US" sz="3200" dirty="0">
                <a:solidFill>
                  <a:srgbClr val="00B0F0"/>
                </a:solidFill>
                <a:effectLst>
                  <a:outerShdw blurRad="38100" dist="38100" dir="2700000" algn="tl">
                    <a:srgbClr val="000000">
                      <a:alpha val="43137"/>
                    </a:srgbClr>
                  </a:outerShdw>
                </a:effectLst>
                <a:latin typeface="Arial" pitchFamily="34" charset="0"/>
                <a:cs typeface="Arial" pitchFamily="34" charset="0"/>
              </a:rPr>
              <a:t>patient characteristics, culture, and preferences</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a:buFont typeface="Wingdings" pitchFamily="2" charset="2"/>
              <a:buNone/>
              <a:defRPr/>
            </a:pP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APA Presidential Task Force on Evidence-Based Practice. (2006). Evidence-based practice in psychology. </a:t>
            </a: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a:t>
            </a:r>
          </a:p>
          <a:p>
            <a:pPr>
              <a:buFont typeface="Wingdings" pitchFamily="2" charset="2"/>
              <a:buNone/>
              <a:defRPr/>
            </a:pP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Psychologist, 61</a:t>
            </a: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28731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Patient (Client) Characteristics,</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Culture, and Preferences</a:t>
            </a:r>
          </a:p>
        </p:txBody>
      </p:sp>
      <p:sp>
        <p:nvSpPr>
          <p:cNvPr id="25603" name="Content Placeholder 2"/>
          <p:cNvSpPr>
            <a:spLocks noGrp="1"/>
          </p:cNvSpPr>
          <p:nvPr>
            <p:ph idx="1"/>
          </p:nvPr>
        </p:nvSpPr>
        <p:spPr>
          <a:xfrm>
            <a:off x="649357" y="1607598"/>
            <a:ext cx="10707756" cy="4953000"/>
          </a:xfrm>
          <a:effectLst/>
        </p:spPr>
        <p:txBody>
          <a:bodyPr>
            <a:normAutofit fontScale="92500" lnSpcReduction="10000"/>
          </a:bodyPr>
          <a:lstStyle/>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Client characteristics (i.e., age, gender, gender identity, ethnicity, race, social class, disability status, sexual orientation, developmental status, life stage, etc.).</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Strengths, resources, beliefs, and factors that can influence change.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Understanding of the local knowledge and culture.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Personal preferences, values, and preferences related to treatment (e.g., goals, beliefs, worldviews, treatment expectations).</a:t>
            </a:r>
          </a:p>
          <a:p>
            <a:pPr lvl="1">
              <a:lnSpc>
                <a:spcPct val="120000"/>
              </a:lnSpc>
              <a:buClrTx/>
              <a:buSzPct val="80000"/>
              <a:buFont typeface="Arial" pitchFamily="34" charset="0"/>
              <a:buChar char="•"/>
            </a:pPr>
            <a:endParaRPr lang="en-US" sz="3200"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07421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82476"/>
            <a:ext cx="10353761" cy="1326321"/>
          </a:xfrm>
        </p:spPr>
        <p:txBody>
          <a:bodyPr/>
          <a:lstStyle/>
          <a:p>
            <a:pPr algn="ctr">
              <a:defRPr/>
            </a:pPr>
            <a:r>
              <a:rPr lang="en-US" sz="4000" dirty="0">
                <a:effectLst>
                  <a:outerShdw blurRad="38100" dist="38100" dir="2700000" algn="tl">
                    <a:srgbClr val="000000">
                      <a:alpha val="43137"/>
                    </a:srgbClr>
                  </a:outerShdw>
                </a:effectLst>
                <a:cs typeface="Arial" pitchFamily="34" charset="0"/>
              </a:rPr>
              <a:t>Why Learn Hypnosis? </a:t>
            </a:r>
            <a:r>
              <a:rPr lang="en-US" sz="3600" dirty="0">
                <a:effectLst>
                  <a:outerShdw blurRad="38100" dist="38100" dir="2700000" algn="tl">
                    <a:srgbClr val="000000">
                      <a:alpha val="43137"/>
                    </a:srgbClr>
                  </a:outerShdw>
                </a:effectLst>
                <a:cs typeface="Arial" pitchFamily="34" charset="0"/>
              </a:rPr>
              <a:t>(cont.)</a:t>
            </a:r>
            <a:endParaRPr lang="en-US" dirty="0">
              <a:effectLst>
                <a:outerShdw blurRad="38100" dist="38100" dir="2700000" algn="tl">
                  <a:srgbClr val="000000">
                    <a:alpha val="43137"/>
                  </a:srgbClr>
                </a:outerShdw>
              </a:effectLst>
              <a:cs typeface="Arial" pitchFamily="34" charset="0"/>
            </a:endParaRPr>
          </a:p>
        </p:txBody>
      </p:sp>
      <p:sp>
        <p:nvSpPr>
          <p:cNvPr id="132099" name="Rectangle 3"/>
          <p:cNvSpPr>
            <a:spLocks noGrp="1" noChangeArrowheads="1"/>
          </p:cNvSpPr>
          <p:nvPr>
            <p:ph type="body" idx="1"/>
          </p:nvPr>
        </p:nvSpPr>
        <p:spPr>
          <a:xfrm>
            <a:off x="881019" y="1301675"/>
            <a:ext cx="10353761" cy="5099125"/>
          </a:xfrm>
        </p:spPr>
        <p:txBody>
          <a:bodyPr>
            <a:noAutofit/>
          </a:bodyPr>
          <a:lstStyle/>
          <a:p>
            <a:pPr>
              <a:lnSpc>
                <a:spcPct val="100000"/>
              </a:lnSpc>
              <a:spcBef>
                <a:spcPts val="600"/>
              </a:spcBef>
            </a:pPr>
            <a:r>
              <a:rPr lang="en-US" sz="2800" dirty="0">
                <a:effectLst>
                  <a:outerShdw blurRad="38100" dist="38100" dir="2700000" algn="tl">
                    <a:srgbClr val="000000">
                      <a:alpha val="43137"/>
                    </a:srgbClr>
                  </a:outerShdw>
                </a:effectLst>
                <a:cs typeface="Arial" pitchFamily="34" charset="0"/>
              </a:rPr>
              <a:t>Provides insights into subjective experience.</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one’s sense of personal control.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Multi-dimensional applications.</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cognitive, behavioral, and emotional flexibility.</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Hypnosis is now well-integrated into the fields of psychotherapy and behavioral medicine based on substantive empirical evidence for its efficacy.</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Hypnosis builds on client capacities (strengths).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16030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b="0" dirty="0">
                <a:solidFill>
                  <a:schemeClr val="tx1"/>
                </a:solidFill>
                <a:effectLst>
                  <a:outerShdw blurRad="38100" dist="38100" dir="2700000" algn="tl">
                    <a:srgbClr val="000000">
                      <a:alpha val="43137"/>
                    </a:srgbClr>
                  </a:outerShdw>
                </a:effectLst>
                <a:latin typeface="Arial" pitchFamily="34" charset="0"/>
              </a:rPr>
              <a:t>From Pathology to Strengths</a:t>
            </a:r>
          </a:p>
        </p:txBody>
      </p:sp>
      <p:sp>
        <p:nvSpPr>
          <p:cNvPr id="547843" name="Rectangle 3"/>
          <p:cNvSpPr>
            <a:spLocks noGrp="1" noChangeArrowheads="1"/>
          </p:cNvSpPr>
          <p:nvPr>
            <p:ph idx="1"/>
          </p:nvPr>
        </p:nvSpPr>
        <p:spPr>
          <a:xfrm>
            <a:off x="1029810" y="1295400"/>
            <a:ext cx="10203402" cy="4724400"/>
          </a:xfrm>
          <a:effectLst/>
        </p:spPr>
        <p:txBody>
          <a:bodyPr>
            <a:normAutofit fontScale="70000" lnSpcReduction="20000"/>
          </a:bodyPr>
          <a:lstStyle/>
          <a:p>
            <a:pPr marL="118872" indent="0">
              <a:lnSpc>
                <a:spcPct val="120000"/>
              </a:lnSpc>
              <a:buClr>
                <a:schemeClr val="tx1"/>
              </a:buClr>
              <a:buNone/>
            </a:pPr>
            <a:r>
              <a:rPr lang="en-US" sz="2800" dirty="0">
                <a:solidFill>
                  <a:schemeClr val="tx1"/>
                </a:solidFill>
                <a:effectLst>
                  <a:outerShdw blurRad="38100" dist="38100" dir="2700000" algn="tl">
                    <a:srgbClr val="000000">
                      <a:alpha val="43137"/>
                    </a:srgbClr>
                  </a:outerShdw>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Working exclusively on personal weakness and on the damaged brains, however, has rendered science poorly equipped to do effective prevention.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effectLst>
                  <a:outerShdw blurRad="38100" dist="38100" dir="2700000" algn="tl">
                    <a:srgbClr val="000000">
                      <a:alpha val="43137"/>
                    </a:srgbClr>
                  </a:outerShdw>
                </a:effectLst>
                <a:latin typeface="Arial"/>
                <a:cs typeface="Arial" pitchFamily="34" charset="0"/>
              </a:rPr>
              <a:t>Seligman, M. E. P., &amp; </a:t>
            </a:r>
            <a:r>
              <a:rPr lang="en-US" sz="1400" dirty="0" err="1">
                <a:solidFill>
                  <a:prstClr val="white"/>
                </a:solidFill>
                <a:effectLst>
                  <a:outerShdw blurRad="38100" dist="38100" dir="2700000" algn="tl">
                    <a:srgbClr val="000000">
                      <a:alpha val="43137"/>
                    </a:srgbClr>
                  </a:outerShdw>
                </a:effectLst>
                <a:latin typeface="Arial"/>
                <a:cs typeface="Arial" pitchFamily="34" charset="0"/>
              </a:rPr>
              <a:t>Csikszentmihalyi</a:t>
            </a:r>
            <a:r>
              <a:rPr lang="en-US" sz="1400" dirty="0">
                <a:solidFill>
                  <a:prstClr val="white"/>
                </a:solidFill>
                <a:effectLst>
                  <a:outerShdw blurRad="38100" dist="38100" dir="2700000" algn="tl">
                    <a:srgbClr val="000000">
                      <a:alpha val="43137"/>
                    </a:srgbClr>
                  </a:outerShdw>
                </a:effectLst>
                <a:latin typeface="Arial"/>
                <a:cs typeface="Arial" pitchFamily="34" charset="0"/>
              </a:rPr>
              <a:t>, M. (2000). Positive psychology: An introduction. </a:t>
            </a:r>
            <a:r>
              <a:rPr lang="en-US" sz="1400" i="1" dirty="0">
                <a:solidFill>
                  <a:prstClr val="white"/>
                </a:solidFill>
                <a:effectLst>
                  <a:outerShdw blurRad="38100" dist="38100" dir="2700000" algn="tl">
                    <a:srgbClr val="000000">
                      <a:alpha val="43137"/>
                    </a:srgbClr>
                  </a:outerShdw>
                </a:effectLst>
                <a:latin typeface="Arial"/>
                <a:cs typeface="Arial" pitchFamily="34" charset="0"/>
              </a:rPr>
              <a:t>American</a:t>
            </a:r>
            <a:r>
              <a:rPr lang="en-US" sz="1400" dirty="0">
                <a:solidFill>
                  <a:prstClr val="white"/>
                </a:solidFill>
                <a:effectLst>
                  <a:outerShdw blurRad="38100" dist="38100" dir="2700000" algn="tl">
                    <a:srgbClr val="000000">
                      <a:alpha val="43137"/>
                    </a:srgbClr>
                  </a:outerShdw>
                </a:effectLst>
                <a:latin typeface="Arial"/>
              </a:rPr>
              <a:t> </a:t>
            </a:r>
            <a:r>
              <a:rPr lang="en-US" sz="1200" i="1" dirty="0">
                <a:solidFill>
                  <a:prstClr val="white"/>
                </a:solidFill>
                <a:effectLst>
                  <a:outerShdw blurRad="38100" dist="38100" dir="2700000" algn="tl">
                    <a:srgbClr val="000000">
                      <a:alpha val="43137"/>
                    </a:srgbClr>
                  </a:outerShdw>
                </a:effectLst>
                <a:latin typeface="Arial"/>
                <a:cs typeface="Arial" pitchFamily="34" charset="0"/>
              </a:rPr>
              <a:t>Psychologist, 55</a:t>
            </a:r>
            <a:r>
              <a:rPr lang="en-US" sz="1200" dirty="0">
                <a:solidFill>
                  <a:prstClr val="white"/>
                </a:solidFill>
                <a:effectLst>
                  <a:outerShdw blurRad="38100" dist="38100" dir="2700000" algn="tl">
                    <a:srgbClr val="000000">
                      <a:alpha val="43137"/>
                    </a:srgbClr>
                  </a:outerShdw>
                </a:effectLst>
                <a:latin typeface="Arial"/>
                <a:cs typeface="Arial" pitchFamily="34" charset="0"/>
              </a:rPr>
              <a:t>(1), </a:t>
            </a:r>
          </a:p>
          <a:p>
            <a:pPr>
              <a:buFont typeface="Wingdings" pitchFamily="2" charset="2"/>
              <a:buNone/>
              <a:defRPr/>
            </a:pPr>
            <a:r>
              <a:rPr lang="en-US" sz="1200" dirty="0">
                <a:solidFill>
                  <a:prstClr val="white"/>
                </a:solidFill>
                <a:effectLst>
                  <a:outerShdw blurRad="38100" dist="38100" dir="2700000" algn="tl">
                    <a:srgbClr val="000000">
                      <a:alpha val="43137"/>
                    </a:srgbClr>
                  </a:outerShdw>
                </a:effectLst>
                <a:latin typeface="Arial"/>
                <a:cs typeface="Arial" pitchFamily="34" charset="0"/>
              </a:rPr>
              <a:t>     5–14.</a:t>
            </a:r>
          </a:p>
        </p:txBody>
      </p:sp>
    </p:spTree>
    <p:extLst>
      <p:ext uri="{BB962C8B-B14F-4D97-AF65-F5344CB8AC3E}">
        <p14:creationId xmlns:p14="http://schemas.microsoft.com/office/powerpoint/2010/main" val="49993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913796" y="145774"/>
            <a:ext cx="10353761" cy="1070551"/>
          </a:xfrm>
        </p:spPr>
        <p:txBody>
          <a:bodyPr>
            <a:normAutofit/>
          </a:bodyPr>
          <a:lstStyle/>
          <a:p>
            <a:pPr>
              <a:defRPr/>
            </a:pPr>
            <a:r>
              <a:rPr lang="en-US" sz="4000" b="0" cap="none" dirty="0">
                <a:latin typeface="Arial" panose="020B0604020202020204" pitchFamily="34" charset="0"/>
                <a:cs typeface="Arial" panose="020B0604020202020204" pitchFamily="34" charset="0"/>
              </a:rPr>
              <a:t>Strengths-Based Principles</a:t>
            </a:r>
            <a:endParaRPr lang="en-US" sz="4000" b="0" cap="none" dirty="0">
              <a:solidFill>
                <a:schemeClr val="tx1"/>
              </a:solidFill>
              <a:latin typeface="Arial" panose="020B0604020202020204" pitchFamily="34" charset="0"/>
              <a:cs typeface="Arial" panose="020B0604020202020204" pitchFamily="34" charset="0"/>
            </a:endParaRPr>
          </a:p>
        </p:txBody>
      </p:sp>
      <p:sp>
        <p:nvSpPr>
          <p:cNvPr id="420867" name="Rectangle 3"/>
          <p:cNvSpPr>
            <a:spLocks noGrp="1" noChangeArrowheads="1"/>
          </p:cNvSpPr>
          <p:nvPr>
            <p:ph sz="half" idx="1"/>
          </p:nvPr>
        </p:nvSpPr>
        <p:spPr>
          <a:xfrm>
            <a:off x="448767" y="1424763"/>
            <a:ext cx="5608982" cy="4922874"/>
          </a:xfrm>
          <a:effectLst/>
        </p:spPr>
        <p:txBody>
          <a:bodyPr>
            <a:noAutofit/>
          </a:bodyPr>
          <a:lstStyle/>
          <a:p>
            <a:pPr marL="51435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Expectancy and hope are catalysts of change.</a:t>
            </a: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Clients are the most important contributors to outcome.</a:t>
            </a: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The therapeutic relationship makes substantial and consistent contributions to outcome.</a:t>
            </a:r>
          </a:p>
          <a:p>
            <a:pPr marL="514350" lvl="0" indent="-514350">
              <a:lnSpc>
                <a:spcPct val="100000"/>
              </a:lnSpc>
              <a:spcBef>
                <a:spcPts val="0"/>
              </a:spcBef>
              <a:spcAft>
                <a:spcPts val="300"/>
              </a:spcAft>
              <a:buClr>
                <a:schemeClr val="tx1"/>
              </a:buClr>
              <a:buSzPct val="100000"/>
              <a:buFont typeface="+mj-lt"/>
              <a:buAutoNum type="arabicPeriod"/>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Culture influences and shapes all aspects of </a:t>
            </a:r>
            <a:r>
              <a:rPr lang="en-US" sz="2400" dirty="0">
                <a:effectLst/>
                <a:latin typeface="Arial" panose="020B0604020202020204" pitchFamily="34" charset="0"/>
                <a:ea typeface="Times New Roman" panose="02020603050405020304" pitchFamily="18" charset="0"/>
                <a:cs typeface="Arial" panose="020B0604020202020204" pitchFamily="34" charset="0"/>
              </a:rPr>
              <a:t>human lives.</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Effective services promote growth, development, well-being, and functioning.</a:t>
            </a:r>
          </a:p>
        </p:txBody>
      </p:sp>
      <p:sp>
        <p:nvSpPr>
          <p:cNvPr id="2" name="Content Placeholder 1"/>
          <p:cNvSpPr>
            <a:spLocks noGrp="1"/>
          </p:cNvSpPr>
          <p:nvPr>
            <p:ph sz="half" idx="2"/>
          </p:nvPr>
        </p:nvSpPr>
        <p:spPr/>
        <p:txBody>
          <a:bodyPr/>
          <a:lstStyle/>
          <a:p>
            <a:endParaRPr lang="en-US"/>
          </a:p>
        </p:txBody>
      </p:sp>
      <p:pic>
        <p:nvPicPr>
          <p:cNvPr id="3" name="Picture 2">
            <a:extLst>
              <a:ext uri="{FF2B5EF4-FFF2-40B4-BE49-F238E27FC236}">
                <a16:creationId xmlns:a16="http://schemas.microsoft.com/office/drawing/2014/main" id="{282FE656-A895-48D0-A1C0-06573886D010}"/>
              </a:ext>
            </a:extLst>
          </p:cNvPr>
          <p:cNvPicPr>
            <a:picLocks noChangeAspect="1"/>
          </p:cNvPicPr>
          <p:nvPr/>
        </p:nvPicPr>
        <p:blipFill>
          <a:blip r:embed="rId3"/>
          <a:stretch>
            <a:fillRect/>
          </a:stretch>
        </p:blipFill>
        <p:spPr>
          <a:xfrm>
            <a:off x="7037658" y="1528563"/>
            <a:ext cx="3078366" cy="4397666"/>
          </a:xfrm>
          <a:prstGeom prst="rect">
            <a:avLst/>
          </a:prstGeom>
        </p:spPr>
      </p:pic>
    </p:spTree>
    <p:extLst>
      <p:ext uri="{BB962C8B-B14F-4D97-AF65-F5344CB8AC3E}">
        <p14:creationId xmlns:p14="http://schemas.microsoft.com/office/powerpoint/2010/main" val="23989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20867">
                                            <p:txEl>
                                              <p:pRg st="4" end="4"/>
                                            </p:txEl>
                                          </p:spTgt>
                                        </p:tgtEl>
                                        <p:attrNameLst>
                                          <p:attrName>style.visibility</p:attrName>
                                        </p:attrNameLst>
                                      </p:cBhvr>
                                      <p:to>
                                        <p:strVal val="visible"/>
                                      </p:to>
                                    </p:set>
                                    <p:animEffect transition="in" filter="wipe(left)">
                                      <p:cBhvr>
                                        <p:cTn id="27" dur="500"/>
                                        <p:tgtEl>
                                          <p:spTgt spid="420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Is Hypnosis a Therapy?</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There are good arguments to both yes and no. My view is that hypnosis is a </a:t>
            </a:r>
            <a:r>
              <a:rPr lang="en-US" sz="2800" b="0" i="1" cap="none" dirty="0">
                <a:effectLst>
                  <a:outerShdw blurRad="38100" dist="38100" dir="2700000" algn="tl">
                    <a:srgbClr val="000000">
                      <a:alpha val="43137"/>
                    </a:srgbClr>
                  </a:outerShdw>
                </a:effectLst>
                <a:latin typeface="Arial" pitchFamily="34" charset="0"/>
                <a:cs typeface="Arial" pitchFamily="34" charset="0"/>
              </a:rPr>
              <a:t>tool</a:t>
            </a:r>
            <a:r>
              <a:rPr lang="en-US" sz="2800" b="0" cap="none" dirty="0">
                <a:effectLst>
                  <a:outerShdw blurRad="38100" dist="38100" dir="2700000" algn="tl">
                    <a:srgbClr val="000000">
                      <a:alpha val="43137"/>
                    </a:srgbClr>
                  </a:outerShdw>
                </a:effectLst>
                <a:latin typeface="Arial" pitchFamily="34" charset="0"/>
                <a:cs typeface="Arial" pitchFamily="34" charset="0"/>
              </a:rPr>
              <a:t>, an experiential vehicle for stimulating new, therapeutic associations in the client.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278098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Does Hypnosis Cure People?</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No. It’s what happens </a:t>
            </a:r>
            <a:r>
              <a:rPr lang="en-US" sz="2800" b="0" i="1" cap="none" dirty="0">
                <a:effectLst>
                  <a:outerShdw blurRad="38100" dist="38100" dir="2700000" algn="tl">
                    <a:srgbClr val="000000">
                      <a:alpha val="43137"/>
                    </a:srgbClr>
                  </a:outerShdw>
                </a:effectLst>
                <a:latin typeface="Arial" pitchFamily="34" charset="0"/>
                <a:cs typeface="Arial" pitchFamily="34" charset="0"/>
              </a:rPr>
              <a:t>during </a:t>
            </a:r>
            <a:r>
              <a:rPr lang="en-US" sz="2800" b="0" cap="none" dirty="0">
                <a:effectLst>
                  <a:outerShdw blurRad="38100" dist="38100" dir="2700000" algn="tl">
                    <a:srgbClr val="000000">
                      <a:alpha val="43137"/>
                    </a:srgbClr>
                  </a:outerShdw>
                </a:effectLst>
                <a:latin typeface="Arial" pitchFamily="34" charset="0"/>
                <a:cs typeface="Arial" pitchFamily="34" charset="0"/>
              </a:rPr>
              <a:t>hypnosis—the new and beneficial association the client forms.</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52510498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What Does Hypnosis Do?</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It </a:t>
            </a:r>
            <a:r>
              <a:rPr lang="en-US" sz="2800" b="0" i="1" cap="none" dirty="0">
                <a:effectLst>
                  <a:outerShdw blurRad="38100" dist="38100" dir="2700000" algn="tl">
                    <a:srgbClr val="000000">
                      <a:alpha val="43137"/>
                    </a:srgbClr>
                  </a:outerShdw>
                </a:effectLst>
                <a:latin typeface="Arial" pitchFamily="34" charset="0"/>
                <a:cs typeface="Arial" pitchFamily="34" charset="0"/>
              </a:rPr>
              <a:t>amplifies and/or de-amplifies </a:t>
            </a:r>
            <a:r>
              <a:rPr lang="en-US" sz="2800" b="0" cap="none" dirty="0">
                <a:effectLst>
                  <a:outerShdw blurRad="38100" dist="38100" dir="2700000" algn="tl">
                    <a:srgbClr val="000000">
                      <a:alpha val="43137"/>
                    </a:srgbClr>
                  </a:outerShdw>
                </a:effectLst>
                <a:latin typeface="Arial" pitchFamily="34" charset="0"/>
                <a:cs typeface="Arial" pitchFamily="34" charset="0"/>
              </a:rPr>
              <a:t>specific elements of experience. It generates associations and dissociations.</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4009665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1083365" y="815009"/>
            <a:ext cx="9799983"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Think in these terms:</a:t>
            </a: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3600" b="0" cap="none" dirty="0">
                <a:effectLst>
                  <a:outerShdw blurRad="38100" dist="38100" dir="2700000" algn="tl">
                    <a:srgbClr val="000000">
                      <a:alpha val="43137"/>
                    </a:srgbClr>
                  </a:outerShdw>
                </a:effectLst>
                <a:latin typeface="Arial" pitchFamily="34" charset="0"/>
                <a:cs typeface="Arial" pitchFamily="34" charset="0"/>
              </a:rPr>
              <a:t>What </a:t>
            </a:r>
            <a:r>
              <a:rPr lang="en-US" sz="3600" b="0" i="1" cap="none" dirty="0">
                <a:effectLst>
                  <a:outerShdw blurRad="38100" dist="38100" dir="2700000" algn="tl">
                    <a:srgbClr val="000000">
                      <a:alpha val="43137"/>
                    </a:srgbClr>
                  </a:outerShdw>
                </a:effectLst>
                <a:latin typeface="Arial" pitchFamily="34" charset="0"/>
                <a:cs typeface="Arial" pitchFamily="34" charset="0"/>
              </a:rPr>
              <a:t>frame of mind </a:t>
            </a:r>
            <a:r>
              <a:rPr lang="en-US" sz="3600" b="0" cap="none" dirty="0">
                <a:effectLst>
                  <a:outerShdw blurRad="38100" dist="38100" dir="2700000" algn="tl">
                    <a:srgbClr val="000000">
                      <a:alpha val="43137"/>
                    </a:srgbClr>
                  </a:outerShdw>
                </a:effectLst>
                <a:latin typeface="Arial" pitchFamily="34" charset="0"/>
                <a:cs typeface="Arial" pitchFamily="34" charset="0"/>
              </a:rPr>
              <a:t>does someone need to be in in order to achieve the goal?</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Hypnosis is about building frames of mind.</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8997918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52831" y="857922"/>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The Salient Question…</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Is </a:t>
            </a:r>
            <a:r>
              <a:rPr lang="en-US" sz="2800" b="0" i="1" cap="none" dirty="0">
                <a:effectLst>
                  <a:outerShdw blurRad="38100" dist="38100" dir="2700000" algn="tl">
                    <a:srgbClr val="000000">
                      <a:alpha val="43137"/>
                    </a:srgbClr>
                  </a:outerShdw>
                </a:effectLst>
                <a:latin typeface="Arial" pitchFamily="34" charset="0"/>
                <a:cs typeface="Arial" pitchFamily="34" charset="0"/>
              </a:rPr>
              <a:t>not, </a:t>
            </a:r>
            <a:r>
              <a:rPr lang="en-US" sz="2800" b="0" cap="none" dirty="0">
                <a:effectLst>
                  <a:outerShdw blurRad="38100" dist="38100" dir="2700000" algn="tl">
                    <a:srgbClr val="000000">
                      <a:alpha val="43137"/>
                    </a:srgbClr>
                  </a:outerShdw>
                </a:effectLst>
                <a:latin typeface="Arial" pitchFamily="34" charset="0"/>
                <a:cs typeface="Arial" pitchFamily="34" charset="0"/>
              </a:rPr>
              <a:t>“Does hypnosis cure problem X?” Rather, “If one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without </a:t>
            </a:r>
            <a:r>
              <a:rPr lang="en-US" sz="2800" b="0" cap="none" dirty="0">
                <a:effectLst>
                  <a:outerShdw blurRad="38100" dist="38100" dir="2700000" algn="tl">
                    <a:srgbClr val="000000">
                      <a:alpha val="43137"/>
                    </a:srgbClr>
                  </a:outerShdw>
                </a:effectLst>
                <a:latin typeface="Arial" pitchFamily="34" charset="0"/>
                <a:cs typeface="Arial" pitchFamily="34" charset="0"/>
              </a:rPr>
              <a:t>hypnosis and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 </a:t>
            </a:r>
            <a:r>
              <a:rPr lang="en-US" sz="2800" b="0" cap="none" dirty="0">
                <a:effectLst>
                  <a:outerShdw blurRad="38100" dist="38100" dir="2700000" algn="tl">
                    <a:srgbClr val="000000">
                      <a:alpha val="43137"/>
                    </a:srgbClr>
                  </a:outerShdw>
                </a:effectLst>
                <a:latin typeface="Arial" pitchFamily="34" charset="0"/>
                <a:cs typeface="Arial" pitchFamily="34" charset="0"/>
              </a:rPr>
              <a:t>hypnosis, will the addition of hypnosis to the process likely enhance the treatment outcome?”</a:t>
            </a:r>
            <a:br>
              <a:rPr lang="en-US" sz="2800" b="0" cap="none" dirty="0">
                <a:effectLst>
                  <a:outerShdw blurRad="38100" dist="38100" dir="2700000" algn="tl">
                    <a:srgbClr val="000000">
                      <a:alpha val="43137"/>
                    </a:srgbClr>
                  </a:outerShdw>
                </a:effectLst>
                <a:latin typeface="Arial" pitchFamily="34" charset="0"/>
                <a:cs typeface="Arial" pitchFamily="34" charset="0"/>
              </a:rPr>
            </a:br>
            <a:br>
              <a:rPr lang="en-US" sz="28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 evidence suggest the answer is </a:t>
            </a:r>
            <a:r>
              <a:rPr lang="en-US" sz="2800" i="1" cap="none" dirty="0">
                <a:effectLst>
                  <a:outerShdw blurRad="38100" dist="38100" dir="2700000" algn="tl">
                    <a:srgbClr val="000000">
                      <a:alpha val="43137"/>
                    </a:srgbClr>
                  </a:outerShdw>
                </a:effectLst>
                <a:latin typeface="Arial" pitchFamily="34" charset="0"/>
                <a:cs typeface="Arial" pitchFamily="34" charset="0"/>
              </a:rPr>
              <a:t>yes</a:t>
            </a:r>
            <a:r>
              <a:rPr lang="en-US" sz="2800" b="0" i="1" cap="none" dirty="0">
                <a:effectLst>
                  <a:outerShdw blurRad="38100" dist="38100" dir="2700000" algn="tl">
                    <a:srgbClr val="000000">
                      <a:alpha val="43137"/>
                    </a:srgbClr>
                  </a:outerShdw>
                </a:effectLst>
                <a:latin typeface="Arial" pitchFamily="34" charset="0"/>
                <a:cs typeface="Arial" pitchFamily="34" charset="0"/>
              </a:rPr>
              <a: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71756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60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What Does Hypnosis Add to the</a:t>
            </a:r>
            <a:br>
              <a:rPr lang="en-US" sz="4000" dirty="0">
                <a:effectLst>
                  <a:outerShdw blurRad="38100" dist="38100" dir="2700000" algn="tl">
                    <a:srgbClr val="000000">
                      <a:alpha val="43137"/>
                    </a:srgbClr>
                  </a:outerShdw>
                </a:effectLst>
                <a:cs typeface="Arial" pitchFamily="34" charset="0"/>
              </a:rPr>
            </a:br>
            <a:r>
              <a:rPr lang="en-US" sz="4000" dirty="0">
                <a:effectLst>
                  <a:outerShdw blurRad="38100" dist="38100" dir="2700000" algn="tl">
                    <a:srgbClr val="000000">
                      <a:alpha val="43137"/>
                    </a:srgbClr>
                  </a:outerShdw>
                </a:effectLst>
                <a:cs typeface="Arial" pitchFamily="34" charset="0"/>
              </a:rPr>
              <a:t>Therapy Context?</a:t>
            </a:r>
          </a:p>
        </p:txBody>
      </p:sp>
      <p:sp>
        <p:nvSpPr>
          <p:cNvPr id="132099" name="Rectangle 3"/>
          <p:cNvSpPr>
            <a:spLocks noGrp="1" noChangeArrowheads="1"/>
          </p:cNvSpPr>
          <p:nvPr>
            <p:ph type="body" idx="1"/>
          </p:nvPr>
        </p:nvSpPr>
        <p:spPr>
          <a:xfrm>
            <a:off x="881019" y="1710466"/>
            <a:ext cx="10177842" cy="4690334"/>
          </a:xfrm>
        </p:spPr>
        <p:txBody>
          <a:bodyPr>
            <a:normAutofit/>
          </a:bodyPr>
          <a:lstStyle/>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a:t>
            </a:r>
            <a:r>
              <a:rPr lang="en-US" sz="2400" i="1" dirty="0">
                <a:effectLst>
                  <a:outerShdw blurRad="38100" dist="38100" dir="2700000" algn="tl">
                    <a:srgbClr val="000000">
                      <a:alpha val="43137"/>
                    </a:srgbClr>
                  </a:outerShdw>
                </a:effectLst>
                <a:cs typeface="Arial" pitchFamily="34" charset="0"/>
              </a:rPr>
              <a:t>amplifies aspects of personal experience </a:t>
            </a:r>
            <a:r>
              <a:rPr lang="en-US" sz="2400" dirty="0">
                <a:effectLst>
                  <a:outerShdw blurRad="38100" dist="38100" dir="2700000" algn="tl">
                    <a:srgbClr val="000000">
                      <a:alpha val="43137"/>
                    </a:srgbClr>
                  </a:outerShdw>
                </a:effectLst>
                <a:cs typeface="Arial" pitchFamily="34" charset="0"/>
              </a:rPr>
              <a:t>and may make it easier to recognize how the client’s patterns of perception, thinking, interpersonal relating, etc. are contributing to distressing states;</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stimulates </a:t>
            </a:r>
            <a:r>
              <a:rPr lang="en-US" sz="2400" i="1" dirty="0">
                <a:effectLst>
                  <a:outerShdw blurRad="38100" dist="38100" dir="2700000" algn="tl">
                    <a:srgbClr val="000000">
                      <a:alpha val="43137"/>
                    </a:srgbClr>
                  </a:outerShdw>
                </a:effectLst>
                <a:cs typeface="Arial" pitchFamily="34" charset="0"/>
              </a:rPr>
              <a:t>experiential learning</a:t>
            </a:r>
            <a:r>
              <a:rPr lang="en-US" sz="2400" dirty="0">
                <a:effectLst>
                  <a:outerShdw blurRad="38100" dist="38100" dir="2700000" algn="tl">
                    <a:srgbClr val="000000">
                      <a:alpha val="43137"/>
                    </a:srgbClr>
                  </a:outerShdw>
                </a:effectLst>
                <a:cs typeface="Arial" pitchFamily="34" charset="0"/>
              </a:rPr>
              <a:t>;</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Hypnotic suggestion is an effective method of achieving pattern interruption;</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helps to </a:t>
            </a:r>
            <a:r>
              <a:rPr lang="en-US" sz="2400" i="1" dirty="0">
                <a:effectLst>
                  <a:outerShdw blurRad="38100" dist="38100" dir="2700000" algn="tl">
                    <a:srgbClr val="000000">
                      <a:alpha val="43137"/>
                    </a:srgbClr>
                  </a:outerShdw>
                </a:effectLst>
                <a:cs typeface="Arial" pitchFamily="34" charset="0"/>
              </a:rPr>
              <a:t>organize and contextualize </a:t>
            </a:r>
            <a:r>
              <a:rPr lang="en-US" sz="2400" dirty="0">
                <a:effectLst>
                  <a:outerShdw blurRad="38100" dist="38100" dir="2700000" algn="tl">
                    <a:srgbClr val="000000">
                      <a:alpha val="43137"/>
                    </a:srgbClr>
                  </a:outerShdw>
                </a:effectLst>
                <a:cs typeface="Arial" pitchFamily="34" charset="0"/>
              </a:rPr>
              <a:t>desired responses;</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a:t>
            </a:r>
            <a:r>
              <a:rPr lang="en-US" sz="2400" i="1" dirty="0">
                <a:effectLst>
                  <a:outerShdw blurRad="38100" dist="38100" dir="2700000" algn="tl">
                    <a:srgbClr val="000000">
                      <a:alpha val="43137"/>
                    </a:srgbClr>
                  </a:outerShdw>
                </a:effectLst>
                <a:cs typeface="Arial" pitchFamily="34" charset="0"/>
              </a:rPr>
              <a:t>encourages and models flexibility</a:t>
            </a:r>
            <a:r>
              <a:rPr lang="en-US" sz="2400" dirty="0">
                <a:effectLst>
                  <a:outerShdw blurRad="38100" dist="38100" dir="2700000" algn="tl">
                    <a:srgbClr val="000000">
                      <a:alpha val="43137"/>
                    </a:srgbClr>
                  </a:outerShdw>
                </a:effectLst>
                <a:cs typeface="Arial" pitchFamily="34" charset="0"/>
              </a:rPr>
              <a:t> in perceptions and self-relations; and</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helps </a:t>
            </a:r>
            <a:r>
              <a:rPr lang="en-US" sz="2400" i="1" dirty="0">
                <a:effectLst>
                  <a:outerShdw blurRad="38100" dist="38100" dir="2700000" algn="tl">
                    <a:srgbClr val="000000">
                      <a:alpha val="43137"/>
                    </a:srgbClr>
                  </a:outerShdw>
                </a:effectLst>
                <a:cs typeface="Arial" pitchFamily="34" charset="0"/>
              </a:rPr>
              <a:t>create focus</a:t>
            </a:r>
            <a:r>
              <a:rPr lang="en-US" sz="2400" dirty="0">
                <a:effectLst>
                  <a:outerShdw blurRad="38100" dist="38100" dir="2700000" algn="tl">
                    <a:srgbClr val="000000">
                      <a:alpha val="43137"/>
                    </a:srgbClr>
                  </a:outerShdw>
                </a:effectLst>
                <a:cs typeface="Arial" pitchFamily="34" charset="0"/>
              </a:rPr>
              <a:t>.</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9983764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89099" y="197679"/>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Contexts of Hypnosis</a:t>
            </a:r>
          </a:p>
        </p:txBody>
      </p:sp>
      <p:sp>
        <p:nvSpPr>
          <p:cNvPr id="132099" name="Rectangle 3"/>
          <p:cNvSpPr>
            <a:spLocks noGrp="1" noChangeArrowheads="1"/>
          </p:cNvSpPr>
          <p:nvPr>
            <p:ph type="body" idx="1"/>
          </p:nvPr>
        </p:nvSpPr>
        <p:spPr>
          <a:xfrm>
            <a:off x="989099" y="1524000"/>
            <a:ext cx="9221701" cy="4876800"/>
          </a:xfrm>
        </p:spPr>
        <p:txBody>
          <a:bodyPr>
            <a:normAutofit/>
          </a:bodyPr>
          <a:lstStyle/>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Medical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Dental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Forensic</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Educational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Sports</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Psychotherapeutic</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3964330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3917" y="0"/>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Jay Haley (1993-2007)</a:t>
            </a:r>
          </a:p>
        </p:txBody>
      </p:sp>
      <p:sp>
        <p:nvSpPr>
          <p:cNvPr id="132099" name="Rectangle 3"/>
          <p:cNvSpPr>
            <a:spLocks noGrp="1" noChangeArrowheads="1"/>
          </p:cNvSpPr>
          <p:nvPr>
            <p:ph type="body" idx="1"/>
          </p:nvPr>
        </p:nvSpPr>
        <p:spPr>
          <a:xfrm>
            <a:off x="893917" y="1326321"/>
            <a:ext cx="5437309" cy="5074479"/>
          </a:xfrm>
        </p:spPr>
        <p:txBody>
          <a:bodyPr>
            <a:normAutofit/>
          </a:bodyPr>
          <a:lstStyle/>
          <a:p>
            <a:pPr marL="118872" indent="0">
              <a:lnSpc>
                <a:spcPct val="110000"/>
              </a:lnSpc>
              <a:buNone/>
            </a:pPr>
            <a:r>
              <a:rPr lang="en-US" sz="1800" dirty="0">
                <a:effectLst>
                  <a:outerShdw blurRad="38100" dist="38100" dir="2700000" algn="tl">
                    <a:srgbClr val="000000">
                      <a:alpha val="43137"/>
                    </a:srgbClr>
                  </a:outerShdw>
                </a:effectLst>
                <a:cs typeface="Arial" pitchFamily="34" charset="0"/>
              </a:rPr>
              <a:t>“The influence of hypnosis upon all forms of therapy has not been fully appreciated. It can be argued that most therapeutic approaches have their origins in that art… Out of hypnotic training comes skill in observing people and the complex ways they communicate, skill in motivating people to follow directives, and skill in using one’s own words, intonations, and body movements to influence other people. Also out of hypnosis comes a conception of people as changeable, and appreciation of the malleability of space and time, and specific ideas about how to direct people to become more autonomous.” (Haley, 1973)</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64" y="1566240"/>
            <a:ext cx="2628085"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ecx.images-amazon.com/images/I/51pe8BwGqn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4068" y="1566240"/>
            <a:ext cx="136611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4068" y="3961531"/>
            <a:ext cx="1358265" cy="204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82842" y="5732883"/>
            <a:ext cx="863180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Haley, J. (1973). </a:t>
            </a:r>
            <a:r>
              <a:rPr lang="en-US" sz="1200" i="1" dirty="0">
                <a:latin typeface="Arial" panose="020B0604020202020204" pitchFamily="34" charset="0"/>
                <a:cs typeface="Arial" panose="020B0604020202020204" pitchFamily="34" charset="0"/>
              </a:rPr>
              <a:t>Uncommon therapy: The psychiatric techniques of Milton H. Erickson, M.D. </a:t>
            </a:r>
            <a:r>
              <a:rPr lang="en-US" sz="1200" dirty="0">
                <a:latin typeface="Arial" panose="020B0604020202020204" pitchFamily="34" charset="0"/>
                <a:cs typeface="Arial" panose="020B0604020202020204" pitchFamily="34" charset="0"/>
              </a:rPr>
              <a:t>New York: Norton. </a:t>
            </a:r>
          </a:p>
        </p:txBody>
      </p:sp>
    </p:spTree>
    <p:extLst>
      <p:ext uri="{BB962C8B-B14F-4D97-AF65-F5344CB8AC3E}">
        <p14:creationId xmlns:p14="http://schemas.microsoft.com/office/powerpoint/2010/main" val="26696100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a:latin typeface="Arial" pitchFamily="34" charset="0"/>
                <a:cs typeface="Arial" pitchFamily="34" charset="0"/>
              </a:rPr>
              <a:t>Hypnosis in Psychotherapy</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2410876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17894"/>
            <a:ext cx="10353761" cy="1184695"/>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General Ways to Use Hypnosis</a:t>
            </a:r>
          </a:p>
        </p:txBody>
      </p:sp>
      <p:sp>
        <p:nvSpPr>
          <p:cNvPr id="132099" name="Rectangle 3"/>
          <p:cNvSpPr>
            <a:spLocks noGrp="1" noChangeArrowheads="1"/>
          </p:cNvSpPr>
          <p:nvPr>
            <p:ph type="body" idx="1"/>
          </p:nvPr>
        </p:nvSpPr>
        <p:spPr>
          <a:xfrm>
            <a:off x="715991" y="1397479"/>
            <a:ext cx="10187797" cy="5003321"/>
          </a:xfrm>
        </p:spPr>
        <p:txBody>
          <a:bodyPr>
            <a:normAutofit/>
          </a:bodyPr>
          <a:lstStyle/>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Symptom management strategies </a:t>
            </a:r>
            <a:r>
              <a:rPr lang="en-US" sz="2400" dirty="0">
                <a:effectLst>
                  <a:outerShdw blurRad="38100" dist="38100" dir="2700000" algn="tl">
                    <a:srgbClr val="000000">
                      <a:alpha val="43137"/>
                    </a:srgbClr>
                  </a:outerShdw>
                </a:effectLst>
                <a:cs typeface="Arial" pitchFamily="34" charset="0"/>
              </a:rPr>
              <a:t>(e.g., enhancing sleep, reducing anxiety)</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Skill-building/resource accessing </a:t>
            </a:r>
            <a:r>
              <a:rPr lang="en-US" sz="2400" dirty="0">
                <a:effectLst>
                  <a:outerShdw blurRad="38100" dist="38100" dir="2700000" algn="tl">
                    <a:srgbClr val="000000">
                      <a:alpha val="43137"/>
                    </a:srgbClr>
                  </a:outerShdw>
                </a:effectLst>
                <a:cs typeface="Arial" pitchFamily="34" charset="0"/>
              </a:rPr>
              <a:t>(e.g., enhancing cognitive flexibility, building problem-solving skills)</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De-framing and reframing</a:t>
            </a:r>
            <a:r>
              <a:rPr lang="en-US" sz="2400" dirty="0">
                <a:effectLst>
                  <a:outerShdw blurRad="38100" dist="38100" dir="2700000" algn="tl">
                    <a:srgbClr val="000000">
                      <a:alpha val="43137"/>
                    </a:srgbClr>
                  </a:outerShdw>
                </a:effectLst>
                <a:cs typeface="Arial" pitchFamily="34" charset="0"/>
              </a:rPr>
              <a:t> (e.g., “It’s not you, it’s the way you go about it”</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Association and dissociation </a:t>
            </a:r>
            <a:r>
              <a:rPr lang="en-US" sz="2400" dirty="0">
                <a:effectLst>
                  <a:outerShdw blurRad="38100" dist="38100" dir="2700000" algn="tl">
                    <a:srgbClr val="000000">
                      <a:alpha val="43137"/>
                    </a:srgbClr>
                  </a:outerShdw>
                </a:effectLst>
                <a:cs typeface="Arial" pitchFamily="34" charset="0"/>
              </a:rPr>
              <a:t>(e.g., shifting focus away from feelings to action, shifting focus from past to future)</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882790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126549"/>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Multiple Functions of Hypnosis</a:t>
            </a:r>
          </a:p>
        </p:txBody>
      </p:sp>
      <p:sp>
        <p:nvSpPr>
          <p:cNvPr id="132099" name="Rectangle 3"/>
          <p:cNvSpPr>
            <a:spLocks noGrp="1" noChangeArrowheads="1"/>
          </p:cNvSpPr>
          <p:nvPr>
            <p:ph type="body" idx="1"/>
          </p:nvPr>
        </p:nvSpPr>
        <p:spPr>
          <a:xfrm>
            <a:off x="741872" y="1524000"/>
            <a:ext cx="9468928" cy="4876800"/>
          </a:xfrm>
        </p:spPr>
        <p:txBody>
          <a:bodyPr>
            <a:normAutofit/>
          </a:bodyPr>
          <a:lstStyle/>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explore consciousness</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explore spirituality</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delineate individual differences</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help people change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heal disease or mask pain</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promote creativity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348763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Whenever you do hypnosis, there’s a reason or purpose—a goal. And there’s a </a:t>
            </a:r>
            <a:r>
              <a:rPr lang="en-US" sz="3600" b="0" i="1" cap="none" dirty="0">
                <a:effectLst>
                  <a:outerShdw blurRad="38100" dist="38100" dir="2700000" algn="tl">
                    <a:srgbClr val="000000">
                      <a:alpha val="43137"/>
                    </a:srgbClr>
                  </a:outerShdw>
                </a:effectLst>
                <a:latin typeface="Arial" pitchFamily="34" charset="0"/>
                <a:cs typeface="Arial" pitchFamily="34" charset="0"/>
              </a:rPr>
              <a:t>structure </a:t>
            </a:r>
            <a:r>
              <a:rPr lang="en-US" sz="3600" b="0" cap="none" dirty="0">
                <a:effectLst>
                  <a:outerShdw blurRad="38100" dist="38100" dir="2700000" algn="tl">
                    <a:srgbClr val="000000">
                      <a:alpha val="43137"/>
                    </a:srgbClr>
                  </a:outerShdw>
                </a:effectLst>
                <a:latin typeface="Arial" pitchFamily="34" charset="0"/>
                <a:cs typeface="Arial" pitchFamily="34" charset="0"/>
              </a:rPr>
              <a:t>to achieving</a:t>
            </a: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3600" b="0" cap="none" dirty="0">
                <a:effectLst>
                  <a:outerShdw blurRad="38100" dist="38100" dir="2700000" algn="tl">
                    <a:srgbClr val="000000">
                      <a:alpha val="43137"/>
                    </a:srgbClr>
                  </a:outerShdw>
                </a:effectLst>
                <a:latin typeface="Arial" pitchFamily="34" charset="0"/>
                <a:cs typeface="Arial" pitchFamily="34" charset="0"/>
              </a:rPr>
              <a:t>that goal.</a:t>
            </a:r>
            <a:br>
              <a:rPr lang="en-US" sz="3600" b="0" cap="none" dirty="0">
                <a:effectLst>
                  <a:outerShdw blurRad="38100" dist="38100" dir="2700000" algn="tl">
                    <a:srgbClr val="000000">
                      <a:alpha val="43137"/>
                    </a:srgbClr>
                  </a:outerShdw>
                </a:effectLst>
                <a:latin typeface="Arial" pitchFamily="34" charset="0"/>
                <a:cs typeface="Arial" pitchFamily="34" charset="0"/>
              </a:rPr>
            </a:b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15684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922421" y="232913"/>
            <a:ext cx="10353761" cy="1147313"/>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Indication – Contraindication</a:t>
            </a:r>
          </a:p>
        </p:txBody>
      </p:sp>
      <p:sp>
        <p:nvSpPr>
          <p:cNvPr id="424963" name="Rectangle 3"/>
          <p:cNvSpPr>
            <a:spLocks noGrp="1" noChangeArrowheads="1"/>
          </p:cNvSpPr>
          <p:nvPr>
            <p:ph type="body" sz="half" idx="1"/>
          </p:nvPr>
        </p:nvSpPr>
        <p:spPr>
          <a:xfrm>
            <a:off x="560717" y="1446276"/>
            <a:ext cx="5270740" cy="5029200"/>
          </a:xfrm>
        </p:spPr>
        <p:txBody>
          <a:bodyPr>
            <a:normAutofit/>
          </a:bodyPr>
          <a:lstStyle/>
          <a:p>
            <a:pPr algn="ctr">
              <a:lnSpc>
                <a:spcPct val="90000"/>
              </a:lnSpc>
              <a:buFont typeface="Monotype Sorts" charset="2"/>
              <a:buNone/>
            </a:pPr>
            <a:r>
              <a:rPr lang="en-US" sz="3200" dirty="0">
                <a:effectLst>
                  <a:outerShdw blurRad="38100" dist="38100" dir="2700000" algn="tl">
                    <a:srgbClr val="000000">
                      <a:alpha val="43137"/>
                    </a:srgbClr>
                  </a:outerShdw>
                </a:effectLst>
                <a:latin typeface="Arial" pitchFamily="34" charset="0"/>
                <a:cs typeface="Arial" pitchFamily="34" charset="0"/>
              </a:rPr>
              <a:t>Indicated</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Somatic/physiological difficulties unresponsive to medical interventions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Experiential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Obsessive automatic thinking</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Affective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Hallucinations/flash-backs</a:t>
            </a:r>
          </a:p>
        </p:txBody>
      </p:sp>
      <p:sp>
        <p:nvSpPr>
          <p:cNvPr id="424964" name="Rectangle 4"/>
          <p:cNvSpPr>
            <a:spLocks noGrp="1" noChangeArrowheads="1"/>
          </p:cNvSpPr>
          <p:nvPr>
            <p:ph type="body" sz="half" idx="2"/>
          </p:nvPr>
        </p:nvSpPr>
        <p:spPr>
          <a:xfrm>
            <a:off x="6012611" y="1446275"/>
            <a:ext cx="5357004" cy="4742295"/>
          </a:xfrm>
        </p:spPr>
        <p:txBody>
          <a:bodyPr/>
          <a:lstStyle/>
          <a:p>
            <a:pPr marL="118872" indent="0" algn="ctr">
              <a:buClr>
                <a:schemeClr val="tx1"/>
              </a:buClr>
              <a:buNone/>
            </a:pPr>
            <a:r>
              <a:rPr lang="en-US" sz="3200" dirty="0">
                <a:effectLst>
                  <a:outerShdw blurRad="38100" dist="38100" dir="2700000" algn="tl">
                    <a:srgbClr val="000000">
                      <a:alpha val="43137"/>
                    </a:srgbClr>
                  </a:outerShdw>
                </a:effectLst>
                <a:latin typeface="Arial" pitchFamily="34" charset="0"/>
                <a:cs typeface="Arial" pitchFamily="34" charset="0"/>
              </a:rPr>
              <a:t>Contraindicated</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Interactions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Deliberate (non-automatic) thoughts</a:t>
            </a:r>
          </a:p>
        </p:txBody>
      </p:sp>
    </p:spTree>
    <p:extLst>
      <p:ext uri="{BB962C8B-B14F-4D97-AF65-F5344CB8AC3E}">
        <p14:creationId xmlns:p14="http://schemas.microsoft.com/office/powerpoint/2010/main" val="217173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endParaRPr lang="en-US" sz="36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0338635"/>
              </p:ext>
            </p:extLst>
          </p:nvPr>
        </p:nvGraphicFramePr>
        <p:xfrm>
          <a:off x="3048000" y="2362200"/>
          <a:ext cx="6096000" cy="303784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Somatic problems</a:t>
                      </a:r>
                    </a:p>
                  </a:txBody>
                  <a:tcPr/>
                </a:tc>
                <a:tc>
                  <a:txBody>
                    <a:bodyPr/>
                    <a:lstStyle/>
                    <a:p>
                      <a:r>
                        <a:rPr lang="en-US" dirty="0">
                          <a:effectLst/>
                          <a:latin typeface="Arial" pitchFamily="34" charset="0"/>
                          <a:cs typeface="Arial" pitchFamily="34" charset="0"/>
                        </a:rPr>
                        <a:t>Behavioral</a:t>
                      </a: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Anxiety</a:t>
                      </a:r>
                    </a:p>
                  </a:txBody>
                  <a:tcPr/>
                </a:tc>
                <a:tc>
                  <a:txBody>
                    <a:bodyPr/>
                    <a:lstStyle/>
                    <a:p>
                      <a:r>
                        <a:rPr lang="en-US" dirty="0">
                          <a:effectLst/>
                          <a:latin typeface="Arial" pitchFamily="34" charset="0"/>
                          <a:cs typeface="Arial" pitchFamily="34" charset="0"/>
                        </a:rPr>
                        <a:t>Interpersonal</a:t>
                      </a:r>
                    </a:p>
                  </a:txBody>
                  <a:tcPr/>
                </a:tc>
                <a:extLst>
                  <a:ext uri="{0D108BD9-81ED-4DB2-BD59-A6C34878D82A}">
                    <a16:rowId xmlns:a16="http://schemas.microsoft.com/office/drawing/2014/main" val="10002"/>
                  </a:ext>
                </a:extLst>
              </a:tr>
              <a:tr h="370840">
                <a:tc>
                  <a:txBody>
                    <a:bodyPr/>
                    <a:lstStyle/>
                    <a:p>
                      <a:r>
                        <a:rPr lang="en-US" dirty="0">
                          <a:effectLst/>
                          <a:latin typeface="Arial" pitchFamily="34" charset="0"/>
                          <a:cs typeface="Arial" pitchFamily="34" charset="0"/>
                        </a:rPr>
                        <a:t>Automatic memory</a:t>
                      </a:r>
                    </a:p>
                  </a:txBody>
                  <a:tcPr/>
                </a:tc>
                <a:tc>
                  <a:txBody>
                    <a:bodyPr/>
                    <a:lstStyle/>
                    <a:p>
                      <a:r>
                        <a:rPr lang="en-US" dirty="0">
                          <a:effectLst/>
                          <a:latin typeface="Arial" pitchFamily="34" charset="0"/>
                          <a:cs typeface="Arial" pitchFamily="34" charset="0"/>
                        </a:rPr>
                        <a:t>Deliberate thinking or planning</a:t>
                      </a:r>
                    </a:p>
                  </a:txBody>
                  <a:tcPr/>
                </a:tc>
                <a:extLst>
                  <a:ext uri="{0D108BD9-81ED-4DB2-BD59-A6C34878D82A}">
                    <a16:rowId xmlns:a16="http://schemas.microsoft.com/office/drawing/2014/main" val="10003"/>
                  </a:ext>
                </a:extLst>
              </a:tr>
              <a:tr h="370840">
                <a:tc>
                  <a:txBody>
                    <a:bodyPr/>
                    <a:lstStyle/>
                    <a:p>
                      <a:r>
                        <a:rPr lang="en-US" dirty="0">
                          <a:effectLst/>
                          <a:latin typeface="Arial" pitchFamily="34" charset="0"/>
                          <a:cs typeface="Arial" pitchFamily="34" charset="0"/>
                        </a:rPr>
                        <a:t>Obsessions</a:t>
                      </a:r>
                    </a:p>
                  </a:txBody>
                  <a:tcPr/>
                </a:tc>
                <a:tc>
                  <a:txBody>
                    <a:bodyPr/>
                    <a:lstStyle/>
                    <a:p>
                      <a:r>
                        <a:rPr lang="en-US" dirty="0">
                          <a:effectLst/>
                          <a:latin typeface="Arial" pitchFamily="34" charset="0"/>
                          <a:cs typeface="Arial" pitchFamily="34" charset="0"/>
                        </a:rPr>
                        <a:t>Compulsions</a:t>
                      </a:r>
                    </a:p>
                  </a:txBody>
                  <a:tcPr/>
                </a:tc>
                <a:extLst>
                  <a:ext uri="{0D108BD9-81ED-4DB2-BD59-A6C34878D82A}">
                    <a16:rowId xmlns:a16="http://schemas.microsoft.com/office/drawing/2014/main" val="10004"/>
                  </a:ext>
                </a:extLst>
              </a:tr>
              <a:tr h="370840">
                <a:tc>
                  <a:txBody>
                    <a:bodyPr/>
                    <a:lstStyle/>
                    <a:p>
                      <a:r>
                        <a:rPr lang="en-US" dirty="0">
                          <a:effectLst/>
                          <a:latin typeface="Arial" pitchFamily="34" charset="0"/>
                          <a:cs typeface="Arial" pitchFamily="34" charset="0"/>
                        </a:rPr>
                        <a:t>Hallucinations</a:t>
                      </a:r>
                    </a:p>
                  </a:txBody>
                  <a:tcPr/>
                </a:tc>
                <a:tc>
                  <a:txBody>
                    <a:bodyPr/>
                    <a:lstStyle/>
                    <a:p>
                      <a:endParaRPr lang="en-US" dirty="0">
                        <a:effectLst/>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6796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Smoking</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76759136"/>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Urge</a:t>
                      </a:r>
                      <a:r>
                        <a:rPr lang="en-US" baseline="0" dirty="0">
                          <a:effectLst/>
                          <a:latin typeface="Arial" pitchFamily="34" charset="0"/>
                          <a:cs typeface="Arial" pitchFamily="34" charset="0"/>
                        </a:rPr>
                        <a:t> to smoke</a:t>
                      </a:r>
                      <a:endParaRPr lang="en-US" dirty="0">
                        <a:effectLst/>
                        <a:latin typeface="Arial" pitchFamily="34" charset="0"/>
                        <a:cs typeface="Arial" pitchFamily="34" charset="0"/>
                      </a:endParaRPr>
                    </a:p>
                  </a:txBody>
                  <a:tcPr/>
                </a:tc>
                <a:tc>
                  <a:txBody>
                    <a:bodyPr/>
                    <a:lstStyle/>
                    <a:p>
                      <a:r>
                        <a:rPr lang="en-US" dirty="0">
                          <a:effectLst/>
                          <a:latin typeface="Arial" pitchFamily="34" charset="0"/>
                          <a:cs typeface="Arial" pitchFamily="34" charset="0"/>
                        </a:rPr>
                        <a:t>Act</a:t>
                      </a:r>
                      <a:r>
                        <a:rPr lang="en-US" baseline="0" dirty="0">
                          <a:effectLst/>
                          <a:latin typeface="Arial" pitchFamily="34" charset="0"/>
                          <a:cs typeface="Arial" pitchFamily="34" charset="0"/>
                        </a:rPr>
                        <a:t> of smoking</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Tension/Anxiety</a:t>
                      </a:r>
                    </a:p>
                  </a:txBody>
                  <a:tcPr/>
                </a:tc>
                <a:tc>
                  <a:txBody>
                    <a:bodyPr/>
                    <a:lstStyle/>
                    <a:p>
                      <a:r>
                        <a:rPr lang="en-US" dirty="0">
                          <a:effectLst/>
                          <a:latin typeface="Arial" pitchFamily="34" charset="0"/>
                          <a:cs typeface="Arial" pitchFamily="34" charset="0"/>
                        </a:rPr>
                        <a:t>Buying</a:t>
                      </a:r>
                      <a:r>
                        <a:rPr lang="en-US" baseline="0" dirty="0">
                          <a:effectLst/>
                          <a:latin typeface="Arial" pitchFamily="34" charset="0"/>
                          <a:cs typeface="Arial" pitchFamily="34" charset="0"/>
                        </a:rPr>
                        <a:t> cigarettes</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endParaRPr lang="en-US" dirty="0">
                        <a:effectLst/>
                        <a:latin typeface="Arial" pitchFamily="34" charset="0"/>
                        <a:cs typeface="Arial" pitchFamily="34" charset="0"/>
                      </a:endParaRPr>
                    </a:p>
                  </a:txBody>
                  <a:tcPr/>
                </a:tc>
                <a:tc>
                  <a:txBody>
                    <a:bodyPr/>
                    <a:lstStyle/>
                    <a:p>
                      <a:r>
                        <a:rPr lang="en-US" dirty="0">
                          <a:effectLst/>
                          <a:latin typeface="Arial" pitchFamily="34" charset="0"/>
                          <a:cs typeface="Arial" pitchFamily="34" charset="0"/>
                        </a:rPr>
                        <a:t>Time</a:t>
                      </a:r>
                      <a:r>
                        <a:rPr lang="en-US" baseline="0" dirty="0">
                          <a:effectLst/>
                          <a:latin typeface="Arial" pitchFamily="34" charset="0"/>
                          <a:cs typeface="Arial" pitchFamily="34" charset="0"/>
                        </a:rPr>
                        <a:t> and place of smoking</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382057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1"/>
            <a:ext cx="9934113" cy="4199765"/>
          </a:xfrm>
        </p:spPr>
        <p:txBody>
          <a:bodyPr/>
          <a:lstStyle/>
          <a:p>
            <a:pPr>
              <a:defRPr/>
            </a:pPr>
            <a:r>
              <a:rPr lang="en-US" sz="4800" b="0" cap="none" dirty="0">
                <a:latin typeface="Arial" pitchFamily="34" charset="0"/>
                <a:cs typeface="Arial" pitchFamily="34" charset="0"/>
              </a:rPr>
              <a:t>Hypnosis Defined</a:t>
            </a:r>
            <a:endParaRPr lang="en-US" sz="3600" b="0" cap="none" dirty="0">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2127767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School Avoidance</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5805463"/>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trike="noStrike" dirty="0">
                          <a:effectLst/>
                          <a:latin typeface="Arial" pitchFamily="34" charset="0"/>
                          <a:cs typeface="Arial" pitchFamily="34" charset="0"/>
                        </a:rPr>
                        <a:t>Involuntary</a:t>
                      </a:r>
                    </a:p>
                    <a:p>
                      <a:pPr algn="ctr"/>
                      <a:r>
                        <a:rPr lang="en-US" strike="noStrike" dirty="0">
                          <a:effectLst/>
                          <a:latin typeface="Arial" pitchFamily="34" charset="0"/>
                          <a:cs typeface="Arial" pitchFamily="34" charset="0"/>
                        </a:rPr>
                        <a:t>(Automatic)</a:t>
                      </a:r>
                    </a:p>
                  </a:txBody>
                  <a:tcPr/>
                </a:tc>
                <a:tc>
                  <a:txBody>
                    <a:bodyPr/>
                    <a:lstStyle/>
                    <a:p>
                      <a:pPr algn="ctr"/>
                      <a:r>
                        <a:rPr lang="en-US" strike="noStrike" dirty="0">
                          <a:effectLst/>
                          <a:latin typeface="Arial" pitchFamily="34" charset="0"/>
                          <a:cs typeface="Arial" pitchFamily="34" charset="0"/>
                        </a:rPr>
                        <a:t>Voluntary</a:t>
                      </a:r>
                    </a:p>
                    <a:p>
                      <a:pPr algn="ctr"/>
                      <a:r>
                        <a:rPr lang="en-US" strike="noStrike"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strike="noStrike" dirty="0">
                          <a:effectLst/>
                          <a:latin typeface="Arial" pitchFamily="34" charset="0"/>
                          <a:cs typeface="Arial" pitchFamily="34" charset="0"/>
                        </a:rPr>
                        <a:t>Fear</a:t>
                      </a:r>
                    </a:p>
                  </a:txBody>
                  <a:tcPr/>
                </a:tc>
                <a:tc>
                  <a:txBody>
                    <a:bodyPr/>
                    <a:lstStyle/>
                    <a:p>
                      <a:r>
                        <a:rPr lang="en-US" strike="noStrike" dirty="0">
                          <a:effectLst/>
                          <a:latin typeface="Arial" pitchFamily="34" charset="0"/>
                          <a:cs typeface="Arial" pitchFamily="34" charset="0"/>
                        </a:rPr>
                        <a:t>Yelling</a:t>
                      </a:r>
                      <a:r>
                        <a:rPr lang="en-US" strike="noStrike" baseline="0" dirty="0">
                          <a:effectLst/>
                          <a:latin typeface="Arial" pitchFamily="34" charset="0"/>
                          <a:cs typeface="Arial" pitchFamily="34" charset="0"/>
                        </a:rPr>
                        <a:t> at mother</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strike="noStrike" dirty="0">
                          <a:effectLst/>
                          <a:latin typeface="Arial" pitchFamily="34" charset="0"/>
                          <a:cs typeface="Arial" pitchFamily="34" charset="0"/>
                        </a:rPr>
                        <a:t>Tension/Anxiety</a:t>
                      </a:r>
                    </a:p>
                  </a:txBody>
                  <a:tcPr/>
                </a:tc>
                <a:tc>
                  <a:txBody>
                    <a:bodyPr/>
                    <a:lstStyle/>
                    <a:p>
                      <a:r>
                        <a:rPr lang="en-US" strike="noStrike" dirty="0">
                          <a:effectLst/>
                          <a:latin typeface="Arial" pitchFamily="34" charset="0"/>
                          <a:cs typeface="Arial" pitchFamily="34" charset="0"/>
                        </a:rPr>
                        <a:t>Not</a:t>
                      </a:r>
                      <a:r>
                        <a:rPr lang="en-US" strike="noStrike" baseline="0" dirty="0">
                          <a:effectLst/>
                          <a:latin typeface="Arial" pitchFamily="34" charset="0"/>
                          <a:cs typeface="Arial" pitchFamily="34" charset="0"/>
                        </a:rPr>
                        <a:t> doing homework</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strike="noStrike" dirty="0">
                          <a:effectLst/>
                          <a:latin typeface="Arial" pitchFamily="34" charset="0"/>
                          <a:cs typeface="Arial" pitchFamily="34" charset="0"/>
                        </a:rPr>
                        <a:t>Stomach ache</a:t>
                      </a:r>
                    </a:p>
                  </a:txBody>
                  <a:tcPr/>
                </a:tc>
                <a:tc>
                  <a:txBody>
                    <a:bodyPr/>
                    <a:lstStyle/>
                    <a:p>
                      <a:r>
                        <a:rPr lang="en-US" strike="noStrike" dirty="0">
                          <a:effectLst/>
                          <a:latin typeface="Arial" pitchFamily="34" charset="0"/>
                          <a:cs typeface="Arial" pitchFamily="34" charset="0"/>
                        </a:rPr>
                        <a:t>Refusing</a:t>
                      </a:r>
                      <a:r>
                        <a:rPr lang="en-US" strike="noStrike" baseline="0" dirty="0">
                          <a:effectLst/>
                          <a:latin typeface="Arial" pitchFamily="34" charset="0"/>
                          <a:cs typeface="Arial" pitchFamily="34" charset="0"/>
                        </a:rPr>
                        <a:t> to get dressed</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9562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Trauma</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22441833"/>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Fear</a:t>
                      </a:r>
                    </a:p>
                  </a:txBody>
                  <a:tcPr/>
                </a:tc>
                <a:tc>
                  <a:txBody>
                    <a:bodyPr/>
                    <a:lstStyle/>
                    <a:p>
                      <a:r>
                        <a:rPr lang="en-US" dirty="0">
                          <a:effectLst/>
                          <a:latin typeface="Arial" pitchFamily="34" charset="0"/>
                          <a:cs typeface="Arial" pitchFamily="34" charset="0"/>
                        </a:rPr>
                        <a:t>Physically</a:t>
                      </a:r>
                      <a:r>
                        <a:rPr lang="en-US" baseline="0" dirty="0">
                          <a:effectLst/>
                          <a:latin typeface="Arial" pitchFamily="34" charset="0"/>
                          <a:cs typeface="Arial" pitchFamily="34" charset="0"/>
                        </a:rPr>
                        <a:t> fighting others</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Anxiety</a:t>
                      </a:r>
                    </a:p>
                  </a:txBody>
                  <a:tcPr/>
                </a:tc>
                <a:tc>
                  <a:txBody>
                    <a:bodyPr/>
                    <a:lstStyle/>
                    <a:p>
                      <a:r>
                        <a:rPr lang="en-US" dirty="0">
                          <a:effectLst/>
                          <a:latin typeface="Arial" pitchFamily="34" charset="0"/>
                          <a:cs typeface="Arial" pitchFamily="34" charset="0"/>
                        </a:rPr>
                        <a:t>Self-Mutilation</a:t>
                      </a:r>
                    </a:p>
                  </a:txBody>
                  <a:tcPr/>
                </a:tc>
                <a:extLst>
                  <a:ext uri="{0D108BD9-81ED-4DB2-BD59-A6C34878D82A}">
                    <a16:rowId xmlns:a16="http://schemas.microsoft.com/office/drawing/2014/main" val="10002"/>
                  </a:ext>
                </a:extLst>
              </a:tr>
              <a:tr h="370840">
                <a:tc>
                  <a:txBody>
                    <a:bodyPr/>
                    <a:lstStyle/>
                    <a:p>
                      <a:r>
                        <a:rPr lang="en-US" dirty="0">
                          <a:effectLst/>
                          <a:latin typeface="Arial" pitchFamily="34" charset="0"/>
                          <a:cs typeface="Arial" pitchFamily="34" charset="0"/>
                        </a:rPr>
                        <a:t>Flashbacks</a:t>
                      </a:r>
                    </a:p>
                  </a:txBody>
                  <a:tcPr/>
                </a:tc>
                <a:tc>
                  <a:txBody>
                    <a:bodyPr/>
                    <a:lstStyle/>
                    <a:p>
                      <a:r>
                        <a:rPr lang="en-US" dirty="0">
                          <a:effectLst/>
                          <a:latin typeface="Arial" pitchFamily="34" charset="0"/>
                          <a:cs typeface="Arial" pitchFamily="34" charset="0"/>
                        </a:rPr>
                        <a:t>Refusing</a:t>
                      </a:r>
                      <a:r>
                        <a:rPr lang="en-US" baseline="0" dirty="0">
                          <a:effectLst/>
                          <a:latin typeface="Arial" pitchFamily="34" charset="0"/>
                          <a:cs typeface="Arial" pitchFamily="34" charset="0"/>
                        </a:rPr>
                        <a:t> to get dressed</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3509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err="1">
                <a:latin typeface="Arial" pitchFamily="34" charset="0"/>
                <a:cs typeface="Arial" pitchFamily="34" charset="0"/>
              </a:rPr>
              <a:t>Ericksonian</a:t>
            </a:r>
            <a:r>
              <a:rPr lang="en-US" sz="4800" b="0" cap="none" dirty="0">
                <a:latin typeface="Arial" pitchFamily="34" charset="0"/>
                <a:cs typeface="Arial" pitchFamily="34" charset="0"/>
              </a:rPr>
              <a:t> Hypnosis</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2807793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774550"/>
            <a:ext cx="7696200" cy="4483249"/>
          </a:xfrm>
        </p:spPr>
        <p:txBody>
          <a:bodyPr>
            <a:normAutofit/>
          </a:bodyPr>
          <a:lstStyle/>
          <a:p>
            <a:pPr algn="ctr" eaLnBrk="1" hangingPunct="1">
              <a:defRPr/>
            </a:pPr>
            <a:r>
              <a:rPr lang="en-US" sz="4800" b="0" cap="none" dirty="0">
                <a:effectLst/>
                <a:latin typeface="Arial" pitchFamily="34" charset="0"/>
                <a:cs typeface="Arial" pitchFamily="34" charset="0"/>
              </a:rPr>
              <a:t>Milton H. Erickson, M.D.</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3515154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42918" y="109268"/>
            <a:ext cx="10353761" cy="1201948"/>
          </a:xfrm>
        </p:spPr>
        <p:txBody>
          <a:bodyPr>
            <a:normAutofit/>
          </a:bodyPr>
          <a:lstStyle/>
          <a:p>
            <a:pPr>
              <a:defRPr/>
            </a:pPr>
            <a:r>
              <a:rPr lang="en-US" sz="4000" b="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Milton H. Erickson, M.D. (1901-1980)</a:t>
            </a:r>
          </a:p>
        </p:txBody>
      </p:sp>
      <p:sp>
        <p:nvSpPr>
          <p:cNvPr id="132099" name="Rectangle 3"/>
          <p:cNvSpPr>
            <a:spLocks noGrp="1" noChangeArrowheads="1"/>
          </p:cNvSpPr>
          <p:nvPr>
            <p:ph sz="half" idx="1"/>
          </p:nvPr>
        </p:nvSpPr>
        <p:spPr>
          <a:xfrm>
            <a:off x="913795" y="1371600"/>
            <a:ext cx="5106004" cy="4419601"/>
          </a:xfrm>
        </p:spPr>
        <p:txBody>
          <a:bodyPr>
            <a:noAutofit/>
          </a:bodyPr>
          <a:lstStyle/>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bouts with polio, nearly died at 17</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autohypnosis to regain use of muscles and movement</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Experienced substantial pain throughout his life</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Had dyslexia and color-blindness</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Trained as a psychiatrist</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many seminal contributions to psychiatry and psychology including a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nonpathological</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approach, permissiveness, inclusion, and utilization</a:t>
            </a:r>
          </a:p>
        </p:txBody>
      </p:sp>
      <p:pic>
        <p:nvPicPr>
          <p:cNvPr id="4" name="Content Placeholder 3"/>
          <p:cNvPicPr>
            <a:picLocks noGrp="1" noChangeAspect="1"/>
          </p:cNvPicPr>
          <p:nvPr>
            <p:ph sz="half" idx="2"/>
          </p:nvPr>
        </p:nvPicPr>
        <p:blipFill>
          <a:blip r:embed="rId3"/>
          <a:stretch>
            <a:fillRect/>
          </a:stretch>
        </p:blipFill>
        <p:spPr>
          <a:xfrm>
            <a:off x="6984691" y="1371600"/>
            <a:ext cx="3472480" cy="4419600"/>
          </a:xfrm>
          <a:prstGeom prst="rect">
            <a:avLst/>
          </a:prstGeom>
        </p:spPr>
      </p:pic>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3895648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123968"/>
            <a:ext cx="7696200" cy="3200400"/>
          </a:xfrm>
        </p:spPr>
        <p:txBody>
          <a:bodyPr>
            <a:normAutofit/>
          </a:bodyPr>
          <a:lstStyle/>
          <a:p>
            <a:pP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Perhaps Milton Erickson’s most significant contribution was in developing an interpersonal view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endParaRPr lang="en-US" sz="2800" b="0" cap="none" dirty="0">
              <a:effectLst/>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9" y="3324368"/>
            <a:ext cx="2011680" cy="27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804" y="3324368"/>
            <a:ext cx="2139696" cy="272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8513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2916" y="0"/>
            <a:ext cx="12192000" cy="6858000"/>
          </a:xfrm>
          <a:prstGeom prst="rect">
            <a:avLst/>
          </a:prstGeom>
        </p:spPr>
      </p:pic>
      <p:sp>
        <p:nvSpPr>
          <p:cNvPr id="3" name="Oval 2"/>
          <p:cNvSpPr/>
          <p:nvPr/>
        </p:nvSpPr>
        <p:spPr>
          <a:xfrm>
            <a:off x="6435306" y="4744529"/>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6320287" y="5276492"/>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775494" y="4563375"/>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7364083" y="1140311"/>
            <a:ext cx="984194" cy="30793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580525" y="1448248"/>
            <a:ext cx="767752" cy="33175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799993" y="1274731"/>
            <a:ext cx="802258" cy="34703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775494" y="3484000"/>
            <a:ext cx="632604"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5181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183921" y="508960"/>
            <a:ext cx="7772400" cy="593725"/>
          </a:xfrm>
        </p:spPr>
        <p:txBody>
          <a:bodyPr>
            <a:no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Traditional vs. </a:t>
            </a:r>
            <a:r>
              <a:rPr lang="en-US" sz="4000" b="0" cap="none" dirty="0" err="1">
                <a:effectLst>
                  <a:outerShdw blurRad="38100" dist="38100" dir="2700000" algn="tl">
                    <a:srgbClr val="000000">
                      <a:alpha val="43137"/>
                    </a:srgbClr>
                  </a:outerShdw>
                </a:effectLst>
                <a:latin typeface="Arial" pitchFamily="34" charset="0"/>
                <a:cs typeface="Arial" pitchFamily="34" charset="0"/>
              </a:rPr>
              <a:t>Ericksonian</a:t>
            </a:r>
            <a:endParaRPr lang="en-US" sz="4000" b="0" cap="none"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20867" name="Group 3"/>
          <p:cNvGraphicFramePr>
            <a:graphicFrameLocks noGrp="1"/>
          </p:cNvGraphicFramePr>
          <p:nvPr/>
        </p:nvGraphicFramePr>
        <p:xfrm>
          <a:off x="2497347" y="1582948"/>
          <a:ext cx="7162800" cy="4622801"/>
        </p:xfrm>
        <a:graphic>
          <a:graphicData uri="http://schemas.openxmlformats.org/drawingml/2006/table">
            <a:tbl>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062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Traditional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3200" b="0" i="0" u="none" strike="noStrike" cap="none" normalizeH="0" baseline="0" dirty="0" err="1">
                          <a:ln>
                            <a:noFill/>
                          </a:ln>
                          <a:solidFill>
                            <a:schemeClr val="tx1"/>
                          </a:solidFill>
                          <a:effectLst>
                            <a:outerShdw blurRad="38100" dist="38100" dir="2700000" algn="tl">
                              <a:srgbClr val="000000">
                                <a:alpha val="43137"/>
                              </a:srgbClr>
                            </a:outerShdw>
                          </a:effectLst>
                          <a:latin typeface="Arial" pitchFamily="34" charset="0"/>
                          <a:cs typeface="Arial" pitchFamily="34" charset="0"/>
                        </a:rPr>
                        <a:t>Ericksonian</a:t>
                      </a:r>
                      <a:endParaRPr kumimoji="0" 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36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Find cause of problem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Discover/connect with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5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Discover original trauma or early decision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Present- and future-oriented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20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cs typeface="Arial" pitchFamily="34" charset="0"/>
                        </a:rPr>
                        <a:t>Assumption of 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Assumption of knowledge &amp; 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241620"/>
      </p:ext>
    </p:extLst>
  </p:cSld>
  <p:clrMapOvr>
    <a:masterClrMapping/>
  </p:clrMapOvr>
  <p:transition spd="slow" advTm="3000">
    <p:pull/>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853410" y="100641"/>
            <a:ext cx="10353761" cy="1326321"/>
          </a:xfrm>
        </p:spPr>
        <p:txBody>
          <a:bodyPr>
            <a:noAutofit/>
          </a:bodyPr>
          <a:lstStyle/>
          <a:p>
            <a:pPr algn="ctr"/>
            <a:r>
              <a:rPr lang="en-US" sz="4000" dirty="0">
                <a:effectLst>
                  <a:outerShdw blurRad="38100" dist="38100" dir="2700000" algn="tl">
                    <a:srgbClr val="000000">
                      <a:alpha val="43137"/>
                    </a:srgbClr>
                  </a:outerShdw>
                </a:effectLst>
                <a:cs typeface="Arial" pitchFamily="34" charset="0"/>
              </a:rPr>
              <a:t>Language and Focus</a:t>
            </a:r>
          </a:p>
        </p:txBody>
      </p:sp>
      <p:sp>
        <p:nvSpPr>
          <p:cNvPr id="362499" name="Rectangle 3"/>
          <p:cNvSpPr>
            <a:spLocks noGrp="1" noChangeArrowheads="1"/>
          </p:cNvSpPr>
          <p:nvPr>
            <p:ph type="body" idx="1"/>
          </p:nvPr>
        </p:nvSpPr>
        <p:spPr>
          <a:xfrm>
            <a:off x="853410" y="1426962"/>
            <a:ext cx="10283292" cy="4973839"/>
          </a:xfrm>
        </p:spPr>
        <p:txBody>
          <a:bodyPr>
            <a:normAutofit/>
          </a:bodyPr>
          <a:lstStyle/>
          <a:p>
            <a:pPr>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Is permissive rather than authoritarian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Offer choices rather than direction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Use permission not prediction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Create possibilities rather than mind-reading</a:t>
            </a:r>
          </a:p>
          <a:p>
            <a:pPr>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Is internally rather than externally-driven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Answers evoked from within rather than ideas and solutions given from outside</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Not based on "positive thinking" or affirmations</a:t>
            </a:r>
          </a:p>
        </p:txBody>
      </p:sp>
    </p:spTree>
    <p:extLst>
      <p:ext uri="{BB962C8B-B14F-4D97-AF65-F5344CB8AC3E}">
        <p14:creationId xmlns:p14="http://schemas.microsoft.com/office/powerpoint/2010/main" val="1681508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62499">
                                            <p:txEl>
                                              <p:pRg st="1" end="1"/>
                                            </p:txEl>
                                          </p:spTgt>
                                        </p:tgtEl>
                                        <p:attrNameLst>
                                          <p:attrName>style.visibility</p:attrName>
                                        </p:attrNameLst>
                                      </p:cBhvr>
                                      <p:to>
                                        <p:strVal val="visible"/>
                                      </p:to>
                                    </p:set>
                                    <p:animEffect transition="in" filter="barn(inHorizontal)">
                                      <p:cBhvr>
                                        <p:cTn id="10" dur="500"/>
                                        <p:tgtEl>
                                          <p:spTgt spid="362499">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62499">
                                            <p:txEl>
                                              <p:pRg st="2" end="2"/>
                                            </p:txEl>
                                          </p:spTgt>
                                        </p:tgtEl>
                                        <p:attrNameLst>
                                          <p:attrName>style.visibility</p:attrName>
                                        </p:attrNameLst>
                                      </p:cBhvr>
                                      <p:to>
                                        <p:strVal val="visible"/>
                                      </p:to>
                                    </p:set>
                                    <p:animEffect transition="in" filter="barn(inHorizontal)">
                                      <p:cBhvr>
                                        <p:cTn id="13" dur="500"/>
                                        <p:tgtEl>
                                          <p:spTgt spid="362499">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62499">
                                            <p:txEl>
                                              <p:pRg st="3" end="3"/>
                                            </p:txEl>
                                          </p:spTgt>
                                        </p:tgtEl>
                                        <p:attrNameLst>
                                          <p:attrName>style.visibility</p:attrName>
                                        </p:attrNameLst>
                                      </p:cBhvr>
                                      <p:to>
                                        <p:strVal val="visible"/>
                                      </p:to>
                                    </p:set>
                                    <p:animEffect transition="in" filter="barn(inHorizontal)">
                                      <p:cBhvr>
                                        <p:cTn id="16" dur="500"/>
                                        <p:tgtEl>
                                          <p:spTgt spid="3624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62499">
                                            <p:txEl>
                                              <p:pRg st="4" end="4"/>
                                            </p:txEl>
                                          </p:spTgt>
                                        </p:tgtEl>
                                        <p:attrNameLst>
                                          <p:attrName>style.visibility</p:attrName>
                                        </p:attrNameLst>
                                      </p:cBhvr>
                                      <p:to>
                                        <p:strVal val="visible"/>
                                      </p:to>
                                    </p:set>
                                    <p:animEffect transition="in" filter="barn(inHorizontal)">
                                      <p:cBhvr>
                                        <p:cTn id="21" dur="500"/>
                                        <p:tgtEl>
                                          <p:spTgt spid="362499">
                                            <p:txEl>
                                              <p:pRg st="4" end="4"/>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62499">
                                            <p:txEl>
                                              <p:pRg st="5" end="5"/>
                                            </p:txEl>
                                          </p:spTgt>
                                        </p:tgtEl>
                                        <p:attrNameLst>
                                          <p:attrName>style.visibility</p:attrName>
                                        </p:attrNameLst>
                                      </p:cBhvr>
                                      <p:to>
                                        <p:strVal val="visible"/>
                                      </p:to>
                                    </p:set>
                                    <p:animEffect transition="in" filter="barn(inHorizontal)">
                                      <p:cBhvr>
                                        <p:cTn id="24" dur="500"/>
                                        <p:tgtEl>
                                          <p:spTgt spid="362499">
                                            <p:txEl>
                                              <p:pRg st="5" end="5"/>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62499">
                                            <p:txEl>
                                              <p:pRg st="6" end="6"/>
                                            </p:txEl>
                                          </p:spTgt>
                                        </p:tgtEl>
                                        <p:attrNameLst>
                                          <p:attrName>style.visibility</p:attrName>
                                        </p:attrNameLst>
                                      </p:cBhvr>
                                      <p:to>
                                        <p:strVal val="visible"/>
                                      </p:to>
                                    </p:set>
                                    <p:animEffect transition="in" filter="barn(inHorizontal)">
                                      <p:cBhvr>
                                        <p:cTn id="2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905169" y="109267"/>
            <a:ext cx="10353761" cy="1326321"/>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Authoritative vs. Permissive</a:t>
            </a:r>
          </a:p>
        </p:txBody>
      </p:sp>
      <p:sp>
        <p:nvSpPr>
          <p:cNvPr id="418819" name="Rectangle 3"/>
          <p:cNvSpPr>
            <a:spLocks noGrp="1" noChangeArrowheads="1"/>
          </p:cNvSpPr>
          <p:nvPr>
            <p:ph sz="half" idx="1"/>
          </p:nvPr>
        </p:nvSpPr>
        <p:spPr>
          <a:xfrm>
            <a:off x="707366" y="1435588"/>
            <a:ext cx="4649638" cy="4873752"/>
          </a:xfrm>
        </p:spPr>
        <p:txBody>
          <a:bodyPr>
            <a:normAutofit fontScale="85000" lnSpcReduction="10000"/>
          </a:bodyPr>
          <a:lstStyle/>
          <a:p>
            <a:pPr marL="118872" indent="0" algn="ctr">
              <a:buNone/>
            </a:pPr>
            <a:r>
              <a:rPr lang="en-US" sz="2800" dirty="0">
                <a:effectLst>
                  <a:outerShdw blurRad="38100" dist="38100" dir="2700000" algn="tl">
                    <a:srgbClr val="000000">
                      <a:alpha val="43137"/>
                    </a:srgbClr>
                  </a:outerShdw>
                </a:effectLst>
                <a:latin typeface="Arial" pitchFamily="34" charset="0"/>
                <a:cs typeface="Arial" pitchFamily="34" charset="0"/>
              </a:rPr>
              <a:t>Authoritative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Are: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are feeling more and more relaxed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eyes are getting heavy</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are enjoying more and more being a non-smoker</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Will/won't:</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will go deeply into a trance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won't hear anything around you</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Can't:</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can't open your eyes</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hand is stuck to your face</a:t>
            </a:r>
          </a:p>
        </p:txBody>
      </p:sp>
      <p:sp>
        <p:nvSpPr>
          <p:cNvPr id="2" name="Content Placeholder 1"/>
          <p:cNvSpPr>
            <a:spLocks noGrp="1"/>
          </p:cNvSpPr>
          <p:nvPr>
            <p:ph sz="half" idx="2"/>
          </p:nvPr>
        </p:nvSpPr>
        <p:spPr>
          <a:xfrm>
            <a:off x="6172200" y="1435588"/>
            <a:ext cx="5086730" cy="5244133"/>
          </a:xfrm>
        </p:spPr>
        <p:txBody>
          <a:bodyPr>
            <a:normAutofit fontScale="85000" lnSpcReduction="10000"/>
          </a:bodyPr>
          <a:lstStyle/>
          <a:p>
            <a:pPr marL="118872" indent="0" algn="ctr">
              <a:buNone/>
            </a:pPr>
            <a:r>
              <a:rPr lang="en-US" sz="2800" dirty="0">
                <a:effectLst>
                  <a:outerShdw blurRad="38100" dist="38100" dir="2700000" algn="tl">
                    <a:srgbClr val="000000">
                      <a:alpha val="43137"/>
                    </a:srgbClr>
                  </a:outerShdw>
                </a:effectLst>
                <a:latin typeface="Arial" pitchFamily="34" charset="0"/>
                <a:cs typeface="Arial" pitchFamily="34" charset="0"/>
              </a:rPr>
              <a:t>Permissive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Can:</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 feel more and more relaxed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eyes can begin getting heavy</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 enjoying more and more being a non-smoker</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Might/may be/could: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may go deeply into a trance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could hear anything around you</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Multiple choice: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may not be able open your eyes or they may open automatically</a:t>
            </a:r>
          </a:p>
          <a:p>
            <a:pPr>
              <a:lnSpc>
                <a:spcPct val="120000"/>
              </a:lnSpc>
              <a:buClrTx/>
              <a:buFont typeface="Arial" pitchFamily="34" charset="0"/>
              <a:buChar char="•"/>
            </a:pP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431078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914400" y="381000"/>
            <a:ext cx="10167729" cy="4588565"/>
          </a:xfrm>
        </p:spPr>
        <p:txBody>
          <a:bodyPr>
            <a:normAutofit/>
          </a:bodyPr>
          <a:lstStyle/>
          <a:p>
            <a:pPr marL="438912" indent="-320040">
              <a:lnSpc>
                <a:spcPct val="110000"/>
              </a:lnSpc>
              <a:spcBef>
                <a:spcPts val="0"/>
              </a:spcBef>
            </a:pPr>
            <a:r>
              <a:rPr lang="en-US" sz="3200" b="0" cap="none" dirty="0">
                <a:effectLst>
                  <a:outerShdw blurRad="38100" dist="38100" dir="2700000" algn="tl">
                    <a:srgbClr val="000000">
                      <a:alpha val="43137"/>
                    </a:srgbClr>
                  </a:outerShdw>
                </a:effectLst>
                <a:latin typeface="Arial" pitchFamily="34" charset="0"/>
                <a:cs typeface="Arial" pitchFamily="34" charset="0"/>
              </a:rPr>
              <a:t>Former (Pre-2003)</a:t>
            </a:r>
            <a:br>
              <a:rPr lang="en-US" sz="3200" b="0" cap="none" dirty="0">
                <a:effectLst>
                  <a:outerShdw blurRad="38100" dist="38100" dir="2700000" algn="tl">
                    <a:srgbClr val="000000">
                      <a:alpha val="43137"/>
                    </a:srgbClr>
                  </a:outerShdw>
                </a:effectLst>
                <a:latin typeface="Arial" pitchFamily="34" charset="0"/>
                <a:cs typeface="Arial" pitchFamily="34" charset="0"/>
              </a:rPr>
            </a:br>
            <a:r>
              <a:rPr lang="en-US" sz="3200" b="0" cap="none" dirty="0">
                <a:effectLst>
                  <a:outerShdw blurRad="38100" dist="38100" dir="2700000" algn="tl">
                    <a:srgbClr val="000000">
                      <a:alpha val="43137"/>
                    </a:srgbClr>
                  </a:outerShdw>
                </a:effectLst>
                <a:latin typeface="Arial" pitchFamily="34" charset="0"/>
                <a:cs typeface="Arial" pitchFamily="34" charset="0"/>
              </a:rPr>
              <a:t>Definition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400" b="0" cap="none" dirty="0">
                <a:effectLst>
                  <a:outerShdw blurRad="38100" dist="38100" dir="2700000" algn="tl">
                    <a:srgbClr val="000000">
                      <a:alpha val="43137"/>
                    </a:srgbClr>
                  </a:outerShdw>
                </a:effectLst>
                <a:latin typeface="Arial" pitchFamily="34" charset="0"/>
                <a:ea typeface="+mn-ea"/>
                <a:cs typeface="Arial" pitchFamily="34" charset="0"/>
              </a:rPr>
              <a:t>“Hypnosis is a procedure during which a health professional or researcher suggests that a client, patient, or subject experience changes in sensation, perceptions, thoughts or behavior.”</a:t>
            </a:r>
          </a:p>
        </p:txBody>
      </p:sp>
      <p:sp>
        <p:nvSpPr>
          <p:cNvPr id="3" name="TextBox 2"/>
          <p:cNvSpPr txBox="1"/>
          <p:nvPr/>
        </p:nvSpPr>
        <p:spPr>
          <a:xfrm>
            <a:off x="1880152" y="5748130"/>
            <a:ext cx="7239000" cy="338554"/>
          </a:xfrm>
          <a:prstGeom prst="rect">
            <a:avLst/>
          </a:prstGeom>
          <a:noFill/>
        </p:spPr>
        <p:txBody>
          <a:bodyPr wrap="square" rtlCol="0">
            <a:spAutoFit/>
          </a:bodyPr>
          <a:lstStyle/>
          <a:p>
            <a:r>
              <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 Division 30, </a:t>
            </a:r>
            <a:r>
              <a:rPr lang="en-US" sz="16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Society of Psychological Hypnosis.</a:t>
            </a:r>
            <a:endPar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786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a:latin typeface="Arial" pitchFamily="34" charset="0"/>
                <a:cs typeface="Arial" pitchFamily="34" charset="0"/>
              </a:rPr>
              <a:t>Indicators, Suggestion, &amp; Hypnotic Phenomena</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3930209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13795" y="140014"/>
            <a:ext cx="10353761" cy="1326321"/>
          </a:xfrm>
        </p:spPr>
        <p:txBody>
          <a:bodyPr>
            <a:normAutofit/>
          </a:bodyPr>
          <a:lstStyle/>
          <a:p>
            <a:pPr eaLnBrk="1" hangingPunct="1"/>
            <a:r>
              <a:rPr lang="en-US" sz="4000" b="0" cap="none" dirty="0">
                <a:effectLst>
                  <a:outerShdw blurRad="38100" dist="38100" dir="2700000" algn="tl">
                    <a:srgbClr val="000000">
                      <a:alpha val="43137"/>
                    </a:srgbClr>
                  </a:outerShdw>
                </a:effectLst>
                <a:latin typeface="Arial" pitchFamily="34" charset="0"/>
                <a:cs typeface="Arial" pitchFamily="34" charset="0"/>
              </a:rPr>
              <a:t>Symptomatic and Healing Trances</a:t>
            </a:r>
          </a:p>
        </p:txBody>
      </p:sp>
      <p:sp>
        <p:nvSpPr>
          <p:cNvPr id="22531" name="Rectangle 3"/>
          <p:cNvSpPr>
            <a:spLocks noGrp="1" noRot="1" noChangeArrowheads="1"/>
          </p:cNvSpPr>
          <p:nvPr>
            <p:ph type="body" sz="half" idx="1"/>
          </p:nvPr>
        </p:nvSpPr>
        <p:spPr>
          <a:xfrm>
            <a:off x="638355" y="1466335"/>
            <a:ext cx="5381445" cy="4876800"/>
          </a:xfrm>
        </p:spPr>
        <p:txBody>
          <a:bodyPr>
            <a:normAutofit fontScale="92500" lnSpcReduction="10000"/>
          </a:bodyPr>
          <a:lstStyle/>
          <a:p>
            <a:pPr algn="ctr" eaLnBrk="1" hangingPunct="1">
              <a:buClr>
                <a:schemeClr val="accent1"/>
              </a:buClr>
              <a:buFont typeface="Arial" pitchFamily="34" charset="0"/>
              <a:buNone/>
            </a:pPr>
            <a:r>
              <a:rPr lang="en-US" sz="2600" dirty="0">
                <a:effectLst>
                  <a:outerShdw blurRad="38100" dist="38100" dir="2700000" algn="tl">
                    <a:srgbClr val="000000">
                      <a:alpha val="43137"/>
                    </a:srgbClr>
                  </a:outerShdw>
                </a:effectLst>
                <a:latin typeface="Arial" pitchFamily="34" charset="0"/>
                <a:cs typeface="Arial" pitchFamily="34" charset="0"/>
              </a:rPr>
              <a:t>Symptomatic Trance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Invalidation; blame; violating boundaries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Mystification; binds; double binds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Coalitions; secrets; negative dissociation</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Predictions of failure or trouble; threats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Rigid role assignment; mind reading</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Repetition of negative experiences/injurious/self-injurious behavior</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Negative injunctions (You can’t, you shouldn’t you will, you are)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Repression; amnesia</a:t>
            </a:r>
          </a:p>
        </p:txBody>
      </p:sp>
      <p:sp>
        <p:nvSpPr>
          <p:cNvPr id="22532" name="Rectangle 4"/>
          <p:cNvSpPr>
            <a:spLocks noGrp="1" noRot="1" noChangeArrowheads="1"/>
          </p:cNvSpPr>
          <p:nvPr>
            <p:ph type="body" sz="half" idx="2"/>
          </p:nvPr>
        </p:nvSpPr>
        <p:spPr>
          <a:xfrm>
            <a:off x="6019800" y="1535502"/>
            <a:ext cx="5332562" cy="5036233"/>
          </a:xfrm>
        </p:spPr>
        <p:txBody>
          <a:bodyPr>
            <a:normAutofit fontScale="77500" lnSpcReduction="20000"/>
          </a:bodyPr>
          <a:lstStyle/>
          <a:p>
            <a:pPr algn="ctr" eaLnBrk="1" hangingPunct="1">
              <a:lnSpc>
                <a:spcPct val="110000"/>
              </a:lnSpc>
              <a:buClr>
                <a:schemeClr val="accent1"/>
              </a:buClr>
              <a:buFont typeface="Arial" pitchFamily="34" charset="0"/>
              <a:buNone/>
            </a:pPr>
            <a:r>
              <a:rPr lang="en-US" sz="3100" dirty="0">
                <a:effectLst>
                  <a:outerShdw blurRad="38100" dist="38100" dir="2700000" algn="tl">
                    <a:srgbClr val="000000">
                      <a:alpha val="43137"/>
                    </a:srgbClr>
                  </a:outerShdw>
                </a:effectLst>
                <a:latin typeface="Arial" pitchFamily="34" charset="0"/>
                <a:cs typeface="Arial" pitchFamily="34" charset="0"/>
              </a:rPr>
              <a:t>Healing Trance</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Validation; permission; respecting boundaries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Possibility words and phrases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Helpful distinctions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Post-hypnotic suggestions; presuppositions of health/healing</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Positive attributions; avoidance of intrusive interpretations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Opening possibilities for changes in experience or behavior</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Empowering/permissive affirmations (you can, it’s okay, you may, you could, you have the ability to)</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Flexible remembering and forgetting</a:t>
            </a:r>
          </a:p>
        </p:txBody>
      </p:sp>
    </p:spTree>
    <p:extLst>
      <p:ext uri="{BB962C8B-B14F-4D97-AF65-F5344CB8AC3E}">
        <p14:creationId xmlns:p14="http://schemas.microsoft.com/office/powerpoint/2010/main" val="73166283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895937" y="408864"/>
            <a:ext cx="10353761" cy="1072551"/>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Common Trance Indicators</a:t>
            </a:r>
          </a:p>
        </p:txBody>
      </p:sp>
      <p:sp>
        <p:nvSpPr>
          <p:cNvPr id="2" name="Content Placeholder 1"/>
          <p:cNvSpPr>
            <a:spLocks noGrp="1"/>
          </p:cNvSpPr>
          <p:nvPr>
            <p:ph sz="half" idx="1"/>
          </p:nvPr>
        </p:nvSpPr>
        <p:spPr>
          <a:xfrm>
            <a:off x="1043795" y="1784867"/>
            <a:ext cx="5244861" cy="3702881"/>
          </a:xfrm>
        </p:spPr>
        <p:txBody>
          <a:bodyPr>
            <a:normAutofit lnSpcReduction="10000"/>
          </a:bodyPr>
          <a:lstStyle/>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Flattening of facial muscles</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 in skin color</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Immobility</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Decrease in orienting movements</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Catalepsy in a limb</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Changes in blinking and swallowing</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Altered breathing and pulse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Automatic motor behavior (jerkiness)</a:t>
            </a:r>
          </a:p>
        </p:txBody>
      </p:sp>
      <p:sp>
        <p:nvSpPr>
          <p:cNvPr id="3" name="Content Placeholder 2"/>
          <p:cNvSpPr>
            <a:spLocks noGrp="1"/>
          </p:cNvSpPr>
          <p:nvPr>
            <p:ph sz="half" idx="2"/>
          </p:nvPr>
        </p:nvSpPr>
        <p:spPr>
          <a:xfrm>
            <a:off x="6659591" y="1834794"/>
            <a:ext cx="4865299" cy="3702881"/>
          </a:xfrm>
        </p:spPr>
        <p:txBody>
          <a:bodyPr>
            <a:normAutofit lnSpcReduction="10000"/>
          </a:bodyPr>
          <a:lstStyle/>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Faraway look</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Fixed gaze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Changed voice quality</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Time lag in response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Perseveration of response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Literalism</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Dissociation</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Relaxed muscles</a:t>
            </a:r>
          </a:p>
          <a:p>
            <a:endParaRPr lang="en-US" dirty="0"/>
          </a:p>
        </p:txBody>
      </p:sp>
    </p:spTree>
    <p:extLst>
      <p:ext uri="{BB962C8B-B14F-4D97-AF65-F5344CB8AC3E}">
        <p14:creationId xmlns:p14="http://schemas.microsoft.com/office/powerpoint/2010/main" val="3847752439"/>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81200" y="184666"/>
            <a:ext cx="8229600" cy="1408176"/>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Forms of Suggestion</a:t>
            </a:r>
          </a:p>
        </p:txBody>
      </p:sp>
      <p:sp>
        <p:nvSpPr>
          <p:cNvPr id="132099" name="Rectangle 3"/>
          <p:cNvSpPr>
            <a:spLocks noGrp="1" noChangeArrowheads="1"/>
          </p:cNvSpPr>
          <p:nvPr>
            <p:ph type="body" idx="1"/>
          </p:nvPr>
        </p:nvSpPr>
        <p:spPr>
          <a:xfrm>
            <a:off x="1009291" y="1630392"/>
            <a:ext cx="9201509" cy="4770408"/>
          </a:xfrm>
        </p:spPr>
        <p:txBody>
          <a:bodyPr>
            <a:normAutofit/>
          </a:bodyPr>
          <a:lstStyle/>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Positive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Negative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Direct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Indirect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Process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Content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Post-hypnotic suggestions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217761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22421" y="0"/>
            <a:ext cx="10353761" cy="1326321"/>
          </a:xfrm>
        </p:spPr>
        <p:txBody>
          <a:bodyPr>
            <a:normAutofit/>
          </a:bodyPr>
          <a:lstStyle/>
          <a:p>
            <a:pPr algn="ctr" eaLnBrk="1" hangingPunct="1"/>
            <a:r>
              <a:rPr lang="en-US" sz="4000" dirty="0">
                <a:effectLst>
                  <a:outerShdw blurRad="38100" dist="38100" dir="2700000" algn="tl">
                    <a:srgbClr val="000000">
                      <a:alpha val="43137"/>
                    </a:srgbClr>
                  </a:outerShdw>
                </a:effectLst>
                <a:cs typeface="Arial" pitchFamily="34" charset="0"/>
              </a:rPr>
              <a:t>Hypnotic Phenomena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8624314"/>
              </p:ext>
            </p:extLst>
          </p:nvPr>
        </p:nvGraphicFramePr>
        <p:xfrm>
          <a:off x="1843178" y="1326321"/>
          <a:ext cx="8229600" cy="5105400"/>
        </p:xfrm>
        <a:graphic>
          <a:graphicData uri="http://schemas.openxmlformats.org/drawingml/2006/table">
            <a:tbl>
              <a:tblPr firstRow="1" bandRow="1">
                <a:tableStyleId>{616DA210-FB5B-4158-B5E0-FEB733F419BA}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Modality</a:t>
                      </a:r>
                    </a:p>
                  </a:txBody>
                  <a:tcPr/>
                </a:tc>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a:t>
                      </a:r>
                    </a:p>
                  </a:txBody>
                  <a:tcPr/>
                </a:tc>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a:t>
                      </a:r>
                    </a:p>
                  </a:txBody>
                  <a:tcPr/>
                </a:tc>
                <a:extLst>
                  <a:ext uri="{0D108BD9-81ED-4DB2-BD59-A6C34878D82A}">
                    <a16:rowId xmlns:a16="http://schemas.microsoft.com/office/drawing/2014/main" val="10000"/>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External</a:t>
                      </a:r>
                      <a:r>
                        <a:rPr lang="en-US" sz="1400" baseline="0" dirty="0">
                          <a:effectLst>
                            <a:outerShdw blurRad="38100" dist="38100" dir="2700000" algn="tl">
                              <a:srgbClr val="000000">
                                <a:alpha val="43137"/>
                              </a:srgbClr>
                            </a:outerShdw>
                          </a:effectLst>
                          <a:latin typeface="Arial" pitchFamily="34" charset="0"/>
                          <a:cs typeface="Arial" pitchFamily="34" charset="0"/>
                        </a:rPr>
                        <a:t> Sensory Perception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Positive</a:t>
                      </a:r>
                      <a:r>
                        <a:rPr lang="en-US" sz="1400" baseline="0" dirty="0">
                          <a:effectLst>
                            <a:outerShdw blurRad="38100" dist="38100" dir="2700000" algn="tl">
                              <a:srgbClr val="000000">
                                <a:alpha val="43137"/>
                              </a:srgbClr>
                            </a:outerShdw>
                          </a:effectLst>
                          <a:latin typeface="Arial" pitchFamily="34" charset="0"/>
                          <a:cs typeface="Arial" pitchFamily="34" charset="0"/>
                        </a:rPr>
                        <a:t> Hallucination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Negative</a:t>
                      </a:r>
                      <a:r>
                        <a:rPr lang="en-US" sz="1400" baseline="0" dirty="0">
                          <a:effectLst>
                            <a:outerShdw blurRad="38100" dist="38100" dir="2700000" algn="tl">
                              <a:srgbClr val="000000">
                                <a:alpha val="43137"/>
                              </a:srgbClr>
                            </a:outerShdw>
                          </a:effectLst>
                          <a:latin typeface="Arial" pitchFamily="34" charset="0"/>
                          <a:cs typeface="Arial" pitchFamily="34" charset="0"/>
                        </a:rPr>
                        <a:t> Hallucination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Internal Sensations</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or altered</a:t>
                      </a:r>
                      <a:r>
                        <a:rPr lang="en-US" sz="1400" baseline="0" dirty="0">
                          <a:effectLst>
                            <a:outerShdw blurRad="38100" dist="38100" dir="2700000" algn="tl">
                              <a:srgbClr val="000000">
                                <a:alpha val="43137"/>
                              </a:srgbClr>
                            </a:outerShdw>
                          </a:effectLst>
                          <a:latin typeface="Arial" pitchFamily="34" charset="0"/>
                          <a:cs typeface="Arial" pitchFamily="34" charset="0"/>
                        </a:rPr>
                        <a:t> sensations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Analgesia or anesthesia</a:t>
                      </a:r>
                    </a:p>
                  </a:txBody>
                  <a:tcPr/>
                </a:tc>
                <a:extLst>
                  <a:ext uri="{0D108BD9-81ED-4DB2-BD59-A6C34878D82A}">
                    <a16:rowId xmlns:a16="http://schemas.microsoft.com/office/drawing/2014/main" val="10002"/>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Orientation in Space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Reorientation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Disorientation</a:t>
                      </a:r>
                    </a:p>
                  </a:txBody>
                  <a:tcPr/>
                </a:tc>
                <a:extLst>
                  <a:ext uri="{0D108BD9-81ED-4DB2-BD59-A6C34878D82A}">
                    <a16:rowId xmlns:a16="http://schemas.microsoft.com/office/drawing/2014/main" val="10003"/>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Memory</a:t>
                      </a:r>
                    </a:p>
                  </a:txBody>
                  <a:tcPr/>
                </a:tc>
                <a:tc>
                  <a:txBody>
                    <a:bodyPr/>
                    <a:lstStyle/>
                    <a:p>
                      <a:r>
                        <a:rPr lang="en-US" sz="1400" dirty="0" err="1">
                          <a:effectLst>
                            <a:outerShdw blurRad="38100" dist="38100" dir="2700000" algn="tl">
                              <a:srgbClr val="000000">
                                <a:alpha val="43137"/>
                              </a:srgbClr>
                            </a:outerShdw>
                          </a:effectLst>
                          <a:latin typeface="Arial" pitchFamily="34" charset="0"/>
                          <a:cs typeface="Arial" pitchFamily="34" charset="0"/>
                        </a:rPr>
                        <a:t>Hypermnesia</a:t>
                      </a:r>
                      <a:r>
                        <a:rPr lang="en-US" sz="1400" dirty="0">
                          <a:effectLst>
                            <a:outerShdw blurRad="38100" dist="38100" dir="2700000" algn="tl">
                              <a:srgbClr val="000000">
                                <a:alpha val="43137"/>
                              </a:srgbClr>
                            </a:outerShdw>
                          </a:effectLst>
                          <a:latin typeface="Arial" pitchFamily="34" charset="0"/>
                          <a:cs typeface="Arial" pitchFamily="34" charset="0"/>
                        </a:rPr>
                        <a:t>; Creation of new memories</a:t>
                      </a:r>
                      <a:r>
                        <a:rPr lang="en-US" sz="1400" baseline="0" dirty="0">
                          <a:effectLst>
                            <a:outerShdw blurRad="38100" dist="38100" dir="2700000" algn="tl">
                              <a:srgbClr val="000000">
                                <a:alpha val="43137"/>
                              </a:srgbClr>
                            </a:outerShdw>
                          </a:effectLst>
                          <a:latin typeface="Arial" pitchFamily="34" charset="0"/>
                          <a:cs typeface="Arial" pitchFamily="34" charset="0"/>
                        </a:rPr>
                        <a:t> </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Amnesia; forgetting</a:t>
                      </a:r>
                    </a:p>
                  </a:txBody>
                  <a:tcPr/>
                </a:tc>
                <a:extLst>
                  <a:ext uri="{0D108BD9-81ED-4DB2-BD59-A6C34878D82A}">
                    <a16:rowId xmlns:a16="http://schemas.microsoft.com/office/drawing/2014/main" val="10004"/>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Orientation in Time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Age progression (future)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Age regression</a:t>
                      </a:r>
                      <a:r>
                        <a:rPr lang="en-US" sz="1400" baseline="0" dirty="0">
                          <a:effectLst>
                            <a:outerShdw blurRad="38100" dist="38100" dir="2700000" algn="tl">
                              <a:srgbClr val="000000">
                                <a:alpha val="43137"/>
                              </a:srgbClr>
                            </a:outerShdw>
                          </a:effectLst>
                          <a:latin typeface="Arial" pitchFamily="34" charset="0"/>
                          <a:cs typeface="Arial" pitchFamily="34" charset="0"/>
                        </a:rPr>
                        <a:t> (past)</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Flow</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expansion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contraction</a:t>
                      </a:r>
                    </a:p>
                  </a:txBody>
                  <a:tcPr/>
                </a:tc>
                <a:extLst>
                  <a:ext uri="{0D108BD9-81ED-4DB2-BD59-A6C34878D82A}">
                    <a16:rowId xmlns:a16="http://schemas.microsoft.com/office/drawing/2014/main" val="10006"/>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Muscle</a:t>
                      </a:r>
                      <a:r>
                        <a:rPr lang="en-US" sz="1400" baseline="0" dirty="0">
                          <a:effectLst>
                            <a:outerShdw blurRad="38100" dist="38100" dir="2700000" algn="tl">
                              <a:srgbClr val="000000">
                                <a:alpha val="43137"/>
                              </a:srgbClr>
                            </a:outerShdw>
                          </a:effectLst>
                          <a:latin typeface="Arial" pitchFamily="34" charset="0"/>
                          <a:cs typeface="Arial" pitchFamily="34" charset="0"/>
                        </a:rPr>
                        <a:t> Movements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Automatic movement;</a:t>
                      </a:r>
                      <a:r>
                        <a:rPr lang="en-US" sz="1400" baseline="0" dirty="0">
                          <a:effectLst>
                            <a:outerShdw blurRad="38100" dist="38100" dir="2700000" algn="tl">
                              <a:srgbClr val="000000">
                                <a:alpha val="43137"/>
                              </a:srgbClr>
                            </a:outerShdw>
                          </a:effectLst>
                          <a:latin typeface="Arial" pitchFamily="34" charset="0"/>
                          <a:cs typeface="Arial" pitchFamily="34" charset="0"/>
                        </a:rPr>
                        <a:t> </a:t>
                      </a:r>
                      <a:r>
                        <a:rPr lang="en-US" sz="1400" dirty="0" err="1">
                          <a:effectLst>
                            <a:outerShdw blurRad="38100" dist="38100" dir="2700000" algn="tl">
                              <a:srgbClr val="000000">
                                <a:alpha val="43137"/>
                              </a:srgbClr>
                            </a:outerShdw>
                          </a:effectLst>
                          <a:latin typeface="Arial" pitchFamily="34" charset="0"/>
                          <a:cs typeface="Arial" pitchFamily="34" charset="0"/>
                        </a:rPr>
                        <a:t>ideomotor</a:t>
                      </a:r>
                      <a:r>
                        <a:rPr lang="en-US" sz="1400" dirty="0">
                          <a:effectLst>
                            <a:outerShdw blurRad="38100" dist="38100" dir="2700000" algn="tl">
                              <a:srgbClr val="000000">
                                <a:alpha val="43137"/>
                              </a:srgbClr>
                            </a:outerShdw>
                          </a:effectLst>
                          <a:latin typeface="Arial" pitchFamily="34" charset="0"/>
                          <a:cs typeface="Arial" pitchFamily="34" charset="0"/>
                        </a:rPr>
                        <a:t>; automatic handwriting</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Catalepsy</a:t>
                      </a:r>
                    </a:p>
                  </a:txBody>
                  <a:tcPr/>
                </a:tc>
                <a:extLst>
                  <a:ext uri="{0D108BD9-81ED-4DB2-BD59-A6C34878D82A}">
                    <a16:rowId xmlns:a16="http://schemas.microsoft.com/office/drawing/2014/main" val="10007"/>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Heart Rate/Blood</a:t>
                      </a:r>
                      <a:r>
                        <a:rPr lang="en-US" sz="1400" baseline="0" dirty="0">
                          <a:effectLst>
                            <a:outerShdw blurRad="38100" dist="38100" dir="2700000" algn="tl">
                              <a:srgbClr val="000000">
                                <a:alpha val="43137"/>
                              </a:srgbClr>
                            </a:outerShdw>
                          </a:effectLst>
                          <a:latin typeface="Arial" pitchFamily="34" charset="0"/>
                          <a:cs typeface="Arial" pitchFamily="34" charset="0"/>
                        </a:rPr>
                        <a:t> Flow</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Increased</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Decreased</a:t>
                      </a:r>
                    </a:p>
                  </a:txBody>
                  <a:tcPr/>
                </a:tc>
                <a:extLst>
                  <a:ext uri="{0D108BD9-81ED-4DB2-BD59-A6C34878D82A}">
                    <a16:rowId xmlns:a16="http://schemas.microsoft.com/office/drawing/2014/main" val="10008"/>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Temperature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Warmth/heat</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Cold/cooling</a:t>
                      </a:r>
                    </a:p>
                  </a:txBody>
                  <a:tcPr/>
                </a:tc>
                <a:extLst>
                  <a:ext uri="{0D108BD9-81ED-4DB2-BD59-A6C34878D82A}">
                    <a16:rowId xmlns:a16="http://schemas.microsoft.com/office/drawing/2014/main" val="10009"/>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Association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Associations</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Dissociation</a:t>
                      </a:r>
                    </a:p>
                  </a:txBody>
                  <a:tcPr/>
                </a:tc>
                <a:extLst>
                  <a:ext uri="{0D108BD9-81ED-4DB2-BD59-A6C34878D82A}">
                    <a16:rowId xmlns:a16="http://schemas.microsoft.com/office/drawing/2014/main" val="10010"/>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Affect</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feeling; recovery of old feeling</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Losing old feelings</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406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343400"/>
          </a:xfrm>
        </p:spPr>
        <p:txBody>
          <a:bodyPr>
            <a:normAutofit/>
          </a:bodyPr>
          <a:lstStyle/>
          <a:p>
            <a:pPr algn="ctr" eaLnBrk="1" hangingPunct="1">
              <a:defRPr/>
            </a:pPr>
            <a:r>
              <a:rPr lang="en-US" sz="4800" b="0" cap="none" dirty="0">
                <a:latin typeface="Arial" pitchFamily="34" charset="0"/>
                <a:cs typeface="Arial" pitchFamily="34" charset="0"/>
              </a:rPr>
              <a:t>Structure</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526445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78302" y="76200"/>
            <a:ext cx="10015268" cy="1331976"/>
          </a:xfrm>
        </p:spPr>
        <p:txBody>
          <a:bodyPr>
            <a:normAutofit/>
          </a:bodyPr>
          <a:lstStyle/>
          <a:p>
            <a:pPr algn="ctr">
              <a:defRPr/>
            </a:pPr>
            <a:r>
              <a:rPr lang="en-US" sz="4000" dirty="0">
                <a:effectLst/>
                <a:cs typeface="Arial" pitchFamily="34" charset="0"/>
              </a:rPr>
              <a:t>A General Structure for</a:t>
            </a:r>
            <a:br>
              <a:rPr lang="en-US" sz="4000" dirty="0">
                <a:effectLst/>
                <a:cs typeface="Arial" pitchFamily="34" charset="0"/>
              </a:rPr>
            </a:br>
            <a:r>
              <a:rPr lang="en-US" sz="4000" dirty="0">
                <a:effectLst/>
                <a:cs typeface="Arial" pitchFamily="34" charset="0"/>
              </a:rPr>
              <a:t>a Hypnosis Session</a:t>
            </a:r>
          </a:p>
        </p:txBody>
      </p:sp>
      <p:sp>
        <p:nvSpPr>
          <p:cNvPr id="132099" name="Rectangle 3"/>
          <p:cNvSpPr>
            <a:spLocks noGrp="1" noChangeArrowheads="1"/>
          </p:cNvSpPr>
          <p:nvPr>
            <p:ph type="body" idx="1"/>
          </p:nvPr>
        </p:nvSpPr>
        <p:spPr>
          <a:xfrm>
            <a:off x="828135" y="1524000"/>
            <a:ext cx="10368951" cy="4876800"/>
          </a:xfrm>
        </p:spPr>
        <p:txBody>
          <a:bodyPr>
            <a:noAutofit/>
          </a:bodyPr>
          <a:lstStyle/>
          <a:p>
            <a:pPr>
              <a:lnSpc>
                <a:spcPct val="100000"/>
              </a:lnSpc>
              <a:spcBef>
                <a:spcPts val="0"/>
              </a:spcBef>
              <a:buClrTx/>
              <a:buFont typeface="Arial" pitchFamily="34" charset="0"/>
              <a:buChar char="•"/>
            </a:pPr>
            <a:r>
              <a:rPr lang="en-US" sz="2400" dirty="0">
                <a:effectLst/>
                <a:cs typeface="Arial" pitchFamily="34" charset="0"/>
              </a:rPr>
              <a:t>Assess the complaint and identify a goal; determine if the complaint (or some aspect of it) is an automatic process</a:t>
            </a:r>
          </a:p>
          <a:p>
            <a:pPr>
              <a:lnSpc>
                <a:spcPct val="100000"/>
              </a:lnSpc>
              <a:spcBef>
                <a:spcPts val="0"/>
              </a:spcBef>
              <a:buClrTx/>
              <a:buFont typeface="Arial" pitchFamily="34" charset="0"/>
              <a:buChar char="•"/>
            </a:pPr>
            <a:r>
              <a:rPr lang="en-US" sz="2400" dirty="0">
                <a:effectLst/>
                <a:cs typeface="Arial" pitchFamily="34" charset="0"/>
              </a:rPr>
              <a:t>Orient the client to hypnosis</a:t>
            </a:r>
          </a:p>
          <a:p>
            <a:pPr>
              <a:lnSpc>
                <a:spcPct val="100000"/>
              </a:lnSpc>
              <a:spcBef>
                <a:spcPts val="0"/>
              </a:spcBef>
              <a:buClrTx/>
              <a:buFont typeface="Arial" pitchFamily="34" charset="0"/>
              <a:buChar char="•"/>
            </a:pPr>
            <a:r>
              <a:rPr lang="en-US" sz="2400" dirty="0">
                <a:effectLst/>
                <a:cs typeface="Arial" pitchFamily="34" charset="0"/>
              </a:rPr>
              <a:t>Induction</a:t>
            </a:r>
          </a:p>
          <a:p>
            <a:pPr>
              <a:lnSpc>
                <a:spcPct val="100000"/>
              </a:lnSpc>
              <a:spcBef>
                <a:spcPts val="0"/>
              </a:spcBef>
              <a:buClrTx/>
              <a:buFont typeface="Arial" pitchFamily="34" charset="0"/>
              <a:buChar char="•"/>
            </a:pPr>
            <a:r>
              <a:rPr lang="en-US" sz="2400" dirty="0">
                <a:effectLst/>
                <a:cs typeface="Arial" pitchFamily="34" charset="0"/>
              </a:rPr>
              <a:t>Build a response set</a:t>
            </a:r>
          </a:p>
          <a:p>
            <a:pPr>
              <a:lnSpc>
                <a:spcPct val="100000"/>
              </a:lnSpc>
              <a:spcBef>
                <a:spcPts val="0"/>
              </a:spcBef>
              <a:buClrTx/>
              <a:buFont typeface="Arial" pitchFamily="34" charset="0"/>
              <a:buChar char="•"/>
            </a:pPr>
            <a:r>
              <a:rPr lang="en-US" sz="2400" dirty="0">
                <a:effectLst/>
                <a:cs typeface="Arial" pitchFamily="34" charset="0"/>
              </a:rPr>
              <a:t>Introduce themes</a:t>
            </a:r>
          </a:p>
          <a:p>
            <a:pPr>
              <a:lnSpc>
                <a:spcPct val="100000"/>
              </a:lnSpc>
              <a:spcBef>
                <a:spcPts val="0"/>
              </a:spcBef>
              <a:buClrTx/>
              <a:buFont typeface="Arial" pitchFamily="34" charset="0"/>
              <a:buChar char="•"/>
            </a:pPr>
            <a:r>
              <a:rPr lang="en-US" sz="2400" dirty="0">
                <a:effectLst/>
                <a:cs typeface="Arial" pitchFamily="34" charset="0"/>
              </a:rPr>
              <a:t>Introduce metaphors on theme, moving from less to more direct, evoke resources, use splitting, linking, perceptual changes, etc.</a:t>
            </a:r>
          </a:p>
          <a:p>
            <a:pPr>
              <a:lnSpc>
                <a:spcPct val="100000"/>
              </a:lnSpc>
              <a:spcBef>
                <a:spcPts val="0"/>
              </a:spcBef>
              <a:buClrTx/>
              <a:buFont typeface="Arial" pitchFamily="34" charset="0"/>
              <a:buChar char="•"/>
            </a:pPr>
            <a:r>
              <a:rPr lang="en-US" sz="2400" dirty="0">
                <a:effectLst/>
                <a:cs typeface="Arial" pitchFamily="34" charset="0"/>
              </a:rPr>
              <a:t>Interaction regarding derived meanings</a:t>
            </a:r>
          </a:p>
          <a:p>
            <a:pPr>
              <a:lnSpc>
                <a:spcPct val="100000"/>
              </a:lnSpc>
              <a:spcBef>
                <a:spcPts val="0"/>
              </a:spcBef>
              <a:buClrTx/>
              <a:buFont typeface="Arial" pitchFamily="34" charset="0"/>
              <a:buChar char="•"/>
            </a:pPr>
            <a:r>
              <a:rPr lang="en-US" sz="2400" dirty="0">
                <a:effectLst/>
                <a:cs typeface="Arial" pitchFamily="34" charset="0"/>
              </a:rPr>
              <a:t>Post-hypnotic suggestions</a:t>
            </a:r>
          </a:p>
          <a:p>
            <a:pPr>
              <a:lnSpc>
                <a:spcPct val="100000"/>
              </a:lnSpc>
              <a:spcBef>
                <a:spcPts val="0"/>
              </a:spcBef>
              <a:buClrTx/>
              <a:buFont typeface="Arial" pitchFamily="34" charset="0"/>
              <a:buChar char="•"/>
            </a:pPr>
            <a:r>
              <a:rPr lang="en-US" sz="2400" dirty="0">
                <a:effectLst/>
                <a:cs typeface="Arial" pitchFamily="34" charset="0"/>
              </a:rPr>
              <a:t>Closure</a:t>
            </a:r>
          </a:p>
          <a:p>
            <a:pPr>
              <a:lnSpc>
                <a:spcPct val="100000"/>
              </a:lnSpc>
              <a:spcBef>
                <a:spcPts val="0"/>
              </a:spcBef>
              <a:buClrTx/>
              <a:buFont typeface="Arial" pitchFamily="34" charset="0"/>
              <a:buChar char="•"/>
            </a:pPr>
            <a:r>
              <a:rPr lang="en-US" sz="2400" dirty="0">
                <a:effectLst/>
                <a:cs typeface="Arial" pitchFamily="34" charset="0"/>
              </a:rPr>
              <a:t>Permissive disengagement</a:t>
            </a:r>
          </a:p>
          <a:p>
            <a:pPr>
              <a:lnSpc>
                <a:spcPct val="100000"/>
              </a:lnSpc>
              <a:spcBef>
                <a:spcPts val="0"/>
              </a:spcBef>
              <a:buClrTx/>
              <a:buFont typeface="Arial" pitchFamily="34" charset="0"/>
              <a:buChar char="•"/>
            </a:pPr>
            <a:r>
              <a:rPr lang="en-US" sz="2400" dirty="0">
                <a:effectLst/>
                <a:cs typeface="Arial" pitchFamily="34" charset="0"/>
              </a:rPr>
              <a:t>Debrief with client</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36369498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2099">
                                            <p:txEl>
                                              <p:pRg st="7" end="7"/>
                                            </p:txEl>
                                          </p:spTgt>
                                        </p:tgtEl>
                                        <p:attrNameLst>
                                          <p:attrName>style.visibility</p:attrName>
                                        </p:attrNameLst>
                                      </p:cBhvr>
                                      <p:to>
                                        <p:strVal val="visible"/>
                                      </p:to>
                                    </p:set>
                                    <p:anim calcmode="lin" valueType="num">
                                      <p:cBhvr>
                                        <p:cTn id="56" dur="2000" fill="hold"/>
                                        <p:tgtEl>
                                          <p:spTgt spid="132099">
                                            <p:txEl>
                                              <p:pRg st="7" end="7"/>
                                            </p:txEl>
                                          </p:spTgt>
                                        </p:tgtEl>
                                        <p:attrNameLst>
                                          <p:attrName>ppt_w</p:attrName>
                                        </p:attrNameLst>
                                      </p:cBhvr>
                                      <p:tavLst>
                                        <p:tav tm="0">
                                          <p:val>
                                            <p:strVal val="#ppt_w+.3"/>
                                          </p:val>
                                        </p:tav>
                                        <p:tav tm="100000">
                                          <p:val>
                                            <p:strVal val="#ppt_w"/>
                                          </p:val>
                                        </p:tav>
                                      </p:tavLst>
                                    </p:anim>
                                    <p:anim calcmode="lin" valueType="num">
                                      <p:cBhvr>
                                        <p:cTn id="57" dur="2000" fill="hold"/>
                                        <p:tgtEl>
                                          <p:spTgt spid="132099">
                                            <p:txEl>
                                              <p:pRg st="7" end="7"/>
                                            </p:txEl>
                                          </p:spTgt>
                                        </p:tgtEl>
                                        <p:attrNameLst>
                                          <p:attrName>ppt_h</p:attrName>
                                        </p:attrNameLst>
                                      </p:cBhvr>
                                      <p:tavLst>
                                        <p:tav tm="0">
                                          <p:val>
                                            <p:strVal val="#ppt_h"/>
                                          </p:val>
                                        </p:tav>
                                        <p:tav tm="100000">
                                          <p:val>
                                            <p:strVal val="#ppt_h"/>
                                          </p:val>
                                        </p:tav>
                                      </p:tavLst>
                                    </p:anim>
                                    <p:animEffect transition="in" filter="fade">
                                      <p:cBhvr>
                                        <p:cTn id="58" dur="2000"/>
                                        <p:tgtEl>
                                          <p:spTgt spid="13209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2099">
                                            <p:txEl>
                                              <p:pRg st="8" end="8"/>
                                            </p:txEl>
                                          </p:spTgt>
                                        </p:tgtEl>
                                        <p:attrNameLst>
                                          <p:attrName>style.visibility</p:attrName>
                                        </p:attrNameLst>
                                      </p:cBhvr>
                                      <p:to>
                                        <p:strVal val="visible"/>
                                      </p:to>
                                    </p:set>
                                    <p:anim calcmode="lin" valueType="num">
                                      <p:cBhvr>
                                        <p:cTn id="63" dur="2000" fill="hold"/>
                                        <p:tgtEl>
                                          <p:spTgt spid="132099">
                                            <p:txEl>
                                              <p:pRg st="8" end="8"/>
                                            </p:txEl>
                                          </p:spTgt>
                                        </p:tgtEl>
                                        <p:attrNameLst>
                                          <p:attrName>ppt_w</p:attrName>
                                        </p:attrNameLst>
                                      </p:cBhvr>
                                      <p:tavLst>
                                        <p:tav tm="0">
                                          <p:val>
                                            <p:strVal val="#ppt_w+.3"/>
                                          </p:val>
                                        </p:tav>
                                        <p:tav tm="100000">
                                          <p:val>
                                            <p:strVal val="#ppt_w"/>
                                          </p:val>
                                        </p:tav>
                                      </p:tavLst>
                                    </p:anim>
                                    <p:anim calcmode="lin" valueType="num">
                                      <p:cBhvr>
                                        <p:cTn id="64" dur="2000" fill="hold"/>
                                        <p:tgtEl>
                                          <p:spTgt spid="132099">
                                            <p:txEl>
                                              <p:pRg st="8" end="8"/>
                                            </p:txEl>
                                          </p:spTgt>
                                        </p:tgtEl>
                                        <p:attrNameLst>
                                          <p:attrName>ppt_h</p:attrName>
                                        </p:attrNameLst>
                                      </p:cBhvr>
                                      <p:tavLst>
                                        <p:tav tm="0">
                                          <p:val>
                                            <p:strVal val="#ppt_h"/>
                                          </p:val>
                                        </p:tav>
                                        <p:tav tm="100000">
                                          <p:val>
                                            <p:strVal val="#ppt_h"/>
                                          </p:val>
                                        </p:tav>
                                      </p:tavLst>
                                    </p:anim>
                                    <p:animEffect transition="in" filter="fade">
                                      <p:cBhvr>
                                        <p:cTn id="65" dur="2000"/>
                                        <p:tgtEl>
                                          <p:spTgt spid="13209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32099">
                                            <p:txEl>
                                              <p:pRg st="9" end="9"/>
                                            </p:txEl>
                                          </p:spTgt>
                                        </p:tgtEl>
                                        <p:attrNameLst>
                                          <p:attrName>style.visibility</p:attrName>
                                        </p:attrNameLst>
                                      </p:cBhvr>
                                      <p:to>
                                        <p:strVal val="visible"/>
                                      </p:to>
                                    </p:set>
                                    <p:anim calcmode="lin" valueType="num">
                                      <p:cBhvr>
                                        <p:cTn id="70" dur="2000" fill="hold"/>
                                        <p:tgtEl>
                                          <p:spTgt spid="132099">
                                            <p:txEl>
                                              <p:pRg st="9" end="9"/>
                                            </p:txEl>
                                          </p:spTgt>
                                        </p:tgtEl>
                                        <p:attrNameLst>
                                          <p:attrName>ppt_w</p:attrName>
                                        </p:attrNameLst>
                                      </p:cBhvr>
                                      <p:tavLst>
                                        <p:tav tm="0">
                                          <p:val>
                                            <p:strVal val="#ppt_w+.3"/>
                                          </p:val>
                                        </p:tav>
                                        <p:tav tm="100000">
                                          <p:val>
                                            <p:strVal val="#ppt_w"/>
                                          </p:val>
                                        </p:tav>
                                      </p:tavLst>
                                    </p:anim>
                                    <p:anim calcmode="lin" valueType="num">
                                      <p:cBhvr>
                                        <p:cTn id="71" dur="2000" fill="hold"/>
                                        <p:tgtEl>
                                          <p:spTgt spid="132099">
                                            <p:txEl>
                                              <p:pRg st="9" end="9"/>
                                            </p:txEl>
                                          </p:spTgt>
                                        </p:tgtEl>
                                        <p:attrNameLst>
                                          <p:attrName>ppt_h</p:attrName>
                                        </p:attrNameLst>
                                      </p:cBhvr>
                                      <p:tavLst>
                                        <p:tav tm="0">
                                          <p:val>
                                            <p:strVal val="#ppt_h"/>
                                          </p:val>
                                        </p:tav>
                                        <p:tav tm="100000">
                                          <p:val>
                                            <p:strVal val="#ppt_h"/>
                                          </p:val>
                                        </p:tav>
                                      </p:tavLst>
                                    </p:anim>
                                    <p:animEffect transition="in" filter="fade">
                                      <p:cBhvr>
                                        <p:cTn id="72" dur="2000"/>
                                        <p:tgtEl>
                                          <p:spTgt spid="132099">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32099">
                                            <p:txEl>
                                              <p:pRg st="10" end="10"/>
                                            </p:txEl>
                                          </p:spTgt>
                                        </p:tgtEl>
                                        <p:attrNameLst>
                                          <p:attrName>style.visibility</p:attrName>
                                        </p:attrNameLst>
                                      </p:cBhvr>
                                      <p:to>
                                        <p:strVal val="visible"/>
                                      </p:to>
                                    </p:set>
                                    <p:anim calcmode="lin" valueType="num">
                                      <p:cBhvr>
                                        <p:cTn id="77" dur="2000" fill="hold"/>
                                        <p:tgtEl>
                                          <p:spTgt spid="132099">
                                            <p:txEl>
                                              <p:pRg st="10" end="10"/>
                                            </p:txEl>
                                          </p:spTgt>
                                        </p:tgtEl>
                                        <p:attrNameLst>
                                          <p:attrName>ppt_w</p:attrName>
                                        </p:attrNameLst>
                                      </p:cBhvr>
                                      <p:tavLst>
                                        <p:tav tm="0">
                                          <p:val>
                                            <p:strVal val="#ppt_w+.3"/>
                                          </p:val>
                                        </p:tav>
                                        <p:tav tm="100000">
                                          <p:val>
                                            <p:strVal val="#ppt_w"/>
                                          </p:val>
                                        </p:tav>
                                      </p:tavLst>
                                    </p:anim>
                                    <p:anim calcmode="lin" valueType="num">
                                      <p:cBhvr>
                                        <p:cTn id="78" dur="2000" fill="hold"/>
                                        <p:tgtEl>
                                          <p:spTgt spid="132099">
                                            <p:txEl>
                                              <p:pRg st="10" end="10"/>
                                            </p:txEl>
                                          </p:spTgt>
                                        </p:tgtEl>
                                        <p:attrNameLst>
                                          <p:attrName>ppt_h</p:attrName>
                                        </p:attrNameLst>
                                      </p:cBhvr>
                                      <p:tavLst>
                                        <p:tav tm="0">
                                          <p:val>
                                            <p:strVal val="#ppt_h"/>
                                          </p:val>
                                        </p:tav>
                                        <p:tav tm="100000">
                                          <p:val>
                                            <p:strVal val="#ppt_h"/>
                                          </p:val>
                                        </p:tav>
                                      </p:tavLst>
                                    </p:anim>
                                    <p:animEffect transition="in" filter="fade">
                                      <p:cBhvr>
                                        <p:cTn id="79" dur="2000"/>
                                        <p:tgtEl>
                                          <p:spTgt spid="132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533400"/>
            <a:ext cx="7696200" cy="4419600"/>
          </a:xfrm>
        </p:spPr>
        <p:txBody>
          <a:bodyPr>
            <a:normAutofit/>
          </a:bodyPr>
          <a:lstStyle/>
          <a:p>
            <a:pPr algn="ctr" eaLnBrk="1" hangingPunct="1">
              <a:defRPr/>
            </a:pPr>
            <a:r>
              <a:rPr lang="en-US" sz="4800" b="0" cap="none" dirty="0">
                <a:effectLst/>
                <a:latin typeface="Arial" pitchFamily="34" charset="0"/>
                <a:cs typeface="Arial" pitchFamily="34" charset="0"/>
              </a:rPr>
              <a:t>Elements of Induction</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12751268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latin typeface="Arial" pitchFamily="34" charset="0"/>
                <a:cs typeface="Arial" pitchFamily="34" charset="0"/>
              </a:rPr>
              <a:t>What You Focus on, You Amplify in Your Awareness</a:t>
            </a:r>
            <a:br>
              <a:rPr lang="en-US" sz="3600" b="0" cap="none" dirty="0">
                <a:effectLst/>
                <a:latin typeface="Arial" pitchFamily="34" charset="0"/>
                <a:cs typeface="Arial" pitchFamily="34" charset="0"/>
              </a:rPr>
            </a:br>
            <a:br>
              <a:rPr lang="en-US" sz="3600" b="0" cap="none" dirty="0">
                <a:effectLst/>
                <a:latin typeface="Arial" pitchFamily="34" charset="0"/>
                <a:cs typeface="Arial" pitchFamily="34" charset="0"/>
              </a:rPr>
            </a:br>
            <a:r>
              <a:rPr lang="en-US" sz="2800" b="0" cap="none" dirty="0">
                <a:effectLst/>
                <a:latin typeface="Arial" pitchFamily="34" charset="0"/>
                <a:cs typeface="Arial" pitchFamily="34" charset="0"/>
              </a:rPr>
              <a:t>The salient questions are, “What do we want the client to focus on, and why?”</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891993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905000" y="152401"/>
            <a:ext cx="8077200" cy="665163"/>
          </a:xfrm>
        </p:spPr>
        <p:txBody>
          <a:bodyPr>
            <a:normAutofit fontScale="90000"/>
          </a:bodyPr>
          <a:lstStyle/>
          <a:p>
            <a:pPr algn="ctr"/>
            <a:br>
              <a:rPr lang="en-US" sz="4000" b="0" cap="none" dirty="0">
                <a:effectLst/>
                <a:latin typeface="Arial" pitchFamily="34" charset="0"/>
                <a:cs typeface="Arial" pitchFamily="34" charset="0"/>
              </a:rPr>
            </a:br>
            <a:r>
              <a:rPr lang="en-US" sz="4000" b="0" cap="none" dirty="0">
                <a:effectLst/>
                <a:latin typeface="Arial" pitchFamily="34" charset="0"/>
                <a:cs typeface="Arial" pitchFamily="34" charset="0"/>
              </a:rPr>
              <a:t>Four Doorways into Altered States</a:t>
            </a:r>
          </a:p>
        </p:txBody>
      </p:sp>
      <p:sp>
        <p:nvSpPr>
          <p:cNvPr id="428035" name="Rectangle 3"/>
          <p:cNvSpPr>
            <a:spLocks noChangeArrowheads="1"/>
          </p:cNvSpPr>
          <p:nvPr/>
        </p:nvSpPr>
        <p:spPr bwMode="auto">
          <a:xfrm>
            <a:off x="747656" y="1395805"/>
            <a:ext cx="1039188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SzPct val="100000"/>
              <a:buFont typeface="Arial" pitchFamily="34" charset="0"/>
              <a:buChar char="•"/>
              <a:tabLst>
                <a:tab pos="228600" algn="l"/>
              </a:tabLst>
            </a:pPr>
            <a:r>
              <a:rPr lang="en-US" sz="2800" dirty="0">
                <a:latin typeface="Arial" pitchFamily="34" charset="0"/>
                <a:cs typeface="Arial" pitchFamily="34" charset="0"/>
              </a:rPr>
              <a:t>Rhythm</a:t>
            </a:r>
          </a:p>
          <a:p>
            <a:pPr marL="800100" lvl="1" indent="-342900">
              <a:buSzPct val="100000"/>
              <a:buFont typeface="Arial" pitchFamily="34" charset="0"/>
              <a:buChar char="•"/>
              <a:tabLst>
                <a:tab pos="228600" algn="l"/>
              </a:tabLst>
            </a:pPr>
            <a:r>
              <a:rPr lang="en-US" sz="2400" dirty="0">
                <a:latin typeface="Arial" pitchFamily="34" charset="0"/>
                <a:cs typeface="Arial" pitchFamily="34" charset="0"/>
              </a:rPr>
              <a:t>Rocking</a:t>
            </a:r>
          </a:p>
          <a:p>
            <a:pPr marL="800100" lvl="1" indent="-342900">
              <a:buSzPct val="100000"/>
              <a:buFont typeface="Arial" pitchFamily="34" charset="0"/>
              <a:buChar char="•"/>
              <a:tabLst>
                <a:tab pos="228600" algn="l"/>
              </a:tabLst>
            </a:pPr>
            <a:r>
              <a:rPr lang="en-US" sz="2400" dirty="0">
                <a:latin typeface="Arial" pitchFamily="34" charset="0"/>
                <a:cs typeface="Arial" pitchFamily="34" charset="0"/>
              </a:rPr>
              <a:t>Breathing</a:t>
            </a:r>
          </a:p>
          <a:p>
            <a:pPr marL="342900" indent="-342900">
              <a:buFont typeface="Arial" pitchFamily="34" charset="0"/>
              <a:buChar char="•"/>
              <a:tabLst>
                <a:tab pos="228600" algn="l"/>
              </a:tabLst>
            </a:pPr>
            <a:r>
              <a:rPr lang="en-US" sz="2800" dirty="0">
                <a:latin typeface="Arial" pitchFamily="34" charset="0"/>
                <a:cs typeface="Arial" pitchFamily="34" charset="0"/>
              </a:rPr>
              <a:t>Defocusing attention</a:t>
            </a:r>
          </a:p>
          <a:p>
            <a:pPr marL="800100" lvl="1" indent="-342900">
              <a:buFont typeface="Arial" pitchFamily="34" charset="0"/>
              <a:buChar char="•"/>
              <a:tabLst>
                <a:tab pos="228600" algn="l"/>
              </a:tabLst>
            </a:pPr>
            <a:r>
              <a:rPr lang="en-US" sz="2400" dirty="0">
                <a:latin typeface="Arial" pitchFamily="34" charset="0"/>
                <a:cs typeface="Arial" pitchFamily="34" charset="0"/>
              </a:rPr>
              <a:t>Daydreaming</a:t>
            </a:r>
          </a:p>
          <a:p>
            <a:pPr marL="800100" lvl="1" indent="-342900">
              <a:buFont typeface="Arial" pitchFamily="34" charset="0"/>
              <a:buChar char="•"/>
              <a:tabLst>
                <a:tab pos="228600" algn="l"/>
              </a:tabLst>
            </a:pPr>
            <a:r>
              <a:rPr lang="en-US" sz="2400" dirty="0">
                <a:latin typeface="Arial" pitchFamily="34" charset="0"/>
                <a:cs typeface="Arial" pitchFamily="34" charset="0"/>
              </a:rPr>
              <a:t>Defocusing eyes</a:t>
            </a:r>
          </a:p>
          <a:p>
            <a:pPr marL="342900" indent="-342900">
              <a:buFont typeface="Arial" pitchFamily="34" charset="0"/>
              <a:buChar char="•"/>
              <a:tabLst>
                <a:tab pos="228600" algn="l"/>
              </a:tabLst>
            </a:pPr>
            <a:r>
              <a:rPr lang="en-US" sz="2800" dirty="0">
                <a:latin typeface="Arial" pitchFamily="34" charset="0"/>
                <a:cs typeface="Arial" pitchFamily="34" charset="0"/>
              </a:rPr>
              <a:t>Focusing attention</a:t>
            </a:r>
          </a:p>
          <a:p>
            <a:pPr marL="800100" lvl="1" indent="-342900">
              <a:buFont typeface="Arial" pitchFamily="34" charset="0"/>
              <a:buChar char="•"/>
              <a:tabLst>
                <a:tab pos="228600" algn="l"/>
              </a:tabLst>
            </a:pPr>
            <a:r>
              <a:rPr lang="en-US" sz="2400" dirty="0">
                <a:latin typeface="Arial" pitchFamily="34" charset="0"/>
                <a:cs typeface="Arial" pitchFamily="34" charset="0"/>
              </a:rPr>
              <a:t>Focusing eyes on one spot</a:t>
            </a:r>
          </a:p>
          <a:p>
            <a:pPr marL="800100" lvl="1" indent="-342900">
              <a:buFont typeface="Arial" pitchFamily="34" charset="0"/>
              <a:buChar char="•"/>
              <a:tabLst>
                <a:tab pos="228600" algn="l"/>
              </a:tabLst>
            </a:pPr>
            <a:r>
              <a:rPr lang="en-US" sz="2400" dirty="0">
                <a:latin typeface="Arial" pitchFamily="34" charset="0"/>
                <a:cs typeface="Arial" pitchFamily="34" charset="0"/>
              </a:rPr>
              <a:t>Directing attention</a:t>
            </a:r>
          </a:p>
          <a:p>
            <a:pPr marL="342900" indent="-342900">
              <a:buFont typeface="Arial" pitchFamily="34" charset="0"/>
              <a:buChar char="•"/>
              <a:tabLst>
                <a:tab pos="228600" algn="l"/>
              </a:tabLst>
            </a:pPr>
            <a:r>
              <a:rPr lang="en-US" sz="2800" dirty="0">
                <a:latin typeface="Arial" pitchFamily="34" charset="0"/>
                <a:cs typeface="Arial" pitchFamily="34" charset="0"/>
              </a:rPr>
              <a:t>Dissociation</a:t>
            </a:r>
            <a:endParaRPr lang="en-US" sz="2400" dirty="0">
              <a:latin typeface="Arial" pitchFamily="34" charset="0"/>
              <a:cs typeface="Arial" pitchFamily="34" charset="0"/>
            </a:endParaRPr>
          </a:p>
          <a:p>
            <a:pPr marL="800100" lvl="1" indent="-342900">
              <a:buFont typeface="Arial" pitchFamily="34" charset="0"/>
              <a:buChar char="•"/>
              <a:tabLst>
                <a:tab pos="228600" algn="l"/>
              </a:tabLst>
            </a:pPr>
            <a:r>
              <a:rPr lang="en-US" sz="2400" dirty="0">
                <a:latin typeface="Arial" pitchFamily="34" charset="0"/>
                <a:cs typeface="Arial" pitchFamily="34" charset="0"/>
              </a:rPr>
              <a:t>Splitting between conscious/unconscious; mind/body; past/present/future/parts of body, etc.</a:t>
            </a:r>
          </a:p>
        </p:txBody>
      </p:sp>
    </p:spTree>
    <p:extLst>
      <p:ext uri="{BB962C8B-B14F-4D97-AF65-F5344CB8AC3E}">
        <p14:creationId xmlns:p14="http://schemas.microsoft.com/office/powerpoint/2010/main" val="400095486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wipe(left)">
                                      <p:cBhvr>
                                        <p:cTn id="7" dur="500"/>
                                        <p:tgtEl>
                                          <p:spTgt spid="428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8035">
                                            <p:txEl>
                                              <p:pRg st="1" end="1"/>
                                            </p:txEl>
                                          </p:spTgt>
                                        </p:tgtEl>
                                        <p:attrNameLst>
                                          <p:attrName>style.visibility</p:attrName>
                                        </p:attrNameLst>
                                      </p:cBhvr>
                                      <p:to>
                                        <p:strVal val="visible"/>
                                      </p:to>
                                    </p:set>
                                    <p:animEffect transition="in" filter="wipe(left)">
                                      <p:cBhvr>
                                        <p:cTn id="12" dur="500"/>
                                        <p:tgtEl>
                                          <p:spTgt spid="428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8035">
                                            <p:txEl>
                                              <p:pRg st="2" end="2"/>
                                            </p:txEl>
                                          </p:spTgt>
                                        </p:tgtEl>
                                        <p:attrNameLst>
                                          <p:attrName>style.visibility</p:attrName>
                                        </p:attrNameLst>
                                      </p:cBhvr>
                                      <p:to>
                                        <p:strVal val="visible"/>
                                      </p:to>
                                    </p:set>
                                    <p:animEffect transition="in" filter="wipe(left)">
                                      <p:cBhvr>
                                        <p:cTn id="17" dur="500"/>
                                        <p:tgtEl>
                                          <p:spTgt spid="428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8035">
                                            <p:txEl>
                                              <p:pRg st="3" end="3"/>
                                            </p:txEl>
                                          </p:spTgt>
                                        </p:tgtEl>
                                        <p:attrNameLst>
                                          <p:attrName>style.visibility</p:attrName>
                                        </p:attrNameLst>
                                      </p:cBhvr>
                                      <p:to>
                                        <p:strVal val="visible"/>
                                      </p:to>
                                    </p:set>
                                    <p:animEffect transition="in" filter="wipe(left)">
                                      <p:cBhvr>
                                        <p:cTn id="22" dur="500"/>
                                        <p:tgtEl>
                                          <p:spTgt spid="428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8035">
                                            <p:txEl>
                                              <p:pRg st="4" end="4"/>
                                            </p:txEl>
                                          </p:spTgt>
                                        </p:tgtEl>
                                        <p:attrNameLst>
                                          <p:attrName>style.visibility</p:attrName>
                                        </p:attrNameLst>
                                      </p:cBhvr>
                                      <p:to>
                                        <p:strVal val="visible"/>
                                      </p:to>
                                    </p:set>
                                    <p:animEffect transition="in" filter="wipe(left)">
                                      <p:cBhvr>
                                        <p:cTn id="27" dur="500"/>
                                        <p:tgtEl>
                                          <p:spTgt spid="428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8035">
                                            <p:txEl>
                                              <p:pRg st="5" end="5"/>
                                            </p:txEl>
                                          </p:spTgt>
                                        </p:tgtEl>
                                        <p:attrNameLst>
                                          <p:attrName>style.visibility</p:attrName>
                                        </p:attrNameLst>
                                      </p:cBhvr>
                                      <p:to>
                                        <p:strVal val="visible"/>
                                      </p:to>
                                    </p:set>
                                    <p:animEffect transition="in" filter="wipe(left)">
                                      <p:cBhvr>
                                        <p:cTn id="32" dur="500"/>
                                        <p:tgtEl>
                                          <p:spTgt spid="4280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8035">
                                            <p:txEl>
                                              <p:pRg st="6" end="6"/>
                                            </p:txEl>
                                          </p:spTgt>
                                        </p:tgtEl>
                                        <p:attrNameLst>
                                          <p:attrName>style.visibility</p:attrName>
                                        </p:attrNameLst>
                                      </p:cBhvr>
                                      <p:to>
                                        <p:strVal val="visible"/>
                                      </p:to>
                                    </p:set>
                                    <p:animEffect transition="in" filter="wipe(left)">
                                      <p:cBhvr>
                                        <p:cTn id="37" dur="500"/>
                                        <p:tgtEl>
                                          <p:spTgt spid="428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8035">
                                            <p:txEl>
                                              <p:pRg st="7" end="7"/>
                                            </p:txEl>
                                          </p:spTgt>
                                        </p:tgtEl>
                                        <p:attrNameLst>
                                          <p:attrName>style.visibility</p:attrName>
                                        </p:attrNameLst>
                                      </p:cBhvr>
                                      <p:to>
                                        <p:strVal val="visible"/>
                                      </p:to>
                                    </p:set>
                                    <p:animEffect transition="in" filter="wipe(left)">
                                      <p:cBhvr>
                                        <p:cTn id="42" dur="500"/>
                                        <p:tgtEl>
                                          <p:spTgt spid="428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8035">
                                            <p:txEl>
                                              <p:pRg st="8" end="8"/>
                                            </p:txEl>
                                          </p:spTgt>
                                        </p:tgtEl>
                                        <p:attrNameLst>
                                          <p:attrName>style.visibility</p:attrName>
                                        </p:attrNameLst>
                                      </p:cBhvr>
                                      <p:to>
                                        <p:strVal val="visible"/>
                                      </p:to>
                                    </p:set>
                                    <p:animEffect transition="in" filter="wipe(left)">
                                      <p:cBhvr>
                                        <p:cTn id="47" dur="500"/>
                                        <p:tgtEl>
                                          <p:spTgt spid="42803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8035">
                                            <p:txEl>
                                              <p:pRg st="9" end="9"/>
                                            </p:txEl>
                                          </p:spTgt>
                                        </p:tgtEl>
                                        <p:attrNameLst>
                                          <p:attrName>style.visibility</p:attrName>
                                        </p:attrNameLst>
                                      </p:cBhvr>
                                      <p:to>
                                        <p:strVal val="visible"/>
                                      </p:to>
                                    </p:set>
                                    <p:animEffect transition="in" filter="wipe(left)">
                                      <p:cBhvr>
                                        <p:cTn id="52" dur="500"/>
                                        <p:tgtEl>
                                          <p:spTgt spid="428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8035">
                                            <p:txEl>
                                              <p:pRg st="10" end="10"/>
                                            </p:txEl>
                                          </p:spTgt>
                                        </p:tgtEl>
                                        <p:attrNameLst>
                                          <p:attrName>style.visibility</p:attrName>
                                        </p:attrNameLst>
                                      </p:cBhvr>
                                      <p:to>
                                        <p:strVal val="visible"/>
                                      </p:to>
                                    </p:set>
                                    <p:animEffect transition="in" filter="wipe(left)">
                                      <p:cBhvr>
                                        <p:cTn id="57" dur="500"/>
                                        <p:tgtEl>
                                          <p:spTgt spid="428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914400" y="381001"/>
            <a:ext cx="10167729" cy="4438426"/>
          </a:xfrm>
        </p:spPr>
        <p:txBody>
          <a:bodyPr>
            <a:normAutofit/>
          </a:bodyPr>
          <a:lstStyle/>
          <a:p>
            <a:pPr marL="438912" indent="-320040">
              <a:lnSpc>
                <a:spcPct val="110000"/>
              </a:lnSpc>
              <a:spcBef>
                <a:spcPts val="0"/>
              </a:spcBef>
            </a:pPr>
            <a:r>
              <a:rPr lang="en-US" sz="3200" b="0" cap="none" dirty="0">
                <a:effectLst>
                  <a:outerShdw blurRad="38100" dist="38100" dir="2700000" algn="tl">
                    <a:srgbClr val="000000">
                      <a:alpha val="43137"/>
                    </a:srgbClr>
                  </a:outerShdw>
                </a:effectLst>
                <a:latin typeface="Arial" pitchFamily="34" charset="0"/>
                <a:cs typeface="Arial" pitchFamily="34" charset="0"/>
              </a:rPr>
              <a:t>Revised Definition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400" b="0" cap="none" dirty="0">
                <a:effectLst>
                  <a:outerShdw blurRad="38100" dist="38100" dir="2700000" algn="tl">
                    <a:srgbClr val="000000">
                      <a:alpha val="43137"/>
                    </a:srgbClr>
                  </a:outerShdw>
                </a:effectLst>
                <a:latin typeface="Arial" pitchFamily="34" charset="0"/>
                <a:ea typeface="+mn-ea"/>
                <a:cs typeface="Arial" pitchFamily="34" charset="0"/>
              </a:rPr>
              <a:t>“A focused experience of attentional absorption that invites people to respond experientially on multiple levels to amplify and utilize their personal resources in a goal-directed fashion.” (p. 7).</a:t>
            </a:r>
          </a:p>
        </p:txBody>
      </p:sp>
      <p:sp>
        <p:nvSpPr>
          <p:cNvPr id="3" name="TextBox 2"/>
          <p:cNvSpPr txBox="1"/>
          <p:nvPr/>
        </p:nvSpPr>
        <p:spPr>
          <a:xfrm>
            <a:off x="1691308" y="5569225"/>
            <a:ext cx="9072771" cy="523220"/>
          </a:xfrm>
          <a:prstGeom prst="rect">
            <a:avLst/>
          </a:prstGeom>
          <a:noFill/>
        </p:spPr>
        <p:txBody>
          <a:bodyPr wrap="square" rtlCol="0">
            <a:spAutoFit/>
          </a:bodyPr>
          <a:lstStyle/>
          <a:p>
            <a:r>
              <a:rPr lang="en-US" sz="140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Yapko</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 D. (2012). </a:t>
            </a:r>
            <a:r>
              <a:rPr lang="en-US" sz="1400" i="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Trancework</a:t>
            </a: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introduction to the practice of clinical hypnosis</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r>
              <a:rPr lang="en-US" sz="1400"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 New York: </a:t>
            </a:r>
          </a:p>
          <a:p>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Routledge.</a:t>
            </a:r>
          </a:p>
        </p:txBody>
      </p:sp>
    </p:spTree>
    <p:extLst>
      <p:ext uri="{BB962C8B-B14F-4D97-AF65-F5344CB8AC3E}">
        <p14:creationId xmlns:p14="http://schemas.microsoft.com/office/powerpoint/2010/main" val="3497265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Examples of Induction</a:t>
            </a:r>
            <a:br>
              <a:rPr lang="en-US" sz="4800" b="0" cap="none" dirty="0">
                <a:latin typeface="Arial" pitchFamily="34" charset="0"/>
                <a:cs typeface="Arial" pitchFamily="34" charset="0"/>
              </a:rPr>
            </a:br>
            <a:r>
              <a:rPr lang="en-US" sz="4800" b="0" cap="none" dirty="0">
                <a:latin typeface="Arial" pitchFamily="34" charset="0"/>
                <a:cs typeface="Arial" pitchFamily="34" charset="0"/>
              </a:rPr>
              <a:t>Milton </a:t>
            </a:r>
            <a:r>
              <a:rPr lang="en-US" sz="4000" b="0" cap="none" dirty="0">
                <a:latin typeface="Arial" pitchFamily="34" charset="0"/>
                <a:cs typeface="Arial" pitchFamily="34" charset="0"/>
              </a:rPr>
              <a:t>Erickson</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1100629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Examples of Induction</a:t>
            </a:r>
            <a:br>
              <a:rPr lang="en-US" sz="4800" b="0" cap="none" dirty="0">
                <a:latin typeface="Arial" pitchFamily="34" charset="0"/>
                <a:cs typeface="Arial" pitchFamily="34" charset="0"/>
              </a:rPr>
            </a:br>
            <a:r>
              <a:rPr lang="en-US" sz="4000" b="0" cap="none" dirty="0">
                <a:latin typeface="Arial" pitchFamily="34" charset="0"/>
                <a:cs typeface="Arial" pitchFamily="34" charset="0"/>
              </a:rPr>
              <a:t>Steve Gilligan</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3534180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888626" y="103072"/>
            <a:ext cx="10353762" cy="1127121"/>
          </a:xfrm>
        </p:spPr>
        <p:txBody>
          <a:bodyPr>
            <a:normAutofit/>
          </a:bodyPr>
          <a:lstStyle/>
          <a:p>
            <a:pPr>
              <a:defRPr/>
            </a:pPr>
            <a:r>
              <a:rPr lang="en-US" sz="4000" b="0" cap="none" dirty="0">
                <a:solidFill>
                  <a:schemeClr val="tx1"/>
                </a:solidFill>
                <a:effectLst/>
                <a:latin typeface="Arial" panose="020B0604020202020204" pitchFamily="34" charset="0"/>
                <a:cs typeface="Arial" panose="020B0604020202020204" pitchFamily="34" charset="0"/>
              </a:rPr>
              <a:t>Induction Techniques by Age</a:t>
            </a:r>
          </a:p>
        </p:txBody>
      </p:sp>
      <p:sp>
        <p:nvSpPr>
          <p:cNvPr id="420867" name="Rectangle 3"/>
          <p:cNvSpPr>
            <a:spLocks noGrp="1" noChangeArrowheads="1"/>
          </p:cNvSpPr>
          <p:nvPr>
            <p:ph type="body" idx="1"/>
          </p:nvPr>
        </p:nvSpPr>
        <p:spPr>
          <a:xfrm>
            <a:off x="888626" y="1230193"/>
            <a:ext cx="2747459" cy="591860"/>
          </a:xfrm>
          <a:effectLst/>
        </p:spPr>
        <p:txBody>
          <a:bodyPr>
            <a:normAutofit/>
          </a:bodyPr>
          <a:lstStyle/>
          <a:p>
            <a:pPr marL="0" indent="0">
              <a:lnSpc>
                <a:spcPct val="100000"/>
              </a:lnSpc>
              <a:spcBef>
                <a:spcPts val="600"/>
              </a:spcBef>
              <a:buClr>
                <a:schemeClr val="tx1"/>
              </a:buClr>
              <a:buSzPct val="100000"/>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Ages 4-6</a:t>
            </a:r>
          </a:p>
        </p:txBody>
      </p:sp>
      <p:sp>
        <p:nvSpPr>
          <p:cNvPr id="4" name="Text Placeholder 3"/>
          <p:cNvSpPr>
            <a:spLocks noGrp="1"/>
          </p:cNvSpPr>
          <p:nvPr>
            <p:ph type="body" sz="half" idx="15"/>
          </p:nvPr>
        </p:nvSpPr>
        <p:spPr>
          <a:xfrm>
            <a:off x="924427" y="2053675"/>
            <a:ext cx="3298956" cy="439015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Flower garden</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Storytelling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Letter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Pop-up books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Television fantasy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Bouncing ball</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Finger lowering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Playground activity</a:t>
            </a:r>
          </a:p>
        </p:txBody>
      </p:sp>
      <p:sp>
        <p:nvSpPr>
          <p:cNvPr id="2" name="Text Placeholder 1"/>
          <p:cNvSpPr>
            <a:spLocks noGrp="1"/>
          </p:cNvSpPr>
          <p:nvPr>
            <p:ph type="body" sz="quarter" idx="3"/>
          </p:nvPr>
        </p:nvSpPr>
        <p:spPr>
          <a:xfrm>
            <a:off x="4400496" y="1284710"/>
            <a:ext cx="2817886" cy="537343"/>
          </a:xfrm>
        </p:spPr>
        <p:txBody>
          <a:bodyPr/>
          <a:lstStyle/>
          <a:p>
            <a:r>
              <a:rPr lang="en-US" sz="2800" dirty="0">
                <a:effectLst/>
                <a:latin typeface="Arial" panose="020B0604020202020204" pitchFamily="34" charset="0"/>
                <a:cs typeface="Arial" panose="020B0604020202020204" pitchFamily="34" charset="0"/>
              </a:rPr>
              <a:t>Ages 7-11</a:t>
            </a:r>
          </a:p>
        </p:txBody>
      </p:sp>
      <p:sp>
        <p:nvSpPr>
          <p:cNvPr id="5" name="Text Placeholder 4"/>
          <p:cNvSpPr>
            <a:spLocks noGrp="1"/>
          </p:cNvSpPr>
          <p:nvPr>
            <p:ph type="body" sz="half" idx="16"/>
          </p:nvPr>
        </p:nvSpPr>
        <p:spPr>
          <a:xfrm>
            <a:off x="4400495" y="2071003"/>
            <a:ext cx="3299821" cy="4652526"/>
          </a:xfrm>
        </p:spPr>
        <p:txBody>
          <a:bodyPr>
            <a:normAutofit lnSpcReduction="10000"/>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Cloud gazing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Flying blanket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Riding a bike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lowering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music</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Listening to self on tape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Fixation at point on hand</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rigidity</a:t>
            </a:r>
          </a:p>
        </p:txBody>
      </p:sp>
      <p:sp>
        <p:nvSpPr>
          <p:cNvPr id="3" name="Text Placeholder 2"/>
          <p:cNvSpPr>
            <a:spLocks noGrp="1"/>
          </p:cNvSpPr>
          <p:nvPr>
            <p:ph type="body" sz="quarter" idx="13"/>
          </p:nvPr>
        </p:nvSpPr>
        <p:spPr>
          <a:xfrm>
            <a:off x="7927700" y="1284710"/>
            <a:ext cx="3077374" cy="537343"/>
          </a:xfrm>
        </p:spPr>
        <p:txBody>
          <a:bodyPr/>
          <a:lstStyle/>
          <a:p>
            <a:r>
              <a:rPr lang="en-US" sz="2800" dirty="0">
                <a:effectLst/>
                <a:latin typeface="Arial" panose="020B0604020202020204" pitchFamily="34" charset="0"/>
                <a:cs typeface="Arial" panose="020B0604020202020204" pitchFamily="34" charset="0"/>
              </a:rPr>
              <a:t>Ages 12-18</a:t>
            </a:r>
          </a:p>
        </p:txBody>
      </p:sp>
      <p:sp>
        <p:nvSpPr>
          <p:cNvPr id="6" name="Text Placeholder 5"/>
          <p:cNvSpPr>
            <a:spLocks noGrp="1"/>
          </p:cNvSpPr>
          <p:nvPr>
            <p:ph type="body" sz="half" idx="17"/>
          </p:nvPr>
        </p:nvSpPr>
        <p:spPr>
          <a:xfrm>
            <a:off x="7912435" y="2071003"/>
            <a:ext cx="3291211" cy="465252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Sports 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catalepsy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Following breathing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Computer 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Eye fixation on hand</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Driving a car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Playing or listening to music</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 levitation</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Fantasy games</a:t>
            </a:r>
          </a:p>
        </p:txBody>
      </p:sp>
    </p:spTree>
    <p:extLst>
      <p:ext uri="{BB962C8B-B14F-4D97-AF65-F5344CB8AC3E}">
        <p14:creationId xmlns:p14="http://schemas.microsoft.com/office/powerpoint/2010/main" val="378535219"/>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6543" y="100641"/>
            <a:ext cx="10353761" cy="1326321"/>
          </a:xfrm>
        </p:spPr>
        <p:txBody>
          <a:bodyPr>
            <a:normAutofit/>
          </a:bodyPr>
          <a:lstStyle/>
          <a:p>
            <a:pPr algn="ctr">
              <a:defRPr/>
            </a:pPr>
            <a:r>
              <a:rPr lang="en-US" sz="4000" dirty="0">
                <a:effectLst/>
                <a:cs typeface="Arial" pitchFamily="34" charset="0"/>
              </a:rPr>
              <a:t>Elements of Induction</a:t>
            </a:r>
          </a:p>
        </p:txBody>
      </p:sp>
      <p:sp>
        <p:nvSpPr>
          <p:cNvPr id="132099" name="Rectangle 3"/>
          <p:cNvSpPr>
            <a:spLocks noGrp="1" noChangeArrowheads="1"/>
          </p:cNvSpPr>
          <p:nvPr>
            <p:ph type="body" idx="1"/>
          </p:nvPr>
        </p:nvSpPr>
        <p:spPr>
          <a:xfrm>
            <a:off x="1009290" y="1362974"/>
            <a:ext cx="9963509" cy="5037826"/>
          </a:xfrm>
        </p:spPr>
        <p:txBody>
          <a:bodyPr>
            <a:noAutofit/>
          </a:bodyPr>
          <a:lstStyle/>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Permission/Validation/Observation/Utilization</a:t>
            </a:r>
          </a:p>
          <a:p>
            <a:pPr>
              <a:lnSpc>
                <a:spcPct val="100000"/>
              </a:lnSpc>
              <a:spcBef>
                <a:spcPts val="600"/>
              </a:spcBef>
              <a:buSzPct val="100000"/>
            </a:pPr>
            <a:r>
              <a:rPr lang="en-US" sz="2800" dirty="0">
                <a:effectLst/>
                <a:cs typeface="Arial" pitchFamily="34" charset="0"/>
              </a:rPr>
              <a:t>Matching</a:t>
            </a:r>
          </a:p>
          <a:p>
            <a:pPr>
              <a:lnSpc>
                <a:spcPct val="100000"/>
              </a:lnSpc>
              <a:spcBef>
                <a:spcPts val="600"/>
              </a:spcBef>
              <a:buSzPct val="100000"/>
            </a:pPr>
            <a:r>
              <a:rPr lang="en-US" sz="2800" dirty="0">
                <a:effectLst/>
                <a:cs typeface="Arial" pitchFamily="34" charset="0"/>
              </a:rPr>
              <a:t>Presupposition</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Description</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Permissive and empowering words</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Splitting</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Linking</a:t>
            </a:r>
          </a:p>
          <a:p>
            <a:pPr>
              <a:lnSpc>
                <a:spcPct val="100000"/>
              </a:lnSpc>
              <a:spcBef>
                <a:spcPts val="600"/>
              </a:spcBef>
              <a:buClrTx/>
              <a:buSzPct val="100000"/>
              <a:buFont typeface="Arial" pitchFamily="34" charset="0"/>
              <a:buChar char="•"/>
            </a:pPr>
            <a:r>
              <a:rPr lang="en-US" sz="2800" dirty="0" err="1">
                <a:effectLst/>
                <a:latin typeface="Arial" pitchFamily="34" charset="0"/>
                <a:cs typeface="Arial" pitchFamily="34" charset="0"/>
              </a:rPr>
              <a:t>Interspersal</a:t>
            </a:r>
            <a:endParaRPr lang="en-US" sz="2800" dirty="0">
              <a:effectLst/>
              <a:latin typeface="Arial" pitchFamily="34" charset="0"/>
              <a:cs typeface="Arial" pitchFamily="34" charset="0"/>
            </a:endParaRP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097367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2099">
                                            <p:txEl>
                                              <p:pRg st="7" end="7"/>
                                            </p:txEl>
                                          </p:spTgt>
                                        </p:tgtEl>
                                        <p:attrNameLst>
                                          <p:attrName>style.visibility</p:attrName>
                                        </p:attrNameLst>
                                      </p:cBhvr>
                                      <p:to>
                                        <p:strVal val="visible"/>
                                      </p:to>
                                    </p:set>
                                    <p:anim calcmode="lin" valueType="num">
                                      <p:cBhvr>
                                        <p:cTn id="56" dur="2000" fill="hold"/>
                                        <p:tgtEl>
                                          <p:spTgt spid="132099">
                                            <p:txEl>
                                              <p:pRg st="7" end="7"/>
                                            </p:txEl>
                                          </p:spTgt>
                                        </p:tgtEl>
                                        <p:attrNameLst>
                                          <p:attrName>ppt_w</p:attrName>
                                        </p:attrNameLst>
                                      </p:cBhvr>
                                      <p:tavLst>
                                        <p:tav tm="0">
                                          <p:val>
                                            <p:strVal val="#ppt_w+.3"/>
                                          </p:val>
                                        </p:tav>
                                        <p:tav tm="100000">
                                          <p:val>
                                            <p:strVal val="#ppt_w"/>
                                          </p:val>
                                        </p:tav>
                                      </p:tavLst>
                                    </p:anim>
                                    <p:anim calcmode="lin" valueType="num">
                                      <p:cBhvr>
                                        <p:cTn id="57" dur="2000" fill="hold"/>
                                        <p:tgtEl>
                                          <p:spTgt spid="132099">
                                            <p:txEl>
                                              <p:pRg st="7" end="7"/>
                                            </p:txEl>
                                          </p:spTgt>
                                        </p:tgtEl>
                                        <p:attrNameLst>
                                          <p:attrName>ppt_h</p:attrName>
                                        </p:attrNameLst>
                                      </p:cBhvr>
                                      <p:tavLst>
                                        <p:tav tm="0">
                                          <p:val>
                                            <p:strVal val="#ppt_h"/>
                                          </p:val>
                                        </p:tav>
                                        <p:tav tm="100000">
                                          <p:val>
                                            <p:strVal val="#ppt_h"/>
                                          </p:val>
                                        </p:tav>
                                      </p:tavLst>
                                    </p:anim>
                                    <p:animEffect transition="in" filter="fade">
                                      <p:cBhvr>
                                        <p:cTn id="58" dur="20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290423"/>
            <a:ext cx="10353761" cy="1046672"/>
          </a:xfrm>
        </p:spPr>
        <p:txBody>
          <a:bodyPr>
            <a:normAutofit/>
          </a:bodyPr>
          <a:lstStyle/>
          <a:p>
            <a:pPr algn="ctr">
              <a:defRPr/>
            </a:pPr>
            <a:r>
              <a:rPr lang="en-US" sz="4000" dirty="0">
                <a:effectLst/>
                <a:cs typeface="Arial" pitchFamily="34" charset="0"/>
              </a:rPr>
              <a:t>Permission</a:t>
            </a:r>
          </a:p>
        </p:txBody>
      </p:sp>
      <p:sp>
        <p:nvSpPr>
          <p:cNvPr id="132099" name="Rectangle 3"/>
          <p:cNvSpPr>
            <a:spLocks noGrp="1" noChangeArrowheads="1"/>
          </p:cNvSpPr>
          <p:nvPr>
            <p:ph type="body" idx="1"/>
          </p:nvPr>
        </p:nvSpPr>
        <p:spPr>
          <a:xfrm>
            <a:off x="974785" y="1442852"/>
            <a:ext cx="9236015" cy="4957948"/>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Invite, include, and validate multiple possibilities for response</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It's okay to and you don't have to</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You could (or not)</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That's right</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Include the person's response or experience, including "resistance" or doubts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7945948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326321"/>
          </a:xfrm>
        </p:spPr>
        <p:txBody>
          <a:bodyPr>
            <a:normAutofit/>
          </a:bodyPr>
          <a:lstStyle/>
          <a:p>
            <a:pPr algn="ctr">
              <a:defRPr/>
            </a:pPr>
            <a:r>
              <a:rPr lang="en-US" sz="4000" dirty="0">
                <a:effectLst/>
                <a:cs typeface="Arial" pitchFamily="34" charset="0"/>
              </a:rPr>
              <a:t>Matching</a:t>
            </a:r>
          </a:p>
        </p:txBody>
      </p:sp>
      <p:sp>
        <p:nvSpPr>
          <p:cNvPr id="132099" name="Rectangle 3"/>
          <p:cNvSpPr>
            <a:spLocks noGrp="1" noChangeArrowheads="1"/>
          </p:cNvSpPr>
          <p:nvPr>
            <p:ph type="body" idx="1"/>
          </p:nvPr>
        </p:nvSpPr>
        <p:spPr>
          <a:xfrm>
            <a:off x="881019" y="1524000"/>
            <a:ext cx="9329781" cy="4876800"/>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Tune in to the person</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Match the person's breathing rhythm with your speaking and any other part of your behavior</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Match the person's language style and words</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Mirror and cross-mirror the person's body behavior</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92002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1423357" y="274638"/>
            <a:ext cx="9109495" cy="1249362"/>
          </a:xfrm>
        </p:spPr>
        <p:txBody>
          <a:bodyPr/>
          <a:lstStyle/>
          <a:p>
            <a:pPr eaLnBrk="1" hangingPunct="1"/>
            <a:r>
              <a:rPr lang="en-US" sz="4000" dirty="0">
                <a:solidFill>
                  <a:schemeClr val="bg1"/>
                </a:solidFill>
                <a:latin typeface="Arial" pitchFamily="34" charset="0"/>
                <a:cs typeface="Arial" pitchFamily="34" charset="0"/>
              </a:rPr>
              <a:t>1a: Permission &amp; Matching</a:t>
            </a:r>
          </a:p>
        </p:txBody>
      </p:sp>
      <p:sp>
        <p:nvSpPr>
          <p:cNvPr id="7171" name="Rectangle 3"/>
          <p:cNvSpPr>
            <a:spLocks noGrp="1"/>
          </p:cNvSpPr>
          <p:nvPr>
            <p:ph type="body" idx="1"/>
          </p:nvPr>
        </p:nvSpPr>
        <p:spPr>
          <a:xfrm>
            <a:off x="905773" y="1846053"/>
            <a:ext cx="9885871" cy="4280111"/>
          </a:xfrm>
        </p:spPr>
        <p:txBody>
          <a:bodyPr/>
          <a:lstStyle/>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Ask the person what their concerns or doubts are about going into trance, if any.</a:t>
            </a:r>
          </a:p>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Speak only when the person exhales (This means you have to take a few moments and watch them before you speak).</a:t>
            </a:r>
          </a:p>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Include permission for previously voiced </a:t>
            </a:r>
            <a:r>
              <a:rPr lang="en-US" sz="2800">
                <a:solidFill>
                  <a:schemeClr val="bg1"/>
                </a:solidFill>
                <a:latin typeface="Arial" pitchFamily="34" charset="0"/>
                <a:cs typeface="Arial" pitchFamily="34" charset="0"/>
              </a:rPr>
              <a:t>doubts and </a:t>
            </a:r>
            <a:r>
              <a:rPr lang="en-US" sz="2800" dirty="0">
                <a:solidFill>
                  <a:schemeClr val="bg1"/>
                </a:solidFill>
                <a:latin typeface="Arial" pitchFamily="34" charset="0"/>
                <a:cs typeface="Arial" pitchFamily="34" charset="0"/>
              </a:rPr>
              <a:t>and take the pressure off by giving lots of validation for whatever the person is doing or what you imagine they may be feeling/ or experiencing.</a:t>
            </a:r>
          </a:p>
        </p:txBody>
      </p:sp>
    </p:spTree>
    <p:extLst>
      <p:ext uri="{BB962C8B-B14F-4D97-AF65-F5344CB8AC3E}">
        <p14:creationId xmlns:p14="http://schemas.microsoft.com/office/powerpoint/2010/main" val="17704427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84666"/>
            <a:ext cx="10972800" cy="1143000"/>
          </a:xfrm>
        </p:spPr>
        <p:txBody>
          <a:bodyPr>
            <a:normAutofit/>
          </a:bodyPr>
          <a:lstStyle/>
          <a:p>
            <a:pPr algn="ctr">
              <a:defRPr/>
            </a:pPr>
            <a:r>
              <a:rPr lang="en-US" dirty="0">
                <a:solidFill>
                  <a:schemeClr val="bg1"/>
                </a:solidFill>
                <a:latin typeface="Arial" pitchFamily="34" charset="0"/>
                <a:cs typeface="Arial" pitchFamily="34" charset="0"/>
              </a:rPr>
              <a:t>Presupposition</a:t>
            </a:r>
          </a:p>
        </p:txBody>
      </p:sp>
      <p:sp>
        <p:nvSpPr>
          <p:cNvPr id="132099" name="Rectangle 3"/>
          <p:cNvSpPr>
            <a:spLocks noGrp="1" noChangeArrowheads="1"/>
          </p:cNvSpPr>
          <p:nvPr>
            <p:ph type="body" idx="1"/>
          </p:nvPr>
        </p:nvSpPr>
        <p:spPr>
          <a:xfrm>
            <a:off x="888521" y="1524000"/>
            <a:ext cx="10187796" cy="4876800"/>
          </a:xfrm>
        </p:spPr>
        <p:txBody>
          <a:bodyPr>
            <a:normAutofit/>
          </a:bodyPr>
          <a:lstStyle/>
          <a:p>
            <a:pPr marL="457200" indent="-457200">
              <a:buSzPct val="100000"/>
              <a:buFont typeface="Arial" pitchFamily="34" charset="0"/>
              <a:buChar char="•"/>
            </a:pPr>
            <a:r>
              <a:rPr lang="en-US" kern="0" dirty="0">
                <a:solidFill>
                  <a:schemeClr val="bg1"/>
                </a:solidFill>
                <a:latin typeface="Arial" pitchFamily="34" charset="0"/>
                <a:cs typeface="Arial" pitchFamily="34" charset="0"/>
              </a:rPr>
              <a:t>Presuppose trance and responses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Speak and act as if trance will occur and the person will experience results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Use </a:t>
            </a:r>
            <a:r>
              <a:rPr lang="en-US" kern="0" dirty="0" err="1">
                <a:solidFill>
                  <a:schemeClr val="bg1"/>
                </a:solidFill>
                <a:latin typeface="Arial" pitchFamily="34" charset="0"/>
                <a:cs typeface="Arial" pitchFamily="34" charset="0"/>
              </a:rPr>
              <a:t>presuppositional</a:t>
            </a:r>
            <a:r>
              <a:rPr lang="en-US" kern="0" dirty="0">
                <a:solidFill>
                  <a:schemeClr val="bg1"/>
                </a:solidFill>
                <a:latin typeface="Arial" pitchFamily="34" charset="0"/>
                <a:cs typeface="Arial" pitchFamily="34" charset="0"/>
              </a:rPr>
              <a:t> forms</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How quickly? Rate</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Before/during/after</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I wonder if you have noticed?; Awareness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Use contextual cues in the environment and in your behavior</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31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 calcmode="lin" valueType="num">
                                      <p:cBhvr>
                                        <p:cTn id="3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4" dur="2000"/>
                                        <p:tgtEl>
                                          <p:spTgt spid="132099">
                                            <p:txEl>
                                              <p:pRg st="5" end="5"/>
                                            </p:txEl>
                                          </p:spTgt>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2099">
                                            <p:txEl>
                                              <p:pRg st="6" end="6"/>
                                            </p:txEl>
                                          </p:spTgt>
                                        </p:tgtEl>
                                        <p:attrNameLst>
                                          <p:attrName>style.visibility</p:attrName>
                                        </p:attrNameLst>
                                      </p:cBhvr>
                                      <p:to>
                                        <p:strVal val="visible"/>
                                      </p:to>
                                    </p:set>
                                    <p:anim calcmode="lin" valueType="num">
                                      <p:cBhvr>
                                        <p:cTn id="37"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38"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39" dur="20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274638"/>
            <a:ext cx="8229600" cy="1249362"/>
          </a:xfrm>
        </p:spPr>
        <p:txBody>
          <a:bodyPr/>
          <a:lstStyle/>
          <a:p>
            <a:pPr eaLnBrk="1" hangingPunct="1"/>
            <a:r>
              <a:rPr lang="en-US" sz="4000" dirty="0">
                <a:effectLst/>
                <a:cs typeface="Arial" pitchFamily="34" charset="0"/>
              </a:rPr>
              <a:t>1b: Permission, Matching, &amp; Presupposition</a:t>
            </a:r>
          </a:p>
        </p:txBody>
      </p:sp>
      <p:sp>
        <p:nvSpPr>
          <p:cNvPr id="7171" name="Rectangle 3"/>
          <p:cNvSpPr>
            <a:spLocks noGrp="1"/>
          </p:cNvSpPr>
          <p:nvPr>
            <p:ph type="body" idx="1"/>
          </p:nvPr>
        </p:nvSpPr>
        <p:spPr>
          <a:xfrm>
            <a:off x="1061049" y="1828801"/>
            <a:ext cx="9149751" cy="4297363"/>
          </a:xfrm>
        </p:spPr>
        <p:txBody>
          <a:bodyPr>
            <a:normAutofit/>
          </a:bodyPr>
          <a:lstStyle/>
          <a:p>
            <a:pPr marL="457200" indent="-457200">
              <a:buFont typeface="Arial" charset="0"/>
              <a:buAutoNum type="arabicPeriod"/>
            </a:pPr>
            <a:r>
              <a:rPr lang="en-US" sz="3200" dirty="0">
                <a:effectLst/>
                <a:latin typeface="Arial" pitchFamily="34" charset="0"/>
                <a:cs typeface="Arial" pitchFamily="34" charset="0"/>
              </a:rPr>
              <a:t>Speak only when the person exhales</a:t>
            </a:r>
          </a:p>
          <a:p>
            <a:pPr marL="457200" indent="-457200">
              <a:buFont typeface="Arial" charset="0"/>
              <a:buAutoNum type="arabicPeriod"/>
            </a:pPr>
            <a:r>
              <a:rPr lang="en-US" sz="3200" dirty="0">
                <a:effectLst/>
                <a:latin typeface="Arial" pitchFamily="34" charset="0"/>
                <a:cs typeface="Arial" pitchFamily="34" charset="0"/>
              </a:rPr>
              <a:t>Use permission and inclusion again</a:t>
            </a:r>
          </a:p>
          <a:p>
            <a:pPr marL="457200" indent="-457200">
              <a:buFont typeface="Arial" charset="0"/>
              <a:buAutoNum type="arabicPeriod"/>
            </a:pPr>
            <a:r>
              <a:rPr lang="en-US" sz="3200" dirty="0">
                <a:effectLst/>
                <a:latin typeface="Arial" pitchFamily="34" charset="0"/>
                <a:cs typeface="Arial" pitchFamily="34" charset="0"/>
              </a:rPr>
              <a:t>Presuppose going into trance</a:t>
            </a:r>
          </a:p>
        </p:txBody>
      </p:sp>
    </p:spTree>
    <p:extLst>
      <p:ext uri="{BB962C8B-B14F-4D97-AF65-F5344CB8AC3E}">
        <p14:creationId xmlns:p14="http://schemas.microsoft.com/office/powerpoint/2010/main" val="1501727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92015"/>
            <a:ext cx="10353761" cy="1326321"/>
          </a:xfrm>
        </p:spPr>
        <p:txBody>
          <a:bodyPr>
            <a:normAutofit/>
          </a:bodyPr>
          <a:lstStyle/>
          <a:p>
            <a:pPr algn="ctr">
              <a:defRPr/>
            </a:pPr>
            <a:r>
              <a:rPr lang="en-US" sz="4000" dirty="0">
                <a:effectLst/>
                <a:cs typeface="Arial" pitchFamily="34" charset="0"/>
              </a:rPr>
              <a:t>Description</a:t>
            </a:r>
          </a:p>
        </p:txBody>
      </p:sp>
      <p:sp>
        <p:nvSpPr>
          <p:cNvPr id="132099" name="Rectangle 3"/>
          <p:cNvSpPr>
            <a:spLocks noGrp="1" noChangeArrowheads="1"/>
          </p:cNvSpPr>
          <p:nvPr>
            <p:ph type="body" idx="1"/>
          </p:nvPr>
        </p:nvSpPr>
        <p:spPr>
          <a:xfrm>
            <a:off x="881019" y="1418336"/>
            <a:ext cx="9329781" cy="4982464"/>
          </a:xfrm>
        </p:spPr>
        <p:txBody>
          <a:bodyPr>
            <a:normAutofit/>
          </a:bodyPr>
          <a:lstStyle/>
          <a:p>
            <a:pPr marL="457200" indent="-457200" eaLnBrk="0" fontAlgn="base" hangingPunct="0">
              <a:lnSpc>
                <a:spcPct val="100000"/>
              </a:lnSpc>
              <a:spcBef>
                <a:spcPts val="600"/>
              </a:spcBef>
              <a:spcAft>
                <a:spcPct val="0"/>
              </a:spcAft>
              <a:buSzPct val="100000"/>
            </a:pPr>
            <a:r>
              <a:rPr lang="en-US" sz="2800" kern="0" dirty="0">
                <a:effectLst/>
                <a:latin typeface="Arial" pitchFamily="34" charset="0"/>
                <a:cs typeface="Arial" pitchFamily="34" charset="0"/>
              </a:rPr>
              <a:t>Speak about only what you can observe about the person and his or her behavior</a:t>
            </a:r>
          </a:p>
          <a:p>
            <a:pPr marL="457200" indent="-457200" eaLnBrk="0" fontAlgn="base" hangingPunct="0">
              <a:lnSpc>
                <a:spcPct val="100000"/>
              </a:lnSpc>
              <a:spcBef>
                <a:spcPts val="600"/>
              </a:spcBef>
              <a:spcAft>
                <a:spcPct val="0"/>
              </a:spcAft>
              <a:buSzPct val="100000"/>
            </a:pPr>
            <a:r>
              <a:rPr lang="en-US" sz="2800" kern="0" dirty="0">
                <a:effectLst/>
                <a:latin typeface="Arial" pitchFamily="34" charset="0"/>
                <a:cs typeface="Arial" pitchFamily="34" charset="0"/>
              </a:rPr>
              <a:t>Beware of assuming internal experience from external signs</a:t>
            </a:r>
          </a:p>
          <a:p>
            <a:pPr marL="457200" indent="-457200" eaLnBrk="0" fontAlgn="base" hangingPunct="0">
              <a:lnSpc>
                <a:spcPct val="100000"/>
              </a:lnSpc>
              <a:spcBef>
                <a:spcPts val="600"/>
              </a:spcBef>
              <a:spcAft>
                <a:spcPct val="0"/>
              </a:spcAft>
              <a:buSzPct val="100000"/>
            </a:pPr>
            <a:r>
              <a:rPr lang="en-US" sz="2800" kern="0" dirty="0">
                <a:effectLst/>
                <a:latin typeface="Arial" pitchFamily="34" charset="0"/>
                <a:cs typeface="Arial" pitchFamily="34" charset="0"/>
              </a:rPr>
              <a:t>Mention things that are changing if appropriate and facilitative of trance or validation</a:t>
            </a:r>
          </a:p>
          <a:p>
            <a:pPr marL="457200" indent="-457200" eaLnBrk="0" fontAlgn="base" hangingPunct="0">
              <a:lnSpc>
                <a:spcPct val="100000"/>
              </a:lnSpc>
              <a:spcBef>
                <a:spcPts val="600"/>
              </a:spcBef>
              <a:spcAft>
                <a:spcPct val="0"/>
              </a:spcAft>
              <a:buSzPct val="100000"/>
            </a:pPr>
            <a:r>
              <a:rPr lang="en-US" sz="2800" kern="0" dirty="0">
                <a:effectLst/>
                <a:latin typeface="Arial" pitchFamily="34" charset="0"/>
                <a:cs typeface="Arial" pitchFamily="34" charset="0"/>
              </a:rPr>
              <a:t>This requires close observation</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524331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2932"/>
            <a:ext cx="10353761" cy="1326321"/>
          </a:xfrm>
        </p:spPr>
        <p:txBody>
          <a:bodyPr>
            <a:normAutofit/>
          </a:bodyPr>
          <a:lstStyle/>
          <a:p>
            <a:r>
              <a:rPr lang="en-US" sz="4000" b="0" cap="none" dirty="0">
                <a:latin typeface="Arial" panose="020B0604020202020204" pitchFamily="34" charset="0"/>
                <a:cs typeface="Arial" panose="020B0604020202020204" pitchFamily="34" charset="0"/>
              </a:rPr>
              <a:t>Hypnosis Redefined</a:t>
            </a:r>
          </a:p>
        </p:txBody>
      </p:sp>
      <p:sp>
        <p:nvSpPr>
          <p:cNvPr id="3" name="Content Placeholder 2"/>
          <p:cNvSpPr>
            <a:spLocks noGrp="1"/>
          </p:cNvSpPr>
          <p:nvPr>
            <p:ph sz="half" idx="1"/>
          </p:nvPr>
        </p:nvSpPr>
        <p:spPr/>
        <p:txBody>
          <a:bodyPr>
            <a:normAutofit/>
          </a:bodyPr>
          <a:lstStyle/>
          <a:p>
            <a:pPr marL="0" indent="0">
              <a:buNone/>
            </a:pPr>
            <a:r>
              <a:rPr lang="en-US" sz="2800" dirty="0">
                <a:effectLst>
                  <a:outerShdw blurRad="38100" dist="38100" dir="2700000" algn="tl">
                    <a:srgbClr val="000000">
                      <a:alpha val="43137"/>
                    </a:srgbClr>
                  </a:outerShdw>
                </a:effectLst>
                <a:latin typeface="Arial" pitchFamily="34" charset="0"/>
                <a:cs typeface="Arial" pitchFamily="34" charset="0"/>
              </a:rPr>
              <a:t>“Hypnosis is a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procedure</a:t>
            </a:r>
            <a:r>
              <a:rPr lang="en-US" sz="2800" dirty="0">
                <a:effectLst>
                  <a:outerShdw blurRad="38100" dist="38100" dir="2700000" algn="tl">
                    <a:srgbClr val="000000">
                      <a:alpha val="43137"/>
                    </a:srgbClr>
                  </a:outerShdw>
                </a:effectLst>
                <a:latin typeface="Arial" pitchFamily="34" charset="0"/>
                <a:cs typeface="Arial" pitchFamily="34" charset="0"/>
              </a:rPr>
              <a:t> during which a health professional or researcher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suggests</a:t>
            </a:r>
            <a:r>
              <a:rPr lang="en-US" sz="2800" dirty="0">
                <a:effectLst>
                  <a:outerShdw blurRad="38100" dist="38100" dir="2700000" algn="tl">
                    <a:srgbClr val="000000">
                      <a:alpha val="43137"/>
                    </a:srgbClr>
                  </a:outerShdw>
                </a:effectLst>
                <a:latin typeface="Arial" pitchFamily="34" charset="0"/>
                <a:cs typeface="Arial" pitchFamily="34" charset="0"/>
              </a:rPr>
              <a:t> that a client, patient, or subject experience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changes in sensation, perceptions, thoughts or behavior</a:t>
            </a:r>
            <a:r>
              <a:rPr lang="en-US" sz="2800" dirty="0">
                <a:effectLst>
                  <a:outerShdw blurRad="38100" dist="38100" dir="2700000" algn="tl">
                    <a:srgbClr val="000000">
                      <a:alpha val="43137"/>
                    </a:srgbClr>
                  </a:outerShdw>
                </a:effectLst>
                <a:latin typeface="Arial" pitchFamily="34" charset="0"/>
                <a:cs typeface="Arial" pitchFamily="34" charset="0"/>
              </a:rPr>
              <a:t>.”</a:t>
            </a:r>
            <a:endParaRPr lang="en-US" sz="2800" dirty="0"/>
          </a:p>
        </p:txBody>
      </p:sp>
      <p:sp>
        <p:nvSpPr>
          <p:cNvPr id="4" name="Content Placeholder 3"/>
          <p:cNvSpPr>
            <a:spLocks noGrp="1"/>
          </p:cNvSpPr>
          <p:nvPr>
            <p:ph sz="half" idx="2"/>
          </p:nvPr>
        </p:nvSpPr>
        <p:spPr/>
        <p:txBody>
          <a:bodyPr>
            <a:normAutofit/>
          </a:bodyPr>
          <a:lstStyle/>
          <a:p>
            <a:pPr marL="0" indent="0">
              <a:buNone/>
            </a:pPr>
            <a:r>
              <a:rPr lang="en-US" sz="2800" dirty="0">
                <a:effectLst>
                  <a:outerShdw blurRad="38100" dist="38100" dir="2700000" algn="tl">
                    <a:srgbClr val="000000">
                      <a:alpha val="43137"/>
                    </a:srgbClr>
                  </a:outerShdw>
                </a:effectLst>
                <a:latin typeface="Arial" pitchFamily="34" charset="0"/>
                <a:cs typeface="Arial" pitchFamily="34" charset="0"/>
              </a:rPr>
              <a:t>“A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focused experience of attentional absorption </a:t>
            </a:r>
            <a:r>
              <a:rPr lang="en-US" sz="2800" dirty="0">
                <a:effectLst>
                  <a:outerShdw blurRad="38100" dist="38100" dir="2700000" algn="tl">
                    <a:srgbClr val="000000">
                      <a:alpha val="43137"/>
                    </a:srgbClr>
                  </a:outerShdw>
                </a:effectLst>
                <a:latin typeface="Arial" pitchFamily="34" charset="0"/>
                <a:cs typeface="Arial" pitchFamily="34" charset="0"/>
              </a:rPr>
              <a:t>that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invites</a:t>
            </a:r>
            <a:r>
              <a:rPr lang="en-US" sz="2800" dirty="0">
                <a:effectLst>
                  <a:outerShdw blurRad="38100" dist="38100" dir="2700000" algn="tl">
                    <a:srgbClr val="000000">
                      <a:alpha val="43137"/>
                    </a:srgbClr>
                  </a:outerShdw>
                </a:effectLst>
                <a:latin typeface="Arial" pitchFamily="34" charset="0"/>
                <a:cs typeface="Arial" pitchFamily="34" charset="0"/>
              </a:rPr>
              <a:t> people to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respond</a:t>
            </a:r>
            <a:r>
              <a:rPr lang="en-US" sz="2800" dirty="0">
                <a:effectLst>
                  <a:outerShdw blurRad="38100" dist="38100" dir="2700000" algn="tl">
                    <a:srgbClr val="000000">
                      <a:alpha val="43137"/>
                    </a:srgbClr>
                  </a:outerShdw>
                </a:effectLst>
                <a:latin typeface="Arial" pitchFamily="34" charset="0"/>
                <a:cs typeface="Arial" pitchFamily="34" charset="0"/>
              </a:rPr>
              <a:t> experientially on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multiple levels to amplify and utilize their personal resources in a goal-directed fashion</a:t>
            </a:r>
            <a:r>
              <a:rPr lang="en-US" sz="2800" dirty="0">
                <a:effectLst>
                  <a:outerShdw blurRad="38100" dist="38100" dir="2700000" algn="tl">
                    <a:srgbClr val="000000">
                      <a:alpha val="43137"/>
                    </a:srgbClr>
                  </a:outerShdw>
                </a:effectLst>
                <a:latin typeface="Arial" pitchFamily="34" charset="0"/>
                <a:cs typeface="Arial" pitchFamily="34" charset="0"/>
              </a:rPr>
              <a:t>.”</a:t>
            </a:r>
            <a:endParaRPr lang="en-US" sz="2800" dirty="0"/>
          </a:p>
        </p:txBody>
      </p:sp>
    </p:spTree>
    <p:extLst>
      <p:ext uri="{BB962C8B-B14F-4D97-AF65-F5344CB8AC3E}">
        <p14:creationId xmlns:p14="http://schemas.microsoft.com/office/powerpoint/2010/main" val="4290737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326321"/>
          </a:xfrm>
        </p:spPr>
        <p:txBody>
          <a:bodyPr>
            <a:normAutofit/>
          </a:bodyPr>
          <a:lstStyle/>
          <a:p>
            <a:pPr algn="ctr">
              <a:defRPr/>
            </a:pPr>
            <a:r>
              <a:rPr lang="en-US" sz="4000" dirty="0">
                <a:effectLst/>
                <a:cs typeface="Arial" pitchFamily="34" charset="0"/>
              </a:rPr>
              <a:t>Permissive Language</a:t>
            </a:r>
          </a:p>
        </p:txBody>
      </p:sp>
      <p:sp>
        <p:nvSpPr>
          <p:cNvPr id="132099" name="Rectangle 3"/>
          <p:cNvSpPr>
            <a:spLocks noGrp="1" noChangeArrowheads="1"/>
          </p:cNvSpPr>
          <p:nvPr>
            <p:ph type="body" idx="1"/>
          </p:nvPr>
        </p:nvSpPr>
        <p:spPr>
          <a:xfrm>
            <a:off x="881019" y="1524000"/>
            <a:ext cx="9329781" cy="4876800"/>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Possibility Words</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Outline Words</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Politician Words: unspecified as to person, place, time, thing, or action</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Directing attention and guiding associations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4608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00642"/>
            <a:ext cx="10353761" cy="1326321"/>
          </a:xfrm>
        </p:spPr>
        <p:txBody>
          <a:bodyPr>
            <a:normAutofit/>
          </a:bodyPr>
          <a:lstStyle/>
          <a:p>
            <a:pPr algn="ctr">
              <a:defRPr/>
            </a:pPr>
            <a:r>
              <a:rPr lang="en-US" sz="4000" dirty="0">
                <a:effectLst/>
                <a:cs typeface="Arial" pitchFamily="34" charset="0"/>
              </a:rPr>
              <a:t>Splitting</a:t>
            </a:r>
          </a:p>
        </p:txBody>
      </p:sp>
      <p:sp>
        <p:nvSpPr>
          <p:cNvPr id="132099" name="Rectangle 3"/>
          <p:cNvSpPr>
            <a:spLocks noGrp="1" noChangeArrowheads="1"/>
          </p:cNvSpPr>
          <p:nvPr>
            <p:ph type="body" idx="1"/>
          </p:nvPr>
        </p:nvSpPr>
        <p:spPr>
          <a:xfrm>
            <a:off x="776377" y="1524000"/>
            <a:ext cx="10196423" cy="4876800"/>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Distinguish between two states by separating them non-verbally and verbally</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Use different voice tones, voice locations, volumes</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Make verbal distinctions (like "unconscious" and "conscious"; the front of your mind/the back of your mind; mind/body)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212307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09267"/>
            <a:ext cx="10353761" cy="1326321"/>
          </a:xfrm>
        </p:spPr>
        <p:txBody>
          <a:bodyPr>
            <a:normAutofit/>
          </a:bodyPr>
          <a:lstStyle/>
          <a:p>
            <a:pPr algn="ctr">
              <a:defRPr/>
            </a:pPr>
            <a:r>
              <a:rPr lang="en-US" sz="4000" dirty="0">
                <a:effectLst/>
                <a:cs typeface="Arial" pitchFamily="34" charset="0"/>
              </a:rPr>
              <a:t>Splitting </a:t>
            </a:r>
            <a:r>
              <a:rPr lang="en-US" sz="3600" dirty="0">
                <a:effectLst/>
                <a:cs typeface="Arial" pitchFamily="34" charset="0"/>
              </a:rPr>
              <a:t>(cont.)</a:t>
            </a:r>
          </a:p>
        </p:txBody>
      </p:sp>
      <p:sp>
        <p:nvSpPr>
          <p:cNvPr id="132099" name="Rectangle 3"/>
          <p:cNvSpPr>
            <a:spLocks noGrp="1" noChangeArrowheads="1"/>
          </p:cNvSpPr>
          <p:nvPr>
            <p:ph type="body" idx="1"/>
          </p:nvPr>
        </p:nvSpPr>
        <p:spPr>
          <a:xfrm>
            <a:off x="793630" y="1524000"/>
            <a:ext cx="10351698" cy="4876800"/>
          </a:xfrm>
        </p:spPr>
        <p:txBody>
          <a:bodyPr>
            <a:noAutofit/>
          </a:bodyPr>
          <a:lstStyle/>
          <a:p>
            <a:pPr marL="457200" indent="-457200" eaLnBrk="0" fontAlgn="base" hangingPunct="0">
              <a:spcBef>
                <a:spcPct val="20000"/>
              </a:spcBef>
              <a:spcAft>
                <a:spcPct val="0"/>
              </a:spcAft>
              <a:buSzPct val="100000"/>
            </a:pPr>
            <a:r>
              <a:rPr lang="en-US" sz="2800" kern="0" dirty="0">
                <a:effectLst/>
                <a:cs typeface="Arial" pitchFamily="34" charset="0"/>
              </a:rPr>
              <a:t>Conscious</a:t>
            </a:r>
          </a:p>
          <a:p>
            <a:pPr marL="749808" lvl="1" indent="-457200" eaLnBrk="0" fontAlgn="base" hangingPunct="0">
              <a:spcAft>
                <a:spcPct val="0"/>
              </a:spcAft>
              <a:buSzPct val="100000"/>
            </a:pPr>
            <a:r>
              <a:rPr lang="en-US" sz="2400" kern="0" dirty="0">
                <a:effectLst/>
                <a:cs typeface="Arial" pitchFamily="34" charset="0"/>
              </a:rPr>
              <a:t>Lean and speak on the right side</a:t>
            </a:r>
          </a:p>
          <a:p>
            <a:pPr marL="749808" lvl="1" indent="-457200" eaLnBrk="0" fontAlgn="base" hangingPunct="0">
              <a:spcAft>
                <a:spcPct val="0"/>
              </a:spcAft>
              <a:buSzPct val="100000"/>
            </a:pPr>
            <a:r>
              <a:rPr lang="en-US" sz="2400" kern="0" dirty="0">
                <a:effectLst/>
                <a:cs typeface="Arial" pitchFamily="34" charset="0"/>
              </a:rPr>
              <a:t>Increase voice volume, speak more quickly</a:t>
            </a:r>
          </a:p>
          <a:p>
            <a:pPr marL="749808" lvl="1" indent="-457200" eaLnBrk="0" fontAlgn="base" hangingPunct="0">
              <a:spcAft>
                <a:spcPct val="0"/>
              </a:spcAft>
              <a:buSzPct val="100000"/>
            </a:pPr>
            <a:r>
              <a:rPr lang="en-US" sz="2400" kern="0" dirty="0">
                <a:effectLst/>
                <a:cs typeface="Arial" pitchFamily="34" charset="0"/>
              </a:rPr>
              <a:t>Attribute doubt, resistance and observation</a:t>
            </a:r>
            <a:endParaRPr lang="en-US" sz="2800" kern="0" dirty="0">
              <a:effectLst/>
              <a:cs typeface="Arial" pitchFamily="34" charset="0"/>
            </a:endParaRPr>
          </a:p>
          <a:p>
            <a:pPr marL="457200" indent="-457200" eaLnBrk="0" fontAlgn="base" hangingPunct="0">
              <a:spcBef>
                <a:spcPct val="20000"/>
              </a:spcBef>
              <a:spcAft>
                <a:spcPct val="0"/>
              </a:spcAft>
              <a:buSzPct val="100000"/>
            </a:pPr>
            <a:r>
              <a:rPr lang="en-US" sz="2800" kern="0" dirty="0">
                <a:effectLst/>
                <a:cs typeface="Arial" pitchFamily="34" charset="0"/>
              </a:rPr>
              <a:t> Unconscious</a:t>
            </a:r>
          </a:p>
          <a:p>
            <a:pPr marL="749808" lvl="1" indent="-457200" eaLnBrk="0" fontAlgn="base" hangingPunct="0">
              <a:spcAft>
                <a:spcPct val="0"/>
              </a:spcAft>
              <a:buSzPct val="100000"/>
            </a:pPr>
            <a:r>
              <a:rPr lang="en-US" sz="2400" kern="0" dirty="0">
                <a:effectLst/>
                <a:cs typeface="Arial" pitchFamily="34" charset="0"/>
              </a:rPr>
              <a:t>Lean and speak on the left side</a:t>
            </a:r>
          </a:p>
          <a:p>
            <a:pPr marL="749808" lvl="1" indent="-457200" eaLnBrk="0" fontAlgn="base" hangingPunct="0">
              <a:spcAft>
                <a:spcPct val="0"/>
              </a:spcAft>
              <a:buSzPct val="100000"/>
            </a:pPr>
            <a:r>
              <a:rPr lang="en-US" sz="2400" kern="0" dirty="0">
                <a:effectLst/>
                <a:cs typeface="Arial" pitchFamily="34" charset="0"/>
              </a:rPr>
              <a:t>Decrease voice volume, speak more slowly</a:t>
            </a:r>
          </a:p>
          <a:p>
            <a:pPr marL="749808" lvl="1" indent="-457200" eaLnBrk="0" fontAlgn="base" hangingPunct="0">
              <a:spcAft>
                <a:spcPct val="0"/>
              </a:spcAft>
              <a:buSzPct val="100000"/>
            </a:pPr>
            <a:r>
              <a:rPr lang="en-US" sz="2400" kern="0" dirty="0">
                <a:effectLst/>
                <a:cs typeface="Arial" pitchFamily="34" charset="0"/>
              </a:rPr>
              <a:t>Attribute cooperation, automatic experience and absorption</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011407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32099">
                                            <p:txEl>
                                              <p:pRg st="4" end="4"/>
                                            </p:txEl>
                                          </p:spTgt>
                                        </p:tgtEl>
                                        <p:attrNameLst>
                                          <p:attrName>style.visibility</p:attrName>
                                        </p:attrNameLst>
                                      </p:cBhvr>
                                      <p:to>
                                        <p:strVal val="visible"/>
                                      </p:to>
                                    </p:set>
                                    <p:anim calcmode="lin" valueType="num">
                                      <p:cBhvr>
                                        <p:cTn id="29"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0"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1" dur="2000"/>
                                        <p:tgtEl>
                                          <p:spTgt spid="132099">
                                            <p:txEl>
                                              <p:pRg st="4" end="4"/>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32099">
                                            <p:txEl>
                                              <p:pRg st="5" end="5"/>
                                            </p:txEl>
                                          </p:spTgt>
                                        </p:tgtEl>
                                        <p:attrNameLst>
                                          <p:attrName>style.visibility</p:attrName>
                                        </p:attrNameLst>
                                      </p:cBhvr>
                                      <p:to>
                                        <p:strVal val="visible"/>
                                      </p:to>
                                    </p:set>
                                    <p:anim calcmode="lin" valueType="num">
                                      <p:cBhvr>
                                        <p:cTn id="34"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5"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6" dur="2000"/>
                                        <p:tgtEl>
                                          <p:spTgt spid="132099">
                                            <p:txEl>
                                              <p:pRg st="5" end="5"/>
                                            </p:tx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32099">
                                            <p:txEl>
                                              <p:pRg st="6" end="6"/>
                                            </p:txEl>
                                          </p:spTgt>
                                        </p:tgtEl>
                                        <p:attrNameLst>
                                          <p:attrName>style.visibility</p:attrName>
                                        </p:attrNameLst>
                                      </p:cBhvr>
                                      <p:to>
                                        <p:strVal val="visible"/>
                                      </p:to>
                                    </p:set>
                                    <p:anim calcmode="lin" valueType="num">
                                      <p:cBhvr>
                                        <p:cTn id="3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4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41" dur="2000"/>
                                        <p:tgtEl>
                                          <p:spTgt spid="132099">
                                            <p:txEl>
                                              <p:pRg st="6" end="6"/>
                                            </p:txEl>
                                          </p:spTgt>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132099">
                                            <p:txEl>
                                              <p:pRg st="7" end="7"/>
                                            </p:txEl>
                                          </p:spTgt>
                                        </p:tgtEl>
                                        <p:attrNameLst>
                                          <p:attrName>style.visibility</p:attrName>
                                        </p:attrNameLst>
                                      </p:cBhvr>
                                      <p:to>
                                        <p:strVal val="visible"/>
                                      </p:to>
                                    </p:set>
                                    <p:anim calcmode="lin" valueType="num">
                                      <p:cBhvr>
                                        <p:cTn id="44" dur="2000" fill="hold"/>
                                        <p:tgtEl>
                                          <p:spTgt spid="132099">
                                            <p:txEl>
                                              <p:pRg st="7" end="7"/>
                                            </p:txEl>
                                          </p:spTgt>
                                        </p:tgtEl>
                                        <p:attrNameLst>
                                          <p:attrName>ppt_w</p:attrName>
                                        </p:attrNameLst>
                                      </p:cBhvr>
                                      <p:tavLst>
                                        <p:tav tm="0">
                                          <p:val>
                                            <p:strVal val="#ppt_w+.3"/>
                                          </p:val>
                                        </p:tav>
                                        <p:tav tm="100000">
                                          <p:val>
                                            <p:strVal val="#ppt_w"/>
                                          </p:val>
                                        </p:tav>
                                      </p:tavLst>
                                    </p:anim>
                                    <p:anim calcmode="lin" valueType="num">
                                      <p:cBhvr>
                                        <p:cTn id="45" dur="2000" fill="hold"/>
                                        <p:tgtEl>
                                          <p:spTgt spid="132099">
                                            <p:txEl>
                                              <p:pRg st="7" end="7"/>
                                            </p:txEl>
                                          </p:spTgt>
                                        </p:tgtEl>
                                        <p:attrNameLst>
                                          <p:attrName>ppt_h</p:attrName>
                                        </p:attrNameLst>
                                      </p:cBhvr>
                                      <p:tavLst>
                                        <p:tav tm="0">
                                          <p:val>
                                            <p:strVal val="#ppt_h"/>
                                          </p:val>
                                        </p:tav>
                                        <p:tav tm="100000">
                                          <p:val>
                                            <p:strVal val="#ppt_h"/>
                                          </p:val>
                                        </p:tav>
                                      </p:tavLst>
                                    </p:anim>
                                    <p:animEffect transition="in" filter="fade">
                                      <p:cBhvr>
                                        <p:cTn id="46" dur="20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274638"/>
            <a:ext cx="8229600" cy="1249362"/>
          </a:xfrm>
        </p:spPr>
        <p:txBody>
          <a:bodyPr/>
          <a:lstStyle/>
          <a:p>
            <a:pPr eaLnBrk="1" hangingPunct="1"/>
            <a:r>
              <a:rPr lang="en-US" sz="4000" dirty="0">
                <a:effectLst/>
                <a:cs typeface="Arial" pitchFamily="34" charset="0"/>
              </a:rPr>
              <a:t>1c: Permission, Matching, &amp; Splitting</a:t>
            </a:r>
          </a:p>
        </p:txBody>
      </p:sp>
      <p:sp>
        <p:nvSpPr>
          <p:cNvPr id="7171" name="Rectangle 3"/>
          <p:cNvSpPr>
            <a:spLocks noGrp="1"/>
          </p:cNvSpPr>
          <p:nvPr>
            <p:ph type="body" idx="1"/>
          </p:nvPr>
        </p:nvSpPr>
        <p:spPr>
          <a:xfrm>
            <a:off x="847725" y="1819275"/>
            <a:ext cx="10229850" cy="4306889"/>
          </a:xfrm>
        </p:spPr>
        <p:txBody>
          <a:bodyPr>
            <a:normAutofit/>
          </a:bodyPr>
          <a:lstStyle/>
          <a:p>
            <a:pPr marL="457200" indent="-457200">
              <a:buFont typeface="Arial" charset="0"/>
              <a:buAutoNum type="arabicPeriod"/>
            </a:pPr>
            <a:r>
              <a:rPr lang="en-US" sz="2800" dirty="0">
                <a:effectLst/>
                <a:latin typeface="Arial" pitchFamily="34" charset="0"/>
                <a:cs typeface="Arial" pitchFamily="34" charset="0"/>
              </a:rPr>
              <a:t>Speak only when the person exhales</a:t>
            </a:r>
          </a:p>
          <a:p>
            <a:pPr marL="457200" indent="-457200">
              <a:buFont typeface="Arial" charset="0"/>
              <a:buAutoNum type="arabicPeriod"/>
            </a:pPr>
            <a:r>
              <a:rPr lang="en-US" sz="2800" dirty="0">
                <a:effectLst/>
                <a:latin typeface="Arial" pitchFamily="34" charset="0"/>
                <a:cs typeface="Arial" pitchFamily="34" charset="0"/>
              </a:rPr>
              <a:t>Use permission and inclusion again</a:t>
            </a:r>
          </a:p>
          <a:p>
            <a:pPr marL="457200" indent="-457200">
              <a:buFont typeface="Arial" charset="0"/>
              <a:buAutoNum type="arabicPeriod"/>
            </a:pPr>
            <a:r>
              <a:rPr lang="en-US" sz="2800" dirty="0">
                <a:effectLst/>
                <a:latin typeface="Arial" pitchFamily="34" charset="0"/>
                <a:cs typeface="Arial" pitchFamily="34" charset="0"/>
              </a:rPr>
              <a:t>Use presupposition</a:t>
            </a:r>
          </a:p>
          <a:p>
            <a:pPr marL="457200" indent="-457200">
              <a:buFont typeface="Arial" charset="0"/>
              <a:buAutoNum type="arabicPeriod"/>
            </a:pPr>
            <a:r>
              <a:rPr lang="en-US" sz="2800" dirty="0">
                <a:effectLst/>
                <a:latin typeface="Arial" pitchFamily="34" charset="0"/>
                <a:cs typeface="Arial" pitchFamily="34" charset="0"/>
              </a:rPr>
              <a:t>Suggest automatic responses</a:t>
            </a:r>
          </a:p>
          <a:p>
            <a:pPr marL="457200" indent="-457200">
              <a:buFont typeface="Arial" charset="0"/>
              <a:buAutoNum type="arabicPeriod"/>
            </a:pPr>
            <a:r>
              <a:rPr lang="en-US" sz="2800" dirty="0">
                <a:effectLst/>
                <a:latin typeface="Arial" pitchFamily="34" charset="0"/>
                <a:cs typeface="Arial" pitchFamily="34" charset="0"/>
              </a:rPr>
              <a:t>Use splitting, linking, or </a:t>
            </a:r>
            <a:r>
              <a:rPr lang="en-US" sz="2800" dirty="0" err="1">
                <a:effectLst/>
                <a:latin typeface="Arial" pitchFamily="34" charset="0"/>
                <a:cs typeface="Arial" pitchFamily="34" charset="0"/>
              </a:rPr>
              <a:t>interspersal</a:t>
            </a:r>
            <a:endParaRPr lang="en-US" sz="2800" dirty="0">
              <a:effectLst/>
              <a:latin typeface="Arial" pitchFamily="34" charset="0"/>
              <a:cs typeface="Arial" pitchFamily="34" charset="0"/>
            </a:endParaRPr>
          </a:p>
        </p:txBody>
      </p:sp>
    </p:spTree>
    <p:extLst>
      <p:ext uri="{BB962C8B-B14F-4D97-AF65-F5344CB8AC3E}">
        <p14:creationId xmlns:p14="http://schemas.microsoft.com/office/powerpoint/2010/main" val="4262561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70945" y="114300"/>
            <a:ext cx="10353761" cy="1326321"/>
          </a:xfrm>
        </p:spPr>
        <p:txBody>
          <a:bodyPr>
            <a:normAutofit/>
          </a:bodyPr>
          <a:lstStyle/>
          <a:p>
            <a:pPr algn="ctr">
              <a:defRPr/>
            </a:pPr>
            <a:r>
              <a:rPr lang="en-US" sz="4000" dirty="0">
                <a:effectLst/>
                <a:cs typeface="Arial" pitchFamily="34" charset="0"/>
              </a:rPr>
              <a:t>Linking</a:t>
            </a:r>
          </a:p>
        </p:txBody>
      </p:sp>
      <p:sp>
        <p:nvSpPr>
          <p:cNvPr id="132099" name="Rectangle 3"/>
          <p:cNvSpPr>
            <a:spLocks noGrp="1" noChangeArrowheads="1"/>
          </p:cNvSpPr>
          <p:nvPr>
            <p:ph type="body" idx="1"/>
          </p:nvPr>
        </p:nvSpPr>
        <p:spPr>
          <a:xfrm>
            <a:off x="752475" y="1510987"/>
            <a:ext cx="10001250" cy="5194613"/>
          </a:xfrm>
        </p:spPr>
        <p:txBody>
          <a:bodyPr>
            <a:normAutofit/>
          </a:bodyPr>
          <a:lstStyle/>
          <a:p>
            <a:pPr marL="457200" indent="-457200" eaLnBrk="0" fontAlgn="base" hangingPunct="0">
              <a:spcBef>
                <a:spcPct val="20000"/>
              </a:spcBef>
              <a:spcAft>
                <a:spcPct val="0"/>
              </a:spcAft>
              <a:buSzPct val="100000"/>
            </a:pPr>
            <a:r>
              <a:rPr lang="en-US" sz="2800" kern="0" dirty="0">
                <a:effectLst/>
                <a:cs typeface="Arial" pitchFamily="34" charset="0"/>
              </a:rPr>
              <a:t>Join together two previously separate things non-verbally and verbally</a:t>
            </a:r>
          </a:p>
          <a:p>
            <a:pPr marL="457200" indent="-457200" eaLnBrk="0" fontAlgn="base" hangingPunct="0">
              <a:spcBef>
                <a:spcPct val="20000"/>
              </a:spcBef>
              <a:spcAft>
                <a:spcPct val="0"/>
              </a:spcAft>
              <a:buSzPct val="100000"/>
            </a:pPr>
            <a:r>
              <a:rPr lang="en-US" sz="2800" kern="0" dirty="0">
                <a:effectLst/>
                <a:cs typeface="Arial" pitchFamily="34" charset="0"/>
              </a:rPr>
              <a:t>Use connectors (the more this, the less this; the more this, the more this; and so on)</a:t>
            </a:r>
          </a:p>
          <a:p>
            <a:pPr marL="457200" indent="-457200" eaLnBrk="0" fontAlgn="base" hangingPunct="0">
              <a:spcBef>
                <a:spcPct val="20000"/>
              </a:spcBef>
              <a:spcAft>
                <a:spcPct val="0"/>
              </a:spcAft>
              <a:buSzPct val="100000"/>
            </a:pPr>
            <a:r>
              <a:rPr lang="en-US" sz="2800" kern="0" dirty="0">
                <a:effectLst/>
                <a:cs typeface="Arial" pitchFamily="34" charset="0"/>
              </a:rPr>
              <a:t>Bridge from one thing to others ("as you listen to the sound of my voice, you can begin to notice some change, which can lead to deeper trance")</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2216915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303213"/>
            <a:ext cx="8229600" cy="1249362"/>
          </a:xfrm>
        </p:spPr>
        <p:txBody>
          <a:bodyPr/>
          <a:lstStyle/>
          <a:p>
            <a:pPr eaLnBrk="1" hangingPunct="1"/>
            <a:r>
              <a:rPr lang="en-US" sz="4000" dirty="0">
                <a:effectLst/>
                <a:cs typeface="Arial" pitchFamily="34" charset="0"/>
              </a:rPr>
              <a:t>1d: Permission, Matching, &amp; Linking</a:t>
            </a:r>
          </a:p>
        </p:txBody>
      </p:sp>
      <p:sp>
        <p:nvSpPr>
          <p:cNvPr id="7171" name="Rectangle 3"/>
          <p:cNvSpPr>
            <a:spLocks noGrp="1"/>
          </p:cNvSpPr>
          <p:nvPr>
            <p:ph type="body" idx="1"/>
          </p:nvPr>
        </p:nvSpPr>
        <p:spPr>
          <a:xfrm>
            <a:off x="923925" y="1905001"/>
            <a:ext cx="10115550" cy="4221163"/>
          </a:xfrm>
        </p:spPr>
        <p:txBody>
          <a:bodyPr>
            <a:normAutofit/>
          </a:bodyPr>
          <a:lstStyle/>
          <a:p>
            <a:pPr marL="457200" indent="-457200">
              <a:buFont typeface="Arial" charset="0"/>
              <a:buAutoNum type="arabicPeriod"/>
            </a:pPr>
            <a:r>
              <a:rPr lang="en-US" sz="2800" dirty="0">
                <a:effectLst/>
                <a:latin typeface="Arial" pitchFamily="34" charset="0"/>
                <a:cs typeface="Arial" pitchFamily="34" charset="0"/>
              </a:rPr>
              <a:t>Speak only when the person exhales</a:t>
            </a:r>
          </a:p>
          <a:p>
            <a:pPr marL="457200" indent="-457200">
              <a:buFont typeface="Arial" charset="0"/>
              <a:buAutoNum type="arabicPeriod"/>
            </a:pPr>
            <a:r>
              <a:rPr lang="en-US" sz="2800" dirty="0">
                <a:effectLst/>
                <a:latin typeface="Arial" pitchFamily="34" charset="0"/>
                <a:cs typeface="Arial" pitchFamily="34" charset="0"/>
              </a:rPr>
              <a:t>Use permission and inclusion again</a:t>
            </a:r>
          </a:p>
          <a:p>
            <a:pPr marL="457200" indent="-457200">
              <a:buFont typeface="Arial" charset="0"/>
              <a:buAutoNum type="arabicPeriod"/>
            </a:pPr>
            <a:r>
              <a:rPr lang="en-US" sz="2800" dirty="0">
                <a:effectLst/>
                <a:latin typeface="Arial" pitchFamily="34" charset="0"/>
                <a:cs typeface="Arial" pitchFamily="34" charset="0"/>
              </a:rPr>
              <a:t>Use </a:t>
            </a:r>
            <a:r>
              <a:rPr lang="en-US" sz="2800" dirty="0">
                <a:effectLst/>
                <a:cs typeface="Arial" pitchFamily="34" charset="0"/>
              </a:rPr>
              <a:t>linking to connect different feelings, experiences, thoughts, ideas, and behaviors (observed)</a:t>
            </a:r>
          </a:p>
        </p:txBody>
      </p:sp>
    </p:spTree>
    <p:extLst>
      <p:ext uri="{BB962C8B-B14F-4D97-AF65-F5344CB8AC3E}">
        <p14:creationId xmlns:p14="http://schemas.microsoft.com/office/powerpoint/2010/main" val="4088440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pPr algn="ctr">
              <a:defRPr/>
            </a:pPr>
            <a:r>
              <a:rPr lang="en-US" dirty="0" err="1">
                <a:effectLst/>
                <a:cs typeface="Arial" pitchFamily="34" charset="0"/>
              </a:rPr>
              <a:t>Interspersal</a:t>
            </a:r>
            <a:endParaRPr lang="en-US" dirty="0">
              <a:effectLst/>
              <a:cs typeface="Arial" pitchFamily="34" charset="0"/>
            </a:endParaRPr>
          </a:p>
        </p:txBody>
      </p:sp>
      <p:sp>
        <p:nvSpPr>
          <p:cNvPr id="132099" name="Rectangle 3"/>
          <p:cNvSpPr>
            <a:spLocks noGrp="1" noChangeArrowheads="1"/>
          </p:cNvSpPr>
          <p:nvPr>
            <p:ph type="body" idx="1"/>
          </p:nvPr>
        </p:nvSpPr>
        <p:spPr>
          <a:xfrm>
            <a:off x="1905000" y="1524000"/>
            <a:ext cx="8305800" cy="4876800"/>
          </a:xfrm>
        </p:spPr>
        <p:txBody>
          <a:bodyPr>
            <a:normAutofit/>
          </a:bodyPr>
          <a:lstStyle/>
          <a:p>
            <a:pPr marL="0" indent="0" algn="ctr" eaLnBrk="0" fontAlgn="base" hangingPunct="0">
              <a:spcBef>
                <a:spcPct val="20000"/>
              </a:spcBef>
              <a:spcAft>
                <a:spcPct val="0"/>
              </a:spcAft>
              <a:buSzPct val="100000"/>
              <a:buNone/>
            </a:pPr>
            <a:endParaRPr lang="en-US" kern="0" dirty="0">
              <a:effectLst/>
              <a:latin typeface="Arial" pitchFamily="34" charset="0"/>
              <a:cs typeface="Arial" pitchFamily="34" charset="0"/>
            </a:endParaRPr>
          </a:p>
          <a:p>
            <a:pPr marL="0" indent="0" algn="ctr" eaLnBrk="0" fontAlgn="base" hangingPunct="0">
              <a:spcBef>
                <a:spcPct val="20000"/>
              </a:spcBef>
              <a:spcAft>
                <a:spcPct val="0"/>
              </a:spcAft>
              <a:buSzPct val="100000"/>
              <a:buNone/>
            </a:pPr>
            <a:endParaRPr lang="en-US" kern="0" dirty="0">
              <a:effectLst/>
              <a:latin typeface="Arial" pitchFamily="34" charset="0"/>
              <a:cs typeface="Arial" pitchFamily="34" charset="0"/>
            </a:endParaRPr>
          </a:p>
          <a:p>
            <a:pPr marL="0" indent="0" algn="ctr" eaLnBrk="0" fontAlgn="base" hangingPunct="0">
              <a:spcBef>
                <a:spcPct val="20000"/>
              </a:spcBef>
              <a:spcAft>
                <a:spcPct val="0"/>
              </a:spcAft>
              <a:buSzPct val="100000"/>
              <a:buNone/>
            </a:pPr>
            <a:r>
              <a:rPr lang="en-US" kern="0" dirty="0">
                <a:effectLst/>
                <a:latin typeface="Arial" pitchFamily="34" charset="0"/>
                <a:cs typeface="Arial" pitchFamily="34" charset="0"/>
              </a:rPr>
              <a:t>I AM GOING to a place where there are no bad MAD people.</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322942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2" end="2"/>
                                            </p:txEl>
                                          </p:spTgt>
                                        </p:tgtEl>
                                        <p:attrNameLst>
                                          <p:attrName>style.visibility</p:attrName>
                                        </p:attrNameLst>
                                      </p:cBhvr>
                                      <p:to>
                                        <p:strVal val="visible"/>
                                      </p:to>
                                    </p:set>
                                    <p:anim calcmode="lin" valueType="num">
                                      <p:cBhvr>
                                        <p:cTn id="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303213"/>
            <a:ext cx="8229600" cy="1249362"/>
          </a:xfrm>
        </p:spPr>
        <p:txBody>
          <a:bodyPr/>
          <a:lstStyle/>
          <a:p>
            <a:pPr eaLnBrk="1" hangingPunct="1"/>
            <a:r>
              <a:rPr lang="en-US" sz="4000" dirty="0">
                <a:effectLst/>
                <a:cs typeface="Arial" pitchFamily="34" charset="0"/>
              </a:rPr>
              <a:t>1e: Permission, Matching, &amp; </a:t>
            </a:r>
            <a:r>
              <a:rPr lang="en-US" sz="4000" dirty="0" err="1">
                <a:effectLst/>
                <a:cs typeface="Arial" pitchFamily="34" charset="0"/>
              </a:rPr>
              <a:t>Interspersal</a:t>
            </a:r>
            <a:endParaRPr lang="en-US" sz="4000" dirty="0">
              <a:effectLst/>
              <a:cs typeface="Arial" pitchFamily="34" charset="0"/>
            </a:endParaRPr>
          </a:p>
        </p:txBody>
      </p:sp>
      <p:sp>
        <p:nvSpPr>
          <p:cNvPr id="7171" name="Rectangle 3"/>
          <p:cNvSpPr>
            <a:spLocks noGrp="1"/>
          </p:cNvSpPr>
          <p:nvPr>
            <p:ph type="body" idx="1"/>
          </p:nvPr>
        </p:nvSpPr>
        <p:spPr>
          <a:xfrm>
            <a:off x="923925" y="1905001"/>
            <a:ext cx="10115550" cy="4221163"/>
          </a:xfrm>
        </p:spPr>
        <p:txBody>
          <a:bodyPr>
            <a:normAutofit/>
          </a:bodyPr>
          <a:lstStyle/>
          <a:p>
            <a:pPr marL="457200" indent="-457200">
              <a:buFont typeface="Arial" charset="0"/>
              <a:buAutoNum type="arabicPeriod"/>
            </a:pPr>
            <a:r>
              <a:rPr lang="en-US" sz="2800" dirty="0">
                <a:effectLst/>
                <a:latin typeface="Arial" pitchFamily="34" charset="0"/>
                <a:cs typeface="Arial" pitchFamily="34" charset="0"/>
              </a:rPr>
              <a:t>Speak only when the person exhales</a:t>
            </a:r>
          </a:p>
          <a:p>
            <a:pPr marL="457200" indent="-457200">
              <a:buFont typeface="Arial" charset="0"/>
              <a:buAutoNum type="arabicPeriod"/>
            </a:pPr>
            <a:r>
              <a:rPr lang="en-US" sz="2800" dirty="0">
                <a:effectLst/>
                <a:latin typeface="Arial" pitchFamily="34" charset="0"/>
                <a:cs typeface="Arial" pitchFamily="34" charset="0"/>
              </a:rPr>
              <a:t>Use permission and inclusion again</a:t>
            </a:r>
          </a:p>
          <a:p>
            <a:pPr marL="457200" indent="-457200">
              <a:buFont typeface="Arial" charset="0"/>
              <a:buAutoNum type="arabicPeriod"/>
            </a:pPr>
            <a:r>
              <a:rPr lang="en-US" sz="2800" dirty="0">
                <a:effectLst/>
                <a:latin typeface="Arial" pitchFamily="34" charset="0"/>
                <a:cs typeface="Arial" pitchFamily="34" charset="0"/>
              </a:rPr>
              <a:t>Use </a:t>
            </a:r>
            <a:r>
              <a:rPr lang="en-US" sz="2800" dirty="0" err="1">
                <a:effectLst/>
                <a:latin typeface="Arial" pitchFamily="34" charset="0"/>
                <a:cs typeface="Arial" pitchFamily="34" charset="0"/>
              </a:rPr>
              <a:t>interspersal</a:t>
            </a:r>
            <a:r>
              <a:rPr lang="en-US" sz="2800" dirty="0">
                <a:effectLst/>
                <a:latin typeface="Arial" pitchFamily="34" charset="0"/>
                <a:cs typeface="Arial" pitchFamily="34" charset="0"/>
              </a:rPr>
              <a:t> (nonverbal emphasis) to mark out certain messages</a:t>
            </a:r>
          </a:p>
        </p:txBody>
      </p:sp>
    </p:spTree>
    <p:extLst>
      <p:ext uri="{BB962C8B-B14F-4D97-AF65-F5344CB8AC3E}">
        <p14:creationId xmlns:p14="http://schemas.microsoft.com/office/powerpoint/2010/main" val="3466984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762000"/>
            <a:ext cx="7696200" cy="4295775"/>
          </a:xfrm>
        </p:spPr>
        <p:txBody>
          <a:bodyPr>
            <a:normAutofit/>
          </a:bodyPr>
          <a:lstStyle/>
          <a:p>
            <a:pPr algn="ctr" eaLnBrk="1" hangingPunct="1">
              <a:defRPr/>
            </a:pPr>
            <a:r>
              <a:rPr lang="en-US" sz="4800" b="0" cap="none" dirty="0">
                <a:effectLst/>
                <a:latin typeface="Arial" pitchFamily="34" charset="0"/>
                <a:cs typeface="Arial" pitchFamily="34" charset="0"/>
              </a:rPr>
              <a:t>Problems to Solutions:</a:t>
            </a:r>
            <a:br>
              <a:rPr lang="en-US" sz="4800" b="0" cap="none" dirty="0">
                <a:effectLst/>
                <a:latin typeface="Arial" pitchFamily="34" charset="0"/>
                <a:cs typeface="Arial" pitchFamily="34" charset="0"/>
              </a:rPr>
            </a:br>
            <a:r>
              <a:rPr lang="en-US" sz="4800" b="0" cap="none" dirty="0">
                <a:effectLst/>
                <a:latin typeface="Arial" pitchFamily="34" charset="0"/>
                <a:cs typeface="Arial" pitchFamily="34" charset="0"/>
              </a:rPr>
              <a:t>A Framework</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1206837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4745" y="18466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Problems to Solutions</a:t>
            </a:r>
          </a:p>
        </p:txBody>
      </p:sp>
      <p:sp>
        <p:nvSpPr>
          <p:cNvPr id="132099" name="Rectangle 3"/>
          <p:cNvSpPr>
            <a:spLocks noGrp="1" noChangeArrowheads="1"/>
          </p:cNvSpPr>
          <p:nvPr>
            <p:ph type="body" idx="1"/>
          </p:nvPr>
        </p:nvSpPr>
        <p:spPr>
          <a:xfrm>
            <a:off x="894745" y="1524000"/>
            <a:ext cx="9163655" cy="5181600"/>
          </a:xfrm>
        </p:spPr>
        <p:txBody>
          <a:bodyPr>
            <a:normAutofit/>
          </a:bodyPr>
          <a:lstStyle/>
          <a:p>
            <a:pPr marL="457200" indent="-457200" eaLnBrk="0" fontAlgn="base" hangingPunct="0">
              <a:spcBef>
                <a:spcPct val="20000"/>
              </a:spcBef>
              <a:spcAft>
                <a:spcPct val="0"/>
              </a:spcAft>
              <a:buSzPct val="100000"/>
            </a:pPr>
            <a:r>
              <a:rPr lang="en-US" sz="3000" kern="0" dirty="0">
                <a:effectLst/>
                <a:cs typeface="Arial" pitchFamily="34" charset="0"/>
              </a:rPr>
              <a:t>Turn problem into processes</a:t>
            </a:r>
          </a:p>
          <a:p>
            <a:pPr marL="457200" indent="-457200" eaLnBrk="0" fontAlgn="base" hangingPunct="0">
              <a:spcBef>
                <a:spcPct val="20000"/>
              </a:spcBef>
              <a:spcAft>
                <a:spcPct val="0"/>
              </a:spcAft>
              <a:buSzPct val="100000"/>
            </a:pPr>
            <a:r>
              <a:rPr lang="en-US" sz="3000" kern="0" dirty="0">
                <a:effectLst/>
                <a:cs typeface="Arial" pitchFamily="34" charset="0"/>
              </a:rPr>
              <a:t>Focus/presenting problem</a:t>
            </a:r>
          </a:p>
          <a:p>
            <a:pPr marL="457200" indent="-457200" eaLnBrk="0" fontAlgn="base" hangingPunct="0">
              <a:spcBef>
                <a:spcPct val="20000"/>
              </a:spcBef>
              <a:spcAft>
                <a:spcPct val="0"/>
              </a:spcAft>
              <a:buSzPct val="100000"/>
            </a:pPr>
            <a:r>
              <a:rPr lang="en-US" sz="3000" kern="0" dirty="0">
                <a:effectLst/>
                <a:cs typeface="Arial" pitchFamily="34" charset="0"/>
              </a:rPr>
              <a:t>How does the person do the problem?</a:t>
            </a:r>
          </a:p>
          <a:p>
            <a:pPr marL="457200" indent="-457200" eaLnBrk="0" fontAlgn="base" hangingPunct="0">
              <a:spcBef>
                <a:spcPct val="20000"/>
              </a:spcBef>
              <a:spcAft>
                <a:spcPct val="0"/>
              </a:spcAft>
              <a:buSzPct val="100000"/>
            </a:pPr>
            <a:r>
              <a:rPr lang="en-US" sz="3000" kern="0" dirty="0">
                <a:effectLst/>
                <a:cs typeface="Arial" pitchFamily="34" charset="0"/>
              </a:rPr>
              <a:t>What type of solution is the client seeking?</a:t>
            </a:r>
          </a:p>
          <a:p>
            <a:pPr marL="457200" indent="-457200" eaLnBrk="0" fontAlgn="base" hangingPunct="0">
              <a:spcBef>
                <a:spcPct val="20000"/>
              </a:spcBef>
              <a:spcAft>
                <a:spcPct val="0"/>
              </a:spcAft>
              <a:buSzPct val="100000"/>
            </a:pPr>
            <a:r>
              <a:rPr lang="en-US" sz="3000" kern="0" dirty="0">
                <a:effectLst/>
                <a:cs typeface="Arial" pitchFamily="34" charset="0"/>
              </a:rPr>
              <a:t>What is the opposite class of experience (ability) that would solve this type of problem?</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067403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In hypnosis, people process information differently, and they are able to access abilities they otherwise don’t know how to elicit.</a:t>
            </a:r>
            <a:endParaRPr lang="en-US" sz="36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125476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33575" y="219075"/>
            <a:ext cx="8153400" cy="1219200"/>
          </a:xfrm>
        </p:spPr>
        <p:txBody>
          <a:bodyPr/>
          <a:lstStyle/>
          <a:p>
            <a:pPr algn="ctr"/>
            <a:r>
              <a:rPr lang="en-US" sz="3600" dirty="0"/>
              <a:t>Problems to Solutions</a:t>
            </a:r>
          </a:p>
        </p:txBody>
      </p:sp>
      <p:sp>
        <p:nvSpPr>
          <p:cNvPr id="444419" name="Rectangle 3"/>
          <p:cNvSpPr>
            <a:spLocks noGrp="1" noChangeArrowheads="1"/>
          </p:cNvSpPr>
          <p:nvPr>
            <p:ph idx="1"/>
          </p:nvPr>
        </p:nvSpPr>
        <p:spPr>
          <a:xfrm>
            <a:off x="657225" y="1569309"/>
            <a:ext cx="10906125" cy="4679092"/>
          </a:xfrm>
        </p:spPr>
        <p:txBody>
          <a:bodyPr>
            <a:noAutofit/>
          </a:bodyPr>
          <a:lstStyle/>
          <a:p>
            <a:pPr>
              <a:lnSpc>
                <a:spcPct val="100000"/>
              </a:lnSpc>
              <a:spcBef>
                <a:spcPts val="600"/>
              </a:spcBef>
              <a:buFont typeface="Monotype Sorts" charset="2"/>
              <a:buNone/>
              <a:tabLst>
                <a:tab pos="228600" algn="l"/>
              </a:tabLst>
            </a:pPr>
            <a:r>
              <a:rPr lang="en-US" sz="1800" dirty="0">
                <a:cs typeface="Arial" pitchFamily="34" charset="0"/>
              </a:rPr>
              <a:t>Specific	------------------------</a:t>
            </a:r>
            <a:r>
              <a:rPr lang="en-US" sz="1800" dirty="0">
                <a:cs typeface="Arial" pitchFamily="34" charset="0"/>
                <a:sym typeface="Symbol" pitchFamily="18" charset="2"/>
              </a:rPr>
              <a:t>	</a:t>
            </a:r>
            <a:r>
              <a:rPr lang="en-US" sz="1800" dirty="0">
                <a:cs typeface="Arial" pitchFamily="34" charset="0"/>
              </a:rPr>
              <a:t>Specific Intervention	---------------------</a:t>
            </a:r>
            <a:r>
              <a:rPr lang="en-US" sz="1800" dirty="0">
                <a:cs typeface="Arial" pitchFamily="34" charset="0"/>
                <a:sym typeface="Symbol" pitchFamily="18" charset="2"/>
              </a:rPr>
              <a:t>	Transfer to</a:t>
            </a: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Presenting			</a:t>
            </a:r>
            <a:r>
              <a:rPr lang="en-US" sz="1800" i="1" dirty="0">
                <a:cs typeface="Arial" pitchFamily="34" charset="0"/>
              </a:rPr>
              <a:t>Analogy</a:t>
            </a:r>
            <a:r>
              <a:rPr lang="en-US" sz="1800" dirty="0">
                <a:cs typeface="Arial" pitchFamily="34" charset="0"/>
              </a:rPr>
              <a:t>		         			Problem	</a:t>
            </a:r>
          </a:p>
          <a:p>
            <a:pPr>
              <a:lnSpc>
                <a:spcPct val="100000"/>
              </a:lnSpc>
              <a:spcBef>
                <a:spcPts val="600"/>
              </a:spcBef>
              <a:buFont typeface="Monotype Sorts" charset="2"/>
              <a:buNone/>
              <a:tabLst>
                <a:tab pos="228600" algn="l"/>
              </a:tabLst>
            </a:pPr>
            <a:r>
              <a:rPr lang="en-US" sz="1800" dirty="0">
                <a:cs typeface="Arial" pitchFamily="34" charset="0"/>
              </a:rPr>
              <a:t>Problem				</a:t>
            </a:r>
            <a:r>
              <a:rPr lang="en-US" sz="1800" i="1" dirty="0">
                <a:cs typeface="Arial" pitchFamily="34" charset="0"/>
              </a:rPr>
              <a:t>Anecdote</a:t>
            </a:r>
            <a:r>
              <a:rPr lang="en-US" sz="1800" dirty="0">
                <a:cs typeface="Arial" pitchFamily="34" charset="0"/>
              </a:rPr>
              <a:t>		         		Context</a:t>
            </a:r>
          </a:p>
          <a:p>
            <a:pPr>
              <a:lnSpc>
                <a:spcPct val="100000"/>
              </a:lnSpc>
              <a:spcBef>
                <a:spcPts val="600"/>
              </a:spcBef>
              <a:buFont typeface="Monotype Sorts" charset="2"/>
              <a:buNone/>
              <a:tabLst>
                <a:tab pos="228600" algn="l"/>
              </a:tabLst>
            </a:pPr>
            <a:r>
              <a:rPr lang="en-US" sz="1800" i="1" dirty="0">
                <a:cs typeface="Arial" pitchFamily="34" charset="0"/>
              </a:rPr>
              <a:t>					Trance phenomenon</a:t>
            </a:r>
          </a:p>
          <a:p>
            <a:pPr>
              <a:lnSpc>
                <a:spcPct val="100000"/>
              </a:lnSpc>
              <a:spcBef>
                <a:spcPts val="600"/>
              </a:spcBef>
              <a:buFont typeface="Monotype Sorts" charset="2"/>
              <a:buNone/>
              <a:tabLst>
                <a:tab pos="228600" algn="l"/>
              </a:tabLst>
            </a:pPr>
            <a:r>
              <a:rPr lang="en-US" sz="1800" i="1" dirty="0">
                <a:cs typeface="Arial" pitchFamily="34" charset="0"/>
              </a:rPr>
              <a:t>					Task</a:t>
            </a:r>
          </a:p>
          <a:p>
            <a:pPr>
              <a:lnSpc>
                <a:spcPct val="100000"/>
              </a:lnSpc>
              <a:spcBef>
                <a:spcPts val="600"/>
              </a:spcBef>
              <a:buFont typeface="Monotype Sorts" charset="2"/>
              <a:buNone/>
              <a:tabLst>
                <a:tab pos="228600" algn="l"/>
              </a:tabLst>
            </a:pPr>
            <a:r>
              <a:rPr lang="en-US" sz="1800" i="1" dirty="0">
                <a:cs typeface="Arial" pitchFamily="34" charset="0"/>
              </a:rPr>
              <a:t>					Interpersonal move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(DERIVE)			(EVOKE)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Problem  --------------------------------------------------------------------------------------------</a:t>
            </a:r>
            <a:r>
              <a:rPr lang="en-US" sz="1800" dirty="0">
                <a:cs typeface="Arial" pitchFamily="34" charset="0"/>
                <a:sym typeface="Symbol" pitchFamily="18" charset="2"/>
              </a:rPr>
              <a:t>	Solution</a:t>
            </a:r>
          </a:p>
          <a:p>
            <a:pPr>
              <a:lnSpc>
                <a:spcPct val="100000"/>
              </a:lnSpc>
              <a:spcBef>
                <a:spcPts val="600"/>
              </a:spcBef>
              <a:buFont typeface="Monotype Sorts" charset="2"/>
              <a:buNone/>
              <a:tabLst>
                <a:tab pos="228600" algn="l"/>
              </a:tabLst>
            </a:pPr>
            <a:r>
              <a:rPr lang="en-US" sz="1800" dirty="0">
                <a:cs typeface="Arial" pitchFamily="34" charset="0"/>
                <a:sym typeface="Symbol" pitchFamily="18" charset="2"/>
              </a:rPr>
              <a:t>										(Pattern of experience/ 									  resource/skill)</a:t>
            </a:r>
            <a:endParaRPr lang="en-US" sz="1800" dirty="0">
              <a:cs typeface="Arial" pitchFamily="34" charset="0"/>
            </a:endParaRPr>
          </a:p>
        </p:txBody>
      </p:sp>
    </p:spTree>
    <p:extLst>
      <p:ext uri="{BB962C8B-B14F-4D97-AF65-F5344CB8AC3E}">
        <p14:creationId xmlns:p14="http://schemas.microsoft.com/office/powerpoint/2010/main" val="24951537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33575" y="219075"/>
            <a:ext cx="8153400" cy="1219200"/>
          </a:xfrm>
        </p:spPr>
        <p:txBody>
          <a:bodyPr/>
          <a:lstStyle/>
          <a:p>
            <a:pPr algn="ctr"/>
            <a:r>
              <a:rPr lang="en-US" sz="3600" dirty="0"/>
              <a:t>Erickson Case Example #1</a:t>
            </a:r>
          </a:p>
        </p:txBody>
      </p:sp>
      <p:sp>
        <p:nvSpPr>
          <p:cNvPr id="444419" name="Rectangle 3"/>
          <p:cNvSpPr>
            <a:spLocks noGrp="1" noChangeArrowheads="1"/>
          </p:cNvSpPr>
          <p:nvPr>
            <p:ph idx="1"/>
          </p:nvPr>
        </p:nvSpPr>
        <p:spPr>
          <a:xfrm>
            <a:off x="657225" y="1556951"/>
            <a:ext cx="10906125" cy="4691449"/>
          </a:xfrm>
        </p:spPr>
        <p:txBody>
          <a:bodyPr>
            <a:noAutofit/>
          </a:bodyPr>
          <a:lstStyle/>
          <a:p>
            <a:pPr>
              <a:lnSpc>
                <a:spcPct val="100000"/>
              </a:lnSpc>
              <a:spcBef>
                <a:spcPts val="600"/>
              </a:spcBef>
              <a:buFont typeface="Monotype Sorts" charset="2"/>
              <a:buNone/>
              <a:tabLst>
                <a:tab pos="228600" algn="l"/>
              </a:tabLst>
            </a:pPr>
            <a:r>
              <a:rPr lang="en-US" sz="1800" dirty="0">
                <a:cs typeface="Arial" pitchFamily="34" charset="0"/>
              </a:rPr>
              <a:t>Specific	------------------------</a:t>
            </a:r>
            <a:r>
              <a:rPr lang="en-US" sz="1800" dirty="0">
                <a:cs typeface="Arial" pitchFamily="34" charset="0"/>
                <a:sym typeface="Symbol" pitchFamily="18" charset="2"/>
              </a:rPr>
              <a:t>	</a:t>
            </a:r>
            <a:r>
              <a:rPr lang="en-US" sz="1800" dirty="0">
                <a:cs typeface="Arial" pitchFamily="34" charset="0"/>
              </a:rPr>
              <a:t>Specific Intervention	---------------------</a:t>
            </a:r>
            <a:r>
              <a:rPr lang="en-US" sz="1800" dirty="0">
                <a:cs typeface="Arial" pitchFamily="34" charset="0"/>
                <a:sym typeface="Symbol" pitchFamily="18" charset="2"/>
              </a:rPr>
              <a:t>	Transfer to</a:t>
            </a: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Bedwetting			</a:t>
            </a:r>
            <a:r>
              <a:rPr lang="en-US" sz="1800" i="1" dirty="0">
                <a:cs typeface="Arial" pitchFamily="34" charset="0"/>
              </a:rPr>
              <a:t>Handwriting Practice</a:t>
            </a:r>
            <a:r>
              <a:rPr lang="en-US" sz="1800" dirty="0">
                <a:cs typeface="Arial" pitchFamily="34" charset="0"/>
              </a:rPr>
              <a:t>	         		Bedwetting	</a:t>
            </a:r>
          </a:p>
          <a:p>
            <a:pPr>
              <a:lnSpc>
                <a:spcPct val="100000"/>
              </a:lnSpc>
              <a:spcBef>
                <a:spcPts val="600"/>
              </a:spcBef>
              <a:buFont typeface="Monotype Sorts" charset="2"/>
              <a:buNone/>
              <a:tabLst>
                <a:tab pos="228600" algn="l"/>
              </a:tabLst>
            </a:pPr>
            <a:r>
              <a:rPr lang="en-US" sz="1800" dirty="0">
                <a:cs typeface="Arial" pitchFamily="34" charset="0"/>
              </a:rPr>
              <a:t>					</a:t>
            </a:r>
            <a:r>
              <a:rPr lang="en-US" sz="1800" i="1" dirty="0">
                <a:cs typeface="Arial" pitchFamily="34" charset="0"/>
              </a:rPr>
              <a:t>	</a:t>
            </a:r>
            <a:r>
              <a:rPr lang="en-US" sz="1800" dirty="0">
                <a:cs typeface="Arial" pitchFamily="34" charset="0"/>
              </a:rPr>
              <a:t>		         		Problem</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(DERIVE)			(EVOKE)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Lack of Muscle Control  -----------------------------------------------------------------------</a:t>
            </a:r>
            <a:r>
              <a:rPr lang="en-US" sz="1800" dirty="0">
                <a:cs typeface="Arial" pitchFamily="34" charset="0"/>
                <a:sym typeface="Symbol" pitchFamily="18" charset="2"/>
              </a:rPr>
              <a:t>  Automatic Muscle Control</a:t>
            </a:r>
          </a:p>
          <a:p>
            <a:pPr>
              <a:lnSpc>
                <a:spcPct val="100000"/>
              </a:lnSpc>
              <a:spcBef>
                <a:spcPts val="600"/>
              </a:spcBef>
              <a:buFont typeface="Monotype Sorts" charset="2"/>
              <a:buNone/>
              <a:tabLst>
                <a:tab pos="228600" algn="l"/>
              </a:tabLst>
            </a:pPr>
            <a:r>
              <a:rPr lang="en-US" sz="1800" dirty="0">
                <a:cs typeface="Arial" pitchFamily="34" charset="0"/>
                <a:sym typeface="Symbol" pitchFamily="18" charset="2"/>
              </a:rPr>
              <a:t>								</a:t>
            </a:r>
            <a:endParaRPr lang="en-US" sz="1800" dirty="0">
              <a:cs typeface="Arial" pitchFamily="34" charset="0"/>
            </a:endParaRPr>
          </a:p>
        </p:txBody>
      </p:sp>
    </p:spTree>
    <p:extLst>
      <p:ext uri="{BB962C8B-B14F-4D97-AF65-F5344CB8AC3E}">
        <p14:creationId xmlns:p14="http://schemas.microsoft.com/office/powerpoint/2010/main" val="531226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33575" y="219075"/>
            <a:ext cx="8153400" cy="1219200"/>
          </a:xfrm>
        </p:spPr>
        <p:txBody>
          <a:bodyPr/>
          <a:lstStyle/>
          <a:p>
            <a:pPr algn="ctr"/>
            <a:r>
              <a:rPr lang="en-US" sz="3600" dirty="0"/>
              <a:t>Erickson Case Example #2</a:t>
            </a:r>
          </a:p>
        </p:txBody>
      </p:sp>
      <p:sp>
        <p:nvSpPr>
          <p:cNvPr id="444419" name="Rectangle 3"/>
          <p:cNvSpPr>
            <a:spLocks noGrp="1" noChangeArrowheads="1"/>
          </p:cNvSpPr>
          <p:nvPr>
            <p:ph idx="1"/>
          </p:nvPr>
        </p:nvSpPr>
        <p:spPr>
          <a:xfrm>
            <a:off x="657225" y="1556951"/>
            <a:ext cx="10906125" cy="4691449"/>
          </a:xfrm>
        </p:spPr>
        <p:txBody>
          <a:bodyPr>
            <a:noAutofit/>
          </a:bodyPr>
          <a:lstStyle/>
          <a:p>
            <a:pPr>
              <a:lnSpc>
                <a:spcPct val="100000"/>
              </a:lnSpc>
              <a:spcBef>
                <a:spcPts val="600"/>
              </a:spcBef>
              <a:buFont typeface="Monotype Sorts" charset="2"/>
              <a:buNone/>
              <a:tabLst>
                <a:tab pos="228600" algn="l"/>
              </a:tabLst>
            </a:pPr>
            <a:r>
              <a:rPr lang="en-US" sz="1800" dirty="0">
                <a:cs typeface="Arial" pitchFamily="34" charset="0"/>
              </a:rPr>
              <a:t>Specific	------------------------</a:t>
            </a:r>
            <a:r>
              <a:rPr lang="en-US" sz="1800" dirty="0">
                <a:cs typeface="Arial" pitchFamily="34" charset="0"/>
                <a:sym typeface="Symbol" pitchFamily="18" charset="2"/>
              </a:rPr>
              <a:t>	</a:t>
            </a:r>
            <a:r>
              <a:rPr lang="en-US" sz="1800" dirty="0">
                <a:cs typeface="Arial" pitchFamily="34" charset="0"/>
              </a:rPr>
              <a:t>Specific Intervention	---------------------</a:t>
            </a:r>
            <a:r>
              <a:rPr lang="en-US" sz="1800" dirty="0">
                <a:cs typeface="Arial" pitchFamily="34" charset="0"/>
                <a:sym typeface="Symbol" pitchFamily="18" charset="2"/>
              </a:rPr>
              <a:t>	Transfer to</a:t>
            </a: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Bedwetting			</a:t>
            </a:r>
            <a:r>
              <a:rPr lang="en-US" sz="1800" i="1" dirty="0">
                <a:cs typeface="Arial" pitchFamily="34" charset="0"/>
              </a:rPr>
              <a:t>Baseball		</a:t>
            </a:r>
            <a:r>
              <a:rPr lang="en-US" sz="1800" dirty="0">
                <a:cs typeface="Arial" pitchFamily="34" charset="0"/>
              </a:rPr>
              <a:t>	         		Bedwetting	</a:t>
            </a:r>
          </a:p>
          <a:p>
            <a:pPr>
              <a:lnSpc>
                <a:spcPct val="100000"/>
              </a:lnSpc>
              <a:spcBef>
                <a:spcPts val="600"/>
              </a:spcBef>
              <a:buFont typeface="Monotype Sorts" charset="2"/>
              <a:buNone/>
              <a:tabLst>
                <a:tab pos="228600" algn="l"/>
              </a:tabLst>
            </a:pPr>
            <a:r>
              <a:rPr lang="en-US" sz="1800" dirty="0">
                <a:cs typeface="Arial" pitchFamily="34" charset="0"/>
              </a:rPr>
              <a:t>					</a:t>
            </a:r>
            <a:r>
              <a:rPr lang="en-US" sz="1800" i="1" dirty="0">
                <a:cs typeface="Arial" pitchFamily="34" charset="0"/>
              </a:rPr>
              <a:t>	</a:t>
            </a:r>
            <a:r>
              <a:rPr lang="en-US" sz="1800" dirty="0">
                <a:cs typeface="Arial" pitchFamily="34" charset="0"/>
              </a:rPr>
              <a:t>		         		Problem</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(DERIVE)			(EVOKE)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Lack of Muscle Control  -----------------------------------------------------------------------</a:t>
            </a:r>
            <a:r>
              <a:rPr lang="en-US" sz="1800" dirty="0">
                <a:cs typeface="Arial" pitchFamily="34" charset="0"/>
                <a:sym typeface="Symbol" pitchFamily="18" charset="2"/>
              </a:rPr>
              <a:t>  Automatic Muscle Control</a:t>
            </a:r>
          </a:p>
          <a:p>
            <a:pPr>
              <a:lnSpc>
                <a:spcPct val="100000"/>
              </a:lnSpc>
              <a:spcBef>
                <a:spcPts val="600"/>
              </a:spcBef>
              <a:buFont typeface="Monotype Sorts" charset="2"/>
              <a:buNone/>
              <a:tabLst>
                <a:tab pos="228600" algn="l"/>
              </a:tabLst>
            </a:pPr>
            <a:r>
              <a:rPr lang="en-US" sz="1800" dirty="0">
                <a:cs typeface="Arial" pitchFamily="34" charset="0"/>
                <a:sym typeface="Symbol" pitchFamily="18" charset="2"/>
              </a:rPr>
              <a:t>								</a:t>
            </a:r>
            <a:endParaRPr lang="en-US" sz="1800" dirty="0">
              <a:cs typeface="Arial" pitchFamily="34" charset="0"/>
            </a:endParaRPr>
          </a:p>
        </p:txBody>
      </p:sp>
    </p:spTree>
    <p:extLst>
      <p:ext uri="{BB962C8B-B14F-4D97-AF65-F5344CB8AC3E}">
        <p14:creationId xmlns:p14="http://schemas.microsoft.com/office/powerpoint/2010/main" val="3650363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33575" y="219075"/>
            <a:ext cx="8153400" cy="1219200"/>
          </a:xfrm>
        </p:spPr>
        <p:txBody>
          <a:bodyPr/>
          <a:lstStyle/>
          <a:p>
            <a:pPr algn="ctr"/>
            <a:r>
              <a:rPr lang="en-US" sz="3600" dirty="0"/>
              <a:t>Erickson Case Example #3</a:t>
            </a:r>
          </a:p>
        </p:txBody>
      </p:sp>
      <p:sp>
        <p:nvSpPr>
          <p:cNvPr id="444419" name="Rectangle 3"/>
          <p:cNvSpPr>
            <a:spLocks noGrp="1" noChangeArrowheads="1"/>
          </p:cNvSpPr>
          <p:nvPr>
            <p:ph idx="1"/>
          </p:nvPr>
        </p:nvSpPr>
        <p:spPr>
          <a:xfrm>
            <a:off x="657225" y="1556951"/>
            <a:ext cx="10906125" cy="4691449"/>
          </a:xfrm>
        </p:spPr>
        <p:txBody>
          <a:bodyPr>
            <a:noAutofit/>
          </a:bodyPr>
          <a:lstStyle/>
          <a:p>
            <a:pPr>
              <a:lnSpc>
                <a:spcPct val="100000"/>
              </a:lnSpc>
              <a:spcBef>
                <a:spcPts val="600"/>
              </a:spcBef>
              <a:buFont typeface="Monotype Sorts" charset="2"/>
              <a:buNone/>
              <a:tabLst>
                <a:tab pos="228600" algn="l"/>
              </a:tabLst>
            </a:pPr>
            <a:r>
              <a:rPr lang="en-US" sz="1800" dirty="0">
                <a:cs typeface="Arial" pitchFamily="34" charset="0"/>
              </a:rPr>
              <a:t>Specific	------------------------</a:t>
            </a:r>
            <a:r>
              <a:rPr lang="en-US" sz="1800" dirty="0">
                <a:cs typeface="Arial" pitchFamily="34" charset="0"/>
                <a:sym typeface="Symbol" pitchFamily="18" charset="2"/>
              </a:rPr>
              <a:t>	</a:t>
            </a:r>
            <a:r>
              <a:rPr lang="en-US" sz="1800" dirty="0">
                <a:cs typeface="Arial" pitchFamily="34" charset="0"/>
              </a:rPr>
              <a:t>Specific Intervention	---------------------</a:t>
            </a:r>
            <a:r>
              <a:rPr lang="en-US" sz="1800" dirty="0">
                <a:cs typeface="Arial" pitchFamily="34" charset="0"/>
                <a:sym typeface="Symbol" pitchFamily="18" charset="2"/>
              </a:rPr>
              <a:t>	Transfer to</a:t>
            </a: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Bedwetting			</a:t>
            </a:r>
            <a:r>
              <a:rPr lang="en-US" sz="1800" i="1" dirty="0">
                <a:cs typeface="Arial" pitchFamily="34" charset="0"/>
              </a:rPr>
              <a:t>Surprising to	</a:t>
            </a:r>
            <a:r>
              <a:rPr lang="en-US" sz="1800" dirty="0">
                <a:cs typeface="Arial" pitchFamily="34" charset="0"/>
              </a:rPr>
              <a:t>	         		Bedwetting	</a:t>
            </a:r>
          </a:p>
          <a:p>
            <a:pPr>
              <a:lnSpc>
                <a:spcPct val="100000"/>
              </a:lnSpc>
              <a:spcBef>
                <a:spcPts val="600"/>
              </a:spcBef>
              <a:buFont typeface="Monotype Sorts" charset="2"/>
              <a:buNone/>
              <a:tabLst>
                <a:tab pos="228600" algn="l"/>
              </a:tabLst>
            </a:pPr>
            <a:r>
              <a:rPr lang="en-US" sz="1800" dirty="0">
                <a:cs typeface="Arial" pitchFamily="34" charset="0"/>
              </a:rPr>
              <a:t>					Evoke Muscle</a:t>
            </a:r>
            <a:r>
              <a:rPr lang="en-US" sz="1800" i="1" dirty="0">
                <a:cs typeface="Arial" pitchFamily="34" charset="0"/>
              </a:rPr>
              <a:t>	</a:t>
            </a:r>
            <a:r>
              <a:rPr lang="en-US" sz="1800" dirty="0">
                <a:cs typeface="Arial" pitchFamily="34" charset="0"/>
              </a:rPr>
              <a:t>	   		Problem</a:t>
            </a:r>
          </a:p>
          <a:p>
            <a:pPr>
              <a:lnSpc>
                <a:spcPct val="100000"/>
              </a:lnSpc>
              <a:spcBef>
                <a:spcPts val="600"/>
              </a:spcBef>
              <a:buFont typeface="Monotype Sorts" charset="2"/>
              <a:buNone/>
              <a:tabLst>
                <a:tab pos="228600" algn="l"/>
              </a:tabLst>
            </a:pPr>
            <a:r>
              <a:rPr lang="en-US" sz="1800" i="1" dirty="0">
                <a:cs typeface="Arial" pitchFamily="34" charset="0"/>
              </a:rPr>
              <a:t>					Freezing</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(DERIVE)			(EVOKE)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Lack of Muscle Control  -----------------------------------------------------------------------</a:t>
            </a:r>
            <a:r>
              <a:rPr lang="en-US" sz="1800" dirty="0">
                <a:cs typeface="Arial" pitchFamily="34" charset="0"/>
                <a:sym typeface="Symbol" pitchFamily="18" charset="2"/>
              </a:rPr>
              <a:t>  Automatic Muscle Control</a:t>
            </a:r>
          </a:p>
          <a:p>
            <a:pPr>
              <a:lnSpc>
                <a:spcPct val="100000"/>
              </a:lnSpc>
              <a:spcBef>
                <a:spcPts val="600"/>
              </a:spcBef>
              <a:buFont typeface="Monotype Sorts" charset="2"/>
              <a:buNone/>
              <a:tabLst>
                <a:tab pos="228600" algn="l"/>
              </a:tabLst>
            </a:pPr>
            <a:r>
              <a:rPr lang="en-US" sz="1800" dirty="0">
                <a:cs typeface="Arial" pitchFamily="34" charset="0"/>
                <a:sym typeface="Symbol" pitchFamily="18" charset="2"/>
              </a:rPr>
              <a:t>								</a:t>
            </a:r>
            <a:endParaRPr lang="en-US" sz="1800" dirty="0">
              <a:cs typeface="Arial" pitchFamily="34" charset="0"/>
            </a:endParaRPr>
          </a:p>
        </p:txBody>
      </p:sp>
    </p:spTree>
    <p:extLst>
      <p:ext uri="{BB962C8B-B14F-4D97-AF65-F5344CB8AC3E}">
        <p14:creationId xmlns:p14="http://schemas.microsoft.com/office/powerpoint/2010/main" val="32751261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33575" y="219075"/>
            <a:ext cx="8153400" cy="1219200"/>
          </a:xfrm>
        </p:spPr>
        <p:txBody>
          <a:bodyPr/>
          <a:lstStyle/>
          <a:p>
            <a:pPr algn="ctr"/>
            <a:r>
              <a:rPr lang="en-US" sz="3600" dirty="0"/>
              <a:t>Erickson Case Example #4</a:t>
            </a:r>
          </a:p>
        </p:txBody>
      </p:sp>
      <p:sp>
        <p:nvSpPr>
          <p:cNvPr id="444419" name="Rectangle 3"/>
          <p:cNvSpPr>
            <a:spLocks noGrp="1" noChangeArrowheads="1"/>
          </p:cNvSpPr>
          <p:nvPr>
            <p:ph idx="1"/>
          </p:nvPr>
        </p:nvSpPr>
        <p:spPr>
          <a:xfrm>
            <a:off x="657225" y="1556951"/>
            <a:ext cx="10906125" cy="4691449"/>
          </a:xfrm>
        </p:spPr>
        <p:txBody>
          <a:bodyPr>
            <a:noAutofit/>
          </a:bodyPr>
          <a:lstStyle/>
          <a:p>
            <a:pPr>
              <a:lnSpc>
                <a:spcPct val="100000"/>
              </a:lnSpc>
              <a:spcBef>
                <a:spcPts val="600"/>
              </a:spcBef>
              <a:buFont typeface="Monotype Sorts" charset="2"/>
              <a:buNone/>
              <a:tabLst>
                <a:tab pos="228600" algn="l"/>
              </a:tabLst>
            </a:pPr>
            <a:r>
              <a:rPr lang="en-US" sz="1800" dirty="0">
                <a:cs typeface="Arial" pitchFamily="34" charset="0"/>
              </a:rPr>
              <a:t>Specific	------------------------</a:t>
            </a:r>
            <a:r>
              <a:rPr lang="en-US" sz="1800" dirty="0">
                <a:cs typeface="Arial" pitchFamily="34" charset="0"/>
                <a:sym typeface="Symbol" pitchFamily="18" charset="2"/>
              </a:rPr>
              <a:t>	</a:t>
            </a:r>
            <a:r>
              <a:rPr lang="en-US" sz="1800" dirty="0">
                <a:cs typeface="Arial" pitchFamily="34" charset="0"/>
              </a:rPr>
              <a:t>Specific Intervention	---------------------</a:t>
            </a:r>
            <a:r>
              <a:rPr lang="en-US" sz="1800" dirty="0">
                <a:cs typeface="Arial" pitchFamily="34" charset="0"/>
                <a:sym typeface="Symbol" pitchFamily="18" charset="2"/>
              </a:rPr>
              <a:t>	Transfer to</a:t>
            </a: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Bedwetting			</a:t>
            </a:r>
            <a:r>
              <a:rPr lang="en-US" sz="1800" i="1" dirty="0">
                <a:cs typeface="Arial" pitchFamily="34" charset="0"/>
              </a:rPr>
              <a:t>Jacks		</a:t>
            </a:r>
            <a:r>
              <a:rPr lang="en-US" sz="1800" dirty="0">
                <a:cs typeface="Arial" pitchFamily="34" charset="0"/>
              </a:rPr>
              <a:t>	         		Bedwetting	</a:t>
            </a:r>
          </a:p>
          <a:p>
            <a:pPr>
              <a:lnSpc>
                <a:spcPct val="100000"/>
              </a:lnSpc>
              <a:spcBef>
                <a:spcPts val="600"/>
              </a:spcBef>
              <a:buFont typeface="Monotype Sorts" charset="2"/>
              <a:buNone/>
              <a:tabLst>
                <a:tab pos="228600" algn="l"/>
              </a:tabLst>
            </a:pPr>
            <a:r>
              <a:rPr lang="en-US" sz="1800" dirty="0">
                <a:cs typeface="Arial" pitchFamily="34" charset="0"/>
              </a:rPr>
              <a:t>					Bicycle Riding</a:t>
            </a:r>
            <a:r>
              <a:rPr lang="en-US" sz="1800" i="1" dirty="0">
                <a:cs typeface="Arial" pitchFamily="34" charset="0"/>
              </a:rPr>
              <a:t>	</a:t>
            </a:r>
            <a:r>
              <a:rPr lang="en-US" sz="1800" dirty="0">
                <a:cs typeface="Arial" pitchFamily="34" charset="0"/>
              </a:rPr>
              <a:t>	         		Problem</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r>
              <a:rPr lang="en-US" sz="1800" i="1" dirty="0">
                <a:cs typeface="Arial" pitchFamily="34" charset="0"/>
              </a:rPr>
              <a:t>					</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(DERIVE)			(EVOKE)</a:t>
            </a:r>
          </a:p>
          <a:p>
            <a:pPr>
              <a:lnSpc>
                <a:spcPct val="100000"/>
              </a:lnSpc>
              <a:spcBef>
                <a:spcPts val="600"/>
              </a:spcBef>
              <a:buFont typeface="Monotype Sorts" charset="2"/>
              <a:buNone/>
              <a:tabLst>
                <a:tab pos="228600" algn="l"/>
              </a:tabLst>
            </a:pPr>
            <a:endParaRPr lang="en-US" sz="1800" dirty="0">
              <a:cs typeface="Arial" pitchFamily="34" charset="0"/>
            </a:endParaRPr>
          </a:p>
          <a:p>
            <a:pPr>
              <a:lnSpc>
                <a:spcPct val="100000"/>
              </a:lnSpc>
              <a:spcBef>
                <a:spcPts val="600"/>
              </a:spcBef>
              <a:buFont typeface="Monotype Sorts" charset="2"/>
              <a:buNone/>
              <a:tabLst>
                <a:tab pos="228600" algn="l"/>
              </a:tabLst>
            </a:pPr>
            <a:r>
              <a:rPr lang="en-US" sz="1800" dirty="0">
                <a:cs typeface="Arial" pitchFamily="34" charset="0"/>
              </a:rPr>
              <a:t>Lack of Muscle Control  -----------------------------------------------------------------------</a:t>
            </a:r>
            <a:r>
              <a:rPr lang="en-US" sz="1800" dirty="0">
                <a:cs typeface="Arial" pitchFamily="34" charset="0"/>
                <a:sym typeface="Symbol" pitchFamily="18" charset="2"/>
              </a:rPr>
              <a:t>  Automatic Muscle Control</a:t>
            </a:r>
          </a:p>
          <a:p>
            <a:pPr>
              <a:lnSpc>
                <a:spcPct val="100000"/>
              </a:lnSpc>
              <a:spcBef>
                <a:spcPts val="600"/>
              </a:spcBef>
              <a:buFont typeface="Monotype Sorts" charset="2"/>
              <a:buNone/>
              <a:tabLst>
                <a:tab pos="228600" algn="l"/>
              </a:tabLst>
            </a:pPr>
            <a:r>
              <a:rPr lang="en-US" sz="1800" dirty="0">
                <a:cs typeface="Arial" pitchFamily="34" charset="0"/>
                <a:sym typeface="Symbol" pitchFamily="18" charset="2"/>
              </a:rPr>
              <a:t>								</a:t>
            </a:r>
            <a:endParaRPr lang="en-US" sz="1800" dirty="0">
              <a:cs typeface="Arial" pitchFamily="34" charset="0"/>
            </a:endParaRPr>
          </a:p>
        </p:txBody>
      </p:sp>
    </p:spTree>
    <p:extLst>
      <p:ext uri="{BB962C8B-B14F-4D97-AF65-F5344CB8AC3E}">
        <p14:creationId xmlns:p14="http://schemas.microsoft.com/office/powerpoint/2010/main" val="25397396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50865" y="184666"/>
            <a:ext cx="10353761" cy="1232271"/>
          </a:xfrm>
        </p:spPr>
        <p:txBody>
          <a:bodyPr>
            <a:normAutofit/>
          </a:bodyPr>
          <a:lstStyle/>
          <a:p>
            <a:pPr algn="ctr">
              <a:defRPr/>
            </a:pPr>
            <a:r>
              <a:rPr lang="en-US" sz="4000" dirty="0">
                <a:effectLst/>
                <a:cs typeface="Arial" pitchFamily="34" charset="0"/>
              </a:rPr>
              <a:t>Problems to Solutions: Intervention</a:t>
            </a:r>
          </a:p>
        </p:txBody>
      </p:sp>
      <p:sp>
        <p:nvSpPr>
          <p:cNvPr id="132099" name="Rectangle 3"/>
          <p:cNvSpPr>
            <a:spLocks noGrp="1" noChangeArrowheads="1"/>
          </p:cNvSpPr>
          <p:nvPr>
            <p:ph type="body" idx="1"/>
          </p:nvPr>
        </p:nvSpPr>
        <p:spPr>
          <a:xfrm>
            <a:off x="950865" y="1524000"/>
            <a:ext cx="10071362" cy="5181600"/>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Design an intervention</a:t>
            </a:r>
          </a:p>
          <a:p>
            <a:pPr marL="749808" lvl="1" indent="-457200" eaLnBrk="0" fontAlgn="base" hangingPunct="0">
              <a:spcAft>
                <a:spcPct val="0"/>
              </a:spcAft>
              <a:buSzPct val="100000"/>
            </a:pPr>
            <a:r>
              <a:rPr lang="en-US" sz="2800" kern="0" dirty="0">
                <a:effectLst/>
                <a:latin typeface="Arial" pitchFamily="34" charset="0"/>
                <a:cs typeface="Arial" pitchFamily="34" charset="0"/>
              </a:rPr>
              <a:t>Use an analogy</a:t>
            </a:r>
          </a:p>
          <a:p>
            <a:pPr marL="749808" lvl="1" indent="-457200" eaLnBrk="0" fontAlgn="base" hangingPunct="0">
              <a:spcAft>
                <a:spcPct val="0"/>
              </a:spcAft>
              <a:buSzPct val="100000"/>
            </a:pPr>
            <a:r>
              <a:rPr lang="en-US" sz="2800" kern="0" dirty="0">
                <a:effectLst/>
                <a:latin typeface="Arial" pitchFamily="34" charset="0"/>
                <a:cs typeface="Arial" pitchFamily="34" charset="0"/>
              </a:rPr>
              <a:t>Tell a story</a:t>
            </a:r>
          </a:p>
          <a:p>
            <a:pPr marL="749808" lvl="1" indent="-457200" eaLnBrk="0" fontAlgn="base" hangingPunct="0">
              <a:spcAft>
                <a:spcPct val="0"/>
              </a:spcAft>
              <a:buSzPct val="100000"/>
            </a:pPr>
            <a:r>
              <a:rPr lang="en-US" sz="2800" kern="0" dirty="0">
                <a:effectLst/>
                <a:latin typeface="Arial" pitchFamily="34" charset="0"/>
                <a:cs typeface="Arial" pitchFamily="34" charset="0"/>
              </a:rPr>
              <a:t>Agree on a task or action</a:t>
            </a:r>
          </a:p>
          <a:p>
            <a:pPr marL="749808" lvl="1" indent="-457200" eaLnBrk="0" fontAlgn="base" hangingPunct="0">
              <a:spcAft>
                <a:spcPct val="0"/>
              </a:spcAft>
              <a:buSzPct val="100000"/>
            </a:pPr>
            <a:r>
              <a:rPr lang="en-US" sz="2800" kern="0" dirty="0">
                <a:effectLst/>
                <a:latin typeface="Arial" pitchFamily="34" charset="0"/>
                <a:cs typeface="Arial" pitchFamily="34" charset="0"/>
              </a:rPr>
              <a:t>Evoke a hypnotic shift in automatic experience</a:t>
            </a:r>
          </a:p>
          <a:p>
            <a:pPr marL="749808" lvl="1" indent="-457200" eaLnBrk="0" fontAlgn="base" hangingPunct="0">
              <a:spcAft>
                <a:spcPct val="0"/>
              </a:spcAft>
              <a:buSzPct val="100000"/>
            </a:pPr>
            <a:r>
              <a:rPr lang="en-US" sz="2800" kern="0" dirty="0">
                <a:effectLst/>
                <a:latin typeface="Arial" pitchFamily="34" charset="0"/>
                <a:cs typeface="Arial" pitchFamily="34" charset="0"/>
              </a:rPr>
              <a:t>Evoke some experience interpersonally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114891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 calcmode="lin" valueType="num">
                                      <p:cBhvr>
                                        <p:cTn id="3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Thus, you have to ask yourself what you believe about people and their innate abilities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Do you believe people have more resources than they consciously realize?</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290771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48521</TotalTime>
  <Words>4359</Words>
  <Application>Microsoft Office PowerPoint</Application>
  <PresentationFormat>Widescreen</PresentationFormat>
  <Paragraphs>609</Paragraphs>
  <Slides>85</Slides>
  <Notes>80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85</vt:i4>
      </vt:variant>
    </vt:vector>
  </HeadingPairs>
  <TitlesOfParts>
    <vt:vector size="95" baseType="lpstr">
      <vt:lpstr>Arial</vt:lpstr>
      <vt:lpstr>Bookman Old Style</vt:lpstr>
      <vt:lpstr>Calibri</vt:lpstr>
      <vt:lpstr>Monotype Sorts</vt:lpstr>
      <vt:lpstr>Rockwell</vt:lpstr>
      <vt:lpstr>Tahoma</vt:lpstr>
      <vt:lpstr>Times New Roman</vt:lpstr>
      <vt:lpstr>Wingdings</vt:lpstr>
      <vt:lpstr>Damask</vt:lpstr>
      <vt:lpstr>1_Office Theme</vt:lpstr>
      <vt:lpstr>PowerPoint Presentation</vt:lpstr>
      <vt:lpstr>Tidbits</vt:lpstr>
      <vt:lpstr>PowerPoint Presentation</vt:lpstr>
      <vt:lpstr>Hypnosis Defined</vt:lpstr>
      <vt:lpstr>Former (Pre-2003) Definition of Hypnosis  “Hypnosis is a procedure during which a health professional or researcher suggests that a client, patient, or subject experience changes in sensation, perceptions, thoughts or behavior.”</vt:lpstr>
      <vt:lpstr>Revised Definition of Hypnosis  “A focused experience of attentional absorption that invites people to respond experientially on multiple levels to amplify and utilize their personal resources in a goal-directed fashion.” (p. 7).</vt:lpstr>
      <vt:lpstr>Hypnosis Redefined</vt:lpstr>
      <vt:lpstr>In hypnosis, people process information differently, and they are able to access abilities they otherwise don’t know how to elicit.</vt:lpstr>
      <vt:lpstr>Thus, you have to ask yourself what you believe about people and their innate abilities  Do you believe people have more resources than they consciously realize?</vt:lpstr>
      <vt:lpstr>Credentialing</vt:lpstr>
      <vt:lpstr>Credentialing</vt:lpstr>
      <vt:lpstr>PowerPoint Presentation</vt:lpstr>
      <vt:lpstr>PowerPoint Presentation</vt:lpstr>
      <vt:lpstr>Why Learn Hypnosis? </vt:lpstr>
      <vt:lpstr>Why Learn Hypnosis?</vt:lpstr>
      <vt:lpstr>Evidence-Based Practice (EBP)</vt:lpstr>
      <vt:lpstr>Evidence-Based Practice (EBP)</vt:lpstr>
      <vt:lpstr>Evidence-Based Practice (EBP)</vt:lpstr>
      <vt:lpstr>Clinical Expertise The APA Task Force on EBP</vt:lpstr>
      <vt:lpstr>Evidence-Based Practice (EBP)</vt:lpstr>
      <vt:lpstr>Patient (Client) Characteristics, Culture, and Preferences</vt:lpstr>
      <vt:lpstr>Why Learn Hypnosis? (cont.)</vt:lpstr>
      <vt:lpstr>From Pathology to Strengths</vt:lpstr>
      <vt:lpstr>Strengths-Based Principles</vt:lpstr>
      <vt:lpstr>Is Hypnosis a Therapy?  There are good arguments to both yes and no. My view is that hypnosis is a tool, an experiential vehicle for stimulating new, therapeutic associations in the client.</vt:lpstr>
      <vt:lpstr>Does Hypnosis Cure People?  No. It’s what happens during hypnosis—the new and beneficial association the client forms.</vt:lpstr>
      <vt:lpstr>What Does Hypnosis Do?  It amplifies and/or de-amplifies specific elements of experience. It generates associations and dissociations.</vt:lpstr>
      <vt:lpstr>Think in these terms: What frame of mind does someone need to be in in order to achieve the goal?  Hypnosis is about building frames of mind.</vt:lpstr>
      <vt:lpstr>The Salient Question…  Is not, “Does hypnosis cure problem X?” Rather, “If one applies therapy approach Y without hypnosis and applies therapy approach Y with hypnosis, will the addition of hypnosis to the process likely enhance the treatment outcome?”  The evidence suggest the answer is yes.</vt:lpstr>
      <vt:lpstr>What Does Hypnosis Add to the Therapy Context?</vt:lpstr>
      <vt:lpstr>Contexts of Hypnosis</vt:lpstr>
      <vt:lpstr>Jay Haley (1993-2007)</vt:lpstr>
      <vt:lpstr>Hypnosis in Psychotherapy</vt:lpstr>
      <vt:lpstr>General Ways to Use Hypnosis</vt:lpstr>
      <vt:lpstr>Multiple Functions of Hypnosis</vt:lpstr>
      <vt:lpstr>Whenever you do hypnosis, there’s a reason or purpose—a goal. And there’s a structure to achieving that goal. </vt:lpstr>
      <vt:lpstr>Indication – Contraindication</vt:lpstr>
      <vt:lpstr>Indications – Contraindications</vt:lpstr>
      <vt:lpstr>Indications – Contraindications Example: Smoking</vt:lpstr>
      <vt:lpstr>Indications – Contraindications Example: School Avoidance</vt:lpstr>
      <vt:lpstr>Indications – Contraindications Example: Trauma</vt:lpstr>
      <vt:lpstr>Ericksonian Hypnosis</vt:lpstr>
      <vt:lpstr>Milton H. Erickson, M.D. </vt:lpstr>
      <vt:lpstr>Milton H. Erickson, M.D. (1901-1980)</vt:lpstr>
      <vt:lpstr>Perhaps Milton Erickson’s most significant contribution was in developing an interpersonal view of hypnosis. </vt:lpstr>
      <vt:lpstr>PowerPoint Presentation</vt:lpstr>
      <vt:lpstr>Traditional vs. Ericksonian</vt:lpstr>
      <vt:lpstr>Language and Focus</vt:lpstr>
      <vt:lpstr>Authoritative vs. Permissive</vt:lpstr>
      <vt:lpstr>Indicators, Suggestion, &amp; Hypnotic Phenomena</vt:lpstr>
      <vt:lpstr>Symptomatic and Healing Trances</vt:lpstr>
      <vt:lpstr>Common Trance Indicators</vt:lpstr>
      <vt:lpstr>Forms of Suggestion</vt:lpstr>
      <vt:lpstr>Hypnotic Phenomena</vt:lpstr>
      <vt:lpstr>Structure</vt:lpstr>
      <vt:lpstr>A General Structure for a Hypnosis Session</vt:lpstr>
      <vt:lpstr>Elements of Induction</vt:lpstr>
      <vt:lpstr>What You Focus on, You Amplify in Your Awareness  The salient questions are, “What do we want the client to focus on, and why?”</vt:lpstr>
      <vt:lpstr> Four Doorways into Altered States</vt:lpstr>
      <vt:lpstr>Examples of Induction Milton Erickson </vt:lpstr>
      <vt:lpstr>Examples of Induction Steve Gilligan </vt:lpstr>
      <vt:lpstr>Induction Techniques by Age</vt:lpstr>
      <vt:lpstr>Elements of Induction</vt:lpstr>
      <vt:lpstr>Permission</vt:lpstr>
      <vt:lpstr>Matching</vt:lpstr>
      <vt:lpstr>1a: Permission &amp; Matching</vt:lpstr>
      <vt:lpstr>Presupposition</vt:lpstr>
      <vt:lpstr>1b: Permission, Matching, &amp; Presupposition</vt:lpstr>
      <vt:lpstr>Description</vt:lpstr>
      <vt:lpstr>Permissive Language</vt:lpstr>
      <vt:lpstr>Splitting</vt:lpstr>
      <vt:lpstr>Splitting (cont.)</vt:lpstr>
      <vt:lpstr>1c: Permission, Matching, &amp; Splitting</vt:lpstr>
      <vt:lpstr>Linking</vt:lpstr>
      <vt:lpstr>1d: Permission, Matching, &amp; Linking</vt:lpstr>
      <vt:lpstr>Interspersal</vt:lpstr>
      <vt:lpstr>1e: Permission, Matching, &amp; Interspersal</vt:lpstr>
      <vt:lpstr>Problems to Solutions: A Framework</vt:lpstr>
      <vt:lpstr>Problems to Solutions</vt:lpstr>
      <vt:lpstr>Problems to Solutions</vt:lpstr>
      <vt:lpstr>Erickson Case Example #1</vt:lpstr>
      <vt:lpstr>Erickson Case Example #2</vt:lpstr>
      <vt:lpstr>Erickson Case Example #3</vt:lpstr>
      <vt:lpstr>Erickson Case Example #4</vt:lpstr>
      <vt:lpstr>Problems to Solutions: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744</cp:revision>
  <dcterms:created xsi:type="dcterms:W3CDTF">2013-08-22T00:53:06Z</dcterms:created>
  <dcterms:modified xsi:type="dcterms:W3CDTF">2026-06-11T03:06:33Z</dcterms:modified>
</cp:coreProperties>
</file>