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100" r:id="rId2"/>
  </p:sldMasterIdLst>
  <p:notesMasterIdLst>
    <p:notesMasterId r:id="rId33"/>
  </p:notesMasterIdLst>
  <p:sldIdLst>
    <p:sldId id="1012" r:id="rId3"/>
    <p:sldId id="443" r:id="rId4"/>
    <p:sldId id="1426" r:id="rId5"/>
    <p:sldId id="1418" r:id="rId6"/>
    <p:sldId id="1425" r:id="rId7"/>
    <p:sldId id="1427" r:id="rId8"/>
    <p:sldId id="1355" r:id="rId9"/>
    <p:sldId id="1414" r:id="rId10"/>
    <p:sldId id="1404" r:id="rId11"/>
    <p:sldId id="1350" r:id="rId12"/>
    <p:sldId id="1420" r:id="rId13"/>
    <p:sldId id="1419" r:id="rId14"/>
    <p:sldId id="1037" r:id="rId15"/>
    <p:sldId id="1038" r:id="rId16"/>
    <p:sldId id="1411" r:id="rId17"/>
    <p:sldId id="436" r:id="rId18"/>
    <p:sldId id="1407" r:id="rId19"/>
    <p:sldId id="1421" r:id="rId20"/>
    <p:sldId id="1422" r:id="rId21"/>
    <p:sldId id="1423" r:id="rId22"/>
    <p:sldId id="1424" r:id="rId23"/>
    <p:sldId id="1417" r:id="rId24"/>
    <p:sldId id="1415" r:id="rId25"/>
    <p:sldId id="1403" r:id="rId26"/>
    <p:sldId id="1416" r:id="rId27"/>
    <p:sldId id="321" r:id="rId28"/>
    <p:sldId id="1117" r:id="rId29"/>
    <p:sldId id="1412" r:id="rId30"/>
    <p:sldId id="1413" r:id="rId31"/>
    <p:sldId id="1055" r:id="rId3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3133" autoAdjust="0"/>
  </p:normalViewPr>
  <p:slideViewPr>
    <p:cSldViewPr snapToGrid="0">
      <p:cViewPr varScale="1">
        <p:scale>
          <a:sx n="69" d="100"/>
          <a:sy n="69" d="100"/>
        </p:scale>
        <p:origin x="448"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92B1F5-A4F7-4986-87DF-FF0CD21C6054}" type="datetimeFigureOut">
              <a:rPr lang="en-US" smtClean="0"/>
              <a:t>6/22/2023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7B23EABE-0BCD-4BF4-85FC-DD2E690C244F}" type="slidenum">
              <a:rPr lang="en-US" sz="1900" kern="0">
                <a:solidFill>
                  <a:prstClr val="black"/>
                </a:solidFill>
              </a:rPr>
              <a:pPr defTabSz="942289">
                <a:defRPr/>
              </a:pPr>
              <a:t>1</a:t>
            </a:fld>
            <a:endParaRPr lang="en-US" sz="1900" kern="0">
              <a:solidFill>
                <a:prstClr val="black"/>
              </a:solidFill>
            </a:endParaRPr>
          </a:p>
        </p:txBody>
      </p:sp>
    </p:spTree>
    <p:extLst>
      <p:ext uri="{BB962C8B-B14F-4D97-AF65-F5344CB8AC3E}">
        <p14:creationId xmlns:p14="http://schemas.microsoft.com/office/powerpoint/2010/main" val="35343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defTabSz="970926">
              <a:defRPr/>
            </a:pPr>
            <a:fld id="{9D4F3D71-FA9A-4DE4-895D-49EF185DB54B}" type="slidenum">
              <a:rPr lang="en-US" sz="1200" kern="0">
                <a:solidFill>
                  <a:prstClr val="black"/>
                </a:solidFill>
                <a:latin typeface="Times New Roman" pitchFamily="18" charset="0"/>
              </a:rPr>
              <a:pPr defTabSz="970926">
                <a:defRPr/>
              </a:pPr>
              <a:t>10</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52023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91911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9875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13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14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3244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9C17F282-F561-4110-8A87-A5DD77B5A4AA}" type="slidenum">
              <a:rPr lang="en-US" sz="1200">
                <a:solidFill>
                  <a:prstClr val="black"/>
                </a:solidFill>
              </a:rPr>
              <a:pPr defTabSz="471145" eaLnBrk="1" hangingPunct="1">
                <a:defRPr/>
              </a:pPr>
              <a:t>16</a:t>
            </a:fld>
            <a:endParaRPr lang="en-US" sz="1200">
              <a:solidFill>
                <a:prstClr val="black"/>
              </a:solidFill>
            </a:endParaRPr>
          </a:p>
        </p:txBody>
      </p:sp>
    </p:spTree>
    <p:extLst>
      <p:ext uri="{BB962C8B-B14F-4D97-AF65-F5344CB8AC3E}">
        <p14:creationId xmlns:p14="http://schemas.microsoft.com/office/powerpoint/2010/main" val="110025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54264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5097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4580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Tahoma" panose="020B0604030504040204" pitchFamily="34" charset="0"/>
              </a:defRPr>
            </a:lvl1pPr>
            <a:lvl2pPr marL="765610" indent="-294465">
              <a:defRPr sz="3700">
                <a:solidFill>
                  <a:schemeClr val="tx1"/>
                </a:solidFill>
                <a:latin typeface="Tahoma" panose="020B0604030504040204" pitchFamily="34" charset="0"/>
              </a:defRPr>
            </a:lvl2pPr>
            <a:lvl3pPr marL="1177862" indent="-235572">
              <a:defRPr sz="3700">
                <a:solidFill>
                  <a:schemeClr val="tx1"/>
                </a:solidFill>
                <a:latin typeface="Tahoma" panose="020B0604030504040204" pitchFamily="34" charset="0"/>
              </a:defRPr>
            </a:lvl3pPr>
            <a:lvl4pPr marL="1649006" indent="-235572">
              <a:defRPr sz="3700">
                <a:solidFill>
                  <a:schemeClr val="tx1"/>
                </a:solidFill>
                <a:latin typeface="Tahoma" panose="020B0604030504040204" pitchFamily="34" charset="0"/>
              </a:defRPr>
            </a:lvl4pPr>
            <a:lvl5pPr marL="2120151" indent="-235572">
              <a:defRPr sz="3700">
                <a:solidFill>
                  <a:schemeClr val="tx1"/>
                </a:solidFill>
                <a:latin typeface="Tahoma" panose="020B0604030504040204" pitchFamily="34" charset="0"/>
              </a:defRPr>
            </a:lvl5pPr>
            <a:lvl6pPr marL="2591295" indent="-235572" eaLnBrk="0" fontAlgn="base" hangingPunct="0">
              <a:spcBef>
                <a:spcPct val="0"/>
              </a:spcBef>
              <a:spcAft>
                <a:spcPct val="0"/>
              </a:spcAft>
              <a:defRPr sz="3700">
                <a:solidFill>
                  <a:schemeClr val="tx1"/>
                </a:solidFill>
                <a:latin typeface="Tahoma" panose="020B0604030504040204" pitchFamily="34" charset="0"/>
              </a:defRPr>
            </a:lvl6pPr>
            <a:lvl7pPr marL="3062440" indent="-235572" eaLnBrk="0" fontAlgn="base" hangingPunct="0">
              <a:spcBef>
                <a:spcPct val="0"/>
              </a:spcBef>
              <a:spcAft>
                <a:spcPct val="0"/>
              </a:spcAft>
              <a:defRPr sz="3700">
                <a:solidFill>
                  <a:schemeClr val="tx1"/>
                </a:solidFill>
                <a:latin typeface="Tahoma" panose="020B0604030504040204" pitchFamily="34" charset="0"/>
              </a:defRPr>
            </a:lvl7pPr>
            <a:lvl8pPr marL="3533585" indent="-235572" eaLnBrk="0" fontAlgn="base" hangingPunct="0">
              <a:spcBef>
                <a:spcPct val="0"/>
              </a:spcBef>
              <a:spcAft>
                <a:spcPct val="0"/>
              </a:spcAft>
              <a:defRPr sz="3700">
                <a:solidFill>
                  <a:schemeClr val="tx1"/>
                </a:solidFill>
                <a:latin typeface="Tahoma" panose="020B0604030504040204" pitchFamily="34" charset="0"/>
              </a:defRPr>
            </a:lvl8pPr>
            <a:lvl9pPr marL="4004729" indent="-235572" eaLnBrk="0" fontAlgn="base" hangingPunct="0">
              <a:spcBef>
                <a:spcPct val="0"/>
              </a:spcBef>
              <a:spcAft>
                <a:spcPct val="0"/>
              </a:spcAft>
              <a:defRPr sz="37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639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146FBC3A-7A19-4A19-9447-879F60BF9591}"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7114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84376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1806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1748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ED445CF1-A174-4ED8-BFEA-AFB270AA0E75}" type="slidenum">
              <a:rPr lang="en-US" sz="1200" b="0">
                <a:solidFill>
                  <a:prstClr val="black"/>
                </a:solidFill>
                <a:latin typeface="Times New Roman" pitchFamily="18" charset="0"/>
              </a:rPr>
              <a:pPr/>
              <a:t>24</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4181263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A90357F9-C669-43BA-A925-2E3BB6E583A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01431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A90357F9-C669-43BA-A925-2E3BB6E583A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1025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64719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8760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415413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8075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30</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08496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7770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4473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marL="0" marR="0" lvl="0" indent="0" algn="r" defTabSz="485463"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8546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4101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defTabSz="485463">
              <a:defRPr/>
            </a:pPr>
            <a:fld id="{55D6CFE6-C5B6-4335-A47D-48208C053239}" type="slidenum">
              <a:rPr lang="en-US" sz="1200" b="0">
                <a:solidFill>
                  <a:prstClr val="black"/>
                </a:solidFill>
                <a:latin typeface="Times New Roman" pitchFamily="18" charset="0"/>
              </a:rPr>
              <a:pPr defTabSz="485463">
                <a:defRPr/>
              </a:pPr>
              <a:t>7</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2579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A90357F9-C669-43BA-A925-2E3BB6E583A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6507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marL="0" marR="0" lvl="0" indent="0" algn="r" defTabSz="970926"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rPr>
              <a:pPr marL="0" marR="0" lvl="0" indent="0" algn="r" defTabSz="97092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40930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D4F5D5-FFFD-6E45-93BD-E1230C33D76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77381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500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4F5D5-FFFD-6E45-93BD-E1230C33D76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08968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D4F5D5-FFFD-6E45-93BD-E1230C33D76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391030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4F5D5-FFFD-6E45-93BD-E1230C33D765}"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873957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4F5D5-FFFD-6E45-93BD-E1230C33D765}"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6307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F5D5-FFFD-6E45-93BD-E1230C33D765}"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13724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679434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849463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81440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96689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BD4F5D5-FFFD-6E45-93BD-E1230C33D765}" type="datetimeFigureOut">
              <a:rPr lang="en-US" smtClean="0"/>
              <a:t>6/22/2023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E57F66-EBE3-EF45-842A-1C5B9B82E17A}" type="slidenum">
              <a:rPr lang="en-US" smtClean="0"/>
              <a:t>‹#›</a:t>
            </a:fld>
            <a:endParaRPr lang="en-US"/>
          </a:p>
        </p:txBody>
      </p:sp>
      <p:pic>
        <p:nvPicPr>
          <p:cNvPr id="7" name="Picture 6" descr="Nate - 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069619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38/s41562-02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6.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189" y="1928591"/>
            <a:ext cx="9709038" cy="3393237"/>
          </a:xfrm>
          <a:prstGeom prst="rect">
            <a:avLst/>
          </a:prstGeom>
          <a:noFill/>
        </p:spPr>
        <p:txBody>
          <a:bodyPr wrap="square" rtlCol="0">
            <a:spAutoFit/>
          </a:bodyPr>
          <a:lstStyle/>
          <a:p>
            <a:pPr lvl="0" algn="ctr" defTabSz="914400">
              <a:defRPr/>
            </a:pPr>
            <a:r>
              <a:rPr lang="en-US" sz="4800" kern="0" dirty="0">
                <a:solidFill>
                  <a:prstClr val="white"/>
                </a:solidFill>
                <a:latin typeface="Arial" pitchFamily="34" charset="0"/>
                <a:cs typeface="Arial" pitchFamily="34" charset="0"/>
              </a:rPr>
              <a:t>The Language of Life</a:t>
            </a:r>
          </a:p>
          <a:p>
            <a:pPr lvl="0" algn="ctr" defTabSz="914400">
              <a:defRPr/>
            </a:pPr>
            <a:r>
              <a:rPr lang="en-US" sz="3800" kern="0" dirty="0">
                <a:solidFill>
                  <a:prstClr val="white"/>
                </a:solidFill>
                <a:latin typeface="Arial" pitchFamily="34" charset="0"/>
                <a:cs typeface="Arial" pitchFamily="34" charset="0"/>
              </a:rPr>
              <a:t>Positive Psychology Today</a:t>
            </a:r>
          </a:p>
          <a:p>
            <a:pPr lvl="0" algn="ctr" defTabSz="914400">
              <a:defRPr/>
            </a:pPr>
            <a:r>
              <a:rPr lang="en-US" sz="3800" kern="0" dirty="0">
                <a:solidFill>
                  <a:prstClr val="white"/>
                </a:solidFill>
                <a:latin typeface="Arial" pitchFamily="34" charset="0"/>
                <a:cs typeface="Arial" pitchFamily="34" charset="0"/>
              </a:rPr>
              <a:t>(and Tomorrow)</a:t>
            </a:r>
          </a:p>
          <a:p>
            <a:pPr lvl="0" algn="ctr" defTabSz="914400">
              <a:defRPr/>
            </a:pPr>
            <a:endParaRPr kumimoji="0" lang="en-US" sz="3600" b="0" i="0" u="none" strike="noStrike" kern="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cs typeface="Arial" pitchFamily="34" charset="0"/>
              </a:rPr>
              <a:t>Bob Bertolino, Ph.D.</a:t>
            </a:r>
            <a:br>
              <a:rPr kumimoji="0" lang="en-US" sz="2000" b="0" i="0" u="none" strike="noStrike" kern="0" cap="none" spc="0" normalizeH="0" baseline="0" noProof="0" dirty="0">
                <a:ln>
                  <a:noFill/>
                </a:ln>
                <a:solidFill>
                  <a:prstClr val="white"/>
                </a:solidFill>
                <a:effectLst/>
                <a:uLnTx/>
                <a:uFillTx/>
                <a:latin typeface="Arial" pitchFamily="34" charset="0"/>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Professor, Maryville University-St. Louis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Clinical Advisor, Youth In Need, Inc.</a:t>
            </a:r>
          </a:p>
        </p:txBody>
      </p:sp>
      <p:sp>
        <p:nvSpPr>
          <p:cNvPr id="3" name="TextBox 2">
            <a:extLst>
              <a:ext uri="{FF2B5EF4-FFF2-40B4-BE49-F238E27FC236}">
                <a16:creationId xmlns:a16="http://schemas.microsoft.com/office/drawing/2014/main" id="{D9875F10-AC5A-420C-D248-3BD932FB5E2A}"/>
              </a:ext>
            </a:extLst>
          </p:cNvPr>
          <p:cNvSpPr txBox="1"/>
          <p:nvPr/>
        </p:nvSpPr>
        <p:spPr>
          <a:xfrm>
            <a:off x="1685636" y="663910"/>
            <a:ext cx="8820727" cy="523220"/>
          </a:xfrm>
          <a:prstGeom prst="rect">
            <a:avLst/>
          </a:prstGeom>
          <a:noFill/>
        </p:spPr>
        <p:txBody>
          <a:bodyPr wrap="square" rtlCol="0">
            <a:spAutoFit/>
          </a:bodyPr>
          <a:lstStyle/>
          <a:p>
            <a:pPr lvl="0" algn="ctr" defTabSz="914400">
              <a:defRPr/>
            </a:pPr>
            <a:r>
              <a:rPr lang="en-US" sz="2800" kern="0" dirty="0">
                <a:solidFill>
                  <a:prstClr val="white"/>
                </a:solidFill>
                <a:latin typeface="Arial" panose="020B0604020202020204" pitchFamily="34" charset="0"/>
                <a:cs typeface="Arial" panose="020B0604020202020204" pitchFamily="34" charset="0"/>
              </a:rPr>
              <a:t>Saint Louis Crisis Nursery 2023 Annual Conference</a:t>
            </a:r>
            <a:endParaRPr kumimoji="0" lang="en-US" sz="2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How Language Influences </a:t>
            </a:r>
            <a:r>
              <a:rPr lang="en-US" sz="3200" dirty="0">
                <a:solidFill>
                  <a:schemeClr val="bg1"/>
                </a:solidFill>
                <a:latin typeface="Arial" pitchFamily="34" charset="0"/>
                <a:cs typeface="Arial" pitchFamily="34" charset="0"/>
              </a:rPr>
              <a:t>(cont.)</a:t>
            </a:r>
            <a:endParaRPr lang="en-US" sz="40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689114" y="1285359"/>
            <a:ext cx="10669169" cy="5200282"/>
          </a:xfrm>
          <a:effectLst/>
        </p:spPr>
        <p:txBody>
          <a:bodyPr>
            <a:normAutofit/>
          </a:bodyPr>
          <a:lstStyle/>
          <a:p>
            <a:pPr marL="457200" indent="-457200">
              <a:spcBef>
                <a:spcPts val="600"/>
              </a:spcBef>
              <a:buClr>
                <a:schemeClr val="bg1"/>
              </a:buClr>
              <a:buSzPct val="100000"/>
              <a:buFont typeface="+mj-lt"/>
              <a:buAutoNum type="arabicPeriod" startAt="3"/>
              <a:defRPr/>
            </a:pPr>
            <a:r>
              <a:rPr lang="en-US" sz="3200" dirty="0">
                <a:solidFill>
                  <a:schemeClr val="bg1"/>
                </a:solidFill>
                <a:latin typeface="Arial" panose="020B0604020202020204" pitchFamily="34" charset="0"/>
                <a:cs typeface="Arial" panose="020B0604020202020204" pitchFamily="34" charset="0"/>
              </a:rPr>
              <a:t>The Messages from Water</a:t>
            </a:r>
          </a:p>
          <a:p>
            <a:pPr marL="0" indent="0">
              <a:spcBef>
                <a:spcPts val="600"/>
              </a:spcBef>
              <a:buClr>
                <a:schemeClr val="bg1"/>
              </a:buClr>
              <a:buSzPct val="100000"/>
              <a:buNone/>
              <a:defRPr/>
            </a:pPr>
            <a:r>
              <a:rPr lang="en-US" sz="2800" dirty="0">
                <a:solidFill>
                  <a:schemeClr val="bg1"/>
                </a:solidFill>
                <a:latin typeface="Arial" panose="020B0604020202020204" pitchFamily="34" charset="0"/>
                <a:cs typeface="Arial" panose="020B0604020202020204" pitchFamily="34" charset="0"/>
              </a:rPr>
              <a:t>	Masaru </a:t>
            </a:r>
            <a:r>
              <a:rPr lang="en-US" sz="2800" dirty="0" err="1">
                <a:solidFill>
                  <a:schemeClr val="bg1"/>
                </a:solidFill>
                <a:latin typeface="Arial" panose="020B0604020202020204" pitchFamily="34" charset="0"/>
                <a:cs typeface="Arial" panose="020B0604020202020204" pitchFamily="34" charset="0"/>
              </a:rPr>
              <a:t>Emoto</a:t>
            </a:r>
            <a:r>
              <a:rPr lang="en-US" sz="2800" dirty="0">
                <a:solidFill>
                  <a:schemeClr val="bg1"/>
                </a:solidFill>
                <a:latin typeface="Arial" panose="020B0604020202020204" pitchFamily="34" charset="0"/>
                <a:cs typeface="Arial" panose="020B0604020202020204" pitchFamily="34" charset="0"/>
              </a:rPr>
              <a:t> (2004) discovered that crystals formed in 	frozen water reveal changes when specific, concentrated 	thoughts are directed toward them. He found that water from 	clear springs and water that has been exposed to loving words 	shows brilliant, complex, and colorful snowflake patterns. In 	contrast, polluted water, or water exposed to negative 	thoughts, forms incomplete, asymmetrical patterns with dull 	colors. (see </a:t>
            </a:r>
            <a:r>
              <a:rPr lang="en-US" sz="2800" dirty="0" err="1">
                <a:solidFill>
                  <a:schemeClr val="bg1"/>
                </a:solidFill>
                <a:latin typeface="Arial" panose="020B0604020202020204" pitchFamily="34" charset="0"/>
                <a:cs typeface="Arial" panose="020B0604020202020204" pitchFamily="34" charset="0"/>
              </a:rPr>
              <a:t>Radin</a:t>
            </a:r>
            <a:r>
              <a:rPr lang="en-US" sz="2800" dirty="0">
                <a:solidFill>
                  <a:schemeClr val="bg1"/>
                </a:solidFill>
                <a:latin typeface="Arial" panose="020B0604020202020204" pitchFamily="34" charset="0"/>
                <a:cs typeface="Arial" panose="020B0604020202020204" pitchFamily="34" charset="0"/>
              </a:rPr>
              <a:t> et al., 2006)</a:t>
            </a:r>
          </a:p>
        </p:txBody>
      </p:sp>
      <p:sp>
        <p:nvSpPr>
          <p:cNvPr id="2" name="TextBox 1"/>
          <p:cNvSpPr txBox="1"/>
          <p:nvPr/>
        </p:nvSpPr>
        <p:spPr>
          <a:xfrm>
            <a:off x="895520" y="5656877"/>
            <a:ext cx="10462763" cy="430887"/>
          </a:xfrm>
          <a:prstGeom prst="rect">
            <a:avLst/>
          </a:prstGeom>
          <a:noFill/>
          <a:effectLst/>
        </p:spPr>
        <p:txBody>
          <a:bodyPr wrap="square" rtlCol="0">
            <a:spAutoFit/>
          </a:bodyPr>
          <a:lstStyle/>
          <a:p>
            <a:pPr defTabSz="914377">
              <a:defRPr/>
            </a:pPr>
            <a:r>
              <a:rPr lang="en-US" sz="1100" kern="0" dirty="0" err="1">
                <a:solidFill>
                  <a:schemeClr val="bg1"/>
                </a:solidFill>
                <a:latin typeface="Arial" pitchFamily="34" charset="0"/>
                <a:cs typeface="Arial" pitchFamily="34" charset="0"/>
              </a:rPr>
              <a:t>Emoto</a:t>
            </a:r>
            <a:r>
              <a:rPr lang="en-US" sz="1100" kern="0" dirty="0">
                <a:solidFill>
                  <a:schemeClr val="bg1"/>
                </a:solidFill>
                <a:latin typeface="Arial" pitchFamily="34" charset="0"/>
                <a:cs typeface="Arial" pitchFamily="34" charset="0"/>
              </a:rPr>
              <a:t>, M. (2004). </a:t>
            </a:r>
            <a:r>
              <a:rPr lang="en-US" sz="1100" i="1" kern="0" dirty="0">
                <a:solidFill>
                  <a:schemeClr val="bg1"/>
                </a:solidFill>
                <a:latin typeface="Arial" pitchFamily="34" charset="0"/>
                <a:cs typeface="Arial" pitchFamily="34" charset="0"/>
              </a:rPr>
              <a:t>The hidden messages in water. </a:t>
            </a:r>
            <a:r>
              <a:rPr lang="en-US" sz="1100" kern="0" dirty="0">
                <a:solidFill>
                  <a:schemeClr val="bg1"/>
                </a:solidFill>
                <a:latin typeface="Arial" pitchFamily="34" charset="0"/>
                <a:cs typeface="Arial" pitchFamily="34" charset="0"/>
              </a:rPr>
              <a:t>Hillsboro, OR: Beyond Words Publishing.</a:t>
            </a:r>
          </a:p>
          <a:p>
            <a:pPr defTabSz="914377">
              <a:defRPr/>
            </a:pPr>
            <a:r>
              <a:rPr lang="en-US" sz="1100" kern="0" dirty="0" err="1">
                <a:solidFill>
                  <a:schemeClr val="bg1"/>
                </a:solidFill>
                <a:latin typeface="Arial" pitchFamily="34" charset="0"/>
                <a:cs typeface="Arial" pitchFamily="34" charset="0"/>
              </a:rPr>
              <a:t>Radin</a:t>
            </a:r>
            <a:r>
              <a:rPr lang="en-US" sz="1100" kern="0" dirty="0">
                <a:solidFill>
                  <a:schemeClr val="bg1"/>
                </a:solidFill>
                <a:latin typeface="Arial" pitchFamily="34" charset="0"/>
                <a:cs typeface="Arial" pitchFamily="34" charset="0"/>
              </a:rPr>
              <a:t>, D., </a:t>
            </a:r>
            <a:r>
              <a:rPr lang="en-US" sz="1100" kern="0" dirty="0" err="1">
                <a:solidFill>
                  <a:schemeClr val="bg1"/>
                </a:solidFill>
                <a:latin typeface="Arial" pitchFamily="34" charset="0"/>
                <a:cs typeface="Arial" pitchFamily="34" charset="0"/>
              </a:rPr>
              <a:t>Hayssen</a:t>
            </a:r>
            <a:r>
              <a:rPr lang="en-US" sz="1100" kern="0" dirty="0">
                <a:solidFill>
                  <a:schemeClr val="bg1"/>
                </a:solidFill>
                <a:latin typeface="Arial" pitchFamily="34" charset="0"/>
                <a:cs typeface="Arial" pitchFamily="34" charset="0"/>
              </a:rPr>
              <a:t>, G., </a:t>
            </a:r>
            <a:r>
              <a:rPr lang="en-US" sz="1100" kern="0" dirty="0" err="1">
                <a:solidFill>
                  <a:schemeClr val="bg1"/>
                </a:solidFill>
                <a:latin typeface="Arial" pitchFamily="34" charset="0"/>
                <a:cs typeface="Arial" pitchFamily="34" charset="0"/>
              </a:rPr>
              <a:t>Emoto</a:t>
            </a:r>
            <a:r>
              <a:rPr lang="en-US" sz="1100" kern="0" dirty="0">
                <a:solidFill>
                  <a:schemeClr val="bg1"/>
                </a:solidFill>
                <a:latin typeface="Arial" pitchFamily="34" charset="0"/>
                <a:cs typeface="Arial" pitchFamily="34" charset="0"/>
              </a:rPr>
              <a:t>, M., &amp; </a:t>
            </a:r>
            <a:r>
              <a:rPr lang="en-US" sz="1100" kern="0" dirty="0" err="1">
                <a:solidFill>
                  <a:schemeClr val="bg1"/>
                </a:solidFill>
                <a:latin typeface="Arial" pitchFamily="34" charset="0"/>
                <a:cs typeface="Arial" pitchFamily="34" charset="0"/>
              </a:rPr>
              <a:t>Kizu</a:t>
            </a:r>
            <a:r>
              <a:rPr lang="en-US" sz="1100" kern="0" dirty="0">
                <a:solidFill>
                  <a:schemeClr val="bg1"/>
                </a:solidFill>
                <a:latin typeface="Arial" pitchFamily="34" charset="0"/>
                <a:cs typeface="Arial" pitchFamily="34" charset="0"/>
              </a:rPr>
              <a:t>, T. (2006). Double-blind test of the effects of distant intention on water crystal formation. </a:t>
            </a:r>
            <a:r>
              <a:rPr lang="en-US" sz="1100" i="1" kern="0" dirty="0">
                <a:solidFill>
                  <a:schemeClr val="bg1"/>
                </a:solidFill>
                <a:latin typeface="Arial" pitchFamily="34" charset="0"/>
                <a:cs typeface="Arial" pitchFamily="34" charset="0"/>
              </a:rPr>
              <a:t>Explore,</a:t>
            </a:r>
            <a:r>
              <a:rPr lang="en-US" sz="1100" kern="0" dirty="0">
                <a:solidFill>
                  <a:schemeClr val="bg1"/>
                </a:solidFill>
                <a:latin typeface="Arial" pitchFamily="34" charset="0"/>
                <a:cs typeface="Arial" pitchFamily="34" charset="0"/>
              </a:rPr>
              <a:t> </a:t>
            </a:r>
            <a:r>
              <a:rPr lang="fr-FR" sz="1100" i="1" kern="0" dirty="0">
                <a:solidFill>
                  <a:schemeClr val="bg1"/>
                </a:solidFill>
                <a:latin typeface="Arial" pitchFamily="34" charset="0"/>
                <a:cs typeface="Arial" pitchFamily="34" charset="0"/>
              </a:rPr>
              <a:t>2</a:t>
            </a:r>
            <a:r>
              <a:rPr lang="fr-FR" sz="1100" kern="0" dirty="0">
                <a:solidFill>
                  <a:schemeClr val="bg1"/>
                </a:solidFill>
                <a:latin typeface="Arial" pitchFamily="34" charset="0"/>
                <a:cs typeface="Arial" pitchFamily="34" charset="0"/>
              </a:rPr>
              <a:t>(5):408-11.</a:t>
            </a:r>
            <a:endParaRPr lang="en-US" sz="1100"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3358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13B63159-ABEB-8B6B-A24A-F78B9386C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84" y="457200"/>
            <a:ext cx="10571617"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36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How Language Influences </a:t>
            </a:r>
            <a:r>
              <a:rPr lang="en-US" sz="3200" dirty="0">
                <a:solidFill>
                  <a:schemeClr val="bg1"/>
                </a:solidFill>
                <a:latin typeface="Arial" pitchFamily="34" charset="0"/>
                <a:cs typeface="Arial" pitchFamily="34" charset="0"/>
              </a:rPr>
              <a:t>(cont.)</a:t>
            </a:r>
            <a:endParaRPr lang="en-US" sz="40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689114" y="1285359"/>
            <a:ext cx="10669169" cy="5200282"/>
          </a:xfrm>
          <a:effectLst/>
        </p:spPr>
        <p:txBody>
          <a:bodyPr>
            <a:normAutofit/>
          </a:bodyPr>
          <a:lstStyle/>
          <a:p>
            <a:pPr marL="514350" indent="-514350">
              <a:spcBef>
                <a:spcPts val="600"/>
              </a:spcBef>
              <a:buClr>
                <a:schemeClr val="bg1"/>
              </a:buClr>
              <a:buSzPct val="100000"/>
              <a:buFont typeface="+mj-lt"/>
              <a:buAutoNum type="arabicPeriod" startAt="4"/>
              <a:defRPr/>
            </a:pPr>
            <a:r>
              <a:rPr lang="en-US" sz="3200" dirty="0">
                <a:solidFill>
                  <a:schemeClr val="bg1"/>
                </a:solidFill>
                <a:latin typeface="Arial" panose="020B0604020202020204" pitchFamily="34" charset="0"/>
                <a:cs typeface="Arial" panose="020B0604020202020204" pitchFamily="34" charset="0"/>
              </a:rPr>
              <a:t>Health &amp; Mental Health</a:t>
            </a:r>
          </a:p>
          <a:p>
            <a:pPr>
              <a:spcBef>
                <a:spcPts val="600"/>
              </a:spcBef>
              <a:buClr>
                <a:schemeClr val="bg1"/>
              </a:buClr>
              <a:buSzPct val="100000"/>
              <a:defRPr/>
            </a:pPr>
            <a:r>
              <a:rPr lang="en-US" sz="2000" dirty="0">
                <a:solidFill>
                  <a:schemeClr val="bg1"/>
                </a:solidFill>
                <a:latin typeface="Arial" panose="020B0604020202020204" pitchFamily="34" charset="0"/>
                <a:cs typeface="Arial" panose="020B0604020202020204" pitchFamily="34" charset="0"/>
              </a:rPr>
              <a:t>A growing body of research has demonstrated correlations between language and health and mental health (</a:t>
            </a:r>
            <a:r>
              <a:rPr lang="da-DK" sz="2000" dirty="0">
                <a:solidFill>
                  <a:schemeClr val="bg1"/>
                </a:solidFill>
                <a:latin typeface="Arial" pitchFamily="34" charset="0"/>
                <a:cs typeface="Arial" pitchFamily="34" charset="0"/>
              </a:rPr>
              <a:t>Eichstaedt, et al., 2015a, 2015b; Ireland, </a:t>
            </a:r>
            <a:r>
              <a:rPr lang="en-US" sz="2000" dirty="0">
                <a:solidFill>
                  <a:schemeClr val="bg1"/>
                </a:solidFill>
                <a:latin typeface="Arial" pitchFamily="34" charset="0"/>
                <a:cs typeface="Arial" pitchFamily="34" charset="0"/>
              </a:rPr>
              <a:t>Schwartz, Chen, Ungar, &amp; </a:t>
            </a:r>
            <a:r>
              <a:rPr lang="en-US" sz="2000" dirty="0" err="1">
                <a:solidFill>
                  <a:schemeClr val="bg1"/>
                </a:solidFill>
                <a:latin typeface="Arial" pitchFamily="34" charset="0"/>
                <a:cs typeface="Arial" pitchFamily="34" charset="0"/>
              </a:rPr>
              <a:t>Albarracin</a:t>
            </a:r>
            <a:r>
              <a:rPr lang="en-US" sz="2000" dirty="0">
                <a:solidFill>
                  <a:schemeClr val="bg1"/>
                </a:solidFill>
                <a:latin typeface="Arial" pitchFamily="34" charset="0"/>
                <a:cs typeface="Arial" pitchFamily="34" charset="0"/>
              </a:rPr>
              <a:t>, 2015) </a:t>
            </a:r>
          </a:p>
          <a:p>
            <a:pPr>
              <a:spcBef>
                <a:spcPts val="600"/>
              </a:spcBef>
              <a:buClr>
                <a:schemeClr val="bg1"/>
              </a:buClr>
              <a:buSzPct val="100000"/>
              <a:defRPr/>
            </a:pPr>
            <a:r>
              <a:rPr lang="en-US" sz="2000" dirty="0">
                <a:solidFill>
                  <a:schemeClr val="bg1"/>
                </a:solidFill>
                <a:latin typeface="Arial" pitchFamily="34" charset="0"/>
                <a:cs typeface="Arial" pitchFamily="34" charset="0"/>
              </a:rPr>
              <a:t>Examples vary from the stigmatizing, discriminatory effects of language to its healing properties</a:t>
            </a:r>
          </a:p>
          <a:p>
            <a:pPr>
              <a:spcBef>
                <a:spcPts val="600"/>
              </a:spcBef>
              <a:buClr>
                <a:schemeClr val="bg1"/>
              </a:buClr>
              <a:buSzPct val="100000"/>
              <a:defRPr/>
            </a:pPr>
            <a:r>
              <a:rPr lang="en-US" sz="2000" dirty="0">
                <a:solidFill>
                  <a:schemeClr val="bg1"/>
                </a:solidFill>
                <a:latin typeface="Arial" pitchFamily="34" charset="0"/>
                <a:cs typeface="Arial" pitchFamily="34" charset="0"/>
              </a:rPr>
              <a:t>Language has been shown to effect mood, problem-solving, create barriers, separate, and promote hierarchical power (Richards, 2018)</a:t>
            </a:r>
          </a:p>
          <a:p>
            <a:pPr>
              <a:spcBef>
                <a:spcPts val="600"/>
              </a:spcBef>
              <a:buClr>
                <a:schemeClr val="bg1"/>
              </a:buClr>
              <a:buSzPct val="100000"/>
              <a:defRPr/>
            </a:pPr>
            <a:r>
              <a:rPr lang="en-US" sz="2000" dirty="0">
                <a:solidFill>
                  <a:schemeClr val="bg1"/>
                </a:solidFill>
                <a:latin typeface="Arial" pitchFamily="34" charset="0"/>
                <a:cs typeface="Arial" pitchFamily="34" charset="0"/>
              </a:rPr>
              <a:t>Language can also persuade humans on political issues (Bai, </a:t>
            </a:r>
            <a:r>
              <a:rPr lang="en-US" sz="2000" dirty="0" err="1">
                <a:solidFill>
                  <a:schemeClr val="bg1"/>
                </a:solidFill>
                <a:latin typeface="Arial" panose="020B0604020202020204" pitchFamily="34" charset="0"/>
                <a:cs typeface="Arial" panose="020B0604020202020204" pitchFamily="34" charset="0"/>
              </a:rPr>
              <a:t>Voelkel</a:t>
            </a:r>
            <a:r>
              <a:rPr lang="en-US" sz="2000" dirty="0">
                <a:solidFill>
                  <a:schemeClr val="bg1"/>
                </a:solidFill>
                <a:latin typeface="Arial" panose="020B0604020202020204" pitchFamily="34" charset="0"/>
                <a:cs typeface="Arial" panose="020B0604020202020204" pitchFamily="34" charset="0"/>
              </a:rPr>
              <a:t>, Eichstaedt, &amp; Willer, 2023)</a:t>
            </a:r>
            <a:endParaRPr lang="en-US" sz="18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689114" y="5155409"/>
            <a:ext cx="11191461" cy="1446550"/>
          </a:xfrm>
          <a:prstGeom prst="rect">
            <a:avLst/>
          </a:prstGeom>
          <a:noFill/>
          <a:effectLst/>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Arial" pitchFamily="34" charset="0"/>
                <a:cs typeface="Arial" pitchFamily="34" charset="0"/>
              </a:rPr>
              <a:t>Bai, H., </a:t>
            </a:r>
            <a:r>
              <a:rPr lang="en-US" sz="1100" kern="0" dirty="0" err="1">
                <a:solidFill>
                  <a:prstClr val="white"/>
                </a:solidFill>
                <a:latin typeface="Arial" pitchFamily="34" charset="0"/>
                <a:cs typeface="Arial" pitchFamily="34" charset="0"/>
              </a:rPr>
              <a:t>Voelkel</a:t>
            </a:r>
            <a:r>
              <a:rPr lang="en-US" sz="1100" kern="0" dirty="0">
                <a:solidFill>
                  <a:prstClr val="white"/>
                </a:solidFill>
                <a:latin typeface="Arial" pitchFamily="34" charset="0"/>
                <a:cs typeface="Arial" pitchFamily="34" charset="0"/>
              </a:rPr>
              <a:t>, J. G., Eichstaedt, J. C., &amp; Willer, R. (2023). Artificial Intelligence Can Persuade Humans on Political Issues. </a:t>
            </a:r>
            <a:r>
              <a:rPr lang="en-US" sz="1100" i="1" kern="0" dirty="0">
                <a:solidFill>
                  <a:prstClr val="white"/>
                </a:solidFill>
                <a:latin typeface="Arial" pitchFamily="34" charset="0"/>
                <a:cs typeface="Arial" pitchFamily="34" charset="0"/>
              </a:rPr>
              <a:t>OSF Preprints</a:t>
            </a:r>
            <a:r>
              <a:rPr lang="en-US" sz="1100" kern="0" dirty="0">
                <a:solidFill>
                  <a:prstClr val="white"/>
                </a:solidFill>
                <a:latin typeface="Arial" pitchFamily="34" charset="0"/>
                <a:cs typeface="Arial"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Eichstaedt, J. C., Schwartz, H. A., Kern, M. L., Park, G., Labarthe, D. R., Merchant, R. M., Jha, S., Agrawal,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Arial" pitchFamily="34" charset="0"/>
                <a:cs typeface="Arial" pitchFamily="34" charset="0"/>
              </a:rPr>
              <a:t>     </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&amp; Seligman, M. E. P. (2015a). Psychological language on Twitter predicts county-level heart disease mortality.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Eichstaedt, J. C., Schwartz, H. A., Kern, M . L., Labarthe, D. L., Merchant, R.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Arial" pitchFamily="34" charset="0"/>
                <a:cs typeface="Arial" pitchFamily="34" charset="0"/>
              </a:rPr>
              <a:t>     </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Seligman, M. E. P. (2015b). Psychological language on Twitter predicts county-level heart disease mortality.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1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the United States.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dirty="0">
                <a:solidFill>
                  <a:prstClr val="white"/>
                </a:solidFill>
                <a:latin typeface="Arial" pitchFamily="34" charset="0"/>
                <a:cs typeface="Arial" pitchFamily="34" charset="0"/>
              </a:rPr>
              <a:t>     </a:t>
            </a:r>
            <a:r>
              <a:rPr kumimoji="0" lang="en-US" sz="11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Psychology, 34</a:t>
            </a:r>
            <a:r>
              <a:rPr kumimoji="0" lang="en-US" sz="11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Arial" pitchFamily="34" charset="0"/>
                <a:cs typeface="Arial" pitchFamily="34" charset="0"/>
              </a:rPr>
              <a:t>Richards, V. (2018). The importance of language in mental health care. </a:t>
            </a:r>
            <a:r>
              <a:rPr lang="en-US" sz="1100" i="1" kern="0" dirty="0">
                <a:solidFill>
                  <a:prstClr val="white"/>
                </a:solidFill>
                <a:latin typeface="Arial" pitchFamily="34" charset="0"/>
                <a:cs typeface="Arial" pitchFamily="34" charset="0"/>
              </a:rPr>
              <a:t>Lancet Psychiatry, 5</a:t>
            </a:r>
            <a:r>
              <a:rPr lang="en-US" sz="1100" kern="0" dirty="0">
                <a:solidFill>
                  <a:prstClr val="white"/>
                </a:solidFill>
                <a:latin typeface="Arial" pitchFamily="34" charset="0"/>
                <a:cs typeface="Arial" pitchFamily="34" charset="0"/>
              </a:rPr>
              <a:t>(6), 460-461.</a:t>
            </a: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30496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rPr>
              <a:t>Costs?</a:t>
            </a:r>
            <a:endParaRPr lang="en-US" sz="3600" dirty="0">
              <a:effectLst/>
              <a:latin typeface="Arial" pitchFamily="34" charset="0"/>
            </a:endParaRP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6988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and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prstClr val="white"/>
                </a:solidFill>
                <a:latin typeface="Arial" pitchFamily="34" charset="0"/>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Costs?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rPr>
              <a:t>Costs? </a:t>
            </a:r>
            <a:r>
              <a:rPr lang="en-US" sz="2800" dirty="0">
                <a:effectLst/>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219200"/>
            <a:ext cx="10344150" cy="4572000"/>
          </a:xfrm>
        </p:spPr>
        <p:txBody>
          <a:bodyPr>
            <a:normAutofit/>
          </a:bodyPr>
          <a:lstStyle/>
          <a:p>
            <a:r>
              <a:rPr lang="en-US" dirty="0">
                <a:effectLst/>
                <a:cs typeface="Arial" pitchFamily="34" charset="0"/>
              </a:rPr>
              <a:t>Across 13 outcomes, language-based personality estimates replicated patterns that have been observed in individual-level and geographic studies, including higher Republican vote share in less agreeable counties and increased life satisfaction in more conscientious counties. (Giorgi et al., 2021)</a:t>
            </a:r>
          </a:p>
          <a:p>
            <a:r>
              <a:rPr lang="en-US" dirty="0">
                <a:effectLst/>
                <a:cs typeface="Arial" pitchFamily="34" charset="0"/>
              </a:rPr>
              <a:t>Researchers found through preregistered confirmatory </a:t>
            </a:r>
            <a:r>
              <a:rPr lang="en-US" dirty="0" err="1">
                <a:effectLst/>
                <a:cs typeface="Arial" pitchFamily="34" charset="0"/>
              </a:rPr>
              <a:t>behavioural</a:t>
            </a:r>
            <a:r>
              <a:rPr lang="en-US" dirty="0">
                <a:effectLst/>
                <a:cs typeface="Arial" pitchFamily="34" charset="0"/>
              </a:rPr>
              <a:t> experiments found that </a:t>
            </a:r>
            <a:r>
              <a:rPr lang="en-US" dirty="0" err="1">
                <a:effectLst/>
                <a:cs typeface="Arial" pitchFamily="34" charset="0"/>
              </a:rPr>
              <a:t>overperception</a:t>
            </a:r>
            <a:r>
              <a:rPr lang="en-US" dirty="0">
                <a:effectLst/>
                <a:cs typeface="Arial" pitchFamily="34" charset="0"/>
              </a:rPr>
              <a:t> of individuals’ moral outrage causes </a:t>
            </a:r>
            <a:r>
              <a:rPr lang="en-US" dirty="0" err="1">
                <a:effectLst/>
                <a:cs typeface="Arial" pitchFamily="34" charset="0"/>
              </a:rPr>
              <a:t>overperception</a:t>
            </a:r>
            <a:r>
              <a:rPr lang="en-US" dirty="0">
                <a:effectLst/>
                <a:cs typeface="Arial" pitchFamily="34" charset="0"/>
              </a:rPr>
              <a:t> of collective moral outrage and inflates beliefs about hostile communication norms, group affective polarization and ideological extremity. Together, these results highlight how individual-level </a:t>
            </a:r>
            <a:r>
              <a:rPr lang="en-US" dirty="0" err="1">
                <a:effectLst/>
                <a:cs typeface="Arial" pitchFamily="34" charset="0"/>
              </a:rPr>
              <a:t>overperceptions</a:t>
            </a:r>
            <a:r>
              <a:rPr lang="en-US" dirty="0">
                <a:effectLst/>
                <a:cs typeface="Arial" pitchFamily="34" charset="0"/>
              </a:rPr>
              <a:t> of online moral outrage produce collective </a:t>
            </a:r>
            <a:r>
              <a:rPr lang="en-US" dirty="0" err="1">
                <a:effectLst/>
                <a:cs typeface="Arial" pitchFamily="34" charset="0"/>
              </a:rPr>
              <a:t>overperceptions</a:t>
            </a:r>
            <a:r>
              <a:rPr lang="en-US" dirty="0">
                <a:effectLst/>
                <a:cs typeface="Arial" pitchFamily="34" charset="0"/>
              </a:rPr>
              <a:t> that have the potential to warp our social knowledge of moral and political attitudes. (Brady et al., 2023)</a:t>
            </a:r>
          </a:p>
          <a:p>
            <a:endParaRPr lang="en-US" dirty="0">
              <a:effectLst/>
              <a:cs typeface="Arial" pitchFamily="34" charset="0"/>
            </a:endParaRPr>
          </a:p>
        </p:txBody>
      </p:sp>
      <p:sp>
        <p:nvSpPr>
          <p:cNvPr id="2" name="TextBox 1"/>
          <p:cNvSpPr txBox="1"/>
          <p:nvPr/>
        </p:nvSpPr>
        <p:spPr>
          <a:xfrm>
            <a:off x="857250" y="5655365"/>
            <a:ext cx="1023482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Brady, W. J., McLoughlin, K. L., Torres, M. P., Luo, K. F., Gendron, M., &amp; Crockett, M. J. (2023).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Overperception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of moral outrage in online social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itchFamily="34" charset="0"/>
                <a:cs typeface="Arial" pitchFamily="34" charset="0"/>
              </a:rPr>
              <a:t>   </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networks inflates beliefs about intergroup hostility.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Nature Human </a:t>
            </a:r>
            <a:r>
              <a:rPr kumimoji="0" lang="en-US" sz="1200" b="0" i="1" u="none" strike="noStrike" kern="1200" cap="none" spc="0" normalizeH="0" baseline="0" noProof="0" dirty="0" err="1">
                <a:ln>
                  <a:noFill/>
                </a:ln>
                <a:solidFill>
                  <a:prstClr val="white"/>
                </a:solidFill>
                <a:effectLst/>
                <a:uLnTx/>
                <a:uFillTx/>
                <a:latin typeface="Arial" pitchFamily="34" charset="0"/>
                <a:ea typeface="+mn-ea"/>
                <a:cs typeface="Arial" pitchFamily="34" charset="0"/>
              </a:rPr>
              <a:t>Behav</a:t>
            </a:r>
            <a:r>
              <a:rPr lang="en-US" sz="1200" i="1" dirty="0" err="1">
                <a:solidFill>
                  <a:prstClr val="white"/>
                </a:solidFill>
                <a:latin typeface="Arial" pitchFamily="34" charset="0"/>
                <a:cs typeface="Arial" pitchFamily="34" charset="0"/>
              </a:rPr>
              <a:t>iour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hlinkClick r:id="rId3"/>
              </a:rPr>
              <a:t>https://doi.org/10.1038/s41562-023-</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01582-0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itchFamily="34" charset="0"/>
                <a:cs typeface="Arial" pitchFamily="34" charset="0"/>
              </a:rPr>
              <a:t>Giorgi, S., Nguyen, K L., Eichstaedt, J. C., Kern, M. L., </a:t>
            </a:r>
            <a:r>
              <a:rPr lang="en-US" sz="1200" dirty="0" err="1">
                <a:solidFill>
                  <a:prstClr val="white"/>
                </a:solidFill>
                <a:latin typeface="Arial" pitchFamily="34" charset="0"/>
                <a:cs typeface="Arial" pitchFamily="34" charset="0"/>
              </a:rPr>
              <a:t>Yaden</a:t>
            </a:r>
            <a:r>
              <a:rPr lang="en-US" sz="1200" dirty="0">
                <a:solidFill>
                  <a:prstClr val="white"/>
                </a:solidFill>
                <a:latin typeface="Arial" pitchFamily="34" charset="0"/>
                <a:cs typeface="Arial" pitchFamily="34" charset="0"/>
              </a:rPr>
              <a:t>, D. B., et. (2021). Regional personality assessment through social media language.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prstClr val="white"/>
                </a:solidFill>
                <a:latin typeface="Arial" pitchFamily="34" charset="0"/>
                <a:cs typeface="Arial" pitchFamily="34" charset="0"/>
              </a:rPr>
              <a:t>     Journal of Personality, </a:t>
            </a:r>
            <a:r>
              <a:rPr lang="en-US" sz="1200" dirty="0">
                <a:solidFill>
                  <a:prstClr val="white"/>
                </a:solidFill>
                <a:latin typeface="Arial" pitchFamily="34" charset="0"/>
                <a:cs typeface="Arial" pitchFamily="34" charset="0"/>
              </a:rPr>
              <a:t>1-21. DOI: 10.1111/jopy.12674</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846877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41" y="147279"/>
            <a:ext cx="10058400" cy="5807207"/>
          </a:xfrm>
          <a:prstGeom prst="rect">
            <a:avLst/>
          </a:prstGeom>
        </p:spPr>
      </p:pic>
      <p:sp>
        <p:nvSpPr>
          <p:cNvPr id="3" name="Rectangle 2"/>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Rectangle 6"/>
          <p:cNvSpPr/>
          <p:nvPr/>
        </p:nvSpPr>
        <p:spPr>
          <a:xfrm flipH="1">
            <a:off x="943909" y="5678497"/>
            <a:ext cx="10626437" cy="339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8675" name="TextBox 8"/>
          <p:cNvSpPr txBox="1">
            <a:spLocks noChangeArrowheads="1"/>
          </p:cNvSpPr>
          <p:nvPr/>
        </p:nvSpPr>
        <p:spPr bwMode="auto">
          <a:xfrm>
            <a:off x="1818553" y="5703238"/>
            <a:ext cx="8545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Common Words Associated with Risk</a:t>
            </a:r>
          </a:p>
        </p:txBody>
      </p:sp>
    </p:spTree>
    <p:extLst>
      <p:ext uri="{BB962C8B-B14F-4D97-AF65-F5344CB8AC3E}">
        <p14:creationId xmlns:p14="http://schemas.microsoft.com/office/powerpoint/2010/main" val="1594009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6627" name="TextBox 8"/>
          <p:cNvSpPr txBox="1">
            <a:spLocks noChangeArrowheads="1"/>
          </p:cNvSpPr>
          <p:nvPr/>
        </p:nvSpPr>
        <p:spPr bwMode="auto">
          <a:xfrm>
            <a:off x="1034144" y="5762726"/>
            <a:ext cx="9813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Arial" panose="020B0604020202020204" pitchFamily="34" charset="0"/>
              </a:rPr>
              <a:t>Common Words That Have Protective Qualities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3" y="258336"/>
            <a:ext cx="10058400" cy="5429170"/>
          </a:xfrm>
          <a:prstGeom prst="rect">
            <a:avLst/>
          </a:prstGeom>
        </p:spPr>
      </p:pic>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293253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1BA00F4D-2577-2570-ACCB-3987DF581830}"/>
              </a:ext>
            </a:extLst>
          </p:cNvPr>
          <p:cNvPicPr>
            <a:picLocks noChangeAspect="1"/>
          </p:cNvPicPr>
          <p:nvPr/>
        </p:nvPicPr>
        <p:blipFill>
          <a:blip r:embed="rId3"/>
          <a:stretch>
            <a:fillRect/>
          </a:stretch>
        </p:blipFill>
        <p:spPr>
          <a:xfrm>
            <a:off x="878702" y="345915"/>
            <a:ext cx="10584940" cy="5943600"/>
          </a:xfrm>
          <a:prstGeom prst="rect">
            <a:avLst/>
          </a:prstGeom>
        </p:spPr>
      </p:pic>
    </p:spTree>
    <p:extLst>
      <p:ext uri="{BB962C8B-B14F-4D97-AF65-F5344CB8AC3E}">
        <p14:creationId xmlns:p14="http://schemas.microsoft.com/office/powerpoint/2010/main" val="29194014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descr="A picture containing text, screenshot, font">
            <a:extLst>
              <a:ext uri="{FF2B5EF4-FFF2-40B4-BE49-F238E27FC236}">
                <a16:creationId xmlns:a16="http://schemas.microsoft.com/office/drawing/2014/main" id="{1E750469-98D5-2D64-5BF2-848B9BB650F6}"/>
              </a:ext>
            </a:extLst>
          </p:cNvPr>
          <p:cNvPicPr>
            <a:picLocks noChangeAspect="1"/>
          </p:cNvPicPr>
          <p:nvPr/>
        </p:nvPicPr>
        <p:blipFill>
          <a:blip r:embed="rId3"/>
          <a:stretch>
            <a:fillRect/>
          </a:stretch>
        </p:blipFill>
        <p:spPr>
          <a:xfrm>
            <a:off x="1338573" y="360218"/>
            <a:ext cx="10584945" cy="5943600"/>
          </a:xfrm>
          <a:prstGeom prst="rect">
            <a:avLst/>
          </a:prstGeom>
        </p:spPr>
      </p:pic>
    </p:spTree>
    <p:extLst>
      <p:ext uri="{BB962C8B-B14F-4D97-AF65-F5344CB8AC3E}">
        <p14:creationId xmlns:p14="http://schemas.microsoft.com/office/powerpoint/2010/main" val="32670199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effectLst/>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effectLst/>
              </a:rPr>
              <a:t>To download a PDF of this presentation, please go to: </a:t>
            </a:r>
            <a:r>
              <a:rPr lang="en-US" sz="2800" dirty="0">
                <a:solidFill>
                  <a:srgbClr val="6699FF"/>
                </a:solidFill>
                <a:effectLst/>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effectLst/>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effectLst/>
              </a:rPr>
              <a:t>Contact: rbertolino@maryville.edu; 314.529.9659</a:t>
            </a:r>
            <a:endParaRPr lang="en-US" sz="2800" dirty="0">
              <a:solidFill>
                <a:srgbClr val="6699FF"/>
              </a:solidFill>
              <a:effectLst/>
            </a:endParaRP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a:extLst>
              <a:ext uri="{FF2B5EF4-FFF2-40B4-BE49-F238E27FC236}">
                <a16:creationId xmlns:a16="http://schemas.microsoft.com/office/drawing/2014/main" id="{E7FF7B2D-30DB-90EF-7227-C62857437320}"/>
              </a:ext>
            </a:extLst>
          </p:cNvPr>
          <p:cNvPicPr>
            <a:picLocks noChangeAspect="1"/>
          </p:cNvPicPr>
          <p:nvPr/>
        </p:nvPicPr>
        <p:blipFill>
          <a:blip r:embed="rId3"/>
          <a:stretch>
            <a:fillRect/>
          </a:stretch>
        </p:blipFill>
        <p:spPr>
          <a:xfrm>
            <a:off x="785691" y="457200"/>
            <a:ext cx="10555301" cy="5943600"/>
          </a:xfrm>
          <a:prstGeom prst="rect">
            <a:avLst/>
          </a:prstGeom>
        </p:spPr>
      </p:pic>
      <p:sp>
        <p:nvSpPr>
          <p:cNvPr id="5" name="Rectangle 4">
            <a:extLst>
              <a:ext uri="{FF2B5EF4-FFF2-40B4-BE49-F238E27FC236}">
                <a16:creationId xmlns:a16="http://schemas.microsoft.com/office/drawing/2014/main" id="{2E4F2FD4-9B14-ECE5-4305-34E6BE741D91}"/>
              </a:ext>
            </a:extLst>
          </p:cNvPr>
          <p:cNvSpPr/>
          <p:nvPr/>
        </p:nvSpPr>
        <p:spPr>
          <a:xfrm>
            <a:off x="637306" y="6320789"/>
            <a:ext cx="10739255" cy="1224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250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a:extLst>
              <a:ext uri="{FF2B5EF4-FFF2-40B4-BE49-F238E27FC236}">
                <a16:creationId xmlns:a16="http://schemas.microsoft.com/office/drawing/2014/main" id="{7F047BC4-69F8-110F-F9B4-E204AB6C9C47}"/>
              </a:ext>
            </a:extLst>
          </p:cNvPr>
          <p:cNvPicPr>
            <a:picLocks noChangeAspect="1"/>
          </p:cNvPicPr>
          <p:nvPr/>
        </p:nvPicPr>
        <p:blipFill>
          <a:blip r:embed="rId3"/>
          <a:stretch>
            <a:fillRect/>
          </a:stretch>
        </p:blipFill>
        <p:spPr>
          <a:xfrm>
            <a:off x="915305" y="360218"/>
            <a:ext cx="10584951" cy="5943600"/>
          </a:xfrm>
          <a:prstGeom prst="rect">
            <a:avLst/>
          </a:prstGeom>
        </p:spPr>
      </p:pic>
    </p:spTree>
    <p:extLst>
      <p:ext uri="{BB962C8B-B14F-4D97-AF65-F5344CB8AC3E}">
        <p14:creationId xmlns:p14="http://schemas.microsoft.com/office/powerpoint/2010/main" val="16056200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Examples of Rhetoric</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Blame others (with a common theme of dividing among racial lines)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Demonize those seen as the opposition</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the objective truth (which include refuting mainstream science)</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the mainstream media</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Attempt to blur reality and convince others to spread those blurred realities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Embrace extremes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domestic democratic processes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Rejection of international norms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Attack the judiciary and rule of law</a:t>
            </a:r>
          </a:p>
          <a:p>
            <a:pPr>
              <a:spcBef>
                <a:spcPts val="400"/>
              </a:spcBef>
              <a:buClr>
                <a:schemeClr val="bg1"/>
              </a:buClr>
              <a:defRP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1371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fade">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fade">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fade">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fade">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fade">
                                      <p:cBhvr>
                                        <p:cTn id="42" dur="500"/>
                                        <p:tgtEl>
                                          <p:spTgt spid="547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7843">
                                            <p:txEl>
                                              <p:pRg st="8" end="8"/>
                                            </p:txEl>
                                          </p:spTgt>
                                        </p:tgtEl>
                                        <p:attrNameLst>
                                          <p:attrName>style.visibility</p:attrName>
                                        </p:attrNameLst>
                                      </p:cBhvr>
                                      <p:to>
                                        <p:strVal val="visible"/>
                                      </p:to>
                                    </p:set>
                                    <p:animEffect transition="in" filter="fade">
                                      <p:cBhvr>
                                        <p:cTn id="47" dur="500"/>
                                        <p:tgtEl>
                                          <p:spTgt spid="547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Lessons Learned</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3600" dirty="0">
                <a:solidFill>
                  <a:schemeClr val="bg1"/>
                </a:solidFill>
                <a:latin typeface="Arial" panose="020B0604020202020204" pitchFamily="34" charset="0"/>
                <a:cs typeface="Arial" panose="020B0604020202020204" pitchFamily="34" charset="0"/>
              </a:rPr>
              <a:t>Sticks and stones can break bones AND words do hurt. The consequences are greater than we knew.</a:t>
            </a:r>
          </a:p>
          <a:p>
            <a:pPr>
              <a:spcBef>
                <a:spcPts val="400"/>
              </a:spcBef>
              <a:buClr>
                <a:schemeClr val="bg1"/>
              </a:buClr>
              <a:defRPr/>
            </a:pPr>
            <a:r>
              <a:rPr lang="en-US" sz="3600" dirty="0">
                <a:solidFill>
                  <a:schemeClr val="bg1"/>
                </a:solidFill>
                <a:latin typeface="Arial" panose="020B0604020202020204" pitchFamily="34" charset="0"/>
                <a:cs typeface="Arial" panose="020B0604020202020204" pitchFamily="34" charset="0"/>
              </a:rPr>
              <a:t>More talk isn’t always better.</a:t>
            </a:r>
          </a:p>
          <a:p>
            <a:pPr>
              <a:spcBef>
                <a:spcPts val="400"/>
              </a:spcBef>
              <a:buClr>
                <a:schemeClr val="bg1"/>
              </a:buClr>
              <a:defRPr/>
            </a:pPr>
            <a:r>
              <a:rPr lang="en-US" sz="3600" dirty="0">
                <a:solidFill>
                  <a:schemeClr val="bg1"/>
                </a:solidFill>
                <a:latin typeface="Arial" panose="020B0604020202020204" pitchFamily="34" charset="0"/>
                <a:cs typeface="Arial" panose="020B0604020202020204" pitchFamily="34" charset="0"/>
              </a:rPr>
              <a:t>We </a:t>
            </a:r>
            <a:r>
              <a:rPr lang="en-US" sz="3600" i="1" dirty="0">
                <a:solidFill>
                  <a:schemeClr val="bg1"/>
                </a:solidFill>
                <a:latin typeface="Arial" panose="020B0604020202020204" pitchFamily="34" charset="0"/>
                <a:cs typeface="Arial" panose="020B0604020202020204" pitchFamily="34" charset="0"/>
              </a:rPr>
              <a:t>should </a:t>
            </a:r>
            <a:r>
              <a:rPr lang="en-US" sz="3600" dirty="0">
                <a:solidFill>
                  <a:schemeClr val="bg1"/>
                </a:solidFill>
                <a:latin typeface="Arial" panose="020B0604020202020204" pitchFamily="34" charset="0"/>
                <a:cs typeface="Arial" panose="020B0604020202020204" pitchFamily="34" charset="0"/>
              </a:rPr>
              <a:t>step into conversations when those conversations have can harm.</a:t>
            </a:r>
          </a:p>
        </p:txBody>
      </p:sp>
    </p:spTree>
    <p:extLst>
      <p:ext uri="{BB962C8B-B14F-4D97-AF65-F5344CB8AC3E}">
        <p14:creationId xmlns:p14="http://schemas.microsoft.com/office/powerpoint/2010/main" val="140648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61D9A2-77EA-E2F4-6A16-4880FD71D000}"/>
              </a:ext>
            </a:extLst>
          </p:cNvPr>
          <p:cNvSpPr>
            <a:spLocks noGrp="1"/>
          </p:cNvSpPr>
          <p:nvPr>
            <p:ph type="body" idx="1"/>
          </p:nvPr>
        </p:nvSpPr>
        <p:spPr>
          <a:xfrm>
            <a:off x="6096000" y="1733682"/>
            <a:ext cx="5612525" cy="4845268"/>
          </a:xfrm>
        </p:spPr>
        <p:txBody>
          <a:bodyPr>
            <a:normAutofit/>
          </a:bodyPr>
          <a:lstStyle/>
          <a:p>
            <a:r>
              <a:rPr lang="en-US" sz="2800" b="0" i="0" dirty="0">
                <a:solidFill>
                  <a:schemeClr val="tx1"/>
                </a:solidFill>
                <a:effectLst/>
                <a:latin typeface="Arial" panose="020B0604020202020204" pitchFamily="34" charset="0"/>
                <a:cs typeface="Arial" panose="020B0604020202020204" pitchFamily="34" charset="0"/>
              </a:rPr>
              <a:t>“You are looking at the most dangerous animal in the world. It alone of all the animals that ever lived can exterminate (and has) entire species of animals. Now it has the power to wipe out all life on earth.”</a:t>
            </a:r>
            <a:endParaRPr lang="en-US" sz="28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2D79239-BB52-7423-EDFA-73EC180A6A98}"/>
              </a:ext>
            </a:extLst>
          </p:cNvPr>
          <p:cNvPicPr>
            <a:picLocks noChangeAspect="1"/>
          </p:cNvPicPr>
          <p:nvPr/>
        </p:nvPicPr>
        <p:blipFill>
          <a:blip r:embed="rId3"/>
          <a:stretch>
            <a:fillRect/>
          </a:stretch>
        </p:blipFill>
        <p:spPr>
          <a:xfrm>
            <a:off x="0" y="0"/>
            <a:ext cx="5515782" cy="6858000"/>
          </a:xfrm>
          <a:prstGeom prst="rect">
            <a:avLst/>
          </a:prstGeom>
        </p:spPr>
      </p:pic>
      <p:sp>
        <p:nvSpPr>
          <p:cNvPr id="6" name="TextBox 5">
            <a:extLst>
              <a:ext uri="{FF2B5EF4-FFF2-40B4-BE49-F238E27FC236}">
                <a16:creationId xmlns:a16="http://schemas.microsoft.com/office/drawing/2014/main" id="{66D435A2-D6BB-9611-F442-F6F6AD107495}"/>
              </a:ext>
            </a:extLst>
          </p:cNvPr>
          <p:cNvSpPr txBox="1"/>
          <p:nvPr/>
        </p:nvSpPr>
        <p:spPr>
          <a:xfrm>
            <a:off x="6096000" y="521208"/>
            <a:ext cx="537972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1963 Bronx Zoo Exhibit</a:t>
            </a:r>
          </a:p>
        </p:txBody>
      </p:sp>
    </p:spTree>
    <p:extLst>
      <p:ext uri="{BB962C8B-B14F-4D97-AF65-F5344CB8AC3E}">
        <p14:creationId xmlns:p14="http://schemas.microsoft.com/office/powerpoint/2010/main" val="287300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Rectangle 3"/>
          <p:cNvSpPr>
            <a:spLocks noGrp="1" noChangeArrowheads="1"/>
          </p:cNvSpPr>
          <p:nvPr>
            <p:ph type="subTitle" idx="1"/>
          </p:nvPr>
        </p:nvSpPr>
        <p:spPr>
          <a:xfrm>
            <a:off x="5056632" y="4416552"/>
            <a:ext cx="6217920" cy="1399032"/>
          </a:xfrm>
        </p:spPr>
        <p:txBody>
          <a:bodyPr>
            <a:normAutofit/>
          </a:bodyPr>
          <a:lstStyle/>
          <a:p>
            <a:pPr algn="l">
              <a:defRPr/>
            </a:pPr>
            <a:r>
              <a:rPr lang="en-US" dirty="0"/>
              <a:t>– Elie Wiesel</a:t>
            </a:r>
          </a:p>
          <a:p>
            <a:pPr algn="l">
              <a:defRPr/>
            </a:pPr>
            <a:r>
              <a:rPr lang="en-US" sz="2000" dirty="0">
                <a:effectLst/>
              </a:rPr>
              <a:t>	1986 Noble Peace Prize Acceptance Speech</a:t>
            </a:r>
          </a:p>
        </p:txBody>
      </p:sp>
      <p:sp>
        <p:nvSpPr>
          <p:cNvPr id="3" name="Title 2">
            <a:extLst>
              <a:ext uri="{FF2B5EF4-FFF2-40B4-BE49-F238E27FC236}">
                <a16:creationId xmlns:a16="http://schemas.microsoft.com/office/drawing/2014/main" id="{BB5C7529-15E4-E0C6-1848-011DC29CA2F4}"/>
              </a:ext>
            </a:extLst>
          </p:cNvPr>
          <p:cNvSpPr>
            <a:spLocks noGrp="1"/>
          </p:cNvSpPr>
          <p:nvPr>
            <p:ph type="ctrTitle"/>
          </p:nvPr>
        </p:nvSpPr>
        <p:spPr>
          <a:xfrm>
            <a:off x="1595269" y="1122362"/>
            <a:ext cx="9001462" cy="3068637"/>
          </a:xfrm>
        </p:spPr>
        <p:txBody>
          <a:bodyPr>
            <a:normAutofit fontScale="90000"/>
          </a:bodyPr>
          <a:lstStyle/>
          <a:p>
            <a:r>
              <a:rPr lang="en-US" sz="4000" dirty="0">
                <a:effectLst/>
              </a:rPr>
              <a:t>“I swore never to be silent whenever and wherever human beings endure suffering and humiliation. We must always take sides. Neutrality helps the oppressor, never the victim. Silence encourages the tormentor, never the tormented.”</a:t>
            </a:r>
          </a:p>
        </p:txBody>
      </p:sp>
    </p:spTree>
    <p:extLst>
      <p:ext uri="{BB962C8B-B14F-4D97-AF65-F5344CB8AC3E}">
        <p14:creationId xmlns:p14="http://schemas.microsoft.com/office/powerpoint/2010/main" val="147367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Rectangle 3"/>
          <p:cNvSpPr>
            <a:spLocks noGrp="1" noChangeArrowheads="1"/>
          </p:cNvSpPr>
          <p:nvPr>
            <p:ph type="subTitle" idx="1"/>
          </p:nvPr>
        </p:nvSpPr>
        <p:spPr>
          <a:xfrm>
            <a:off x="4069080" y="4191000"/>
            <a:ext cx="6931152" cy="1447800"/>
          </a:xfrm>
        </p:spPr>
        <p:txBody>
          <a:bodyPr/>
          <a:lstStyle/>
          <a:p>
            <a:pPr>
              <a:defRPr/>
            </a:pPr>
            <a:r>
              <a:rPr lang="en-US" dirty="0"/>
              <a:t>– Bessel van der Kolk</a:t>
            </a:r>
          </a:p>
          <a:p>
            <a:pPr>
              <a:defRPr/>
            </a:pPr>
            <a:r>
              <a:rPr lang="en-US" sz="2000" dirty="0">
                <a:effectLst/>
              </a:rPr>
              <a:t>	2014, </a:t>
            </a:r>
            <a:r>
              <a:rPr lang="en-US" sz="2000" i="1" dirty="0">
                <a:effectLst/>
              </a:rPr>
              <a:t>The Body Keeps the Score</a:t>
            </a:r>
            <a:endParaRPr lang="en-US" sz="2000" dirty="0">
              <a:effectLst/>
            </a:endParaRPr>
          </a:p>
        </p:txBody>
      </p:sp>
      <p:sp>
        <p:nvSpPr>
          <p:cNvPr id="3" name="Title 2">
            <a:extLst>
              <a:ext uri="{FF2B5EF4-FFF2-40B4-BE49-F238E27FC236}">
                <a16:creationId xmlns:a16="http://schemas.microsoft.com/office/drawing/2014/main" id="{BB5C7529-15E4-E0C6-1848-011DC29CA2F4}"/>
              </a:ext>
            </a:extLst>
          </p:cNvPr>
          <p:cNvSpPr>
            <a:spLocks noGrp="1"/>
          </p:cNvSpPr>
          <p:nvPr>
            <p:ph type="ctrTitle"/>
          </p:nvPr>
        </p:nvSpPr>
        <p:spPr/>
        <p:txBody>
          <a:bodyPr>
            <a:normAutofit/>
          </a:bodyPr>
          <a:lstStyle/>
          <a:p>
            <a:r>
              <a:rPr lang="en-US" sz="4000" dirty="0">
                <a:effectLst/>
              </a:rPr>
              <a:t>“Our capacity to destroy one another</a:t>
            </a:r>
            <a:br>
              <a:rPr lang="en-US" sz="4000" dirty="0">
                <a:effectLst/>
              </a:rPr>
            </a:br>
            <a:r>
              <a:rPr lang="en-US" sz="4000" dirty="0">
                <a:effectLst/>
              </a:rPr>
              <a:t>is matched by our capacity to heal</a:t>
            </a:r>
            <a:br>
              <a:rPr lang="en-US" sz="4000" dirty="0">
                <a:effectLst/>
              </a:rPr>
            </a:br>
            <a:r>
              <a:rPr lang="en-US" sz="4000" dirty="0">
                <a:effectLst/>
              </a:rPr>
              <a:t>one another.”</a:t>
            </a:r>
          </a:p>
        </p:txBody>
      </p:sp>
    </p:spTree>
    <p:extLst>
      <p:ext uri="{BB962C8B-B14F-4D97-AF65-F5344CB8AC3E}">
        <p14:creationId xmlns:p14="http://schemas.microsoft.com/office/powerpoint/2010/main" val="1201165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rowth Mindset Characteristics Table">
            <a:extLst>
              <a:ext uri="{FF2B5EF4-FFF2-40B4-BE49-F238E27FC236}">
                <a16:creationId xmlns:a16="http://schemas.microsoft.com/office/drawing/2014/main" id="{F58DCDC5-1F94-4038-967F-9D1FE566A7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673" y="297290"/>
            <a:ext cx="11058386" cy="6217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2213AF-E259-436A-BBFD-9CC936605040}"/>
              </a:ext>
            </a:extLst>
          </p:cNvPr>
          <p:cNvSpPr/>
          <p:nvPr/>
        </p:nvSpPr>
        <p:spPr>
          <a:xfrm>
            <a:off x="4622800" y="6136640"/>
            <a:ext cx="2621280" cy="378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1996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61D9A2-77EA-E2F4-6A16-4880FD71D000}"/>
              </a:ext>
            </a:extLst>
          </p:cNvPr>
          <p:cNvSpPr>
            <a:spLocks noGrp="1"/>
          </p:cNvSpPr>
          <p:nvPr>
            <p:ph type="body" idx="1"/>
          </p:nvPr>
        </p:nvSpPr>
        <p:spPr>
          <a:xfrm>
            <a:off x="6096000" y="526674"/>
            <a:ext cx="5612525" cy="5709534"/>
          </a:xfrm>
        </p:spPr>
        <p:txBody>
          <a:bodyPr>
            <a:normAutofit fontScale="77500" lnSpcReduction="20000"/>
          </a:bodyPr>
          <a:lstStyle/>
          <a:p>
            <a:pPr marL="457200" indent="-457200" algn="l">
              <a:buFont typeface="Arial" panose="020B0604020202020204" pitchFamily="34" charset="0"/>
              <a:buChar char="•"/>
            </a:pPr>
            <a:r>
              <a:rPr lang="en-US" sz="2800" b="0" i="0" dirty="0">
                <a:solidFill>
                  <a:schemeClr val="tx1"/>
                </a:solidFill>
                <a:effectLst/>
                <a:latin typeface="Arial" panose="020B0604020202020204" pitchFamily="34" charset="0"/>
                <a:cs typeface="Arial" panose="020B0604020202020204" pitchFamily="34" charset="0"/>
              </a:rPr>
              <a:t>The Universal Declaration of Human Rights (UDHR) is a milestone document in the history of human rights was drafted by representatives with different legal and cultural backgrounds from all regions of the world. </a:t>
            </a:r>
          </a:p>
          <a:p>
            <a:pPr marL="457200" indent="-457200" algn="l">
              <a:buFont typeface="Arial" panose="020B0604020202020204" pitchFamily="34" charset="0"/>
              <a:buChar char="•"/>
            </a:pPr>
            <a:r>
              <a:rPr lang="en-US" sz="2800" b="0" i="0" dirty="0">
                <a:solidFill>
                  <a:schemeClr val="tx1"/>
                </a:solidFill>
                <a:effectLst/>
                <a:latin typeface="Arial" panose="020B0604020202020204" pitchFamily="34" charset="0"/>
                <a:cs typeface="Arial" panose="020B0604020202020204" pitchFamily="34" charset="0"/>
              </a:rPr>
              <a:t>The Declaration was proclaimed by the United Nations General Assembly in Paris on 10 December 1948 (General Assembly resolution 217 A) as a common standard of achievements for all peoples and all nations. </a:t>
            </a:r>
          </a:p>
          <a:p>
            <a:pPr marL="457200" indent="-457200" algn="l">
              <a:buFont typeface="Arial" panose="020B0604020202020204" pitchFamily="34" charset="0"/>
              <a:buChar char="•"/>
            </a:pPr>
            <a:r>
              <a:rPr lang="en-US" sz="2800" b="0" i="0" dirty="0">
                <a:solidFill>
                  <a:schemeClr val="tx1"/>
                </a:solidFill>
                <a:effectLst/>
                <a:latin typeface="Arial" panose="020B0604020202020204" pitchFamily="34" charset="0"/>
                <a:cs typeface="Arial" panose="020B0604020202020204" pitchFamily="34" charset="0"/>
              </a:rPr>
              <a:t>It sets out, for the first time, fundamental human rights to be universally protected. </a:t>
            </a:r>
            <a:endParaRPr lang="en-US" sz="2800" dirty="0">
              <a:solidFill>
                <a:schemeClr val="tx1"/>
              </a:solidFill>
              <a:latin typeface="Arial" panose="020B0604020202020204" pitchFamily="34" charset="0"/>
              <a:cs typeface="Arial" panose="020B0604020202020204" pitchFamily="34" charset="0"/>
            </a:endParaRPr>
          </a:p>
        </p:txBody>
      </p:sp>
      <p:pic>
        <p:nvPicPr>
          <p:cNvPr id="10" name="Picture 9" descr="A close-up of a newspaper&#10;&#10;Description automatically generated with low confidence">
            <a:extLst>
              <a:ext uri="{FF2B5EF4-FFF2-40B4-BE49-F238E27FC236}">
                <a16:creationId xmlns:a16="http://schemas.microsoft.com/office/drawing/2014/main" id="{7B0BD37E-60DD-CD9E-E28B-500080646D55}"/>
              </a:ext>
            </a:extLst>
          </p:cNvPr>
          <p:cNvPicPr>
            <a:picLocks noChangeAspect="1"/>
          </p:cNvPicPr>
          <p:nvPr/>
        </p:nvPicPr>
        <p:blipFill>
          <a:blip r:embed="rId3"/>
          <a:stretch>
            <a:fillRect/>
          </a:stretch>
        </p:blipFill>
        <p:spPr>
          <a:xfrm>
            <a:off x="483475" y="0"/>
            <a:ext cx="5086350" cy="6858000"/>
          </a:xfrm>
          <a:prstGeom prst="rect">
            <a:avLst/>
          </a:prstGeom>
        </p:spPr>
      </p:pic>
    </p:spTree>
    <p:extLst>
      <p:ext uri="{BB962C8B-B14F-4D97-AF65-F5344CB8AC3E}">
        <p14:creationId xmlns:p14="http://schemas.microsoft.com/office/powerpoint/2010/main" val="691240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Ways Language is a Vehicle for Change</a:t>
            </a:r>
          </a:p>
        </p:txBody>
      </p:sp>
      <p:sp>
        <p:nvSpPr>
          <p:cNvPr id="5" name="Content Placeholder 4"/>
          <p:cNvSpPr>
            <a:spLocks noGrp="1"/>
          </p:cNvSpPr>
          <p:nvPr>
            <p:ph idx="1"/>
          </p:nvPr>
        </p:nvSpPr>
        <p:spPr>
          <a:xfrm>
            <a:off x="689114" y="1472183"/>
            <a:ext cx="10669169" cy="5013457"/>
          </a:xfrm>
          <a:effectLst/>
        </p:spPr>
        <p:txBody>
          <a:bodyPr>
            <a:normAutofit/>
          </a:bodyPr>
          <a:lstStyle/>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Use person-first language</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Develop a relational (alliance) focus</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Empathy, positive regard, and genuineness</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Express gratitude</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Focus on the future (e.g., presuppositional language, mindfulness, etc.)</a:t>
            </a:r>
          </a:p>
          <a:p>
            <a:pPr marL="514350" indent="-514350">
              <a:spcBef>
                <a:spcPts val="600"/>
              </a:spcBef>
              <a:buClr>
                <a:schemeClr val="bg1"/>
              </a:buClr>
              <a:buSzPct val="100000"/>
              <a:buFont typeface="+mj-lt"/>
              <a:buAutoNum type="arabicPeriod"/>
              <a:defRPr/>
            </a:pPr>
            <a:r>
              <a:rPr lang="en-US" sz="3600" dirty="0">
                <a:solidFill>
                  <a:schemeClr val="bg1"/>
                </a:solidFill>
                <a:latin typeface="Arial" panose="020B0604020202020204" pitchFamily="34" charset="0"/>
                <a:cs typeface="Arial" panose="020B0604020202020204" pitchFamily="34" charset="0"/>
              </a:rPr>
              <a:t>Commit to the “formula for viral kindness”</a:t>
            </a:r>
          </a:p>
        </p:txBody>
      </p:sp>
    </p:spTree>
    <p:extLst>
      <p:ext uri="{BB962C8B-B14F-4D97-AF65-F5344CB8AC3E}">
        <p14:creationId xmlns:p14="http://schemas.microsoft.com/office/powerpoint/2010/main" val="3841191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3074" name="Picture 2" descr="PERMA Model: 5 Domains of Happiness | Mindspeaks">
            <a:extLst>
              <a:ext uri="{FF2B5EF4-FFF2-40B4-BE49-F238E27FC236}">
                <a16:creationId xmlns:a16="http://schemas.microsoft.com/office/drawing/2014/main" id="{48E61D21-7F75-6EE0-BAD5-68E115072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 y="-76199"/>
            <a:ext cx="12226833" cy="704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4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Rockwell" panose="02060603020205020403"/>
              <a:ea typeface="+mn-ea"/>
              <a:cs typeface="+mn-cs"/>
            </a:endParaRPr>
          </a:p>
        </p:txBody>
      </p:sp>
      <p:sp>
        <p:nvSpPr>
          <p:cNvPr id="5" name="Rectangle 4"/>
          <p:cNvSpPr/>
          <p:nvPr/>
        </p:nvSpPr>
        <p:spPr>
          <a:xfrm>
            <a:off x="742122" y="1600689"/>
            <a:ext cx="10588487" cy="584775"/>
          </a:xfrm>
          <a:prstGeom prst="rect">
            <a:avLst/>
          </a:prstGeom>
        </p:spPr>
        <p:txBody>
          <a:bodyPr wrap="square">
            <a:spAutoFit/>
          </a:bodyPr>
          <a:lstStyle/>
          <a:p>
            <a:pPr marL="457200" marR="0" lvl="0" indent="-457200"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ヒラギノ角ゴ Pro W3" charset="-128"/>
              <a:cs typeface="Arial" pitchFamily="34" charset="0"/>
            </a:endParaRPr>
          </a:p>
        </p:txBody>
      </p:sp>
      <p:sp>
        <p:nvSpPr>
          <p:cNvPr id="3" name="Rectangle 3">
            <a:extLst>
              <a:ext uri="{FF2B5EF4-FFF2-40B4-BE49-F238E27FC236}">
                <a16:creationId xmlns:a16="http://schemas.microsoft.com/office/drawing/2014/main" id="{61DBED8D-45CC-367F-498A-29522B51452E}"/>
              </a:ext>
            </a:extLst>
          </p:cNvPr>
          <p:cNvSpPr txBox="1">
            <a:spLocks noChangeArrowheads="1"/>
          </p:cNvSpPr>
          <p:nvPr/>
        </p:nvSpPr>
        <p:spPr>
          <a:xfrm>
            <a:off x="6096000" y="1114594"/>
            <a:ext cx="5367528" cy="4417127"/>
          </a:xfrm>
          <a:prstGeom prst="rect">
            <a:avLst/>
          </a:prstGeom>
          <a:effectLst/>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118872" indent="0">
              <a:lnSpc>
                <a:spcPct val="100000"/>
              </a:lnSpc>
              <a:buClr>
                <a:schemeClr val="tx1"/>
              </a:buClr>
              <a:buSzPct val="100000"/>
              <a:buFont typeface="Arial" panose="020B0604020202020204" pitchFamily="34" charset="0"/>
              <a:buNone/>
            </a:pPr>
            <a:r>
              <a:rPr lang="en-US" sz="3200" dirty="0">
                <a:effectLst/>
                <a:latin typeface="Arial" panose="020B0604020202020204" pitchFamily="34" charset="0"/>
                <a:cs typeface="Arial" pitchFamily="34" charset="0"/>
              </a:rPr>
              <a:t>Formula For Viral Kindness</a:t>
            </a:r>
          </a:p>
          <a:p>
            <a:pPr marL="118872" indent="0">
              <a:lnSpc>
                <a:spcPct val="100000"/>
              </a:lnSpc>
              <a:buClr>
                <a:schemeClr val="tx1"/>
              </a:buClr>
              <a:buSzPct val="100000"/>
              <a:buFont typeface="Arial" panose="020B0604020202020204" pitchFamily="34" charset="0"/>
              <a:buNone/>
            </a:pPr>
            <a:endParaRPr lang="en-US" sz="2800" dirty="0">
              <a:effectLst/>
              <a:latin typeface="Arial" panose="020B0604020202020204" pitchFamily="34" charset="0"/>
              <a:cs typeface="Arial" pitchFamily="34" charset="0"/>
            </a:endParaRPr>
          </a:p>
          <a:p>
            <a:pPr marL="118872" indent="0">
              <a:lnSpc>
                <a:spcPct val="100000"/>
              </a:lnSpc>
              <a:buClr>
                <a:schemeClr val="tx1"/>
              </a:buClr>
              <a:buSzPct val="100000"/>
              <a:buNone/>
            </a:pPr>
            <a:r>
              <a:rPr lang="en-US" sz="2400" dirty="0">
                <a:effectLst/>
                <a:latin typeface="Arial" panose="020B0604020202020204" pitchFamily="34" charset="0"/>
                <a:cs typeface="Arial" panose="020B0604020202020204" pitchFamily="34" charset="0"/>
              </a:rPr>
              <a:t>Professor Anette Hosoi</a:t>
            </a:r>
          </a:p>
          <a:p>
            <a:pPr marL="118872" indent="0">
              <a:lnSpc>
                <a:spcPct val="100000"/>
              </a:lnSpc>
              <a:buClr>
                <a:schemeClr val="tx1"/>
              </a:buClr>
              <a:buSzPct val="100000"/>
              <a:buNone/>
            </a:pPr>
            <a:r>
              <a:rPr lang="en-US" dirty="0">
                <a:effectLst/>
                <a:latin typeface="Arial" panose="020B0604020202020204" pitchFamily="34" charset="0"/>
                <a:cs typeface="Arial" panose="020B0604020202020204" pitchFamily="34" charset="0"/>
              </a:rPr>
              <a:t>The Neil and Jane </a:t>
            </a:r>
            <a:r>
              <a:rPr lang="en-US" dirty="0" err="1">
                <a:effectLst/>
                <a:latin typeface="Arial" panose="020B0604020202020204" pitchFamily="34" charset="0"/>
                <a:cs typeface="Arial" panose="020B0604020202020204" pitchFamily="34" charset="0"/>
              </a:rPr>
              <a:t>Pappalardo</a:t>
            </a:r>
            <a:r>
              <a:rPr lang="en-US" dirty="0">
                <a:effectLst/>
                <a:latin typeface="Arial" panose="020B0604020202020204" pitchFamily="34" charset="0"/>
                <a:cs typeface="Arial" panose="020B0604020202020204" pitchFamily="34" charset="0"/>
              </a:rPr>
              <a:t> Professor of Mechanical Engineering and Mathematics at MIT</a:t>
            </a:r>
          </a:p>
        </p:txBody>
      </p:sp>
      <p:pic>
        <p:nvPicPr>
          <p:cNvPr id="26" name="Content Placeholder 25" descr="Heart outline">
            <a:extLst>
              <a:ext uri="{FF2B5EF4-FFF2-40B4-BE49-F238E27FC236}">
                <a16:creationId xmlns:a16="http://schemas.microsoft.com/office/drawing/2014/main" id="{962A09FF-C32F-78A5-0189-394EB8CB7AC2}"/>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1011532" y="664006"/>
            <a:ext cx="5032601" cy="5032601"/>
          </a:xfrm>
        </p:spPr>
      </p:pic>
      <p:sp>
        <p:nvSpPr>
          <p:cNvPr id="29" name="TextBox 28">
            <a:extLst>
              <a:ext uri="{FF2B5EF4-FFF2-40B4-BE49-F238E27FC236}">
                <a16:creationId xmlns:a16="http://schemas.microsoft.com/office/drawing/2014/main" id="{B01D4556-5090-6D0C-95E0-0A756D388C55}"/>
              </a:ext>
            </a:extLst>
          </p:cNvPr>
          <p:cNvSpPr txBox="1"/>
          <p:nvPr/>
        </p:nvSpPr>
        <p:spPr>
          <a:xfrm>
            <a:off x="2744811" y="2553717"/>
            <a:ext cx="1566041"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1:1.1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37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8777D-15D6-7D23-A887-7C6D397F8C2F}"/>
              </a:ext>
            </a:extLst>
          </p:cNvPr>
          <p:cNvPicPr>
            <a:picLocks noChangeAspect="1"/>
          </p:cNvPicPr>
          <p:nvPr/>
        </p:nvPicPr>
        <p:blipFill>
          <a:blip r:embed="rId3"/>
          <a:stretch>
            <a:fillRect/>
          </a:stretch>
        </p:blipFill>
        <p:spPr>
          <a:xfrm>
            <a:off x="1421270" y="457200"/>
            <a:ext cx="9318980" cy="5943600"/>
          </a:xfrm>
          <a:prstGeom prst="rect">
            <a:avLst/>
          </a:prstGeom>
        </p:spPr>
      </p:pic>
    </p:spTree>
    <p:extLst>
      <p:ext uri="{BB962C8B-B14F-4D97-AF65-F5344CB8AC3E}">
        <p14:creationId xmlns:p14="http://schemas.microsoft.com/office/powerpoint/2010/main" val="40137412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4" name="Picture 3" descr="A map of the united states&#10;&#10;Description automatically generated with medium confidence">
            <a:extLst>
              <a:ext uri="{FF2B5EF4-FFF2-40B4-BE49-F238E27FC236}">
                <a16:creationId xmlns:a16="http://schemas.microsoft.com/office/drawing/2014/main" id="{8B549FA4-459B-F671-7C86-AB71D60A17FC}"/>
              </a:ext>
            </a:extLst>
          </p:cNvPr>
          <p:cNvPicPr>
            <a:picLocks noChangeAspect="1"/>
          </p:cNvPicPr>
          <p:nvPr/>
        </p:nvPicPr>
        <p:blipFill>
          <a:blip r:embed="rId3"/>
          <a:stretch>
            <a:fillRect/>
          </a:stretch>
        </p:blipFill>
        <p:spPr>
          <a:xfrm>
            <a:off x="15875" y="749300"/>
            <a:ext cx="12160250" cy="5359400"/>
          </a:xfrm>
          <a:prstGeom prst="rect">
            <a:avLst/>
          </a:prstGeom>
        </p:spPr>
      </p:pic>
    </p:spTree>
    <p:extLst>
      <p:ext uri="{BB962C8B-B14F-4D97-AF65-F5344CB8AC3E}">
        <p14:creationId xmlns:p14="http://schemas.microsoft.com/office/powerpoint/2010/main" val="3351963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World Well-Being Project (WWBP)</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January 2015 researchers published a proof-of-concept paper evaluating more than 100 million tweets from some 1,300 counties across the U.S., a sample of public data available from Twitter. They discovered that the preponderance of negative tweets—particularly those expressing anger or hostility—in a given location reliably predicted rates of death from heart disease there. Many other findings have piled up that reveal associations between the language in tweets or Facebook posts and traits that include age, gender, personality and income level, as well as mental illness and physical ailments.</a:t>
            </a:r>
          </a:p>
          <a:p>
            <a:pPr>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Using these methods, researchers are finding a wide range of revealing associations between social media posts and personality, mental health, and even physical conditions such as heart disease.</a:t>
            </a:r>
          </a:p>
        </p:txBody>
      </p:sp>
      <p:sp>
        <p:nvSpPr>
          <p:cNvPr id="2" name="TextBox 1">
            <a:extLst>
              <a:ext uri="{FF2B5EF4-FFF2-40B4-BE49-F238E27FC236}">
                <a16:creationId xmlns:a16="http://schemas.microsoft.com/office/drawing/2014/main" id="{6A00DA64-8566-E1CD-E7F2-012A6C4A27B8}"/>
              </a:ext>
            </a:extLst>
          </p:cNvPr>
          <p:cNvSpPr txBox="1"/>
          <p:nvPr/>
        </p:nvSpPr>
        <p:spPr>
          <a:xfrm>
            <a:off x="1167821" y="5385815"/>
            <a:ext cx="10064059" cy="261610"/>
          </a:xfrm>
          <a:prstGeom prst="rect">
            <a:avLst/>
          </a:prstGeom>
          <a:noFill/>
          <a:effectLst/>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kern="0" dirty="0">
                <a:solidFill>
                  <a:prstClr val="white"/>
                </a:solidFill>
                <a:latin typeface="Arial" pitchFamily="34" charset="0"/>
                <a:cs typeface="Arial" pitchFamily="34" charset="0"/>
              </a:rPr>
              <a:t>Eichstaedt, J. C. (2016). Status Update: Stressed, Angry, at Risk? </a:t>
            </a:r>
            <a:r>
              <a:rPr lang="en-US" sz="1100" i="1" kern="0" dirty="0">
                <a:solidFill>
                  <a:prstClr val="white"/>
                </a:solidFill>
                <a:latin typeface="Arial" pitchFamily="34" charset="0"/>
                <a:cs typeface="Arial" pitchFamily="34" charset="0"/>
              </a:rPr>
              <a:t>Scientific American Mind, 27</a:t>
            </a:r>
            <a:r>
              <a:rPr lang="en-US" sz="1100" kern="0" dirty="0">
                <a:solidFill>
                  <a:prstClr val="white"/>
                </a:solidFill>
                <a:latin typeface="Arial" pitchFamily="34" charset="0"/>
                <a:cs typeface="Arial" pitchFamily="34" charset="0"/>
              </a:rPr>
              <a:t>(2), 62-67.</a:t>
            </a: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4869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187243"/>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Language in an Ever-Evolving World</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960120" y="1472185"/>
            <a:ext cx="10241280" cy="4658602"/>
          </a:xfrm>
        </p:spPr>
        <p:txBody>
          <a:bodyPr>
            <a:noAutofit/>
          </a:bodyPr>
          <a:lstStyle/>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We are not on a new path. We have been here before, and there have been consequences.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But the path is far wider than ever due to the rise of social media, which has forever changed our world.</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Social media data has become the largest cross-sectional and longitudinal dataset on human emotions, cognitions, behaviors, and health in human history.</a:t>
            </a:r>
          </a:p>
          <a:p>
            <a:pPr lvl="1">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A zero-sum game</a:t>
            </a:r>
          </a:p>
          <a:p>
            <a:pPr lvl="1">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Diminishment of social skills</a:t>
            </a:r>
          </a:p>
          <a:p>
            <a:pPr>
              <a:spcBef>
                <a:spcPts val="400"/>
              </a:spcBef>
              <a:buClr>
                <a:schemeClr val="bg1"/>
              </a:buClr>
              <a:defRPr/>
            </a:pPr>
            <a:r>
              <a:rPr lang="en-US" sz="2400" dirty="0">
                <a:solidFill>
                  <a:schemeClr val="bg1"/>
                </a:solidFill>
                <a:latin typeface="Arial" panose="020B0604020202020204" pitchFamily="34" charset="0"/>
                <a:cs typeface="Arial" panose="020B0604020202020204" pitchFamily="34" charset="0"/>
              </a:rPr>
              <a:t>Dunning-Kruger Effect</a:t>
            </a:r>
          </a:p>
          <a:p>
            <a:pPr lvl="1">
              <a:spcBef>
                <a:spcPts val="400"/>
              </a:spcBef>
              <a:buClr>
                <a:schemeClr val="bg1"/>
              </a:buClr>
              <a:defRPr/>
            </a:pPr>
            <a:r>
              <a:rPr lang="en-US" sz="2000" dirty="0">
                <a:solidFill>
                  <a:schemeClr val="bg1"/>
                </a:solidFill>
                <a:latin typeface="Arial" panose="020B0604020202020204" pitchFamily="34" charset="0"/>
                <a:cs typeface="Arial" panose="020B0604020202020204" pitchFamily="34" charset="0"/>
              </a:rPr>
              <a:t>Confirmation bias</a:t>
            </a:r>
          </a:p>
        </p:txBody>
      </p:sp>
    </p:spTree>
    <p:extLst>
      <p:ext uri="{BB962C8B-B14F-4D97-AF65-F5344CB8AC3E}">
        <p14:creationId xmlns:p14="http://schemas.microsoft.com/office/powerpoint/2010/main" val="59833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fade">
                                      <p:cBhvr>
                                        <p:cTn id="17" dur="500"/>
                                        <p:tgtEl>
                                          <p:spTgt spid="54784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fade">
                                      <p:cBhvr>
                                        <p:cTn id="20" dur="500"/>
                                        <p:tgtEl>
                                          <p:spTgt spid="54784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fade">
                                      <p:cBhvr>
                                        <p:cTn id="23" dur="500"/>
                                        <p:tgtEl>
                                          <p:spTgt spid="5478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7843">
                                            <p:txEl>
                                              <p:pRg st="5" end="5"/>
                                            </p:txEl>
                                          </p:spTgt>
                                        </p:tgtEl>
                                        <p:attrNameLst>
                                          <p:attrName>style.visibility</p:attrName>
                                        </p:attrNameLst>
                                      </p:cBhvr>
                                      <p:to>
                                        <p:strVal val="visible"/>
                                      </p:to>
                                    </p:set>
                                    <p:animEffect transition="in" filter="fade">
                                      <p:cBhvr>
                                        <p:cTn id="28" dur="500"/>
                                        <p:tgtEl>
                                          <p:spTgt spid="54784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7843">
                                            <p:txEl>
                                              <p:pRg st="6" end="6"/>
                                            </p:txEl>
                                          </p:spTgt>
                                        </p:tgtEl>
                                        <p:attrNameLst>
                                          <p:attrName>style.visibility</p:attrName>
                                        </p:attrNameLst>
                                      </p:cBhvr>
                                      <p:to>
                                        <p:strVal val="visible"/>
                                      </p:to>
                                    </p:set>
                                    <p:animEffect transition="in" filter="fade">
                                      <p:cBhvr>
                                        <p:cTn id="31"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Rectangle 3"/>
          <p:cNvSpPr>
            <a:spLocks noGrp="1" noChangeArrowheads="1"/>
          </p:cNvSpPr>
          <p:nvPr>
            <p:ph type="subTitle" idx="1"/>
          </p:nvPr>
        </p:nvSpPr>
        <p:spPr>
          <a:xfrm>
            <a:off x="4069080" y="4191000"/>
            <a:ext cx="6931152" cy="1447800"/>
          </a:xfrm>
        </p:spPr>
        <p:txBody>
          <a:bodyPr/>
          <a:lstStyle/>
          <a:p>
            <a:pPr>
              <a:defRPr/>
            </a:pPr>
            <a:r>
              <a:rPr lang="en-US" dirty="0"/>
              <a:t>– George Bernard Shaw</a:t>
            </a:r>
          </a:p>
        </p:txBody>
      </p:sp>
      <p:sp>
        <p:nvSpPr>
          <p:cNvPr id="3" name="Title 2">
            <a:extLst>
              <a:ext uri="{FF2B5EF4-FFF2-40B4-BE49-F238E27FC236}">
                <a16:creationId xmlns:a16="http://schemas.microsoft.com/office/drawing/2014/main" id="{BB5C7529-15E4-E0C6-1848-011DC29CA2F4}"/>
              </a:ext>
            </a:extLst>
          </p:cNvPr>
          <p:cNvSpPr>
            <a:spLocks noGrp="1"/>
          </p:cNvSpPr>
          <p:nvPr>
            <p:ph type="ctrTitle"/>
          </p:nvPr>
        </p:nvSpPr>
        <p:spPr/>
        <p:txBody>
          <a:bodyPr>
            <a:normAutofit/>
          </a:bodyPr>
          <a:lstStyle/>
          <a:p>
            <a:r>
              <a:rPr lang="en-US" sz="4000" dirty="0">
                <a:effectLst/>
              </a:rPr>
              <a:t>“The moment we want to believe we suddenly use all the arguments for it, and become blind to the arguments against it.”</a:t>
            </a:r>
          </a:p>
        </p:txBody>
      </p:sp>
    </p:spTree>
    <p:extLst>
      <p:ext uri="{BB962C8B-B14F-4D97-AF65-F5344CB8AC3E}">
        <p14:creationId xmlns:p14="http://schemas.microsoft.com/office/powerpoint/2010/main" val="151657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How Language Influences</a:t>
            </a:r>
          </a:p>
        </p:txBody>
      </p:sp>
      <p:sp>
        <p:nvSpPr>
          <p:cNvPr id="5" name="Content Placeholder 4"/>
          <p:cNvSpPr>
            <a:spLocks noGrp="1"/>
          </p:cNvSpPr>
          <p:nvPr>
            <p:ph idx="1"/>
          </p:nvPr>
        </p:nvSpPr>
        <p:spPr>
          <a:xfrm>
            <a:off x="689114" y="1285359"/>
            <a:ext cx="10669169" cy="5200282"/>
          </a:xfrm>
          <a:effectLst/>
        </p:spPr>
        <p:txBody>
          <a:bodyPr>
            <a:normAutofit/>
          </a:bodyPr>
          <a:lstStyle/>
          <a:p>
            <a:pPr marL="457200" indent="-457200">
              <a:spcBef>
                <a:spcPts val="600"/>
              </a:spcBef>
              <a:buClr>
                <a:schemeClr val="bg1"/>
              </a:buClr>
              <a:buSzPct val="100000"/>
              <a:buFont typeface="+mj-lt"/>
              <a:buAutoNum type="arabicPeriod"/>
              <a:defRPr/>
            </a:pPr>
            <a:r>
              <a:rPr lang="en-US" sz="2800" dirty="0">
                <a:solidFill>
                  <a:schemeClr val="bg1"/>
                </a:solidFill>
                <a:latin typeface="Arial" panose="020B0604020202020204" pitchFamily="34" charset="0"/>
                <a:cs typeface="Arial" panose="020B0604020202020204" pitchFamily="34" charset="0"/>
              </a:rPr>
              <a:t>Physiological arousal and psychological shutdown (Gottman, 1999)</a:t>
            </a:r>
          </a:p>
          <a:p>
            <a:pPr marL="457200" indent="-457200">
              <a:spcBef>
                <a:spcPts val="600"/>
              </a:spcBef>
              <a:buClr>
                <a:schemeClr val="bg1"/>
              </a:buClr>
              <a:buSzPct val="100000"/>
              <a:buFont typeface="+mj-lt"/>
              <a:buAutoNum type="arabicPeriod"/>
              <a:defRPr/>
            </a:pPr>
            <a:r>
              <a:rPr lang="en-US" sz="2800" dirty="0">
                <a:solidFill>
                  <a:schemeClr val="bg1"/>
                </a:solidFill>
                <a:latin typeface="Arial" panose="020B0604020202020204" pitchFamily="34" charset="0"/>
                <a:cs typeface="Arial" panose="020B0604020202020204" pitchFamily="34" charset="0"/>
              </a:rPr>
              <a:t>The frontal cortex of the brain, which is responsible for thinking, speech, and language, becomes inhibited, thereby limiting a person’s ability to reason and articulate thoughts. At the same time, portions of the area around the brain stem, including the amygdala and hypothalamus, which that are responsible for physiological reactions, become increasingly active (van der Kolk, 1994)</a:t>
            </a:r>
          </a:p>
        </p:txBody>
      </p:sp>
      <p:sp>
        <p:nvSpPr>
          <p:cNvPr id="2" name="TextBox 1"/>
          <p:cNvSpPr txBox="1"/>
          <p:nvPr/>
        </p:nvSpPr>
        <p:spPr>
          <a:xfrm>
            <a:off x="1294224" y="5885477"/>
            <a:ext cx="10064059" cy="430887"/>
          </a:xfrm>
          <a:prstGeom prst="rect">
            <a:avLst/>
          </a:prstGeom>
          <a:noFill/>
          <a:effectLst/>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Gottman, J. M. (1999). </a:t>
            </a:r>
            <a:r>
              <a:rPr kumimoji="0" lang="en-US" sz="1100" b="0" i="1" u="none" strike="noStrike" kern="0" cap="none" spc="0" normalizeH="0" baseline="0" noProof="0" dirty="0">
                <a:ln>
                  <a:noFill/>
                </a:ln>
                <a:solidFill>
                  <a:prstClr val="white"/>
                </a:solidFill>
                <a:effectLst/>
                <a:uLnTx/>
                <a:uFillTx/>
                <a:latin typeface="Arial" pitchFamily="34" charset="0"/>
                <a:ea typeface="+mn-ea"/>
                <a:cs typeface="Arial" pitchFamily="34" charset="0"/>
              </a:rPr>
              <a:t>The marriage clinic</a:t>
            </a: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New York : Norton.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van der </a:t>
            </a:r>
            <a:r>
              <a:rPr kumimoji="0" lang="en-US" sz="11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kolk</a:t>
            </a: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B. A. (1994). The body keeps score: Memory and the emerging psychobiology of post traumatic stress</a:t>
            </a:r>
            <a:r>
              <a:rPr kumimoji="0" lang="en-US" sz="1100" b="0" i="1" u="none" strike="noStrike" kern="0" cap="none" spc="0" normalizeH="0" baseline="0" noProof="0" dirty="0">
                <a:ln>
                  <a:noFill/>
                </a:ln>
                <a:solidFill>
                  <a:prstClr val="white"/>
                </a:solidFill>
                <a:effectLst/>
                <a:uLnTx/>
                <a:uFillTx/>
                <a:latin typeface="Arial" pitchFamily="34" charset="0"/>
                <a:ea typeface="+mn-ea"/>
                <a:cs typeface="Arial" pitchFamily="34" charset="0"/>
              </a:rPr>
              <a:t>. Harvard Review of Psychiatry, 1</a:t>
            </a:r>
            <a:r>
              <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253–265</a:t>
            </a:r>
          </a:p>
        </p:txBody>
      </p:sp>
    </p:spTree>
    <p:extLst>
      <p:ext uri="{BB962C8B-B14F-4D97-AF65-F5344CB8AC3E}">
        <p14:creationId xmlns:p14="http://schemas.microsoft.com/office/powerpoint/2010/main" val="192840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51360</TotalTime>
  <Words>2329</Words>
  <Application>Microsoft Office PowerPoint</Application>
  <PresentationFormat>Widescreen</PresentationFormat>
  <Paragraphs>145</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Bookman Old Style</vt:lpstr>
      <vt:lpstr>Calibri</vt:lpstr>
      <vt:lpstr>Rockwell</vt:lpstr>
      <vt:lpstr>Tahoma</vt:lpstr>
      <vt:lpstr>Times New Roman</vt:lpstr>
      <vt:lpstr>Damask</vt:lpstr>
      <vt:lpstr>Office Theme</vt:lpstr>
      <vt:lpstr>PowerPoint Presentation</vt:lpstr>
      <vt:lpstr>Tidbits</vt:lpstr>
      <vt:lpstr>PowerPoint Presentation</vt:lpstr>
      <vt:lpstr>PowerPoint Presentation</vt:lpstr>
      <vt:lpstr>PowerPoint Presentation</vt:lpstr>
      <vt:lpstr>World Well-Being Project (WWBP)</vt:lpstr>
      <vt:lpstr>Language in an Ever-Evolving World</vt:lpstr>
      <vt:lpstr>“The moment we want to believe we suddenly use all the arguments for it, and become blind to the arguments against it.”</vt:lpstr>
      <vt:lpstr>How Language Influences</vt:lpstr>
      <vt:lpstr>How Language Influences (cont.)</vt:lpstr>
      <vt:lpstr>PowerPoint Presentation</vt:lpstr>
      <vt:lpstr>How Language Influences (cont.)</vt:lpstr>
      <vt:lpstr>Language: Costs?</vt:lpstr>
      <vt:lpstr>Language: Costs? (cont.)</vt:lpstr>
      <vt:lpstr>Language: Costs? (cont.)</vt:lpstr>
      <vt:lpstr>PowerPoint Presentation</vt:lpstr>
      <vt:lpstr>PowerPoint Presentation</vt:lpstr>
      <vt:lpstr>PowerPoint Presentation</vt:lpstr>
      <vt:lpstr>PowerPoint Presentation</vt:lpstr>
      <vt:lpstr>PowerPoint Presentation</vt:lpstr>
      <vt:lpstr>PowerPoint Presentation</vt:lpstr>
      <vt:lpstr>Examples of Rhetoric</vt:lpstr>
      <vt:lpstr>Lessons Learned</vt:lpstr>
      <vt:lpstr>PowerPoint Presentation</vt:lpstr>
      <vt:lpstr>“I swore never to be silent whenever and wherever human beings endure suffering and humiliation. We must always take sides. Neutrality helps the oppressor, never the victim. Silence encourages the tormentor, never the tormented.”</vt:lpstr>
      <vt:lpstr>“Our capacity to destroy one another is matched by our capacity to heal one another.”</vt:lpstr>
      <vt:lpstr>PowerPoint Presentation</vt:lpstr>
      <vt:lpstr>PowerPoint Presentation</vt:lpstr>
      <vt:lpstr>Ways Language is a Vehicle for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Bertolino, Robert A.</cp:lastModifiedBy>
  <cp:revision>972</cp:revision>
  <cp:lastPrinted>2023-06-23T03:30:56Z</cp:lastPrinted>
  <dcterms:created xsi:type="dcterms:W3CDTF">2013-08-22T00:53:06Z</dcterms:created>
  <dcterms:modified xsi:type="dcterms:W3CDTF">2023-06-23T13:32:17Z</dcterms:modified>
</cp:coreProperties>
</file>