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92" r:id="rId1"/>
  </p:sldMasterIdLst>
  <p:notesMasterIdLst>
    <p:notesMasterId r:id="rId36"/>
  </p:notesMasterIdLst>
  <p:sldIdLst>
    <p:sldId id="1012" r:id="rId2"/>
    <p:sldId id="443" r:id="rId3"/>
    <p:sldId id="281" r:id="rId4"/>
    <p:sldId id="1430" r:id="rId5"/>
    <p:sldId id="1451" r:id="rId6"/>
    <p:sldId id="1452" r:id="rId7"/>
    <p:sldId id="1453" r:id="rId8"/>
    <p:sldId id="1454" r:id="rId9"/>
    <p:sldId id="1455" r:id="rId10"/>
    <p:sldId id="1456" r:id="rId11"/>
    <p:sldId id="1218" r:id="rId12"/>
    <p:sldId id="354" r:id="rId13"/>
    <p:sldId id="257" r:id="rId14"/>
    <p:sldId id="1459" r:id="rId15"/>
    <p:sldId id="1388" r:id="rId16"/>
    <p:sldId id="1458" r:id="rId17"/>
    <p:sldId id="1457" r:id="rId18"/>
    <p:sldId id="275" r:id="rId19"/>
    <p:sldId id="1460" r:id="rId20"/>
    <p:sldId id="277" r:id="rId21"/>
    <p:sldId id="1461" r:id="rId22"/>
    <p:sldId id="1462" r:id="rId23"/>
    <p:sldId id="1429" r:id="rId24"/>
    <p:sldId id="1463" r:id="rId25"/>
    <p:sldId id="259" r:id="rId26"/>
    <p:sldId id="1464" r:id="rId27"/>
    <p:sldId id="261" r:id="rId28"/>
    <p:sldId id="262" r:id="rId29"/>
    <p:sldId id="1431" r:id="rId30"/>
    <p:sldId id="1465" r:id="rId31"/>
    <p:sldId id="258" r:id="rId32"/>
    <p:sldId id="1466" r:id="rId33"/>
    <p:sldId id="260" r:id="rId34"/>
    <p:sldId id="1468" r:id="rId35"/>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6699FF"/>
    <a:srgbClr val="333399"/>
    <a:srgbClr val="00002E"/>
    <a:srgbClr val="000048"/>
    <a:srgbClr val="000046"/>
    <a:srgbClr val="000066"/>
    <a:srgbClr val="000099"/>
    <a:srgbClr val="D5DC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73" autoAdjust="0"/>
    <p:restoredTop sz="93133" autoAdjust="0"/>
  </p:normalViewPr>
  <p:slideViewPr>
    <p:cSldViewPr snapToGrid="0">
      <p:cViewPr varScale="1">
        <p:scale>
          <a:sx n="70" d="100"/>
          <a:sy n="70" d="100"/>
        </p:scale>
        <p:origin x="68" y="164"/>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71" d="100"/>
          <a:sy n="71" d="100"/>
        </p:scale>
        <p:origin x="3029"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192B1F5-A4F7-4986-87DF-FF0CD21C6054}" type="datetimeFigureOut">
              <a:rPr lang="en-US" smtClean="0"/>
              <a:t>5/29/2025</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B23EABE-0BCD-4BF4-85FC-DD2E690C244F}" type="slidenum">
              <a:rPr lang="en-US" smtClean="0"/>
              <a:t>‹#›</a:t>
            </a:fld>
            <a:endParaRPr lang="en-US"/>
          </a:p>
        </p:txBody>
      </p:sp>
    </p:spTree>
    <p:extLst>
      <p:ext uri="{BB962C8B-B14F-4D97-AF65-F5344CB8AC3E}">
        <p14:creationId xmlns:p14="http://schemas.microsoft.com/office/powerpoint/2010/main" val="143735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2289">
              <a:defRPr/>
            </a:pPr>
            <a:fld id="{7B23EABE-0BCD-4BF4-85FC-DD2E690C244F}" type="slidenum">
              <a:rPr lang="en-US" sz="1900" kern="0">
                <a:solidFill>
                  <a:prstClr val="black"/>
                </a:solidFill>
              </a:rPr>
              <a:pPr defTabSz="942289">
                <a:defRPr/>
              </a:pPr>
              <a:t>1</a:t>
            </a:fld>
            <a:endParaRPr lang="en-US" sz="1900" kern="0">
              <a:solidFill>
                <a:prstClr val="black"/>
              </a:solidFill>
            </a:endParaRPr>
          </a:p>
        </p:txBody>
      </p:sp>
    </p:spTree>
    <p:extLst>
      <p:ext uri="{BB962C8B-B14F-4D97-AF65-F5344CB8AC3E}">
        <p14:creationId xmlns:p14="http://schemas.microsoft.com/office/powerpoint/2010/main" val="3534304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5485B9-BE5E-413D-A5C2-2A91BDB98383}"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574720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5485B9-BE5E-413D-A5C2-2A91BDB98383}"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598288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75C61-128E-70BF-89E8-5988019871F8}"/>
            </a:ext>
          </a:extLst>
        </p:cNvPr>
        <p:cNvGrpSpPr/>
        <p:nvPr/>
      </p:nvGrpSpPr>
      <p:grpSpPr>
        <a:xfrm>
          <a:off x="0" y="0"/>
          <a:ext cx="0" cy="0"/>
          <a:chOff x="0" y="0"/>
          <a:chExt cx="0" cy="0"/>
        </a:xfrm>
      </p:grpSpPr>
      <p:sp>
        <p:nvSpPr>
          <p:cNvPr id="80898" name="Rectangle 7">
            <a:extLst>
              <a:ext uri="{FF2B5EF4-FFF2-40B4-BE49-F238E27FC236}">
                <a16:creationId xmlns:a16="http://schemas.microsoft.com/office/drawing/2014/main" id="{8E1FB2E6-C21F-A9AC-400E-BCC203D18D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700" b="1">
                <a:solidFill>
                  <a:schemeClr val="tx1"/>
                </a:solidFill>
                <a:latin typeface="Tahoma" pitchFamily="34" charset="0"/>
              </a:defRPr>
            </a:lvl1pPr>
            <a:lvl2pPr marL="765610" indent="-294465">
              <a:defRPr sz="3700" b="1">
                <a:solidFill>
                  <a:schemeClr val="tx1"/>
                </a:solidFill>
                <a:latin typeface="Tahoma" pitchFamily="34" charset="0"/>
              </a:defRPr>
            </a:lvl2pPr>
            <a:lvl3pPr marL="1177862" indent="-235572">
              <a:defRPr sz="3700" b="1">
                <a:solidFill>
                  <a:schemeClr val="tx1"/>
                </a:solidFill>
                <a:latin typeface="Tahoma" pitchFamily="34" charset="0"/>
              </a:defRPr>
            </a:lvl3pPr>
            <a:lvl4pPr marL="1649006" indent="-235572">
              <a:defRPr sz="3700" b="1">
                <a:solidFill>
                  <a:schemeClr val="tx1"/>
                </a:solidFill>
                <a:latin typeface="Tahoma" pitchFamily="34" charset="0"/>
              </a:defRPr>
            </a:lvl4pPr>
            <a:lvl5pPr marL="2120151" indent="-235572">
              <a:defRPr sz="3700" b="1">
                <a:solidFill>
                  <a:schemeClr val="tx1"/>
                </a:solidFill>
                <a:latin typeface="Tahoma" pitchFamily="34" charset="0"/>
              </a:defRPr>
            </a:lvl5pPr>
            <a:lvl6pPr marL="2591295" indent="-235572" eaLnBrk="0" fontAlgn="base" hangingPunct="0">
              <a:spcBef>
                <a:spcPct val="0"/>
              </a:spcBef>
              <a:spcAft>
                <a:spcPct val="0"/>
              </a:spcAft>
              <a:defRPr sz="3700" b="1">
                <a:solidFill>
                  <a:schemeClr val="tx1"/>
                </a:solidFill>
                <a:latin typeface="Tahoma" pitchFamily="34" charset="0"/>
              </a:defRPr>
            </a:lvl6pPr>
            <a:lvl7pPr marL="3062440" indent="-235572" eaLnBrk="0" fontAlgn="base" hangingPunct="0">
              <a:spcBef>
                <a:spcPct val="0"/>
              </a:spcBef>
              <a:spcAft>
                <a:spcPct val="0"/>
              </a:spcAft>
              <a:defRPr sz="3700" b="1">
                <a:solidFill>
                  <a:schemeClr val="tx1"/>
                </a:solidFill>
                <a:latin typeface="Tahoma" pitchFamily="34" charset="0"/>
              </a:defRPr>
            </a:lvl7pPr>
            <a:lvl8pPr marL="3533585" indent="-235572" eaLnBrk="0" fontAlgn="base" hangingPunct="0">
              <a:spcBef>
                <a:spcPct val="0"/>
              </a:spcBef>
              <a:spcAft>
                <a:spcPct val="0"/>
              </a:spcAft>
              <a:defRPr sz="3700" b="1">
                <a:solidFill>
                  <a:schemeClr val="tx1"/>
                </a:solidFill>
                <a:latin typeface="Tahoma" pitchFamily="34" charset="0"/>
              </a:defRPr>
            </a:lvl8pPr>
            <a:lvl9pPr marL="4004729" indent="-235572" eaLnBrk="0" fontAlgn="base" hangingPunct="0">
              <a:spcBef>
                <a:spcPct val="0"/>
              </a:spcBef>
              <a:spcAft>
                <a:spcPct val="0"/>
              </a:spcAft>
              <a:defRPr sz="3700" b="1">
                <a:solidFill>
                  <a:schemeClr val="tx1"/>
                </a:solidFill>
                <a:latin typeface="Tahoma" pitchFamily="34" charset="0"/>
              </a:defRPr>
            </a:lvl9pPr>
          </a:lstStyle>
          <a:p>
            <a:pPr marL="0" marR="0" lvl="0" indent="0" algn="r" defTabSz="471145" rtl="0" eaLnBrk="1" fontAlgn="auto" latinLnBrk="0" hangingPunct="1">
              <a:lnSpc>
                <a:spcPct val="100000"/>
              </a:lnSpc>
              <a:spcBef>
                <a:spcPts val="0"/>
              </a:spcBef>
              <a:spcAft>
                <a:spcPts val="0"/>
              </a:spcAft>
              <a:buClrTx/>
              <a:buSzTx/>
              <a:buFontTx/>
              <a:buNone/>
              <a:tabLst/>
              <a:defRPr/>
            </a:pPr>
            <a:fld id="{A90357F9-C669-43BA-A925-2E3BB6E583A2}"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471145"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80899" name="Rectangle 2">
            <a:extLst>
              <a:ext uri="{FF2B5EF4-FFF2-40B4-BE49-F238E27FC236}">
                <a16:creationId xmlns:a16="http://schemas.microsoft.com/office/drawing/2014/main" id="{27877E49-3269-F8DF-C760-44A35EDCF2CC}"/>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C074ABDC-1203-667D-AB90-E6601900DB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458499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47C4A-EDB8-C49B-628A-5A1B966859C9}"/>
            </a:ext>
          </a:extLst>
        </p:cNvPr>
        <p:cNvGrpSpPr/>
        <p:nvPr/>
      </p:nvGrpSpPr>
      <p:grpSpPr>
        <a:xfrm>
          <a:off x="0" y="0"/>
          <a:ext cx="0" cy="0"/>
          <a:chOff x="0" y="0"/>
          <a:chExt cx="0" cy="0"/>
        </a:xfrm>
      </p:grpSpPr>
      <p:sp>
        <p:nvSpPr>
          <p:cNvPr id="80898" name="Rectangle 7">
            <a:extLst>
              <a:ext uri="{FF2B5EF4-FFF2-40B4-BE49-F238E27FC236}">
                <a16:creationId xmlns:a16="http://schemas.microsoft.com/office/drawing/2014/main" id="{4954FF56-45AF-5B4D-A5CF-25BEEA44A8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700" b="1">
                <a:solidFill>
                  <a:schemeClr val="tx1"/>
                </a:solidFill>
                <a:latin typeface="Tahoma" pitchFamily="34" charset="0"/>
              </a:defRPr>
            </a:lvl1pPr>
            <a:lvl2pPr marL="765610" indent="-294465">
              <a:defRPr sz="3700" b="1">
                <a:solidFill>
                  <a:schemeClr val="tx1"/>
                </a:solidFill>
                <a:latin typeface="Tahoma" pitchFamily="34" charset="0"/>
              </a:defRPr>
            </a:lvl2pPr>
            <a:lvl3pPr marL="1177862" indent="-235572">
              <a:defRPr sz="3700" b="1">
                <a:solidFill>
                  <a:schemeClr val="tx1"/>
                </a:solidFill>
                <a:latin typeface="Tahoma" pitchFamily="34" charset="0"/>
              </a:defRPr>
            </a:lvl3pPr>
            <a:lvl4pPr marL="1649006" indent="-235572">
              <a:defRPr sz="3700" b="1">
                <a:solidFill>
                  <a:schemeClr val="tx1"/>
                </a:solidFill>
                <a:latin typeface="Tahoma" pitchFamily="34" charset="0"/>
              </a:defRPr>
            </a:lvl4pPr>
            <a:lvl5pPr marL="2120151" indent="-235572">
              <a:defRPr sz="3700" b="1">
                <a:solidFill>
                  <a:schemeClr val="tx1"/>
                </a:solidFill>
                <a:latin typeface="Tahoma" pitchFamily="34" charset="0"/>
              </a:defRPr>
            </a:lvl5pPr>
            <a:lvl6pPr marL="2591295" indent="-235572" eaLnBrk="0" fontAlgn="base" hangingPunct="0">
              <a:spcBef>
                <a:spcPct val="0"/>
              </a:spcBef>
              <a:spcAft>
                <a:spcPct val="0"/>
              </a:spcAft>
              <a:defRPr sz="3700" b="1">
                <a:solidFill>
                  <a:schemeClr val="tx1"/>
                </a:solidFill>
                <a:latin typeface="Tahoma" pitchFamily="34" charset="0"/>
              </a:defRPr>
            </a:lvl6pPr>
            <a:lvl7pPr marL="3062440" indent="-235572" eaLnBrk="0" fontAlgn="base" hangingPunct="0">
              <a:spcBef>
                <a:spcPct val="0"/>
              </a:spcBef>
              <a:spcAft>
                <a:spcPct val="0"/>
              </a:spcAft>
              <a:defRPr sz="3700" b="1">
                <a:solidFill>
                  <a:schemeClr val="tx1"/>
                </a:solidFill>
                <a:latin typeface="Tahoma" pitchFamily="34" charset="0"/>
              </a:defRPr>
            </a:lvl7pPr>
            <a:lvl8pPr marL="3533585" indent="-235572" eaLnBrk="0" fontAlgn="base" hangingPunct="0">
              <a:spcBef>
                <a:spcPct val="0"/>
              </a:spcBef>
              <a:spcAft>
                <a:spcPct val="0"/>
              </a:spcAft>
              <a:defRPr sz="3700" b="1">
                <a:solidFill>
                  <a:schemeClr val="tx1"/>
                </a:solidFill>
                <a:latin typeface="Tahoma" pitchFamily="34" charset="0"/>
              </a:defRPr>
            </a:lvl8pPr>
            <a:lvl9pPr marL="4004729" indent="-235572" eaLnBrk="0" fontAlgn="base" hangingPunct="0">
              <a:spcBef>
                <a:spcPct val="0"/>
              </a:spcBef>
              <a:spcAft>
                <a:spcPct val="0"/>
              </a:spcAft>
              <a:defRPr sz="3700" b="1">
                <a:solidFill>
                  <a:schemeClr val="tx1"/>
                </a:solidFill>
                <a:latin typeface="Tahoma" pitchFamily="34" charset="0"/>
              </a:defRPr>
            </a:lvl9pPr>
          </a:lstStyle>
          <a:p>
            <a:pPr marL="0" marR="0" lvl="0" indent="0" algn="r" defTabSz="471145" rtl="0" eaLnBrk="1" fontAlgn="auto" latinLnBrk="0" hangingPunct="1">
              <a:lnSpc>
                <a:spcPct val="100000"/>
              </a:lnSpc>
              <a:spcBef>
                <a:spcPts val="0"/>
              </a:spcBef>
              <a:spcAft>
                <a:spcPts val="0"/>
              </a:spcAft>
              <a:buClrTx/>
              <a:buSzTx/>
              <a:buFontTx/>
              <a:buNone/>
              <a:tabLst/>
              <a:defRPr/>
            </a:pPr>
            <a:fld id="{A90357F9-C669-43BA-A925-2E3BB6E583A2}"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471145"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80899" name="Rectangle 2">
            <a:extLst>
              <a:ext uri="{FF2B5EF4-FFF2-40B4-BE49-F238E27FC236}">
                <a16:creationId xmlns:a16="http://schemas.microsoft.com/office/drawing/2014/main" id="{2C1E26CB-15F4-EE07-2C46-D4508394FBBC}"/>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6655D9AC-AFC0-DBB8-DA12-F91F6779AD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043489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700">
                <a:solidFill>
                  <a:schemeClr val="tx1"/>
                </a:solidFill>
                <a:latin typeface="Tahoma" panose="020B0604030504040204" pitchFamily="34" charset="0"/>
              </a:defRPr>
            </a:lvl1pPr>
            <a:lvl2pPr marL="765610" indent="-294465">
              <a:defRPr sz="3700">
                <a:solidFill>
                  <a:schemeClr val="tx1"/>
                </a:solidFill>
                <a:latin typeface="Tahoma" panose="020B0604030504040204" pitchFamily="34" charset="0"/>
              </a:defRPr>
            </a:lvl2pPr>
            <a:lvl3pPr marL="1177862" indent="-235572">
              <a:defRPr sz="3700">
                <a:solidFill>
                  <a:schemeClr val="tx1"/>
                </a:solidFill>
                <a:latin typeface="Tahoma" panose="020B0604030504040204" pitchFamily="34" charset="0"/>
              </a:defRPr>
            </a:lvl3pPr>
            <a:lvl4pPr marL="1649006" indent="-235572">
              <a:defRPr sz="3700">
                <a:solidFill>
                  <a:schemeClr val="tx1"/>
                </a:solidFill>
                <a:latin typeface="Tahoma" panose="020B0604030504040204" pitchFamily="34" charset="0"/>
              </a:defRPr>
            </a:lvl4pPr>
            <a:lvl5pPr marL="2120151" indent="-235572">
              <a:defRPr sz="3700">
                <a:solidFill>
                  <a:schemeClr val="tx1"/>
                </a:solidFill>
                <a:latin typeface="Tahoma" panose="020B0604030504040204" pitchFamily="34" charset="0"/>
              </a:defRPr>
            </a:lvl5pPr>
            <a:lvl6pPr marL="2591295" indent="-235572" eaLnBrk="0" fontAlgn="base" hangingPunct="0">
              <a:spcBef>
                <a:spcPct val="0"/>
              </a:spcBef>
              <a:spcAft>
                <a:spcPct val="0"/>
              </a:spcAft>
              <a:defRPr sz="3700">
                <a:solidFill>
                  <a:schemeClr val="tx1"/>
                </a:solidFill>
                <a:latin typeface="Tahoma" panose="020B0604030504040204" pitchFamily="34" charset="0"/>
              </a:defRPr>
            </a:lvl6pPr>
            <a:lvl7pPr marL="3062440" indent="-235572" eaLnBrk="0" fontAlgn="base" hangingPunct="0">
              <a:spcBef>
                <a:spcPct val="0"/>
              </a:spcBef>
              <a:spcAft>
                <a:spcPct val="0"/>
              </a:spcAft>
              <a:defRPr sz="3700">
                <a:solidFill>
                  <a:schemeClr val="tx1"/>
                </a:solidFill>
                <a:latin typeface="Tahoma" panose="020B0604030504040204" pitchFamily="34" charset="0"/>
              </a:defRPr>
            </a:lvl7pPr>
            <a:lvl8pPr marL="3533585" indent="-235572" eaLnBrk="0" fontAlgn="base" hangingPunct="0">
              <a:spcBef>
                <a:spcPct val="0"/>
              </a:spcBef>
              <a:spcAft>
                <a:spcPct val="0"/>
              </a:spcAft>
              <a:defRPr sz="3700">
                <a:solidFill>
                  <a:schemeClr val="tx1"/>
                </a:solidFill>
                <a:latin typeface="Tahoma" panose="020B0604030504040204" pitchFamily="34" charset="0"/>
              </a:defRPr>
            </a:lvl8pPr>
            <a:lvl9pPr marL="4004729" indent="-235572" eaLnBrk="0" fontAlgn="base" hangingPunct="0">
              <a:spcBef>
                <a:spcPct val="0"/>
              </a:spcBef>
              <a:spcAft>
                <a:spcPct val="0"/>
              </a:spcAft>
              <a:defRPr sz="3700">
                <a:solidFill>
                  <a:schemeClr val="tx1"/>
                </a:solidFill>
                <a:latin typeface="Tahoma" panose="020B0604030504040204" pitchFamily="34" charset="0"/>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D0757F9E-3141-47F5-993D-C2560B505B39}" type="slidenum">
              <a:rPr kumimoji="0" lang="en-US" sz="1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aseline="0" dirty="0"/>
          </a:p>
        </p:txBody>
      </p:sp>
    </p:spTree>
    <p:extLst>
      <p:ext uri="{BB962C8B-B14F-4D97-AF65-F5344CB8AC3E}">
        <p14:creationId xmlns:p14="http://schemas.microsoft.com/office/powerpoint/2010/main" val="96042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CBC76F9B-949A-4103-83F1-A90EAB980ECA}" type="slidenum">
              <a:rPr lang="en-US" sz="1200" smtClean="0">
                <a:solidFill>
                  <a:prstClr val="black"/>
                </a:solidFill>
                <a:latin typeface="Times New Roman" pitchFamily="18" charset="0"/>
              </a:rPr>
              <a:pPr/>
              <a:t>3</a:t>
            </a:fld>
            <a:endParaRPr lang="en-US" sz="1200">
              <a:solidFill>
                <a:prstClr val="black"/>
              </a:solidFill>
              <a:latin typeface="Times New Roman"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4062952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730FA-C8E4-3D01-38DA-1F37827ECBDC}"/>
            </a:ext>
          </a:extLst>
        </p:cNvPr>
        <p:cNvGrpSpPr/>
        <p:nvPr/>
      </p:nvGrpSpPr>
      <p:grpSpPr>
        <a:xfrm>
          <a:off x="0" y="0"/>
          <a:ext cx="0" cy="0"/>
          <a:chOff x="0" y="0"/>
          <a:chExt cx="0" cy="0"/>
        </a:xfrm>
      </p:grpSpPr>
      <p:sp>
        <p:nvSpPr>
          <p:cNvPr id="80898" name="Rectangle 7">
            <a:extLst>
              <a:ext uri="{FF2B5EF4-FFF2-40B4-BE49-F238E27FC236}">
                <a16:creationId xmlns:a16="http://schemas.microsoft.com/office/drawing/2014/main" id="{C2D58669-0097-8691-8CAA-A00A019604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700" b="1">
                <a:solidFill>
                  <a:schemeClr val="tx1"/>
                </a:solidFill>
                <a:latin typeface="Tahoma" pitchFamily="34" charset="0"/>
              </a:defRPr>
            </a:lvl1pPr>
            <a:lvl2pPr marL="765610" indent="-294465">
              <a:defRPr sz="3700" b="1">
                <a:solidFill>
                  <a:schemeClr val="tx1"/>
                </a:solidFill>
                <a:latin typeface="Tahoma" pitchFamily="34" charset="0"/>
              </a:defRPr>
            </a:lvl2pPr>
            <a:lvl3pPr marL="1177862" indent="-235572">
              <a:defRPr sz="3700" b="1">
                <a:solidFill>
                  <a:schemeClr val="tx1"/>
                </a:solidFill>
                <a:latin typeface="Tahoma" pitchFamily="34" charset="0"/>
              </a:defRPr>
            </a:lvl3pPr>
            <a:lvl4pPr marL="1649006" indent="-235572">
              <a:defRPr sz="3700" b="1">
                <a:solidFill>
                  <a:schemeClr val="tx1"/>
                </a:solidFill>
                <a:latin typeface="Tahoma" pitchFamily="34" charset="0"/>
              </a:defRPr>
            </a:lvl4pPr>
            <a:lvl5pPr marL="2120151" indent="-235572">
              <a:defRPr sz="3700" b="1">
                <a:solidFill>
                  <a:schemeClr val="tx1"/>
                </a:solidFill>
                <a:latin typeface="Tahoma" pitchFamily="34" charset="0"/>
              </a:defRPr>
            </a:lvl5pPr>
            <a:lvl6pPr marL="2591295" indent="-235572" eaLnBrk="0" fontAlgn="base" hangingPunct="0">
              <a:spcBef>
                <a:spcPct val="0"/>
              </a:spcBef>
              <a:spcAft>
                <a:spcPct val="0"/>
              </a:spcAft>
              <a:defRPr sz="3700" b="1">
                <a:solidFill>
                  <a:schemeClr val="tx1"/>
                </a:solidFill>
                <a:latin typeface="Tahoma" pitchFamily="34" charset="0"/>
              </a:defRPr>
            </a:lvl6pPr>
            <a:lvl7pPr marL="3062440" indent="-235572" eaLnBrk="0" fontAlgn="base" hangingPunct="0">
              <a:spcBef>
                <a:spcPct val="0"/>
              </a:spcBef>
              <a:spcAft>
                <a:spcPct val="0"/>
              </a:spcAft>
              <a:defRPr sz="3700" b="1">
                <a:solidFill>
                  <a:schemeClr val="tx1"/>
                </a:solidFill>
                <a:latin typeface="Tahoma" pitchFamily="34" charset="0"/>
              </a:defRPr>
            </a:lvl7pPr>
            <a:lvl8pPr marL="3533585" indent="-235572" eaLnBrk="0" fontAlgn="base" hangingPunct="0">
              <a:spcBef>
                <a:spcPct val="0"/>
              </a:spcBef>
              <a:spcAft>
                <a:spcPct val="0"/>
              </a:spcAft>
              <a:defRPr sz="3700" b="1">
                <a:solidFill>
                  <a:schemeClr val="tx1"/>
                </a:solidFill>
                <a:latin typeface="Tahoma" pitchFamily="34" charset="0"/>
              </a:defRPr>
            </a:lvl8pPr>
            <a:lvl9pPr marL="4004729" indent="-235572" eaLnBrk="0" fontAlgn="base" hangingPunct="0">
              <a:spcBef>
                <a:spcPct val="0"/>
              </a:spcBef>
              <a:spcAft>
                <a:spcPct val="0"/>
              </a:spcAft>
              <a:defRPr sz="3700" b="1">
                <a:solidFill>
                  <a:schemeClr val="tx1"/>
                </a:solidFill>
                <a:latin typeface="Tahoma" pitchFamily="34" charset="0"/>
              </a:defRPr>
            </a:lvl9pPr>
          </a:lstStyle>
          <a:p>
            <a:pPr marL="0" marR="0" lvl="0" indent="0" algn="r" defTabSz="471145" rtl="0" eaLnBrk="1" fontAlgn="auto" latinLnBrk="0" hangingPunct="1">
              <a:lnSpc>
                <a:spcPct val="100000"/>
              </a:lnSpc>
              <a:spcBef>
                <a:spcPts val="0"/>
              </a:spcBef>
              <a:spcAft>
                <a:spcPts val="0"/>
              </a:spcAft>
              <a:buClrTx/>
              <a:buSzTx/>
              <a:buFontTx/>
              <a:buNone/>
              <a:tabLst/>
              <a:defRPr/>
            </a:pPr>
            <a:fld id="{A90357F9-C669-43BA-A925-2E3BB6E583A2}"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471145"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80899" name="Rectangle 2">
            <a:extLst>
              <a:ext uri="{FF2B5EF4-FFF2-40B4-BE49-F238E27FC236}">
                <a16:creationId xmlns:a16="http://schemas.microsoft.com/office/drawing/2014/main" id="{89ADA5A9-6CD7-7212-2DBF-602F571F46F3}"/>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46C549D8-9BCE-02B3-3D34-F60256567E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771298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DCD65-8913-5F35-B06E-7D1EBD98F9FC}"/>
            </a:ext>
          </a:extLst>
        </p:cNvPr>
        <p:cNvGrpSpPr/>
        <p:nvPr/>
      </p:nvGrpSpPr>
      <p:grpSpPr>
        <a:xfrm>
          <a:off x="0" y="0"/>
          <a:ext cx="0" cy="0"/>
          <a:chOff x="0" y="0"/>
          <a:chExt cx="0" cy="0"/>
        </a:xfrm>
      </p:grpSpPr>
      <p:sp>
        <p:nvSpPr>
          <p:cNvPr id="80898" name="Rectangle 7">
            <a:extLst>
              <a:ext uri="{FF2B5EF4-FFF2-40B4-BE49-F238E27FC236}">
                <a16:creationId xmlns:a16="http://schemas.microsoft.com/office/drawing/2014/main" id="{4E19ECF1-4AA3-9578-A664-EA7D4B6B50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700" b="1">
                <a:solidFill>
                  <a:schemeClr val="tx1"/>
                </a:solidFill>
                <a:latin typeface="Tahoma" pitchFamily="34" charset="0"/>
              </a:defRPr>
            </a:lvl1pPr>
            <a:lvl2pPr marL="765610" indent="-294465">
              <a:defRPr sz="3700" b="1">
                <a:solidFill>
                  <a:schemeClr val="tx1"/>
                </a:solidFill>
                <a:latin typeface="Tahoma" pitchFamily="34" charset="0"/>
              </a:defRPr>
            </a:lvl2pPr>
            <a:lvl3pPr marL="1177862" indent="-235572">
              <a:defRPr sz="3700" b="1">
                <a:solidFill>
                  <a:schemeClr val="tx1"/>
                </a:solidFill>
                <a:latin typeface="Tahoma" pitchFamily="34" charset="0"/>
              </a:defRPr>
            </a:lvl3pPr>
            <a:lvl4pPr marL="1649006" indent="-235572">
              <a:defRPr sz="3700" b="1">
                <a:solidFill>
                  <a:schemeClr val="tx1"/>
                </a:solidFill>
                <a:latin typeface="Tahoma" pitchFamily="34" charset="0"/>
              </a:defRPr>
            </a:lvl4pPr>
            <a:lvl5pPr marL="2120151" indent="-235572">
              <a:defRPr sz="3700" b="1">
                <a:solidFill>
                  <a:schemeClr val="tx1"/>
                </a:solidFill>
                <a:latin typeface="Tahoma" pitchFamily="34" charset="0"/>
              </a:defRPr>
            </a:lvl5pPr>
            <a:lvl6pPr marL="2591295" indent="-235572" eaLnBrk="0" fontAlgn="base" hangingPunct="0">
              <a:spcBef>
                <a:spcPct val="0"/>
              </a:spcBef>
              <a:spcAft>
                <a:spcPct val="0"/>
              </a:spcAft>
              <a:defRPr sz="3700" b="1">
                <a:solidFill>
                  <a:schemeClr val="tx1"/>
                </a:solidFill>
                <a:latin typeface="Tahoma" pitchFamily="34" charset="0"/>
              </a:defRPr>
            </a:lvl6pPr>
            <a:lvl7pPr marL="3062440" indent="-235572" eaLnBrk="0" fontAlgn="base" hangingPunct="0">
              <a:spcBef>
                <a:spcPct val="0"/>
              </a:spcBef>
              <a:spcAft>
                <a:spcPct val="0"/>
              </a:spcAft>
              <a:defRPr sz="3700" b="1">
                <a:solidFill>
                  <a:schemeClr val="tx1"/>
                </a:solidFill>
                <a:latin typeface="Tahoma" pitchFamily="34" charset="0"/>
              </a:defRPr>
            </a:lvl7pPr>
            <a:lvl8pPr marL="3533585" indent="-235572" eaLnBrk="0" fontAlgn="base" hangingPunct="0">
              <a:spcBef>
                <a:spcPct val="0"/>
              </a:spcBef>
              <a:spcAft>
                <a:spcPct val="0"/>
              </a:spcAft>
              <a:defRPr sz="3700" b="1">
                <a:solidFill>
                  <a:schemeClr val="tx1"/>
                </a:solidFill>
                <a:latin typeface="Tahoma" pitchFamily="34" charset="0"/>
              </a:defRPr>
            </a:lvl8pPr>
            <a:lvl9pPr marL="4004729" indent="-235572" eaLnBrk="0" fontAlgn="base" hangingPunct="0">
              <a:spcBef>
                <a:spcPct val="0"/>
              </a:spcBef>
              <a:spcAft>
                <a:spcPct val="0"/>
              </a:spcAft>
              <a:defRPr sz="3700" b="1">
                <a:solidFill>
                  <a:schemeClr val="tx1"/>
                </a:solidFill>
                <a:latin typeface="Tahoma" pitchFamily="34" charset="0"/>
              </a:defRPr>
            </a:lvl9pPr>
          </a:lstStyle>
          <a:p>
            <a:pPr marL="0" marR="0" lvl="0" indent="0" algn="r" defTabSz="471145" rtl="0" eaLnBrk="1" fontAlgn="auto" latinLnBrk="0" hangingPunct="1">
              <a:lnSpc>
                <a:spcPct val="100000"/>
              </a:lnSpc>
              <a:spcBef>
                <a:spcPts val="0"/>
              </a:spcBef>
              <a:spcAft>
                <a:spcPts val="0"/>
              </a:spcAft>
              <a:buClrTx/>
              <a:buSzTx/>
              <a:buFontTx/>
              <a:buNone/>
              <a:tabLst/>
              <a:defRPr/>
            </a:pPr>
            <a:fld id="{A90357F9-C669-43BA-A925-2E3BB6E583A2}"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471145"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80899" name="Rectangle 2">
            <a:extLst>
              <a:ext uri="{FF2B5EF4-FFF2-40B4-BE49-F238E27FC236}">
                <a16:creationId xmlns:a16="http://schemas.microsoft.com/office/drawing/2014/main" id="{1EE1EF28-3DA3-C3B5-1C34-B8E9F0772F65}"/>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E801FB0B-CABB-B89F-7341-497C051A20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661772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itchFamily="34" charset="0"/>
            </a:endParaRPr>
          </a:p>
        </p:txBody>
      </p:sp>
      <p:sp>
        <p:nvSpPr>
          <p:cNvPr id="563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9D4F3D71-FA9A-4DE4-895D-49EF185DB54B}" type="slidenum">
              <a:rPr kumimoji="0" lang="en-US" sz="1200" b="0" i="0" u="none" strike="noStrike" kern="0" cap="none" spc="0" normalizeH="0" baseline="0" noProof="0" smtClean="0">
                <a:ln>
                  <a:noFill/>
                </a:ln>
                <a:solidFill>
                  <a:prstClr val="black"/>
                </a:solidFill>
                <a:effectLst/>
                <a:uLnTx/>
                <a:uFillTx/>
                <a:latin typeface="Times New Roman" pitchFamily="18" charset="0"/>
                <a:ea typeface="MS PGothic"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0" cap="none" spc="0" normalizeH="0" baseline="0" noProof="0">
              <a:ln>
                <a:noFill/>
              </a:ln>
              <a:solidFill>
                <a:prstClr val="black"/>
              </a:solidFill>
              <a:effectLst/>
              <a:uLnTx/>
              <a:uFillTx/>
              <a:latin typeface="Times New Roman" pitchFamily="18" charset="0"/>
              <a:ea typeface="MS PGothic" pitchFamily="34" charset="-128"/>
              <a:cs typeface="+mn-cs"/>
            </a:endParaRPr>
          </a:p>
        </p:txBody>
      </p:sp>
    </p:spTree>
    <p:extLst>
      <p:ext uri="{BB962C8B-B14F-4D97-AF65-F5344CB8AC3E}">
        <p14:creationId xmlns:p14="http://schemas.microsoft.com/office/powerpoint/2010/main" val="329747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itchFamily="34" charset="0"/>
            </a:endParaRPr>
          </a:p>
        </p:txBody>
      </p:sp>
      <p:sp>
        <p:nvSpPr>
          <p:cNvPr id="563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D4F3D71-FA9A-4DE4-895D-49EF185DB54B}" type="slidenum">
              <a:rPr lang="en-US" sz="1200" smtClean="0">
                <a:solidFill>
                  <a:prstClr val="black"/>
                </a:solidFill>
                <a:latin typeface="Times New Roman" pitchFamily="18" charset="0"/>
              </a:rPr>
              <a:pPr/>
              <a:t>12</a:t>
            </a:fld>
            <a:endParaRPr lang="en-US" sz="1200">
              <a:solidFill>
                <a:prstClr val="black"/>
              </a:solidFill>
              <a:latin typeface="Times New Roman" pitchFamily="18" charset="0"/>
            </a:endParaRPr>
          </a:p>
        </p:txBody>
      </p:sp>
    </p:spTree>
    <p:extLst>
      <p:ext uri="{BB962C8B-B14F-4D97-AF65-F5344CB8AC3E}">
        <p14:creationId xmlns:p14="http://schemas.microsoft.com/office/powerpoint/2010/main" val="407171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700" b="1">
                <a:solidFill>
                  <a:schemeClr val="tx1"/>
                </a:solidFill>
                <a:latin typeface="Tahoma" pitchFamily="34" charset="0"/>
              </a:defRPr>
            </a:lvl1pPr>
            <a:lvl2pPr marL="765529" indent="-294433">
              <a:defRPr sz="3700" b="1">
                <a:solidFill>
                  <a:schemeClr val="tx1"/>
                </a:solidFill>
                <a:latin typeface="Tahoma" pitchFamily="34" charset="0"/>
              </a:defRPr>
            </a:lvl2pPr>
            <a:lvl3pPr marL="1177737" indent="-235548">
              <a:defRPr sz="3700" b="1">
                <a:solidFill>
                  <a:schemeClr val="tx1"/>
                </a:solidFill>
                <a:latin typeface="Tahoma" pitchFamily="34" charset="0"/>
              </a:defRPr>
            </a:lvl3pPr>
            <a:lvl4pPr marL="1648832" indent="-235548">
              <a:defRPr sz="3700" b="1">
                <a:solidFill>
                  <a:schemeClr val="tx1"/>
                </a:solidFill>
                <a:latin typeface="Tahoma" pitchFamily="34" charset="0"/>
              </a:defRPr>
            </a:lvl4pPr>
            <a:lvl5pPr marL="2119927" indent="-235548">
              <a:defRPr sz="3700" b="1">
                <a:solidFill>
                  <a:schemeClr val="tx1"/>
                </a:solidFill>
                <a:latin typeface="Tahoma" pitchFamily="34" charset="0"/>
              </a:defRPr>
            </a:lvl5pPr>
            <a:lvl6pPr marL="2591021" indent="-235548" eaLnBrk="0" fontAlgn="base" hangingPunct="0">
              <a:spcBef>
                <a:spcPct val="0"/>
              </a:spcBef>
              <a:spcAft>
                <a:spcPct val="0"/>
              </a:spcAft>
              <a:defRPr sz="3700" b="1">
                <a:solidFill>
                  <a:schemeClr val="tx1"/>
                </a:solidFill>
                <a:latin typeface="Tahoma" pitchFamily="34" charset="0"/>
              </a:defRPr>
            </a:lvl6pPr>
            <a:lvl7pPr marL="3062116" indent="-235548" eaLnBrk="0" fontAlgn="base" hangingPunct="0">
              <a:spcBef>
                <a:spcPct val="0"/>
              </a:spcBef>
              <a:spcAft>
                <a:spcPct val="0"/>
              </a:spcAft>
              <a:defRPr sz="3700" b="1">
                <a:solidFill>
                  <a:schemeClr val="tx1"/>
                </a:solidFill>
                <a:latin typeface="Tahoma" pitchFamily="34" charset="0"/>
              </a:defRPr>
            </a:lvl7pPr>
            <a:lvl8pPr marL="3533211" indent="-235548" eaLnBrk="0" fontAlgn="base" hangingPunct="0">
              <a:spcBef>
                <a:spcPct val="0"/>
              </a:spcBef>
              <a:spcAft>
                <a:spcPct val="0"/>
              </a:spcAft>
              <a:defRPr sz="3700" b="1">
                <a:solidFill>
                  <a:schemeClr val="tx1"/>
                </a:solidFill>
                <a:latin typeface="Tahoma" pitchFamily="34" charset="0"/>
              </a:defRPr>
            </a:lvl8pPr>
            <a:lvl9pPr marL="4004306" indent="-235548" eaLnBrk="0" fontAlgn="base" hangingPunct="0">
              <a:spcBef>
                <a:spcPct val="0"/>
              </a:spcBef>
              <a:spcAft>
                <a:spcPct val="0"/>
              </a:spcAft>
              <a:defRPr sz="3700" b="1">
                <a:solidFill>
                  <a:schemeClr val="tx1"/>
                </a:solidFill>
                <a:latin typeface="Tahoma" pitchFamily="34" charset="0"/>
              </a:defRPr>
            </a:lvl9pPr>
          </a:lstStyle>
          <a:p>
            <a:pPr marL="0" marR="0" lvl="0" indent="0" algn="r" defTabSz="471095" rtl="0" eaLnBrk="1" fontAlgn="auto" latinLnBrk="0" hangingPunct="1">
              <a:lnSpc>
                <a:spcPct val="100000"/>
              </a:lnSpc>
              <a:spcBef>
                <a:spcPts val="0"/>
              </a:spcBef>
              <a:spcAft>
                <a:spcPts val="0"/>
              </a:spcAft>
              <a:buClrTx/>
              <a:buSzTx/>
              <a:buFontTx/>
              <a:buNone/>
              <a:tabLst/>
              <a:defRPr/>
            </a:pPr>
            <a:fld id="{55D6CFE6-C5B6-4335-A47D-48208C053239}"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471095"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769048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itchFamily="34" charset="0"/>
            </a:endParaRPr>
          </a:p>
        </p:txBody>
      </p:sp>
      <p:sp>
        <p:nvSpPr>
          <p:cNvPr id="563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D4F3D71-FA9A-4DE4-895D-49EF185DB54B}" type="slidenum">
              <a:rPr lang="en-US" sz="1200" smtClean="0">
                <a:solidFill>
                  <a:prstClr val="black"/>
                </a:solidFill>
                <a:latin typeface="Times New Roman" pitchFamily="18" charset="0"/>
              </a:rPr>
              <a:pPr/>
              <a:t>16</a:t>
            </a:fld>
            <a:endParaRPr lang="en-US" sz="1200">
              <a:solidFill>
                <a:prstClr val="black"/>
              </a:solidFill>
              <a:latin typeface="Times New Roman" pitchFamily="18" charset="0"/>
            </a:endParaRPr>
          </a:p>
        </p:txBody>
      </p:sp>
    </p:spTree>
    <p:extLst>
      <p:ext uri="{BB962C8B-B14F-4D97-AF65-F5344CB8AC3E}">
        <p14:creationId xmlns:p14="http://schemas.microsoft.com/office/powerpoint/2010/main" val="3054017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b="0" i="0" cap="none" baseline="0">
                <a:latin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95269" y="3602038"/>
            <a:ext cx="9001462" cy="1655762"/>
          </a:xfrm>
        </p:spPr>
        <p:txBody>
          <a:bodyPr>
            <a:normAutofit/>
          </a:bodyPr>
          <a:lstStyle>
            <a:lvl1pPr marL="0" indent="0" algn="ctr">
              <a:buNone/>
              <a:defRPr sz="2800" baseline="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pPr>
              <a:defRPr/>
            </a:pPr>
            <a:endParaRPr lang="en-US">
              <a:solidFill>
                <a:prstClr val="black">
                  <a:tint val="9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6" name="Slide Number Placeholder 5"/>
          <p:cNvSpPr>
            <a:spLocks noGrp="1"/>
          </p:cNvSpPr>
          <p:nvPr>
            <p:ph type="sldNum" sz="quarter" idx="12"/>
          </p:nvPr>
        </p:nvSpPr>
        <p:spPr/>
        <p:txBody>
          <a:bodyPr/>
          <a:lstStyle/>
          <a:p>
            <a:pPr>
              <a:defRPr/>
            </a:pPr>
            <a:fld id="{EDB5E03F-2B68-41E0-98C9-5FF0DC30B968}"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43189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657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normAutofit/>
          </a:bodyPr>
          <a:lstStyle>
            <a:lvl1pPr>
              <a:defRPr sz="3600" b="0" i="0" cap="none" baseline="0">
                <a:latin typeface="Arial" panose="020B0604020202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0671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6264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03138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1564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7653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prstClr val="black">
                  <a:tint val="9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6" name="Slide Number Placeholder 5"/>
          <p:cNvSpPr>
            <a:spLocks noGrp="1"/>
          </p:cNvSpPr>
          <p:nvPr>
            <p:ph type="sldNum" sz="quarter" idx="12"/>
          </p:nvPr>
        </p:nvSpPr>
        <p:spPr/>
        <p:txBody>
          <a:bodyPr/>
          <a:lstStyle/>
          <a:p>
            <a:pPr>
              <a:defRPr/>
            </a:pPr>
            <a:fld id="{A9DEDD86-92E2-42F4-AE08-105368E4E080}"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37076460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solidFill>
                <a:prstClr val="black">
                  <a:tint val="9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6" name="Slide Number Placeholder 5"/>
          <p:cNvSpPr>
            <a:spLocks noGrp="1"/>
          </p:cNvSpPr>
          <p:nvPr>
            <p:ph type="sldNum" sz="quarter" idx="12"/>
          </p:nvPr>
        </p:nvSpPr>
        <p:spPr/>
        <p:txBody>
          <a:bodyPr/>
          <a:lstStyle/>
          <a:p>
            <a:pPr>
              <a:defRPr/>
            </a:pPr>
            <a:fld id="{AF6C5991-FF6B-4460-9DA3-960F73509928}"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35490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b="0" i="0" cap="none" baseline="0">
                <a:latin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solidFill>
                <a:prstClr val="black">
                  <a:tint val="9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6" name="Slide Number Placeholder 5"/>
          <p:cNvSpPr>
            <a:spLocks noGrp="1"/>
          </p:cNvSpPr>
          <p:nvPr>
            <p:ph type="sldNum" sz="quarter" idx="12"/>
          </p:nvPr>
        </p:nvSpPr>
        <p:spPr/>
        <p:txBody>
          <a:bodyPr/>
          <a:lstStyle/>
          <a:p>
            <a:pPr>
              <a:defRPr/>
            </a:pPr>
            <a:fld id="{62F78E57-1146-476C-B2D2-B9832DDEEF67}"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61306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solidFill>
                <a:prstClr val="black">
                  <a:tint val="95000"/>
                </a:prstClr>
              </a:solidFill>
            </a:endParaRPr>
          </a:p>
        </p:txBody>
      </p:sp>
      <p:sp>
        <p:nvSpPr>
          <p:cNvPr id="5" name="Footer Placeholder 4"/>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6" name="Slide Number Placeholder 5"/>
          <p:cNvSpPr>
            <a:spLocks noGrp="1"/>
          </p:cNvSpPr>
          <p:nvPr>
            <p:ph type="sldNum" sz="quarter" idx="12"/>
          </p:nvPr>
        </p:nvSpPr>
        <p:spPr/>
        <p:txBody>
          <a:bodyPr/>
          <a:lstStyle/>
          <a:p>
            <a:pPr>
              <a:defRPr/>
            </a:pPr>
            <a:fld id="{317BDAB4-2807-4616-A3B5-C615C17CC1A7}"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278529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solidFill>
                <a:prstClr val="black">
                  <a:tint val="95000"/>
                </a:prstClr>
              </a:solidFill>
            </a:endParaRPr>
          </a:p>
        </p:txBody>
      </p:sp>
      <p:sp>
        <p:nvSpPr>
          <p:cNvPr id="6" name="Footer Placeholder 5"/>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7" name="Slide Number Placeholder 6"/>
          <p:cNvSpPr>
            <a:spLocks noGrp="1"/>
          </p:cNvSpPr>
          <p:nvPr>
            <p:ph type="sldNum" sz="quarter" idx="12"/>
          </p:nvPr>
        </p:nvSpPr>
        <p:spPr/>
        <p:txBody>
          <a:bodyPr/>
          <a:lstStyle/>
          <a:p>
            <a:pPr>
              <a:defRPr/>
            </a:pPr>
            <a:fld id="{D947EFF1-C2A1-4839-BE4A-BF6748490CC5}"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145608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solidFill>
                <a:prstClr val="black">
                  <a:tint val="95000"/>
                </a:prstClr>
              </a:solidFill>
            </a:endParaRPr>
          </a:p>
        </p:txBody>
      </p:sp>
      <p:sp>
        <p:nvSpPr>
          <p:cNvPr id="8" name="Footer Placeholder 7"/>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9" name="Slide Number Placeholder 8"/>
          <p:cNvSpPr>
            <a:spLocks noGrp="1"/>
          </p:cNvSpPr>
          <p:nvPr>
            <p:ph type="sldNum" sz="quarter" idx="12"/>
          </p:nvPr>
        </p:nvSpPr>
        <p:spPr/>
        <p:txBody>
          <a:bodyPr/>
          <a:lstStyle/>
          <a:p>
            <a:pPr>
              <a:defRPr/>
            </a:pPr>
            <a:fld id="{8CD19C23-A5CE-4888-921C-A05B3CAB407E}"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3597913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solidFill>
                <a:prstClr val="black">
                  <a:tint val="95000"/>
                </a:prstClr>
              </a:solidFill>
            </a:endParaRPr>
          </a:p>
        </p:txBody>
      </p:sp>
      <p:sp>
        <p:nvSpPr>
          <p:cNvPr id="4" name="Footer Placeholder 3"/>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5" name="Slide Number Placeholder 4"/>
          <p:cNvSpPr>
            <a:spLocks noGrp="1"/>
          </p:cNvSpPr>
          <p:nvPr>
            <p:ph type="sldNum" sz="quarter" idx="12"/>
          </p:nvPr>
        </p:nvSpPr>
        <p:spPr/>
        <p:txBody>
          <a:bodyPr/>
          <a:lstStyle/>
          <a:p>
            <a:pPr>
              <a:defRPr/>
            </a:pPr>
            <a:fld id="{5CC1EBA2-FE22-49FD-9943-F5CC87F8A5F1}"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175143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black">
                  <a:tint val="95000"/>
                </a:prstClr>
              </a:solidFill>
            </a:endParaRPr>
          </a:p>
        </p:txBody>
      </p:sp>
      <p:sp>
        <p:nvSpPr>
          <p:cNvPr id="3" name="Footer Placeholder 2"/>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4" name="Slide Number Placeholder 3"/>
          <p:cNvSpPr>
            <a:spLocks noGrp="1"/>
          </p:cNvSpPr>
          <p:nvPr>
            <p:ph type="sldNum" sz="quarter" idx="12"/>
          </p:nvPr>
        </p:nvSpPr>
        <p:spPr/>
        <p:txBody>
          <a:bodyPr/>
          <a:lstStyle/>
          <a:p>
            <a:pPr>
              <a:defRPr/>
            </a:pPr>
            <a:fld id="{37E842EC-6740-42CB-99C1-ED1985FE3B39}"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2917763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95000"/>
                </a:prstClr>
              </a:solidFill>
            </a:endParaRPr>
          </a:p>
        </p:txBody>
      </p:sp>
      <p:sp>
        <p:nvSpPr>
          <p:cNvPr id="6" name="Footer Placeholder 5"/>
          <p:cNvSpPr>
            <a:spLocks noGrp="1"/>
          </p:cNvSpPr>
          <p:nvPr>
            <p:ph type="ftr" sz="quarter" idx="11"/>
          </p:nvPr>
        </p:nvSpPr>
        <p:spPr/>
        <p:txBody>
          <a:bodyPr/>
          <a:lstStyle/>
          <a:p>
            <a:pPr>
              <a:defRPr/>
            </a:pPr>
            <a:r>
              <a:rPr lang="en-US">
                <a:solidFill>
                  <a:prstClr val="black">
                    <a:tint val="95000"/>
                  </a:prstClr>
                </a:solidFill>
              </a:rPr>
              <a:t>Dare to Act ~ Creating a Blueprint for Change</a:t>
            </a:r>
          </a:p>
        </p:txBody>
      </p:sp>
      <p:sp>
        <p:nvSpPr>
          <p:cNvPr id="7" name="Slide Number Placeholder 6"/>
          <p:cNvSpPr>
            <a:spLocks noGrp="1"/>
          </p:cNvSpPr>
          <p:nvPr>
            <p:ph type="sldNum" sz="quarter" idx="12"/>
          </p:nvPr>
        </p:nvSpPr>
        <p:spPr/>
        <p:txBody>
          <a:bodyPr/>
          <a:lstStyle/>
          <a:p>
            <a:pPr>
              <a:defRPr/>
            </a:pPr>
            <a:fld id="{4A212054-B4C1-4262-90ED-049A6B4C34F5}"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2880554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95000"/>
                </a:prstClr>
              </a:solidFill>
            </a:endParaRPr>
          </a:p>
        </p:txBody>
      </p:sp>
      <p:sp>
        <p:nvSpPr>
          <p:cNvPr id="6" name="Footer Placeholder 5"/>
          <p:cNvSpPr>
            <a:spLocks noGrp="1"/>
          </p:cNvSpPr>
          <p:nvPr>
            <p:ph type="ftr" sz="quarter" idx="11"/>
          </p:nvPr>
        </p:nvSpPr>
        <p:spPr/>
        <p:txBody>
          <a:bodyPr/>
          <a:lstStyle/>
          <a:p>
            <a:pPr>
              <a:defRPr/>
            </a:pPr>
            <a:r>
              <a:rPr lang="en-US">
                <a:solidFill>
                  <a:prstClr val="white">
                    <a:shade val="50000"/>
                  </a:prstClr>
                </a:solidFill>
              </a:rPr>
              <a:t>Dare to Act ~ Creating a Blueprint for Change</a:t>
            </a:r>
          </a:p>
        </p:txBody>
      </p:sp>
      <p:sp>
        <p:nvSpPr>
          <p:cNvPr id="7" name="Slide Number Placeholder 6"/>
          <p:cNvSpPr>
            <a:spLocks noGrp="1"/>
          </p:cNvSpPr>
          <p:nvPr>
            <p:ph type="sldNum" sz="quarter" idx="12"/>
          </p:nvPr>
        </p:nvSpPr>
        <p:spPr/>
        <p:txBody>
          <a:bodyPr/>
          <a:lstStyle/>
          <a:p>
            <a:pPr>
              <a:defRPr/>
            </a:pPr>
            <a:fld id="{B3C6742F-AE12-4EC9-85F4-37793304B913}" type="slidenum">
              <a:rPr lang="en-US" smtClean="0">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142935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pPr defTabSz="914400" fontAlgn="base">
              <a:spcBef>
                <a:spcPct val="0"/>
              </a:spcBef>
              <a:spcAft>
                <a:spcPct val="0"/>
              </a:spcAft>
              <a:defRPr/>
            </a:pPr>
            <a:endParaRPr lang="en-US" b="1">
              <a:solidFill>
                <a:prstClr val="black">
                  <a:tint val="95000"/>
                </a:prstClr>
              </a:solidFill>
              <a:latin typeface="Tahoma" pitchFamily="34" charset="0"/>
              <a:ea typeface="MS PGothic" pitchFamily="34" charset="-128"/>
            </a:endParaRP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pPr defTabSz="914400" fontAlgn="base">
              <a:spcBef>
                <a:spcPct val="0"/>
              </a:spcBef>
              <a:spcAft>
                <a:spcPct val="0"/>
              </a:spcAft>
              <a:defRPr/>
            </a:pPr>
            <a:r>
              <a:rPr lang="en-US" b="1">
                <a:solidFill>
                  <a:prstClr val="black">
                    <a:tint val="95000"/>
                  </a:prstClr>
                </a:solidFill>
                <a:latin typeface="Tahoma" pitchFamily="34" charset="0"/>
                <a:ea typeface="MS PGothic" pitchFamily="34" charset="-128"/>
              </a:rPr>
              <a:t>Dare to Act ~ Creating a Blueprint for Change</a:t>
            </a: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pPr defTabSz="914400" fontAlgn="base">
              <a:spcBef>
                <a:spcPct val="0"/>
              </a:spcBef>
              <a:spcAft>
                <a:spcPct val="0"/>
              </a:spcAft>
              <a:defRPr/>
            </a:pPr>
            <a:fld id="{7A63AA6C-0221-4E77-9401-49DCD34269E6}" type="slidenum">
              <a:rPr lang="en-US" b="1" smtClean="0">
                <a:solidFill>
                  <a:prstClr val="black">
                    <a:tint val="95000"/>
                  </a:prstClr>
                </a:solidFill>
                <a:latin typeface="Tahoma" pitchFamily="34" charset="0"/>
                <a:ea typeface="MS PGothic" pitchFamily="34" charset="-128"/>
              </a:rPr>
              <a:pPr defTabSz="914400" fontAlgn="base">
                <a:spcBef>
                  <a:spcPct val="0"/>
                </a:spcBef>
                <a:spcAft>
                  <a:spcPct val="0"/>
                </a:spcAft>
                <a:defRPr/>
              </a:pPr>
              <a:t>‹#›</a:t>
            </a:fld>
            <a:endParaRPr lang="en-US" b="1">
              <a:solidFill>
                <a:prstClr val="black">
                  <a:tint val="95000"/>
                </a:prstClr>
              </a:solidFill>
              <a:latin typeface="Tahoma" pitchFamily="34" charset="0"/>
              <a:ea typeface="MS PGothic" pitchFamily="34" charset="-128"/>
            </a:endParaRPr>
          </a:p>
        </p:txBody>
      </p:sp>
    </p:spTree>
    <p:extLst>
      <p:ext uri="{BB962C8B-B14F-4D97-AF65-F5344CB8AC3E}">
        <p14:creationId xmlns:p14="http://schemas.microsoft.com/office/powerpoint/2010/main" val="956503124"/>
      </p:ext>
    </p:extLst>
  </p:cSld>
  <p:clrMap bg1="dk1" tx1="lt1" bg2="dk2" tx2="lt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 id="2147484004" r:id="rId12"/>
    <p:sldLayoutId id="2147484005" r:id="rId13"/>
    <p:sldLayoutId id="2147484006" r:id="rId14"/>
    <p:sldLayoutId id="2147484007" r:id="rId15"/>
    <p:sldLayoutId id="2147484008" r:id="rId16"/>
    <p:sldLayoutId id="214748400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image" Target="../media/image9.pdf"/><Relationship Id="rId2" Type="http://schemas.openxmlformats.org/officeDocument/2006/relationships/notesSlide" Target="../notesSlides/notesSlide2.xml"/><Relationship Id="rId1" Type="http://schemas.openxmlformats.org/officeDocument/2006/relationships/slideLayout" Target="../slideLayouts/slideLayout2.xml"/><Relationship Id="rId10" Type="http://schemas.openxmlformats.org/officeDocument/2006/relationships/image" Target="../media/image5.png"/><Relationship Id="rId9"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41480" y="1454331"/>
            <a:ext cx="9709038" cy="4739759"/>
          </a:xfrm>
          <a:prstGeom prst="rect">
            <a:avLst/>
          </a:prstGeom>
          <a:noFill/>
        </p:spPr>
        <p:txBody>
          <a:bodyPr wrap="square" rtlCol="0">
            <a:spAutoFit/>
          </a:bodyPr>
          <a:lstStyle/>
          <a:p>
            <a:pPr lvl="0" algn="ctr" defTabSz="914400">
              <a:defRPr/>
            </a:pPr>
            <a:r>
              <a:rPr lang="en-US" sz="4400" kern="0" dirty="0">
                <a:solidFill>
                  <a:prstClr val="white"/>
                </a:solidFill>
                <a:latin typeface="Arial" pitchFamily="34" charset="0"/>
                <a:cs typeface="Arial" pitchFamily="34" charset="0"/>
              </a:rPr>
              <a:t>The Influence of Relationships on Services and Outcomes:</a:t>
            </a:r>
          </a:p>
          <a:p>
            <a:pPr lvl="0" algn="ctr" defTabSz="914400">
              <a:defRPr/>
            </a:pPr>
            <a:r>
              <a:rPr lang="en-US" sz="3600" kern="0" dirty="0">
                <a:solidFill>
                  <a:prstClr val="white"/>
                </a:solidFill>
                <a:latin typeface="Arial" pitchFamily="34" charset="0"/>
                <a:cs typeface="Arial" pitchFamily="34" charset="0"/>
              </a:rPr>
              <a:t>Improving Our Connections One at a Time </a:t>
            </a:r>
          </a:p>
          <a:p>
            <a:pPr lvl="0" algn="ctr" defTabSz="914400">
              <a:defRPr/>
            </a:pPr>
            <a:r>
              <a:rPr lang="en-US" sz="3600" kern="0" dirty="0">
                <a:solidFill>
                  <a:prstClr val="white"/>
                </a:solidFill>
                <a:latin typeface="Arial" pitchFamily="34" charset="0"/>
                <a:cs typeface="Arial" pitchFamily="34" charset="0"/>
              </a:rPr>
              <a:t>Training 2</a:t>
            </a:r>
            <a:endParaRPr kumimoji="0" lang="en-US" sz="3600" b="0" i="0" u="none" strike="noStrike" kern="0" cap="none" spc="0" normalizeH="0" baseline="0" noProof="0" dirty="0">
              <a:ln>
                <a:noFill/>
              </a:ln>
              <a:solidFill>
                <a:prstClr val="white"/>
              </a:solidFill>
              <a:effectLst/>
              <a:uLnTx/>
              <a:uFillTx/>
              <a:latin typeface="Arial" pitchFamily="34" charset="0"/>
              <a:cs typeface="Arial" pitchFamily="34" charset="0"/>
            </a:endParaRPr>
          </a:p>
          <a:p>
            <a:pPr marL="0" marR="0" lvl="0" indent="0" algn="ctr" defTabSz="914400" eaLnBrk="1" fontAlgn="auto" latinLnBrk="0" hangingPunct="1">
              <a:lnSpc>
                <a:spcPct val="100000"/>
              </a:lnSpc>
              <a:spcBef>
                <a:spcPts val="30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Arial" pitchFamily="34" charset="0"/>
              <a:cs typeface="Arial" pitchFamily="34" charset="0"/>
            </a:endParaRPr>
          </a:p>
          <a:p>
            <a:pPr marL="0" marR="0" lvl="0" indent="0" algn="ctr" defTabSz="914400" eaLnBrk="1" fontAlgn="auto" latinLnBrk="0" hangingPunct="1">
              <a:lnSpc>
                <a:spcPct val="100000"/>
              </a:lnSpc>
              <a:spcBef>
                <a:spcPts val="30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Arial" pitchFamily="34" charset="0"/>
              <a:cs typeface="Arial" pitchFamily="34" charset="0"/>
            </a:endParaRPr>
          </a:p>
          <a:p>
            <a:pPr marL="0" marR="0" lvl="0" indent="0" algn="ctr" defTabSz="914400" eaLnBrk="1" fontAlgn="auto" latinLnBrk="0" hangingPunct="1">
              <a:lnSpc>
                <a:spcPct val="100000"/>
              </a:lnSpc>
              <a:spcBef>
                <a:spcPts val="30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latin typeface="Arial" pitchFamily="34" charset="0"/>
                <a:cs typeface="Arial" pitchFamily="34" charset="0"/>
              </a:rPr>
              <a:t>Bob Bertolino, Ph.D.</a:t>
            </a:r>
            <a:br>
              <a:rPr kumimoji="0" lang="en-US" sz="3200" b="0" i="0" u="none" strike="noStrike" kern="0" cap="none" spc="0" normalizeH="0" baseline="0" noProof="0" dirty="0">
                <a:ln>
                  <a:noFill/>
                </a:ln>
                <a:solidFill>
                  <a:prstClr val="white"/>
                </a:solidFill>
                <a:effectLst/>
                <a:uLnTx/>
                <a:uFillTx/>
                <a:latin typeface="Arial" pitchFamily="34" charset="0"/>
                <a:cs typeface="Arial" pitchFamily="34" charset="0"/>
              </a:rPr>
            </a:br>
            <a:r>
              <a:rPr lang="en-US" sz="1400" kern="0" dirty="0">
                <a:solidFill>
                  <a:prstClr val="white"/>
                </a:solidFill>
                <a:latin typeface="Arial" pitchFamily="34" charset="0"/>
                <a:cs typeface="Arial" pitchFamily="34" charset="0"/>
              </a:rPr>
              <a:t>Co-Director, Clinical Mental Health Counseling (CMHC) Program &amp; </a:t>
            </a:r>
          </a:p>
          <a:p>
            <a:pPr marL="0" marR="0" lvl="0" indent="0" algn="ctr" defTabSz="914400" eaLnBrk="1" fontAlgn="auto" latinLnBrk="0" hangingPunct="1">
              <a:lnSpc>
                <a:spcPct val="100000"/>
              </a:lnSpc>
              <a:spcBef>
                <a:spcPts val="30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pitchFamily="34" charset="0"/>
                <a:cs typeface="Arial" pitchFamily="34" charset="0"/>
              </a:rPr>
              <a:t>Professor of Psychology, Maryville University-St. Louis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pitchFamily="34" charset="0"/>
                <a:cs typeface="Arial" pitchFamily="34" charset="0"/>
              </a:rPr>
              <a:t>Sr. Clinical Advisor, Youth In Need, Inc.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a:solidFill>
                  <a:prstClr val="white"/>
                </a:solidFill>
                <a:latin typeface="Arial" pitchFamily="34" charset="0"/>
                <a:cs typeface="Arial" pitchFamily="34" charset="0"/>
              </a:rPr>
              <a:t>Director of Ethics, International Center for Clinical Excellence</a:t>
            </a:r>
            <a:endParaRPr kumimoji="0" lang="en-US" sz="1400" b="0" i="0" u="none" strike="noStrike" kern="0" cap="none" spc="0" normalizeH="0" baseline="0" noProof="0" dirty="0">
              <a:ln>
                <a:noFill/>
              </a:ln>
              <a:solidFill>
                <a:prstClr val="white"/>
              </a:solidFill>
              <a:effectLst/>
              <a:uLnTx/>
              <a:uFillTx/>
              <a:latin typeface="Arial" pitchFamily="34" charset="0"/>
              <a:cs typeface="Arial" pitchFamily="34" charset="0"/>
            </a:endParaRPr>
          </a:p>
        </p:txBody>
      </p:sp>
      <p:sp>
        <p:nvSpPr>
          <p:cNvPr id="3" name="TextBox 2">
            <a:extLst>
              <a:ext uri="{FF2B5EF4-FFF2-40B4-BE49-F238E27FC236}">
                <a16:creationId xmlns:a16="http://schemas.microsoft.com/office/drawing/2014/main" id="{D9875F10-AC5A-420C-D248-3BD932FB5E2A}"/>
              </a:ext>
            </a:extLst>
          </p:cNvPr>
          <p:cNvSpPr txBox="1"/>
          <p:nvPr/>
        </p:nvSpPr>
        <p:spPr>
          <a:xfrm>
            <a:off x="1685635" y="526750"/>
            <a:ext cx="8820727" cy="523220"/>
          </a:xfrm>
          <a:prstGeom prst="rect">
            <a:avLst/>
          </a:prstGeom>
          <a:noFill/>
        </p:spPr>
        <p:txBody>
          <a:bodyPr wrap="square" rtlCol="0">
            <a:spAutoFit/>
          </a:bodyPr>
          <a:lstStyle/>
          <a:p>
            <a:pPr lvl="0" algn="ctr" defTabSz="914400">
              <a:defRPr/>
            </a:pPr>
            <a:r>
              <a:rPr lang="en-US" sz="2800" kern="0" dirty="0">
                <a:solidFill>
                  <a:prstClr val="white"/>
                </a:solidFill>
                <a:latin typeface="Arial" panose="020B0604020202020204" pitchFamily="34" charset="0"/>
                <a:cs typeface="Arial" panose="020B0604020202020204" pitchFamily="34" charset="0"/>
              </a:rPr>
              <a:t>BJC Behavioral Health</a:t>
            </a:r>
            <a:endParaRPr kumimoji="0" lang="en-US" sz="28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596524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788CF-B23E-DFFE-8B16-AC0B917D3CF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98B7A23-E548-3948-1337-11C78DFA41A3}"/>
              </a:ext>
            </a:extLst>
          </p:cNvPr>
          <p:cNvSpPr>
            <a:spLocks noGrp="1"/>
          </p:cNvSpPr>
          <p:nvPr>
            <p:ph type="ctrTitle"/>
          </p:nvPr>
        </p:nvSpPr>
        <p:spPr>
          <a:xfrm>
            <a:off x="1632024" y="1968246"/>
            <a:ext cx="8927951" cy="2308860"/>
          </a:xfrm>
        </p:spPr>
        <p:txBody>
          <a:bodyPr>
            <a:normAutofit fontScale="90000"/>
          </a:bodyPr>
          <a:lstStyle/>
          <a:p>
            <a:r>
              <a:rPr lang="en-US" sz="6700" dirty="0">
                <a:effectLst/>
              </a:rPr>
              <a:t>2</a:t>
            </a:r>
            <a:br>
              <a:rPr lang="en-US" sz="5400" dirty="0">
                <a:effectLst/>
              </a:rPr>
            </a:br>
            <a:r>
              <a:rPr lang="en-US" sz="5300" dirty="0">
                <a:effectLst/>
              </a:rPr>
              <a:t>Child and Youth Engagement</a:t>
            </a:r>
            <a:br>
              <a:rPr lang="en-US" sz="5300" dirty="0">
                <a:effectLst/>
              </a:rPr>
            </a:br>
            <a:endParaRPr lang="en-US" sz="5400" dirty="0">
              <a:effectLst/>
            </a:endParaRPr>
          </a:p>
        </p:txBody>
      </p:sp>
    </p:spTree>
    <p:extLst>
      <p:ext uri="{BB962C8B-B14F-4D97-AF65-F5344CB8AC3E}">
        <p14:creationId xmlns:p14="http://schemas.microsoft.com/office/powerpoint/2010/main" val="3918678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65241" y="106020"/>
            <a:ext cx="10343535" cy="1325217"/>
          </a:xfrm>
          <a:effectLst/>
        </p:spPr>
        <p:txBody>
          <a:bodyPr>
            <a:noAutofit/>
          </a:bodyPr>
          <a:lstStyle/>
          <a:p>
            <a:pPr>
              <a:defRPr/>
            </a:pPr>
            <a:r>
              <a:rPr lang="en-US" sz="3600" dirty="0">
                <a:effectLst/>
                <a:cs typeface="Arial" panose="020B0604020202020204" pitchFamily="34" charset="0"/>
              </a:rPr>
              <a:t>Best Available Research</a:t>
            </a:r>
            <a:br>
              <a:rPr lang="en-US" sz="3600" dirty="0">
                <a:effectLst/>
                <a:cs typeface="Arial" panose="020B0604020202020204" pitchFamily="34" charset="0"/>
              </a:rPr>
            </a:br>
            <a:r>
              <a:rPr lang="en-US" sz="3600" dirty="0">
                <a:effectLst/>
                <a:cs typeface="Arial" panose="020B0604020202020204" pitchFamily="34" charset="0"/>
              </a:rPr>
              <a:t>The Variance in Psychotherapy Outcome</a:t>
            </a:r>
          </a:p>
        </p:txBody>
      </p:sp>
      <p:sp>
        <p:nvSpPr>
          <p:cNvPr id="5" name="Content Placeholder 4"/>
          <p:cNvSpPr>
            <a:spLocks noGrp="1"/>
          </p:cNvSpPr>
          <p:nvPr>
            <p:ph idx="1"/>
          </p:nvPr>
        </p:nvSpPr>
        <p:spPr>
          <a:xfrm>
            <a:off x="742122" y="1580321"/>
            <a:ext cx="10641495" cy="4820481"/>
          </a:xfrm>
          <a:effectLst/>
        </p:spPr>
        <p:txBody>
          <a:bodyPr>
            <a:normAutofit/>
          </a:bodyPr>
          <a:lstStyle/>
          <a:p>
            <a:pPr>
              <a:buClr>
                <a:schemeClr val="tx1"/>
              </a:buClr>
              <a:buSzPct val="100000"/>
              <a:buFont typeface="Arial" pitchFamily="34" charset="0"/>
              <a:buChar char="•"/>
              <a:defRPr/>
            </a:pPr>
            <a:r>
              <a:rPr lang="en-US" sz="3200" dirty="0">
                <a:cs typeface="Arial" pitchFamily="34" charset="0"/>
              </a:rPr>
              <a:t>Client/</a:t>
            </a:r>
            <a:r>
              <a:rPr lang="en-US" sz="3200" dirty="0" err="1">
                <a:cs typeface="Arial" pitchFamily="34" charset="0"/>
              </a:rPr>
              <a:t>Extratherapeutic</a:t>
            </a:r>
            <a:r>
              <a:rPr lang="en-US" sz="3200" dirty="0">
                <a:cs typeface="Arial" pitchFamily="34" charset="0"/>
              </a:rPr>
              <a:t> Factors = 80-87%</a:t>
            </a:r>
          </a:p>
          <a:p>
            <a:pPr>
              <a:buClr>
                <a:schemeClr val="tx1"/>
              </a:buClr>
              <a:buSzPct val="100000"/>
              <a:buFont typeface="Arial" pitchFamily="34" charset="0"/>
              <a:buChar char="•"/>
              <a:defRPr/>
            </a:pPr>
            <a:r>
              <a:rPr lang="en-US" sz="3200" dirty="0">
                <a:cs typeface="Arial" pitchFamily="34" charset="0"/>
              </a:rPr>
              <a:t>Treatment Effects = 13-20%</a:t>
            </a:r>
          </a:p>
          <a:p>
            <a:pPr lvl="1">
              <a:buClr>
                <a:schemeClr val="tx1"/>
              </a:buClr>
              <a:buSzPct val="100000"/>
              <a:buFont typeface="Arial" pitchFamily="34" charset="0"/>
              <a:buChar char="•"/>
              <a:defRPr/>
            </a:pPr>
            <a:r>
              <a:rPr lang="en-US" sz="2800" dirty="0">
                <a:cs typeface="Arial" pitchFamily="34" charset="0"/>
              </a:rPr>
              <a:t>Therapist Effects = 4-9%</a:t>
            </a:r>
          </a:p>
          <a:p>
            <a:pPr lvl="1">
              <a:buClr>
                <a:schemeClr val="tx1"/>
              </a:buClr>
              <a:buSzPct val="100000"/>
              <a:buFont typeface="Arial" pitchFamily="34" charset="0"/>
              <a:buChar char="•"/>
              <a:defRPr/>
            </a:pPr>
            <a:r>
              <a:rPr lang="en-US" sz="2800" dirty="0">
                <a:cs typeface="Arial" pitchFamily="34" charset="0"/>
              </a:rPr>
              <a:t>The Alliance = 5-8%</a:t>
            </a:r>
          </a:p>
          <a:p>
            <a:pPr lvl="1">
              <a:buClr>
                <a:schemeClr val="tx1"/>
              </a:buClr>
              <a:buSzPct val="100000"/>
              <a:buFont typeface="Arial" pitchFamily="34" charset="0"/>
              <a:buChar char="•"/>
              <a:defRPr/>
            </a:pPr>
            <a:r>
              <a:rPr lang="en-US" sz="2800" dirty="0">
                <a:cs typeface="Arial" pitchFamily="34" charset="0"/>
              </a:rPr>
              <a:t>Expectancy, Placebo, and Allegiance = 4% </a:t>
            </a:r>
          </a:p>
          <a:p>
            <a:pPr lvl="1">
              <a:buClr>
                <a:schemeClr val="tx1"/>
              </a:buClr>
              <a:buSzPct val="100000"/>
              <a:buFont typeface="Arial" pitchFamily="34" charset="0"/>
              <a:buChar char="•"/>
              <a:defRPr/>
            </a:pPr>
            <a:r>
              <a:rPr lang="en-US" sz="2800" dirty="0">
                <a:cs typeface="Arial" pitchFamily="34" charset="0"/>
              </a:rPr>
              <a:t>Model/Technique = 1% </a:t>
            </a:r>
          </a:p>
        </p:txBody>
      </p:sp>
      <p:sp>
        <p:nvSpPr>
          <p:cNvPr id="2" name="TextBox 1"/>
          <p:cNvSpPr txBox="1"/>
          <p:nvPr/>
        </p:nvSpPr>
        <p:spPr>
          <a:xfrm>
            <a:off x="1083364" y="5569803"/>
            <a:ext cx="9807372" cy="830997"/>
          </a:xfrm>
          <a:prstGeom prst="rect">
            <a:avLst/>
          </a:prstGeom>
          <a:noFill/>
          <a:effectLst/>
        </p:spPr>
        <p:txBody>
          <a:bodyPr wrap="square" rtlCol="0">
            <a:spAutoFit/>
          </a:bodyPr>
          <a:lstStyle/>
          <a:p>
            <a:pPr defTabSz="914377">
              <a:defRPr/>
            </a:pPr>
            <a:r>
              <a:rPr lang="en-US" sz="1200" kern="0" dirty="0" err="1">
                <a:latin typeface="Arial" pitchFamily="34" charset="0"/>
                <a:cs typeface="Arial" pitchFamily="34" charset="0"/>
              </a:rPr>
              <a:t>Bertolino</a:t>
            </a:r>
            <a:r>
              <a:rPr lang="en-US" sz="1200" kern="0" dirty="0">
                <a:latin typeface="Arial" pitchFamily="34" charset="0"/>
                <a:cs typeface="Arial" pitchFamily="34" charset="0"/>
              </a:rPr>
              <a:t>, B., </a:t>
            </a:r>
            <a:r>
              <a:rPr lang="en-US" sz="1200" kern="0" dirty="0" err="1">
                <a:latin typeface="Arial" pitchFamily="34" charset="0"/>
                <a:cs typeface="Arial" pitchFamily="34" charset="0"/>
              </a:rPr>
              <a:t>Bargmann</a:t>
            </a:r>
            <a:r>
              <a:rPr lang="en-US" sz="1200" kern="0" dirty="0">
                <a:latin typeface="Arial" pitchFamily="34" charset="0"/>
                <a:cs typeface="Arial" pitchFamily="34" charset="0"/>
              </a:rPr>
              <a:t>, S., &amp; Miller, S. D. (2013). </a:t>
            </a:r>
            <a:r>
              <a:rPr lang="en-US" sz="1200" i="1" kern="0" dirty="0">
                <a:latin typeface="Arial" pitchFamily="34" charset="0"/>
                <a:cs typeface="Arial" pitchFamily="34" charset="0"/>
              </a:rPr>
              <a:t>Manual 1: What works in therapy: A primer. The ICCE manuals of feedback informed </a:t>
            </a:r>
          </a:p>
          <a:p>
            <a:pPr defTabSz="914377">
              <a:defRPr/>
            </a:pPr>
            <a:r>
              <a:rPr lang="en-US" sz="1200" i="1" kern="0" dirty="0">
                <a:latin typeface="Arial" pitchFamily="34" charset="0"/>
                <a:cs typeface="Arial" pitchFamily="34" charset="0"/>
              </a:rPr>
              <a:t>     treatment</a:t>
            </a:r>
            <a:r>
              <a:rPr lang="en-US" sz="1200" kern="0" dirty="0">
                <a:latin typeface="Arial" pitchFamily="34" charset="0"/>
                <a:cs typeface="Arial" pitchFamily="34" charset="0"/>
              </a:rPr>
              <a:t>. Chicago, IL: International Center for .Clinical Excellence.</a:t>
            </a:r>
            <a:r>
              <a:rPr lang="en-US" sz="1200" i="1" kern="0" dirty="0">
                <a:latin typeface="Arial" pitchFamily="34" charset="0"/>
                <a:cs typeface="Arial" pitchFamily="34" charset="0"/>
              </a:rPr>
              <a:t> </a:t>
            </a:r>
            <a:endParaRPr lang="en-US" sz="1200" kern="0" dirty="0">
              <a:latin typeface="Arial" pitchFamily="34" charset="0"/>
              <a:cs typeface="Arial" pitchFamily="34" charset="0"/>
            </a:endParaRPr>
          </a:p>
          <a:p>
            <a:pPr defTabSz="914377">
              <a:defRPr/>
            </a:pPr>
            <a:r>
              <a:rPr lang="en-US" sz="1200" kern="0" dirty="0" err="1">
                <a:latin typeface="Arial" pitchFamily="34" charset="0"/>
                <a:cs typeface="Arial" pitchFamily="34" charset="0"/>
              </a:rPr>
              <a:t>Wampold</a:t>
            </a:r>
            <a:r>
              <a:rPr lang="en-US" sz="1200" kern="0" dirty="0">
                <a:latin typeface="Arial" pitchFamily="34" charset="0"/>
                <a:cs typeface="Arial" pitchFamily="34" charset="0"/>
              </a:rPr>
              <a:t>, B. E., &amp; Brown, G. S. (2005). Estimating variability in outcomes attributable to therapists: A naturalistic study of outcomes in </a:t>
            </a:r>
          </a:p>
          <a:p>
            <a:pPr defTabSz="914377">
              <a:defRPr/>
            </a:pPr>
            <a:r>
              <a:rPr lang="en-US" sz="1200" kern="0" dirty="0">
                <a:latin typeface="Arial" pitchFamily="34" charset="0"/>
                <a:cs typeface="Arial" pitchFamily="34" charset="0"/>
              </a:rPr>
              <a:t>     managed care. </a:t>
            </a:r>
            <a:r>
              <a:rPr lang="en-US" sz="1200" i="1" kern="0" dirty="0">
                <a:latin typeface="Arial" pitchFamily="34" charset="0"/>
                <a:cs typeface="Arial" pitchFamily="34" charset="0"/>
              </a:rPr>
              <a:t>Journal of Consulting and Clinical Psychology, 73</a:t>
            </a:r>
            <a:r>
              <a:rPr lang="en-US" sz="1200" kern="0" dirty="0">
                <a:latin typeface="Arial" pitchFamily="34" charset="0"/>
                <a:cs typeface="Arial" pitchFamily="34" charset="0"/>
              </a:rPr>
              <a:t>(5), 914-923.</a:t>
            </a:r>
          </a:p>
        </p:txBody>
      </p:sp>
      <p:sp>
        <p:nvSpPr>
          <p:cNvPr id="3" name="Arrow: Left 2">
            <a:extLst>
              <a:ext uri="{FF2B5EF4-FFF2-40B4-BE49-F238E27FC236}">
                <a16:creationId xmlns:a16="http://schemas.microsoft.com/office/drawing/2014/main" id="{F431A80D-77D7-40FC-A1B2-148BD3B4BEF7}"/>
              </a:ext>
            </a:extLst>
          </p:cNvPr>
          <p:cNvSpPr>
            <a:spLocks noChangeAspect="1"/>
          </p:cNvSpPr>
          <p:nvPr/>
        </p:nvSpPr>
        <p:spPr>
          <a:xfrm>
            <a:off x="8813065" y="1781755"/>
            <a:ext cx="738421" cy="365760"/>
          </a:xfrm>
          <a:prstGeom prst="lef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en-US" sz="1200" dirty="0">
              <a:solidFill>
                <a:prstClr val="white"/>
              </a:solidFill>
              <a:latin typeface="Rockwell" panose="02060603020205020403"/>
            </a:endParaRPr>
          </a:p>
        </p:txBody>
      </p:sp>
      <p:sp>
        <p:nvSpPr>
          <p:cNvPr id="6" name="Arrow: Left 5">
            <a:extLst>
              <a:ext uri="{FF2B5EF4-FFF2-40B4-BE49-F238E27FC236}">
                <a16:creationId xmlns:a16="http://schemas.microsoft.com/office/drawing/2014/main" id="{9D8D466D-8A8B-4D8E-9610-91B18EF5B69A}"/>
              </a:ext>
            </a:extLst>
          </p:cNvPr>
          <p:cNvSpPr>
            <a:spLocks noChangeAspect="1"/>
          </p:cNvSpPr>
          <p:nvPr/>
        </p:nvSpPr>
        <p:spPr>
          <a:xfrm>
            <a:off x="5987048" y="3001979"/>
            <a:ext cx="738421" cy="365760"/>
          </a:xfrm>
          <a:prstGeom prst="lef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en-US" sz="1200" dirty="0">
              <a:solidFill>
                <a:prstClr val="white"/>
              </a:solidFill>
              <a:latin typeface="Rockwell" panose="02060603020205020403"/>
            </a:endParaRPr>
          </a:p>
        </p:txBody>
      </p:sp>
      <p:sp>
        <p:nvSpPr>
          <p:cNvPr id="7" name="Arrow: Left 6">
            <a:extLst>
              <a:ext uri="{FF2B5EF4-FFF2-40B4-BE49-F238E27FC236}">
                <a16:creationId xmlns:a16="http://schemas.microsoft.com/office/drawing/2014/main" id="{BDB18562-E0CC-4E4B-8B6F-7CECC070D796}"/>
              </a:ext>
            </a:extLst>
          </p:cNvPr>
          <p:cNvSpPr>
            <a:spLocks noChangeAspect="1"/>
          </p:cNvSpPr>
          <p:nvPr/>
        </p:nvSpPr>
        <p:spPr>
          <a:xfrm>
            <a:off x="5987049" y="3579677"/>
            <a:ext cx="738421" cy="365760"/>
          </a:xfrm>
          <a:prstGeom prst="lef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en-US" sz="1200" dirty="0">
              <a:solidFill>
                <a:prstClr val="white"/>
              </a:solidFill>
              <a:latin typeface="Rockwell" panose="02060603020205020403"/>
            </a:endParaRPr>
          </a:p>
        </p:txBody>
      </p:sp>
      <p:sp>
        <p:nvSpPr>
          <p:cNvPr id="8" name="Rectangle 7">
            <a:extLst>
              <a:ext uri="{FF2B5EF4-FFF2-40B4-BE49-F238E27FC236}">
                <a16:creationId xmlns:a16="http://schemas.microsoft.com/office/drawing/2014/main" id="{58973DF4-D567-41FA-9D59-F18E8A5328FE}"/>
              </a:ext>
            </a:extLst>
          </p:cNvPr>
          <p:cNvSpPr/>
          <p:nvPr/>
        </p:nvSpPr>
        <p:spPr>
          <a:xfrm>
            <a:off x="5496068" y="4478835"/>
            <a:ext cx="490980" cy="923330"/>
          </a:xfrm>
          <a:prstGeom prst="rect">
            <a:avLst/>
          </a:prstGeom>
          <a:noFill/>
        </p:spPr>
        <p:txBody>
          <a:bodyPr wrap="square" lIns="91440" tIns="45720" rIns="91440" bIns="45720">
            <a:spAutoFit/>
          </a:bodyPr>
          <a:lstStyle/>
          <a:p>
            <a:pPr algn="ctr" defTabSz="609585">
              <a:defRPr/>
            </a:pPr>
            <a:r>
              <a:rPr lang="en-US" sz="5400" b="1" dirty="0">
                <a:ln w="22225">
                  <a:solidFill>
                    <a:prstClr val="black"/>
                  </a:solidFill>
                  <a:prstDash val="solid"/>
                </a:ln>
                <a:solidFill>
                  <a:srgbClr val="FF3300"/>
                </a:solidFill>
                <a:latin typeface="Arial" pitchFamily="34" charset="0"/>
                <a:cs typeface="Arial" pitchFamily="34" charset="0"/>
              </a:rPr>
              <a:t>!</a:t>
            </a:r>
            <a:endParaRPr lang="en-US" sz="5400" b="1" dirty="0">
              <a:ln w="22225">
                <a:solidFill>
                  <a:prstClr val="black"/>
                </a:solidFill>
                <a:prstDash val="solid"/>
              </a:ln>
              <a:solidFill>
                <a:srgbClr val="FF3300"/>
              </a:solidFill>
              <a:latin typeface="Calibri"/>
            </a:endParaRPr>
          </a:p>
        </p:txBody>
      </p:sp>
      <p:sp>
        <p:nvSpPr>
          <p:cNvPr id="9" name="Arrow: Left 8">
            <a:extLst>
              <a:ext uri="{FF2B5EF4-FFF2-40B4-BE49-F238E27FC236}">
                <a16:creationId xmlns:a16="http://schemas.microsoft.com/office/drawing/2014/main" id="{0765861F-CCE3-4F44-941E-EE1A1E1D6805}"/>
              </a:ext>
            </a:extLst>
          </p:cNvPr>
          <p:cNvSpPr>
            <a:spLocks noChangeAspect="1"/>
          </p:cNvSpPr>
          <p:nvPr/>
        </p:nvSpPr>
        <p:spPr>
          <a:xfrm>
            <a:off x="8693795" y="4208980"/>
            <a:ext cx="738421" cy="365760"/>
          </a:xfrm>
          <a:prstGeom prst="lef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en-US" sz="1200" dirty="0">
              <a:solidFill>
                <a:prstClr val="white"/>
              </a:solidFill>
              <a:latin typeface="Rockwell" panose="02060603020205020403"/>
            </a:endParaRPr>
          </a:p>
        </p:txBody>
      </p:sp>
    </p:spTree>
    <p:extLst>
      <p:ext uri="{BB962C8B-B14F-4D97-AF65-F5344CB8AC3E}">
        <p14:creationId xmlns:p14="http://schemas.microsoft.com/office/powerpoint/2010/main" val="3730788019"/>
      </p:ext>
    </p:extLst>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xEl>
                                              <p:pRg st="1" end="1"/>
                                            </p:txEl>
                                          </p:spTgt>
                                        </p:tgtEl>
                                      </p:cBhvr>
                                    </p:animEffect>
                                  </p:childTnLst>
                                </p:cTn>
                              </p:par>
                              <p:par>
                                <p:cTn id="17" presetID="29" presetClass="entr" presetSubtype="0" fill="hold" grpId="0"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
                                            <p:txEl>
                                              <p:pRg st="2" end="2"/>
                                            </p:txEl>
                                          </p:spTgt>
                                        </p:tgtEl>
                                      </p:cBhvr>
                                    </p:animEffect>
                                  </p:childTnLst>
                                </p:cTn>
                              </p:par>
                              <p:par>
                                <p:cTn id="22" presetID="29" presetClass="entr" presetSubtype="0" fill="hold" grpId="0"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p:cTn id="24" dur="1000" fill="hold"/>
                                        <p:tgtEl>
                                          <p:spTgt spid="5">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5">
                                            <p:txEl>
                                              <p:pRg st="3" end="3"/>
                                            </p:txEl>
                                          </p:spTgt>
                                        </p:tgtEl>
                                      </p:cBhvr>
                                    </p:animEffect>
                                  </p:childTnLst>
                                </p:cTn>
                              </p:par>
                              <p:par>
                                <p:cTn id="27" presetID="29" presetClass="entr" presetSubtype="0" fill="hold" grpId="0"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p:cTn id="29" dur="1000" fill="hold"/>
                                        <p:tgtEl>
                                          <p:spTgt spid="5">
                                            <p:txEl>
                                              <p:pRg st="4" end="4"/>
                                            </p:txEl>
                                          </p:spTgt>
                                        </p:tgtEl>
                                        <p:attrNameLst>
                                          <p:attrName>ppt_x</p:attrName>
                                        </p:attrNameLst>
                                      </p:cBhvr>
                                      <p:tavLst>
                                        <p:tav tm="0">
                                          <p:val>
                                            <p:strVal val="#ppt_x-.2"/>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5">
                                            <p:txEl>
                                              <p:pRg st="4" end="4"/>
                                            </p:txEl>
                                          </p:spTgt>
                                        </p:tgtEl>
                                      </p:cBhvr>
                                    </p:animEffect>
                                  </p:childTnLst>
                                </p:cTn>
                              </p:par>
                              <p:par>
                                <p:cTn id="32" presetID="29" presetClass="entr" presetSubtype="0" fill="hold" grpId="0"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 calcmode="lin" valueType="num">
                                      <p:cBhvr>
                                        <p:cTn id="34" dur="1000" fill="hold"/>
                                        <p:tgtEl>
                                          <p:spTgt spid="5">
                                            <p:txEl>
                                              <p:pRg st="5" end="5"/>
                                            </p:txEl>
                                          </p:spTgt>
                                        </p:tgtEl>
                                        <p:attrNameLst>
                                          <p:attrName>ppt_x</p:attrName>
                                        </p:attrNameLst>
                                      </p:cBhvr>
                                      <p:tavLst>
                                        <p:tav tm="0">
                                          <p:val>
                                            <p:strVal val="#ppt_x-.2"/>
                                          </p:val>
                                        </p:tav>
                                        <p:tav tm="100000">
                                          <p:val>
                                            <p:strVal val="#ppt_x"/>
                                          </p:val>
                                        </p:tav>
                                      </p:tavLst>
                                    </p:anim>
                                    <p:anim calcmode="lin" valueType="num">
                                      <p:cBhvr>
                                        <p:cTn id="35" dur="1000" fill="hold"/>
                                        <p:tgtEl>
                                          <p:spTgt spid="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5">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1+#ppt_w/2"/>
                                          </p:val>
                                        </p:tav>
                                        <p:tav tm="100000">
                                          <p:val>
                                            <p:strVal val="#ppt_x"/>
                                          </p:val>
                                        </p:tav>
                                      </p:tavLst>
                                    </p:anim>
                                    <p:anim calcmode="lin" valueType="num">
                                      <p:cBhvr additive="base">
                                        <p:cTn id="4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1+#ppt_w/2"/>
                                          </p:val>
                                        </p:tav>
                                        <p:tav tm="100000">
                                          <p:val>
                                            <p:strVal val="#ppt_x"/>
                                          </p:val>
                                        </p:tav>
                                      </p:tavLst>
                                    </p:anim>
                                    <p:anim calcmode="lin" valueType="num">
                                      <p:cBhvr additive="base">
                                        <p:cTn id="4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1+#ppt_w/2"/>
                                          </p:val>
                                        </p:tav>
                                        <p:tav tm="100000">
                                          <p:val>
                                            <p:strVal val="#ppt_x"/>
                                          </p:val>
                                        </p:tav>
                                      </p:tavLst>
                                    </p:anim>
                                    <p:anim calcmode="lin" valueType="num">
                                      <p:cBhvr additive="base">
                                        <p:cTn id="5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additive="base">
                                        <p:cTn id="59" dur="500" fill="hold"/>
                                        <p:tgtEl>
                                          <p:spTgt spid="9"/>
                                        </p:tgtEl>
                                        <p:attrNameLst>
                                          <p:attrName>ppt_x</p:attrName>
                                        </p:attrNameLst>
                                      </p:cBhvr>
                                      <p:tavLst>
                                        <p:tav tm="0">
                                          <p:val>
                                            <p:strVal val="1+#ppt_w/2"/>
                                          </p:val>
                                        </p:tav>
                                        <p:tav tm="100000">
                                          <p:val>
                                            <p:strVal val="#ppt_x"/>
                                          </p:val>
                                        </p:tav>
                                      </p:tavLst>
                                    </p:anim>
                                    <p:anim calcmode="lin" valueType="num">
                                      <p:cBhvr additive="base">
                                        <p:cTn id="6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7" presetClass="emph" presetSubtype="0" fill="remove" grpId="1" nodeType="clickEffect">
                                  <p:stCondLst>
                                    <p:cond delay="0"/>
                                  </p:stCondLst>
                                  <p:childTnLst>
                                    <p:animClr clrSpc="rgb" dir="cw">
                                      <p:cBhvr override="childStyle">
                                        <p:cTn id="68" dur="250" autoRev="1" fill="remove"/>
                                        <p:tgtEl>
                                          <p:spTgt spid="8"/>
                                        </p:tgtEl>
                                        <p:attrNameLst>
                                          <p:attrName>style.color</p:attrName>
                                        </p:attrNameLst>
                                      </p:cBhvr>
                                      <p:to>
                                        <a:schemeClr val="bg1"/>
                                      </p:to>
                                    </p:animClr>
                                    <p:animClr clrSpc="rgb" dir="cw">
                                      <p:cBhvr>
                                        <p:cTn id="69" dur="250" autoRev="1" fill="remove"/>
                                        <p:tgtEl>
                                          <p:spTgt spid="8"/>
                                        </p:tgtEl>
                                        <p:attrNameLst>
                                          <p:attrName>fillcolor</p:attrName>
                                        </p:attrNameLst>
                                      </p:cBhvr>
                                      <p:to>
                                        <a:schemeClr val="bg1"/>
                                      </p:to>
                                    </p:animClr>
                                    <p:set>
                                      <p:cBhvr>
                                        <p:cTn id="70" dur="250" autoRev="1" fill="remove"/>
                                        <p:tgtEl>
                                          <p:spTgt spid="8"/>
                                        </p:tgtEl>
                                        <p:attrNameLst>
                                          <p:attrName>fill.type</p:attrName>
                                        </p:attrNameLst>
                                      </p:cBhvr>
                                      <p:to>
                                        <p:strVal val="solid"/>
                                      </p:to>
                                    </p:set>
                                    <p:set>
                                      <p:cBhvr>
                                        <p:cTn id="71" dur="25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animBg="1"/>
      <p:bldP spid="6" grpId="0" animBg="1"/>
      <p:bldP spid="7" grpId="0" animBg="1"/>
      <p:bldP spid="8" grpId="0"/>
      <p:bldP spid="8" grpId="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05037" y="134470"/>
            <a:ext cx="9773779" cy="1127402"/>
          </a:xfrm>
          <a:effectLst/>
        </p:spPr>
        <p:txBody>
          <a:bodyPr>
            <a:normAutofit/>
          </a:bodyPr>
          <a:lstStyle/>
          <a:p>
            <a:pPr algn="ctr">
              <a:defRPr/>
            </a:pPr>
            <a:r>
              <a:rPr lang="en-US" dirty="0">
                <a:effectLst/>
                <a:cs typeface="Arial" pitchFamily="34" charset="0"/>
              </a:rPr>
              <a:t>Evidence on </a:t>
            </a:r>
            <a:r>
              <a:rPr lang="en-US" dirty="0">
                <a:solidFill>
                  <a:schemeClr val="tx1"/>
                </a:solidFill>
                <a:effectLst/>
                <a:cs typeface="Arial" pitchFamily="34" charset="0"/>
              </a:rPr>
              <a:t>Engagement</a:t>
            </a:r>
            <a:endParaRPr lang="en-US" dirty="0">
              <a:solidFill>
                <a:schemeClr val="tx1"/>
              </a:solidFill>
              <a:effectLst/>
              <a:latin typeface="Arial Rounded MT Bold" pitchFamily="34" charset="0"/>
              <a:cs typeface="Arial" pitchFamily="34" charset="0"/>
            </a:endParaRPr>
          </a:p>
        </p:txBody>
      </p:sp>
      <p:sp>
        <p:nvSpPr>
          <p:cNvPr id="5" name="Content Placeholder 4"/>
          <p:cNvSpPr>
            <a:spLocks noGrp="1"/>
          </p:cNvSpPr>
          <p:nvPr>
            <p:ph idx="1"/>
          </p:nvPr>
        </p:nvSpPr>
        <p:spPr>
          <a:xfrm>
            <a:off x="394448" y="1261872"/>
            <a:ext cx="11121692" cy="3749040"/>
          </a:xfrm>
          <a:effectLst/>
        </p:spPr>
        <p:txBody>
          <a:bodyPr>
            <a:normAutofit/>
          </a:bodyPr>
          <a:lstStyle/>
          <a:p>
            <a:pPr marL="441712" indent="-285750">
              <a:lnSpc>
                <a:spcPct val="100000"/>
              </a:lnSpc>
              <a:buClr>
                <a:schemeClr val="tx1"/>
              </a:buClr>
              <a:buSzPct val="100000"/>
              <a:defRPr/>
            </a:pPr>
            <a:r>
              <a:rPr lang="en-US" sz="2100" dirty="0" err="1">
                <a:cs typeface="Arial" pitchFamily="34" charset="0"/>
              </a:rPr>
              <a:t>Orlinsky</a:t>
            </a:r>
            <a:r>
              <a:rPr lang="en-US" sz="2100" dirty="0">
                <a:cs typeface="Arial" pitchFamily="34" charset="0"/>
              </a:rPr>
              <a:t>, </a:t>
            </a:r>
            <a:r>
              <a:rPr lang="en-US" sz="2100" dirty="0" err="1">
                <a:cs typeface="Arial" pitchFamily="34" charset="0"/>
              </a:rPr>
              <a:t>Rønnestad</a:t>
            </a:r>
            <a:r>
              <a:rPr lang="en-US" sz="2100" dirty="0">
                <a:cs typeface="Arial" pitchFamily="34" charset="0"/>
              </a:rPr>
              <a:t>, and </a:t>
            </a:r>
            <a:r>
              <a:rPr lang="en-US" sz="2100" dirty="0" err="1">
                <a:cs typeface="Arial" pitchFamily="34" charset="0"/>
              </a:rPr>
              <a:t>Willutzki</a:t>
            </a:r>
            <a:r>
              <a:rPr lang="en-US" sz="2100" dirty="0">
                <a:cs typeface="Arial" pitchFamily="34" charset="0"/>
              </a:rPr>
              <a:t> (2004) observe, “The quality of the patient’s participation… [emerges] as the most important [process] determinant in outcome” (p. 324). Clients who are more engaged and involved in therapeutic processes are likely to receive greater benefit from therapy.</a:t>
            </a:r>
            <a:endParaRPr lang="en-US" sz="2100" dirty="0">
              <a:solidFill>
                <a:schemeClr val="tx1"/>
              </a:solidFill>
              <a:cs typeface="Arial" pitchFamily="34" charset="0"/>
            </a:endParaRPr>
          </a:p>
          <a:p>
            <a:pPr marL="441712" indent="-285750">
              <a:lnSpc>
                <a:spcPct val="100000"/>
              </a:lnSpc>
              <a:buClr>
                <a:schemeClr val="tx1"/>
              </a:buClr>
              <a:buSzPct val="100000"/>
              <a:defRPr/>
            </a:pPr>
            <a:r>
              <a:rPr lang="en-US" sz="2100" dirty="0">
                <a:solidFill>
                  <a:schemeClr val="tx1"/>
                </a:solidFill>
                <a:cs typeface="Arial" pitchFamily="34" charset="0"/>
              </a:rPr>
              <a:t>Next to the level of functioning at intake, the consumer’s rating of the alliance is the best predictor of treatment outcome and is more highly correlated with outcome than clinician ratings (Martin, </a:t>
            </a:r>
            <a:r>
              <a:rPr lang="en-US" sz="2100" dirty="0" err="1">
                <a:solidFill>
                  <a:schemeClr val="tx1"/>
                </a:solidFill>
                <a:cs typeface="Arial" pitchFamily="34" charset="0"/>
              </a:rPr>
              <a:t>Garske</a:t>
            </a:r>
            <a:r>
              <a:rPr lang="en-US" sz="2100" dirty="0">
                <a:solidFill>
                  <a:schemeClr val="tx1"/>
                </a:solidFill>
                <a:cs typeface="Arial" pitchFamily="34" charset="0"/>
              </a:rPr>
              <a:t>, &amp; Davis, 2000; Norcross, 2011). Better client-therapist alliances lead to better outcomes whereas clients of therapists with weaker alliances tend to drop out at higher rates and experience poorer outcomes (Hubble et al., 2010; Lambert, 2010).</a:t>
            </a:r>
          </a:p>
          <a:p>
            <a:pPr marL="233362" indent="0">
              <a:lnSpc>
                <a:spcPct val="100000"/>
              </a:lnSpc>
              <a:buClr>
                <a:schemeClr val="tx1"/>
              </a:buClr>
              <a:buSzPct val="100000"/>
              <a:buNone/>
              <a:defRPr/>
            </a:pPr>
            <a:endParaRPr lang="en-US" sz="2100" dirty="0">
              <a:solidFill>
                <a:schemeClr val="tx1"/>
              </a:solidFill>
              <a:cs typeface="Arial" pitchFamily="34" charset="0"/>
            </a:endParaRPr>
          </a:p>
        </p:txBody>
      </p:sp>
      <p:sp>
        <p:nvSpPr>
          <p:cNvPr id="2" name="TextBox 1"/>
          <p:cNvSpPr txBox="1"/>
          <p:nvPr/>
        </p:nvSpPr>
        <p:spPr>
          <a:xfrm>
            <a:off x="756715" y="5010912"/>
            <a:ext cx="10759425" cy="1323439"/>
          </a:xfrm>
          <a:prstGeom prst="rect">
            <a:avLst/>
          </a:prstGeom>
          <a:noFill/>
          <a:effectLst/>
        </p:spPr>
        <p:txBody>
          <a:bodyPr wrap="square" rtlCol="0">
            <a:spAutoFit/>
          </a:bodyPr>
          <a:lstStyle/>
          <a:p>
            <a:r>
              <a:rPr lang="en-US" sz="1000" dirty="0">
                <a:latin typeface="Arial" pitchFamily="34" charset="0"/>
                <a:cs typeface="Arial" pitchFamily="34" charset="0"/>
              </a:rPr>
              <a:t>Hubble, M. A., Duncan, B. L., Miller, S. D., &amp; </a:t>
            </a:r>
            <a:r>
              <a:rPr lang="en-US" sz="1000" dirty="0" err="1">
                <a:latin typeface="Arial" pitchFamily="34" charset="0"/>
                <a:cs typeface="Arial" pitchFamily="34" charset="0"/>
              </a:rPr>
              <a:t>Wampold</a:t>
            </a:r>
            <a:r>
              <a:rPr lang="en-US" sz="1000" dirty="0">
                <a:latin typeface="Arial" pitchFamily="34" charset="0"/>
                <a:cs typeface="Arial" pitchFamily="34" charset="0"/>
              </a:rPr>
              <a:t>, B. E. (2010). Introduction. In B. L. Duncan, S. D. Miller, B. E. </a:t>
            </a:r>
            <a:r>
              <a:rPr lang="en-US" sz="1000" dirty="0" err="1">
                <a:latin typeface="Arial" pitchFamily="34" charset="0"/>
                <a:cs typeface="Arial" pitchFamily="34" charset="0"/>
              </a:rPr>
              <a:t>Wampold</a:t>
            </a:r>
            <a:r>
              <a:rPr lang="en-US" sz="1000" dirty="0">
                <a:latin typeface="Arial" pitchFamily="34" charset="0"/>
                <a:cs typeface="Arial" pitchFamily="34" charset="0"/>
              </a:rPr>
              <a:t>, &amp; M. A. Hubble (Eds.), </a:t>
            </a:r>
            <a:r>
              <a:rPr lang="en-US" sz="1000" i="1" dirty="0">
                <a:latin typeface="Arial" pitchFamily="34" charset="0"/>
                <a:cs typeface="Arial" pitchFamily="34" charset="0"/>
              </a:rPr>
              <a:t>The heart and soul of change: </a:t>
            </a:r>
          </a:p>
          <a:p>
            <a:r>
              <a:rPr lang="en-US" sz="1000" i="1" dirty="0">
                <a:latin typeface="Arial" pitchFamily="34" charset="0"/>
                <a:cs typeface="Arial" pitchFamily="34" charset="0"/>
              </a:rPr>
              <a:t>     Delivering what works in therapy</a:t>
            </a:r>
            <a:r>
              <a:rPr lang="en-US" sz="1000" dirty="0">
                <a:latin typeface="Arial" pitchFamily="34" charset="0"/>
                <a:cs typeface="Arial" pitchFamily="34" charset="0"/>
              </a:rPr>
              <a:t> (2nd ed.)(pp. 23-46). Washington, DC: American Psychological Association.</a:t>
            </a:r>
          </a:p>
          <a:p>
            <a:r>
              <a:rPr lang="en-US" sz="1000" dirty="0">
                <a:latin typeface="Arial" pitchFamily="34" charset="0"/>
                <a:cs typeface="Arial" pitchFamily="34" charset="0"/>
              </a:rPr>
              <a:t>Lambert, M. J. (2010). </a:t>
            </a:r>
            <a:r>
              <a:rPr lang="en-US" sz="1000" i="1" dirty="0">
                <a:latin typeface="Arial" pitchFamily="34" charset="0"/>
                <a:cs typeface="Arial" pitchFamily="34" charset="0"/>
              </a:rPr>
              <a:t>Prevention of treatment failure: The use of measuring, monitoring, and feedback in clinical practice</a:t>
            </a:r>
            <a:r>
              <a:rPr lang="en-US" sz="1000" dirty="0">
                <a:latin typeface="Arial" pitchFamily="34" charset="0"/>
                <a:cs typeface="Arial" pitchFamily="34" charset="0"/>
              </a:rPr>
              <a:t>. Washington, DC: American Psychological Association.</a:t>
            </a:r>
          </a:p>
          <a:p>
            <a:r>
              <a:rPr lang="en-US" sz="1000" dirty="0">
                <a:latin typeface="Arial" pitchFamily="34" charset="0"/>
                <a:cs typeface="Arial" pitchFamily="34" charset="0"/>
              </a:rPr>
              <a:t>Martin, D. J., </a:t>
            </a:r>
            <a:r>
              <a:rPr lang="en-US" sz="1000" dirty="0" err="1">
                <a:latin typeface="Arial" pitchFamily="34" charset="0"/>
                <a:cs typeface="Arial" pitchFamily="34" charset="0"/>
              </a:rPr>
              <a:t>Garske</a:t>
            </a:r>
            <a:r>
              <a:rPr lang="en-US" sz="1000" dirty="0">
                <a:latin typeface="Arial" pitchFamily="34" charset="0"/>
                <a:cs typeface="Arial" pitchFamily="34" charset="0"/>
              </a:rPr>
              <a:t>, J. P., &amp; Davis, M. K. (2000). Relationship of the therapeutic alliance with outcome and other variables: A meta-analytic review. </a:t>
            </a:r>
            <a:r>
              <a:rPr lang="en-US" sz="1000" i="1" dirty="0">
                <a:latin typeface="Arial" pitchFamily="34" charset="0"/>
                <a:cs typeface="Arial" pitchFamily="34" charset="0"/>
              </a:rPr>
              <a:t>Journal of Consulting and Clinical </a:t>
            </a:r>
          </a:p>
          <a:p>
            <a:r>
              <a:rPr lang="en-US" sz="1000" i="1" dirty="0">
                <a:latin typeface="Arial" pitchFamily="34" charset="0"/>
                <a:cs typeface="Arial" pitchFamily="34" charset="0"/>
              </a:rPr>
              <a:t>     Psychology, 68</a:t>
            </a:r>
            <a:r>
              <a:rPr lang="en-US" sz="1000" dirty="0">
                <a:latin typeface="Arial" pitchFamily="34" charset="0"/>
                <a:cs typeface="Arial" pitchFamily="34" charset="0"/>
              </a:rPr>
              <a:t>(3), 438–450.</a:t>
            </a:r>
          </a:p>
          <a:p>
            <a:r>
              <a:rPr lang="en-US" sz="1000" dirty="0">
                <a:latin typeface="Arial" pitchFamily="34" charset="0"/>
                <a:cs typeface="Arial" pitchFamily="34" charset="0"/>
              </a:rPr>
              <a:t>Norcross, J. C. (Ed.). (2011). </a:t>
            </a:r>
            <a:r>
              <a:rPr lang="en-US" sz="1000" i="1" dirty="0">
                <a:latin typeface="Arial" pitchFamily="34" charset="0"/>
                <a:cs typeface="Arial" pitchFamily="34" charset="0"/>
              </a:rPr>
              <a:t>Psychotherapy relationships that work: Evidence-based responsiveness </a:t>
            </a:r>
            <a:r>
              <a:rPr lang="en-US" sz="1000" dirty="0">
                <a:latin typeface="Arial" pitchFamily="34" charset="0"/>
                <a:cs typeface="Arial" pitchFamily="34" charset="0"/>
              </a:rPr>
              <a:t>(2nd ed.). New York: Oxford.</a:t>
            </a:r>
          </a:p>
          <a:p>
            <a:r>
              <a:rPr lang="en-US" sz="1000" dirty="0">
                <a:latin typeface="Arial" pitchFamily="34" charset="0"/>
                <a:cs typeface="Arial" pitchFamily="34" charset="0"/>
              </a:rPr>
              <a:t>Orlinsky, D. E., </a:t>
            </a:r>
            <a:r>
              <a:rPr lang="en-US" sz="1000" dirty="0" err="1">
                <a:latin typeface="Arial" pitchFamily="34" charset="0"/>
                <a:cs typeface="Arial" pitchFamily="34" charset="0"/>
              </a:rPr>
              <a:t>Rønnestad</a:t>
            </a:r>
            <a:r>
              <a:rPr lang="en-US" sz="1000" dirty="0">
                <a:latin typeface="Arial" pitchFamily="34" charset="0"/>
                <a:cs typeface="Arial" pitchFamily="34" charset="0"/>
              </a:rPr>
              <a:t>, M. H., </a:t>
            </a:r>
            <a:r>
              <a:rPr lang="en-US" sz="1000" dirty="0" err="1">
                <a:latin typeface="Arial" pitchFamily="34" charset="0"/>
                <a:cs typeface="Arial" pitchFamily="34" charset="0"/>
              </a:rPr>
              <a:t>Willutzki</a:t>
            </a:r>
            <a:r>
              <a:rPr lang="en-US" sz="1000" dirty="0">
                <a:latin typeface="Arial" pitchFamily="34" charset="0"/>
                <a:cs typeface="Arial" pitchFamily="34" charset="0"/>
              </a:rPr>
              <a:t>, U. (2004). Fifty years of psychotherapy process-outcome research: Continuity and change. In M. J. Lambert (Ed.), </a:t>
            </a:r>
            <a:r>
              <a:rPr lang="en-US" sz="1000" i="1" dirty="0">
                <a:latin typeface="Arial" pitchFamily="34" charset="0"/>
                <a:cs typeface="Arial" pitchFamily="34" charset="0"/>
              </a:rPr>
              <a:t>Bergin and Garfield’s </a:t>
            </a:r>
          </a:p>
          <a:p>
            <a:r>
              <a:rPr lang="en-US" sz="1000" i="1" dirty="0">
                <a:latin typeface="Arial" pitchFamily="34" charset="0"/>
                <a:cs typeface="Arial" pitchFamily="34" charset="0"/>
              </a:rPr>
              <a:t>     handbook of psychotherapy and behavior change </a:t>
            </a:r>
            <a:r>
              <a:rPr lang="en-US" sz="1000" dirty="0">
                <a:latin typeface="Arial" pitchFamily="34" charset="0"/>
                <a:cs typeface="Arial" pitchFamily="34" charset="0"/>
              </a:rPr>
              <a:t>(5th ed.)(pp. 307-390). New York: Wiley.</a:t>
            </a:r>
          </a:p>
        </p:txBody>
      </p:sp>
    </p:spTree>
    <p:extLst>
      <p:ext uri="{BB962C8B-B14F-4D97-AF65-F5344CB8AC3E}">
        <p14:creationId xmlns:p14="http://schemas.microsoft.com/office/powerpoint/2010/main" val="9002693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28017"/>
            <a:ext cx="10353761" cy="1115568"/>
          </a:xfrm>
        </p:spPr>
        <p:txBody>
          <a:bodyPr/>
          <a:lstStyle/>
          <a:p>
            <a:r>
              <a:rPr dirty="0">
                <a:effectLst/>
                <a:latin typeface="Arial" panose="020B0604020202020204" pitchFamily="34" charset="0"/>
                <a:cs typeface="Arial" panose="020B0604020202020204" pitchFamily="34" charset="0"/>
              </a:rPr>
              <a:t>Why Engagement Matters</a:t>
            </a:r>
          </a:p>
        </p:txBody>
      </p:sp>
      <p:sp>
        <p:nvSpPr>
          <p:cNvPr id="3" name="Content Placeholder 2"/>
          <p:cNvSpPr>
            <a:spLocks noGrp="1"/>
          </p:cNvSpPr>
          <p:nvPr>
            <p:ph idx="1"/>
          </p:nvPr>
        </p:nvSpPr>
        <p:spPr>
          <a:xfrm>
            <a:off x="913795" y="1380744"/>
            <a:ext cx="10353762" cy="4410456"/>
          </a:xfrm>
        </p:spPr>
        <p:txBody>
          <a:bodyPr>
            <a:normAutofit/>
          </a:bodyPr>
          <a:lstStyle/>
          <a:p>
            <a:pPr>
              <a:lnSpc>
                <a:spcPct val="100000"/>
              </a:lnSpc>
            </a:pPr>
            <a:r>
              <a:rPr sz="3200" dirty="0">
                <a:effectLst/>
                <a:latin typeface="Arial" panose="020B0604020202020204" pitchFamily="34" charset="0"/>
                <a:cs typeface="Arial" panose="020B0604020202020204" pitchFamily="34" charset="0"/>
              </a:rPr>
              <a:t>Builds trust and rapport.</a:t>
            </a:r>
          </a:p>
          <a:p>
            <a:pPr>
              <a:lnSpc>
                <a:spcPct val="100000"/>
              </a:lnSpc>
            </a:pPr>
            <a:r>
              <a:rPr sz="3200" dirty="0">
                <a:effectLst/>
                <a:latin typeface="Arial" panose="020B0604020202020204" pitchFamily="34" charset="0"/>
                <a:cs typeface="Arial" panose="020B0604020202020204" pitchFamily="34" charset="0"/>
              </a:rPr>
              <a:t>Promotes emotional safety and validation.</a:t>
            </a:r>
          </a:p>
          <a:p>
            <a:pPr>
              <a:lnSpc>
                <a:spcPct val="100000"/>
              </a:lnSpc>
            </a:pPr>
            <a:r>
              <a:rPr sz="3200" dirty="0">
                <a:effectLst/>
                <a:latin typeface="Arial" panose="020B0604020202020204" pitchFamily="34" charset="0"/>
                <a:cs typeface="Arial" panose="020B0604020202020204" pitchFamily="34" charset="0"/>
              </a:rPr>
              <a:t>Enhances effectiveness of interventions.</a:t>
            </a:r>
          </a:p>
          <a:p>
            <a:pPr>
              <a:lnSpc>
                <a:spcPct val="100000"/>
              </a:lnSpc>
            </a:pPr>
            <a:r>
              <a:rPr sz="3200" dirty="0">
                <a:effectLst/>
                <a:latin typeface="Arial" panose="020B0604020202020204" pitchFamily="34" charset="0"/>
                <a:cs typeface="Arial" panose="020B0604020202020204" pitchFamily="34" charset="0"/>
              </a:rPr>
              <a:t>Empowers children and youth to participate in their care.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28017"/>
            <a:ext cx="10353761" cy="1207008"/>
          </a:xfrm>
        </p:spPr>
        <p:txBody>
          <a:bodyPr/>
          <a:lstStyle/>
          <a:p>
            <a:r>
              <a:rPr dirty="0">
                <a:effectLst/>
              </a:rPr>
              <a:t>Developmental Considerations</a:t>
            </a:r>
          </a:p>
        </p:txBody>
      </p:sp>
      <p:sp>
        <p:nvSpPr>
          <p:cNvPr id="3" name="Content Placeholder 2"/>
          <p:cNvSpPr>
            <a:spLocks noGrp="1"/>
          </p:cNvSpPr>
          <p:nvPr>
            <p:ph idx="1"/>
          </p:nvPr>
        </p:nvSpPr>
        <p:spPr>
          <a:xfrm>
            <a:off x="913795" y="1417320"/>
            <a:ext cx="10353762" cy="4373880"/>
          </a:xfrm>
        </p:spPr>
        <p:txBody>
          <a:bodyPr>
            <a:normAutofit/>
          </a:bodyPr>
          <a:lstStyle/>
          <a:p>
            <a:pPr>
              <a:lnSpc>
                <a:spcPct val="100000"/>
              </a:lnSpc>
            </a:pPr>
            <a:r>
              <a:rPr sz="3200" dirty="0">
                <a:effectLst/>
              </a:rPr>
              <a:t>Tailor engagement strategies by age and stage of development.</a:t>
            </a:r>
          </a:p>
          <a:p>
            <a:pPr>
              <a:lnSpc>
                <a:spcPct val="100000"/>
              </a:lnSpc>
            </a:pPr>
            <a:r>
              <a:rPr sz="3200" dirty="0">
                <a:effectLst/>
              </a:rPr>
              <a:t>Younger children: Use play, visual aids, and concrete language.</a:t>
            </a:r>
          </a:p>
          <a:p>
            <a:pPr>
              <a:lnSpc>
                <a:spcPct val="100000"/>
              </a:lnSpc>
            </a:pPr>
            <a:r>
              <a:rPr sz="3200" dirty="0">
                <a:effectLst/>
              </a:rPr>
              <a:t>Adolescents: Foster autonomy, respect privacy, and encourage expression.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a:xfrm>
            <a:off x="1137576" y="66687"/>
            <a:ext cx="9916848" cy="1333837"/>
          </a:xfrm>
        </p:spPr>
        <p:txBody>
          <a:bodyPr>
            <a:normAutofit/>
          </a:bodyPr>
          <a:lstStyle/>
          <a:p>
            <a:pPr>
              <a:lnSpc>
                <a:spcPct val="110000"/>
              </a:lnSpc>
              <a:spcBef>
                <a:spcPts val="600"/>
              </a:spcBef>
              <a:buClr>
                <a:prstClr val="black"/>
              </a:buClr>
              <a:defRPr/>
            </a:pPr>
            <a:r>
              <a:rPr lang="en-US" sz="3600" dirty="0">
                <a:effectLst/>
                <a:ea typeface="+mn-ea"/>
                <a:cs typeface="Arial" panose="020B0604020202020204" pitchFamily="34" charset="0"/>
              </a:rPr>
              <a:t>The Therapeutic Alliance Makes Substantial and Consistent Contributions to Outcome</a:t>
            </a:r>
          </a:p>
        </p:txBody>
      </p:sp>
      <p:sp>
        <p:nvSpPr>
          <p:cNvPr id="547843" name="Rectangle 3"/>
          <p:cNvSpPr>
            <a:spLocks noGrp="1" noChangeArrowheads="1"/>
          </p:cNvSpPr>
          <p:nvPr>
            <p:ph type="body" idx="1"/>
          </p:nvPr>
        </p:nvSpPr>
        <p:spPr>
          <a:xfrm>
            <a:off x="718289" y="1510748"/>
            <a:ext cx="10608040" cy="3782789"/>
          </a:xfrm>
        </p:spPr>
        <p:txBody>
          <a:bodyPr>
            <a:noAutofit/>
          </a:bodyPr>
          <a:lstStyle/>
          <a:p>
            <a:pPr marL="158745" indent="0" algn="ctr" defTabSz="1219170" fontAlgn="base">
              <a:lnSpc>
                <a:spcPct val="100000"/>
              </a:lnSpc>
              <a:spcBef>
                <a:spcPts val="400"/>
              </a:spcBef>
              <a:spcAft>
                <a:spcPct val="0"/>
              </a:spcAft>
              <a:buSzPct val="100000"/>
              <a:buNone/>
            </a:pPr>
            <a:r>
              <a:rPr lang="en-US" sz="2800" u="sng" kern="0" dirty="0">
                <a:effectLst/>
                <a:cs typeface="Arial" panose="020B0604020202020204" pitchFamily="34" charset="0"/>
              </a:rPr>
              <a:t>Primary Competency</a:t>
            </a:r>
          </a:p>
          <a:p>
            <a:pPr marL="158745" indent="0" algn="ctr" defTabSz="1219170" fontAlgn="base">
              <a:lnSpc>
                <a:spcPct val="100000"/>
              </a:lnSpc>
              <a:spcBef>
                <a:spcPts val="400"/>
              </a:spcBef>
              <a:spcAft>
                <a:spcPct val="0"/>
              </a:spcAft>
              <a:buSzPct val="100000"/>
              <a:buNone/>
            </a:pPr>
            <a:r>
              <a:rPr lang="en-US" sz="2400" i="1" kern="0" dirty="0">
                <a:effectLst/>
                <a:cs typeface="Arial" panose="020B0604020202020204" pitchFamily="34" charset="0"/>
              </a:rPr>
              <a:t>Engage Clients Through the Working Alliance</a:t>
            </a:r>
          </a:p>
          <a:p>
            <a:pPr marL="0" indent="0">
              <a:lnSpc>
                <a:spcPct val="100000"/>
              </a:lnSpc>
              <a:spcBef>
                <a:spcPts val="600"/>
              </a:spcBef>
              <a:buClr>
                <a:schemeClr val="tx1"/>
              </a:buClr>
              <a:buNone/>
              <a:defRPr/>
            </a:pPr>
            <a:endParaRPr lang="en-US" sz="1067" dirty="0">
              <a:effectLst/>
              <a:cs typeface="Arial" panose="020B0604020202020204" pitchFamily="34" charset="0"/>
            </a:endParaRPr>
          </a:p>
          <a:p>
            <a:pPr marL="441701" indent="-285744">
              <a:lnSpc>
                <a:spcPct val="100000"/>
              </a:lnSpc>
              <a:buClr>
                <a:schemeClr val="tx1"/>
              </a:buClr>
              <a:buSzPct val="100000"/>
              <a:defRPr/>
            </a:pPr>
            <a:r>
              <a:rPr lang="en-US" sz="1867" dirty="0">
                <a:effectLst/>
                <a:cs typeface="Arial" panose="020B0604020202020204" pitchFamily="34" charset="0"/>
              </a:rPr>
              <a:t>Key concepts: empathy, positive regard, and congruence (Norcross, 2011)</a:t>
            </a:r>
          </a:p>
          <a:p>
            <a:pPr marL="441701" indent="-285744">
              <a:lnSpc>
                <a:spcPct val="100000"/>
              </a:lnSpc>
              <a:buClr>
                <a:schemeClr val="tx1"/>
              </a:buClr>
              <a:buSzPct val="100000"/>
              <a:defRPr/>
            </a:pPr>
            <a:r>
              <a:rPr lang="en-US" sz="1867" dirty="0">
                <a:effectLst/>
                <a:cs typeface="Arial" panose="020B0604020202020204" pitchFamily="34" charset="0"/>
              </a:rPr>
              <a:t>Clients who are more engaged and involved in therapeutic processes are likely to receive greater benefit from therapy.</a:t>
            </a:r>
          </a:p>
          <a:p>
            <a:pPr marL="441701" indent="-285744">
              <a:lnSpc>
                <a:spcPct val="100000"/>
              </a:lnSpc>
              <a:buClr>
                <a:schemeClr val="tx1"/>
              </a:buClr>
              <a:buSzPct val="100000"/>
              <a:defRPr/>
            </a:pPr>
            <a:r>
              <a:rPr lang="en-US" sz="1867" dirty="0">
                <a:effectLst/>
                <a:cs typeface="Arial" panose="020B0604020202020204" pitchFamily="34" charset="0"/>
              </a:rPr>
              <a:t>Next to the level of functioning at intake, the consumer’s rating of the alliance is the best predictor of outcome and is more highly correlated with outcome than clinician ratings.</a:t>
            </a:r>
          </a:p>
          <a:p>
            <a:pPr marL="441701" indent="-285744">
              <a:lnSpc>
                <a:spcPct val="100000"/>
              </a:lnSpc>
              <a:buClr>
                <a:schemeClr val="tx1"/>
              </a:buClr>
              <a:buSzPct val="100000"/>
              <a:defRPr/>
            </a:pPr>
            <a:r>
              <a:rPr lang="en-US" sz="1867" dirty="0">
                <a:effectLst/>
                <a:cs typeface="Arial" panose="020B0604020202020204" pitchFamily="34" charset="0"/>
              </a:rPr>
              <a:t>Better client-therapist alliances lead to better outcomes whereas clients of therapists with weaker alliances tend to drop out at higher rates and experience poorer outcomes (Hubble et al., 2010; Lambert, 2010).</a:t>
            </a:r>
          </a:p>
        </p:txBody>
      </p:sp>
      <p:sp>
        <p:nvSpPr>
          <p:cNvPr id="4" name="TextBox 3"/>
          <p:cNvSpPr txBox="1"/>
          <p:nvPr/>
        </p:nvSpPr>
        <p:spPr>
          <a:xfrm>
            <a:off x="1050764" y="5699016"/>
            <a:ext cx="10538703" cy="913392"/>
          </a:xfrm>
          <a:prstGeom prst="rect">
            <a:avLst/>
          </a:prstGeom>
          <a:noFill/>
        </p:spPr>
        <p:txBody>
          <a:bodyPr wrap="square" rtlCol="0">
            <a:spAutoFit/>
          </a:bodyPr>
          <a:lstStyle/>
          <a:p>
            <a:r>
              <a:rPr lang="en-US" sz="1067" dirty="0">
                <a:latin typeface="Arial" pitchFamily="34" charset="0"/>
                <a:cs typeface="Arial" pitchFamily="34" charset="0"/>
              </a:rPr>
              <a:t>Hubble, M. A., Duncan, B. L., Miller, S. D., &amp; </a:t>
            </a:r>
            <a:r>
              <a:rPr lang="en-US" sz="1067" dirty="0" err="1">
                <a:latin typeface="Arial" pitchFamily="34" charset="0"/>
                <a:cs typeface="Arial" pitchFamily="34" charset="0"/>
              </a:rPr>
              <a:t>Wampold</a:t>
            </a:r>
            <a:r>
              <a:rPr lang="en-US" sz="1067" dirty="0">
                <a:latin typeface="Arial" pitchFamily="34" charset="0"/>
                <a:cs typeface="Arial" pitchFamily="34" charset="0"/>
              </a:rPr>
              <a:t>, B. E. (2010). Introduction. In B. L. Duncan, S. D. Miller, B. E. </a:t>
            </a:r>
            <a:r>
              <a:rPr lang="en-US" sz="1067" dirty="0" err="1">
                <a:latin typeface="Arial" pitchFamily="34" charset="0"/>
                <a:cs typeface="Arial" pitchFamily="34" charset="0"/>
              </a:rPr>
              <a:t>Wampold</a:t>
            </a:r>
            <a:r>
              <a:rPr lang="en-US" sz="1067" dirty="0">
                <a:latin typeface="Arial" pitchFamily="34" charset="0"/>
                <a:cs typeface="Arial" pitchFamily="34" charset="0"/>
              </a:rPr>
              <a:t>, &amp; M. A. Hubble (Eds.), </a:t>
            </a:r>
            <a:r>
              <a:rPr lang="en-US" sz="1067" i="1" dirty="0">
                <a:latin typeface="Arial" pitchFamily="34" charset="0"/>
                <a:cs typeface="Arial" pitchFamily="34" charset="0"/>
              </a:rPr>
              <a:t>The heart and soul </a:t>
            </a:r>
          </a:p>
          <a:p>
            <a:r>
              <a:rPr lang="en-US" sz="1067" i="1" dirty="0">
                <a:latin typeface="Arial" pitchFamily="34" charset="0"/>
                <a:cs typeface="Arial" pitchFamily="34" charset="0"/>
              </a:rPr>
              <a:t>     of change: Delivering what works in therapy</a:t>
            </a:r>
            <a:r>
              <a:rPr lang="en-US" sz="1067" dirty="0">
                <a:latin typeface="Arial" pitchFamily="34" charset="0"/>
                <a:cs typeface="Arial" pitchFamily="34" charset="0"/>
              </a:rPr>
              <a:t> (2nd ed.)(pp. 23-46). Washington, DC: American Psychological Association.</a:t>
            </a:r>
          </a:p>
          <a:p>
            <a:r>
              <a:rPr lang="en-US" sz="1067" dirty="0">
                <a:latin typeface="Arial" pitchFamily="34" charset="0"/>
                <a:cs typeface="Arial" pitchFamily="34" charset="0"/>
              </a:rPr>
              <a:t>Lambert, M. J. (2010). </a:t>
            </a:r>
            <a:r>
              <a:rPr lang="en-US" sz="1067" i="1" dirty="0">
                <a:latin typeface="Arial" pitchFamily="34" charset="0"/>
                <a:cs typeface="Arial" pitchFamily="34" charset="0"/>
              </a:rPr>
              <a:t>Prevention of treatment failure: The use of measuring, monitoring, and feedback in clinical practice</a:t>
            </a:r>
            <a:r>
              <a:rPr lang="en-US" sz="1067" dirty="0">
                <a:latin typeface="Arial" pitchFamily="34" charset="0"/>
                <a:cs typeface="Arial" pitchFamily="34" charset="0"/>
              </a:rPr>
              <a:t>. Washington, DC: American Psychological </a:t>
            </a:r>
          </a:p>
          <a:p>
            <a:r>
              <a:rPr lang="en-US" sz="1067" dirty="0">
                <a:latin typeface="Arial" pitchFamily="34" charset="0"/>
                <a:cs typeface="Arial" pitchFamily="34" charset="0"/>
              </a:rPr>
              <a:t>     Association.</a:t>
            </a:r>
          </a:p>
          <a:p>
            <a:r>
              <a:rPr lang="en-US" sz="1067" dirty="0">
                <a:latin typeface="Arial" pitchFamily="34" charset="0"/>
                <a:cs typeface="Arial" pitchFamily="34" charset="0"/>
              </a:rPr>
              <a:t>Norcross, J. C. (Ed.). (2011). </a:t>
            </a:r>
            <a:r>
              <a:rPr lang="en-US" sz="1067" i="1" dirty="0">
                <a:latin typeface="Arial" pitchFamily="34" charset="0"/>
                <a:cs typeface="Arial" pitchFamily="34" charset="0"/>
              </a:rPr>
              <a:t>Psychotherapy relationships that work: Evidence-based responsiveness </a:t>
            </a:r>
            <a:r>
              <a:rPr lang="en-US" sz="1067" dirty="0">
                <a:latin typeface="Arial" pitchFamily="34" charset="0"/>
                <a:cs typeface="Arial" pitchFamily="34" charset="0"/>
              </a:rPr>
              <a:t>(2nd ed.). New York: Oxford.</a:t>
            </a:r>
          </a:p>
        </p:txBody>
      </p:sp>
    </p:spTree>
    <p:extLst>
      <p:ext uri="{BB962C8B-B14F-4D97-AF65-F5344CB8AC3E}">
        <p14:creationId xmlns:p14="http://schemas.microsoft.com/office/powerpoint/2010/main" val="583143341"/>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87291" y="47551"/>
            <a:ext cx="10353763" cy="1356256"/>
          </a:xfrm>
          <a:effectLst/>
        </p:spPr>
        <p:txBody>
          <a:bodyPr>
            <a:normAutofit/>
          </a:bodyPr>
          <a:lstStyle/>
          <a:p>
            <a:pPr>
              <a:defRPr/>
            </a:pPr>
            <a:r>
              <a:rPr lang="en-US" sz="4000" b="0" cap="none" dirty="0">
                <a:effectLst/>
                <a:latin typeface="Arial" pitchFamily="34" charset="0"/>
                <a:cs typeface="Arial" pitchFamily="34" charset="0"/>
              </a:rPr>
              <a:t>What is the Therapeutic Alliance?</a:t>
            </a:r>
          </a:p>
        </p:txBody>
      </p:sp>
      <p:sp>
        <p:nvSpPr>
          <p:cNvPr id="5" name="Content Placeholder 4"/>
          <p:cNvSpPr>
            <a:spLocks noGrp="1"/>
          </p:cNvSpPr>
          <p:nvPr>
            <p:ph sz="half" idx="1"/>
          </p:nvPr>
        </p:nvSpPr>
        <p:spPr>
          <a:xfrm>
            <a:off x="703064" y="1403807"/>
            <a:ext cx="5697757" cy="4722357"/>
          </a:xfrm>
          <a:effectLst/>
        </p:spPr>
        <p:txBody>
          <a:bodyPr>
            <a:normAutofit fontScale="77500" lnSpcReduction="20000"/>
          </a:bodyPr>
          <a:lstStyle/>
          <a:p>
            <a:pPr marL="119060" indent="0">
              <a:buSzPct val="100000"/>
              <a:buNone/>
              <a:defRPr/>
            </a:pPr>
            <a:r>
              <a:rPr lang="en-US" sz="3467" dirty="0">
                <a:latin typeface="Arial" pitchFamily="34" charset="0"/>
                <a:cs typeface="Arial" pitchFamily="34" charset="0"/>
              </a:rPr>
              <a:t>The therapeutic alliance refers to the quality and strength of the collaborative relationship between the client and therapist and is comprised of four empirically established components:</a:t>
            </a:r>
          </a:p>
          <a:p>
            <a:pPr marL="119060" indent="0">
              <a:buSzPct val="100000"/>
              <a:buNone/>
              <a:defRPr/>
            </a:pPr>
            <a:endParaRPr lang="en-US" sz="1000" b="1" dirty="0">
              <a:latin typeface="Arial" pitchFamily="34" charset="0"/>
              <a:cs typeface="Arial" pitchFamily="34" charset="0"/>
            </a:endParaRPr>
          </a:p>
          <a:p>
            <a:pPr marL="461951" indent="-342891">
              <a:buSzPct val="100000"/>
              <a:buFont typeface="+mj-lt"/>
              <a:buAutoNum type="arabicParenR"/>
              <a:defRPr/>
            </a:pPr>
            <a:r>
              <a:rPr lang="en-US" sz="1867" dirty="0">
                <a:latin typeface="Arial" pitchFamily="34" charset="0"/>
                <a:cs typeface="Arial" pitchFamily="34" charset="0"/>
              </a:rPr>
              <a:t>agreement on the goals, meaning or purpose of the treatment;</a:t>
            </a:r>
          </a:p>
          <a:p>
            <a:pPr marL="461951" indent="-342891">
              <a:buSzPct val="100000"/>
              <a:buFont typeface="+mj-lt"/>
              <a:buAutoNum type="arabicParenR"/>
              <a:defRPr/>
            </a:pPr>
            <a:r>
              <a:rPr lang="en-US" sz="1867" dirty="0">
                <a:latin typeface="Arial" pitchFamily="34" charset="0"/>
                <a:cs typeface="Arial" pitchFamily="34" charset="0"/>
              </a:rPr>
              <a:t>agreement on the means and methods used;</a:t>
            </a:r>
          </a:p>
          <a:p>
            <a:pPr marL="461951" indent="-342891">
              <a:buSzPct val="100000"/>
              <a:buFont typeface="+mj-lt"/>
              <a:buAutoNum type="arabicParenR"/>
              <a:defRPr/>
            </a:pPr>
            <a:r>
              <a:rPr lang="en-US" sz="1867" dirty="0">
                <a:latin typeface="Arial" pitchFamily="34" charset="0"/>
                <a:cs typeface="Arial" pitchFamily="34" charset="0"/>
              </a:rPr>
              <a:t>the client’s view of the relationship (including the therapist being perceived as warm, empathic, and genuine); and,</a:t>
            </a:r>
          </a:p>
          <a:p>
            <a:pPr marL="461951" indent="-342891">
              <a:buSzPct val="100000"/>
              <a:buFont typeface="+mj-lt"/>
              <a:buAutoNum type="arabicParenR"/>
              <a:defRPr/>
            </a:pPr>
            <a:r>
              <a:rPr lang="en-US" sz="1867" dirty="0">
                <a:latin typeface="Arial" pitchFamily="34" charset="0"/>
                <a:cs typeface="Arial" pitchFamily="34" charset="0"/>
              </a:rPr>
              <a:t>accommodating the client’s preferences.</a:t>
            </a:r>
            <a:endParaRPr lang="en-US" sz="1867" b="1" dirty="0">
              <a:latin typeface="Arial" pitchFamily="34" charset="0"/>
              <a:cs typeface="Arial" pitchFamily="34" charset="0"/>
            </a:endParaRPr>
          </a:p>
          <a:p>
            <a:pPr marL="118869" indent="0">
              <a:buSzPct val="100000"/>
              <a:buNone/>
              <a:defRPr/>
            </a:pPr>
            <a:endParaRPr lang="en-US" sz="1000" b="1" dirty="0">
              <a:latin typeface="Arial" pitchFamily="34" charset="0"/>
              <a:cs typeface="Arial" pitchFamily="34" charset="0"/>
            </a:endParaRPr>
          </a:p>
        </p:txBody>
      </p:sp>
      <p:sp>
        <p:nvSpPr>
          <p:cNvPr id="7" name="Content Placeholder 6"/>
          <p:cNvSpPr>
            <a:spLocks noGrp="1"/>
          </p:cNvSpPr>
          <p:nvPr>
            <p:ph sz="half" idx="2"/>
          </p:nvPr>
        </p:nvSpPr>
        <p:spPr>
          <a:xfrm>
            <a:off x="6163271" y="1403807"/>
            <a:ext cx="5384800" cy="4525963"/>
          </a:xfrm>
        </p:spPr>
        <p:txBody>
          <a:bodyPr>
            <a:normAutofit fontScale="77500" lnSpcReduction="20000"/>
          </a:bodyPr>
          <a:lstStyle/>
          <a:p>
            <a:pPr marL="36899" indent="0">
              <a:buNone/>
            </a:pPr>
            <a:endParaRPr lang="en-US" dirty="0"/>
          </a:p>
        </p:txBody>
      </p:sp>
      <p:grpSp>
        <p:nvGrpSpPr>
          <p:cNvPr id="28" name="Group 27"/>
          <p:cNvGrpSpPr>
            <a:grpSpLocks noChangeAspect="1"/>
          </p:cNvGrpSpPr>
          <p:nvPr/>
        </p:nvGrpSpPr>
        <p:grpSpPr bwMode="auto">
          <a:xfrm>
            <a:off x="6575978" y="1667010"/>
            <a:ext cx="4665076" cy="3756298"/>
            <a:chOff x="2133" y="1215"/>
            <a:chExt cx="3927" cy="3162"/>
          </a:xfrm>
        </p:grpSpPr>
        <p:sp>
          <p:nvSpPr>
            <p:cNvPr id="29" name="Text Box 11"/>
            <p:cNvSpPr txBox="1">
              <a:spLocks noChangeArrowheads="1"/>
            </p:cNvSpPr>
            <p:nvPr/>
          </p:nvSpPr>
          <p:spPr bwMode="auto">
            <a:xfrm>
              <a:off x="4908" y="2480"/>
              <a:ext cx="1152" cy="544"/>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pPr algn="ctr" eaLnBrk="1" hangingPunct="1">
                <a:spcBef>
                  <a:spcPct val="50000"/>
                </a:spcBef>
                <a:defRPr/>
              </a:pPr>
              <a:r>
                <a:rPr lang="en-US" dirty="0">
                  <a:latin typeface="Arial" panose="020B0604020202020204" pitchFamily="34" charset="0"/>
                  <a:cs typeface="Arial" panose="020B0604020202020204" pitchFamily="34" charset="0"/>
                </a:rPr>
                <a:t>Means or Methods</a:t>
              </a:r>
            </a:p>
          </p:txBody>
        </p:sp>
        <p:sp>
          <p:nvSpPr>
            <p:cNvPr id="30" name="Text Box 9"/>
            <p:cNvSpPr txBox="1">
              <a:spLocks noChangeArrowheads="1"/>
            </p:cNvSpPr>
            <p:nvPr/>
          </p:nvSpPr>
          <p:spPr bwMode="auto">
            <a:xfrm>
              <a:off x="2133" y="2291"/>
              <a:ext cx="1344" cy="777"/>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pPr algn="ctr" eaLnBrk="1" hangingPunct="1">
                <a:spcBef>
                  <a:spcPct val="50000"/>
                </a:spcBef>
                <a:defRPr/>
              </a:pPr>
              <a:r>
                <a:rPr lang="en-US" dirty="0">
                  <a:latin typeface="Arial" panose="020B0604020202020204" pitchFamily="34" charset="0"/>
                  <a:cs typeface="Arial" panose="020B0604020202020204" pitchFamily="34" charset="0"/>
                </a:rPr>
                <a:t>Goals,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Meaning or Purpose</a:t>
              </a:r>
            </a:p>
          </p:txBody>
        </p:sp>
        <p:sp>
          <p:nvSpPr>
            <p:cNvPr id="31" name="Freeform 30"/>
            <p:cNvSpPr>
              <a:spLocks/>
            </p:cNvSpPr>
            <p:nvPr/>
          </p:nvSpPr>
          <p:spPr bwMode="auto">
            <a:xfrm>
              <a:off x="4512" y="2064"/>
              <a:ext cx="369" cy="1352"/>
            </a:xfrm>
            <a:custGeom>
              <a:avLst/>
              <a:gdLst>
                <a:gd name="T0" fmla="*/ 47 w 1122"/>
                <a:gd name="T1" fmla="*/ 3 h 3374"/>
                <a:gd name="T2" fmla="*/ 41 w 1122"/>
                <a:gd name="T3" fmla="*/ 5 h 3374"/>
                <a:gd name="T4" fmla="*/ 35 w 1122"/>
                <a:gd name="T5" fmla="*/ 8 h 3374"/>
                <a:gd name="T6" fmla="*/ 30 w 1122"/>
                <a:gd name="T7" fmla="*/ 11 h 3374"/>
                <a:gd name="T8" fmla="*/ 25 w 1122"/>
                <a:gd name="T9" fmla="*/ 15 h 3374"/>
                <a:gd name="T10" fmla="*/ 16 w 1122"/>
                <a:gd name="T11" fmla="*/ 24 h 3374"/>
                <a:gd name="T12" fmla="*/ 9 w 1122"/>
                <a:gd name="T13" fmla="*/ 36 h 3374"/>
                <a:gd name="T14" fmla="*/ 4 w 1122"/>
                <a:gd name="T15" fmla="*/ 48 h 3374"/>
                <a:gd name="T16" fmla="*/ 2 w 1122"/>
                <a:gd name="T17" fmla="*/ 54 h 3374"/>
                <a:gd name="T18" fmla="*/ 1 w 1122"/>
                <a:gd name="T19" fmla="*/ 62 h 3374"/>
                <a:gd name="T20" fmla="*/ 0 w 1122"/>
                <a:gd name="T21" fmla="*/ 69 h 3374"/>
                <a:gd name="T22" fmla="*/ 0 w 1122"/>
                <a:gd name="T23" fmla="*/ 77 h 3374"/>
                <a:gd name="T24" fmla="*/ 0 w 1122"/>
                <a:gd name="T25" fmla="*/ 84 h 3374"/>
                <a:gd name="T26" fmla="*/ 2 w 1122"/>
                <a:gd name="T27" fmla="*/ 92 h 3374"/>
                <a:gd name="T28" fmla="*/ 249 w 1122"/>
                <a:gd name="T29" fmla="*/ 1301 h 3374"/>
                <a:gd name="T30" fmla="*/ 251 w 1122"/>
                <a:gd name="T31" fmla="*/ 1308 h 3374"/>
                <a:gd name="T32" fmla="*/ 255 w 1122"/>
                <a:gd name="T33" fmla="*/ 1317 h 3374"/>
                <a:gd name="T34" fmla="*/ 262 w 1122"/>
                <a:gd name="T35" fmla="*/ 1328 h 3374"/>
                <a:gd name="T36" fmla="*/ 271 w 1122"/>
                <a:gd name="T37" fmla="*/ 1338 h 3374"/>
                <a:gd name="T38" fmla="*/ 281 w 1122"/>
                <a:gd name="T39" fmla="*/ 1345 h 3374"/>
                <a:gd name="T40" fmla="*/ 289 w 1122"/>
                <a:gd name="T41" fmla="*/ 1348 h 3374"/>
                <a:gd name="T42" fmla="*/ 295 w 1122"/>
                <a:gd name="T43" fmla="*/ 1350 h 3374"/>
                <a:gd name="T44" fmla="*/ 301 w 1122"/>
                <a:gd name="T45" fmla="*/ 1352 h 3374"/>
                <a:gd name="T46" fmla="*/ 307 w 1122"/>
                <a:gd name="T47" fmla="*/ 1352 h 3374"/>
                <a:gd name="T48" fmla="*/ 313 w 1122"/>
                <a:gd name="T49" fmla="*/ 1352 h 3374"/>
                <a:gd name="T50" fmla="*/ 319 w 1122"/>
                <a:gd name="T51" fmla="*/ 1351 h 3374"/>
                <a:gd name="T52" fmla="*/ 324 w 1122"/>
                <a:gd name="T53" fmla="*/ 1350 h 3374"/>
                <a:gd name="T54" fmla="*/ 329 w 1122"/>
                <a:gd name="T55" fmla="*/ 1348 h 3374"/>
                <a:gd name="T56" fmla="*/ 335 w 1122"/>
                <a:gd name="T57" fmla="*/ 1345 h 3374"/>
                <a:gd name="T58" fmla="*/ 345 w 1122"/>
                <a:gd name="T59" fmla="*/ 1338 h 3374"/>
                <a:gd name="T60" fmla="*/ 354 w 1122"/>
                <a:gd name="T61" fmla="*/ 1328 h 3374"/>
                <a:gd name="T62" fmla="*/ 361 w 1122"/>
                <a:gd name="T63" fmla="*/ 1317 h 3374"/>
                <a:gd name="T64" fmla="*/ 365 w 1122"/>
                <a:gd name="T65" fmla="*/ 1304 h 3374"/>
                <a:gd name="T66" fmla="*/ 367 w 1122"/>
                <a:gd name="T67" fmla="*/ 1297 h 3374"/>
                <a:gd name="T68" fmla="*/ 368 w 1122"/>
                <a:gd name="T69" fmla="*/ 1290 h 3374"/>
                <a:gd name="T70" fmla="*/ 368 w 1122"/>
                <a:gd name="T71" fmla="*/ 1283 h 3374"/>
                <a:gd name="T72" fmla="*/ 369 w 1122"/>
                <a:gd name="T73" fmla="*/ 1276 h 3374"/>
                <a:gd name="T74" fmla="*/ 368 w 1122"/>
                <a:gd name="T75" fmla="*/ 1268 h 3374"/>
                <a:gd name="T76" fmla="*/ 367 w 1122"/>
                <a:gd name="T77" fmla="*/ 1261 h 3374"/>
                <a:gd name="T78" fmla="*/ 120 w 1122"/>
                <a:gd name="T79" fmla="*/ 53 h 3374"/>
                <a:gd name="T80" fmla="*/ 117 w 1122"/>
                <a:gd name="T81" fmla="*/ 46 h 3374"/>
                <a:gd name="T82" fmla="*/ 113 w 1122"/>
                <a:gd name="T83" fmla="*/ 35 h 3374"/>
                <a:gd name="T84" fmla="*/ 107 w 1122"/>
                <a:gd name="T85" fmla="*/ 24 h 3374"/>
                <a:gd name="T86" fmla="*/ 98 w 1122"/>
                <a:gd name="T87" fmla="*/ 15 h 3374"/>
                <a:gd name="T88" fmla="*/ 91 w 1122"/>
                <a:gd name="T89" fmla="*/ 9 h 3374"/>
                <a:gd name="T90" fmla="*/ 85 w 1122"/>
                <a:gd name="T91" fmla="*/ 6 h 3374"/>
                <a:gd name="T92" fmla="*/ 79 w 1122"/>
                <a:gd name="T93" fmla="*/ 3 h 3374"/>
                <a:gd name="T94" fmla="*/ 73 w 1122"/>
                <a:gd name="T95" fmla="*/ 1 h 3374"/>
                <a:gd name="T96" fmla="*/ 68 w 1122"/>
                <a:gd name="T97" fmla="*/ 0 h 3374"/>
                <a:gd name="T98" fmla="*/ 61 w 1122"/>
                <a:gd name="T99" fmla="*/ 0 h 3374"/>
                <a:gd name="T100" fmla="*/ 56 w 1122"/>
                <a:gd name="T101" fmla="*/ 0 h 3374"/>
                <a:gd name="T102" fmla="*/ 49 w 1122"/>
                <a:gd name="T103" fmla="*/ 1 h 337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22"/>
                <a:gd name="T157" fmla="*/ 0 h 3374"/>
                <a:gd name="T158" fmla="*/ 1122 w 1122"/>
                <a:gd name="T159" fmla="*/ 3374 h 337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22" h="3374">
                  <a:moveTo>
                    <a:pt x="142" y="8"/>
                  </a:moveTo>
                  <a:lnTo>
                    <a:pt x="142" y="8"/>
                  </a:lnTo>
                  <a:lnTo>
                    <a:pt x="133" y="9"/>
                  </a:lnTo>
                  <a:lnTo>
                    <a:pt x="124" y="12"/>
                  </a:lnTo>
                  <a:lnTo>
                    <a:pt x="114" y="15"/>
                  </a:lnTo>
                  <a:lnTo>
                    <a:pt x="107" y="20"/>
                  </a:lnTo>
                  <a:lnTo>
                    <a:pt x="97" y="23"/>
                  </a:lnTo>
                  <a:lnTo>
                    <a:pt x="90" y="27"/>
                  </a:lnTo>
                  <a:lnTo>
                    <a:pt x="82" y="32"/>
                  </a:lnTo>
                  <a:lnTo>
                    <a:pt x="76" y="38"/>
                  </a:lnTo>
                  <a:lnTo>
                    <a:pt x="60" y="47"/>
                  </a:lnTo>
                  <a:lnTo>
                    <a:pt x="48" y="61"/>
                  </a:lnTo>
                  <a:lnTo>
                    <a:pt x="37" y="75"/>
                  </a:lnTo>
                  <a:lnTo>
                    <a:pt x="28" y="90"/>
                  </a:lnTo>
                  <a:lnTo>
                    <a:pt x="18" y="104"/>
                  </a:lnTo>
                  <a:lnTo>
                    <a:pt x="12" y="121"/>
                  </a:lnTo>
                  <a:lnTo>
                    <a:pt x="7" y="128"/>
                  </a:lnTo>
                  <a:lnTo>
                    <a:pt x="6" y="136"/>
                  </a:lnTo>
                  <a:lnTo>
                    <a:pt x="3" y="145"/>
                  </a:lnTo>
                  <a:lnTo>
                    <a:pt x="3" y="154"/>
                  </a:lnTo>
                  <a:lnTo>
                    <a:pt x="1" y="163"/>
                  </a:lnTo>
                  <a:lnTo>
                    <a:pt x="0" y="172"/>
                  </a:lnTo>
                  <a:lnTo>
                    <a:pt x="0" y="182"/>
                  </a:lnTo>
                  <a:lnTo>
                    <a:pt x="0" y="191"/>
                  </a:lnTo>
                  <a:lnTo>
                    <a:pt x="0" y="200"/>
                  </a:lnTo>
                  <a:lnTo>
                    <a:pt x="1" y="209"/>
                  </a:lnTo>
                  <a:lnTo>
                    <a:pt x="3" y="218"/>
                  </a:lnTo>
                  <a:lnTo>
                    <a:pt x="6" y="229"/>
                  </a:lnTo>
                  <a:lnTo>
                    <a:pt x="754" y="3239"/>
                  </a:lnTo>
                  <a:lnTo>
                    <a:pt x="756" y="3246"/>
                  </a:lnTo>
                  <a:lnTo>
                    <a:pt x="759" y="3255"/>
                  </a:lnTo>
                  <a:lnTo>
                    <a:pt x="762" y="3263"/>
                  </a:lnTo>
                  <a:lnTo>
                    <a:pt x="767" y="3272"/>
                  </a:lnTo>
                  <a:lnTo>
                    <a:pt x="775" y="3287"/>
                  </a:lnTo>
                  <a:lnTo>
                    <a:pt x="785" y="3303"/>
                  </a:lnTo>
                  <a:lnTo>
                    <a:pt x="796" y="3315"/>
                  </a:lnTo>
                  <a:lnTo>
                    <a:pt x="810" y="3329"/>
                  </a:lnTo>
                  <a:lnTo>
                    <a:pt x="824" y="3339"/>
                  </a:lnTo>
                  <a:lnTo>
                    <a:pt x="840" y="3350"/>
                  </a:lnTo>
                  <a:lnTo>
                    <a:pt x="854" y="3356"/>
                  </a:lnTo>
                  <a:lnTo>
                    <a:pt x="871" y="3364"/>
                  </a:lnTo>
                  <a:lnTo>
                    <a:pt x="878" y="3365"/>
                  </a:lnTo>
                  <a:lnTo>
                    <a:pt x="888" y="3368"/>
                  </a:lnTo>
                  <a:lnTo>
                    <a:pt x="897" y="3370"/>
                  </a:lnTo>
                  <a:lnTo>
                    <a:pt x="906" y="3373"/>
                  </a:lnTo>
                  <a:lnTo>
                    <a:pt x="914" y="3373"/>
                  </a:lnTo>
                  <a:lnTo>
                    <a:pt x="923" y="3373"/>
                  </a:lnTo>
                  <a:lnTo>
                    <a:pt x="933" y="3373"/>
                  </a:lnTo>
                  <a:lnTo>
                    <a:pt x="942" y="3374"/>
                  </a:lnTo>
                  <a:lnTo>
                    <a:pt x="951" y="3373"/>
                  </a:lnTo>
                  <a:lnTo>
                    <a:pt x="961" y="3373"/>
                  </a:lnTo>
                  <a:lnTo>
                    <a:pt x="970" y="3371"/>
                  </a:lnTo>
                  <a:lnTo>
                    <a:pt x="979" y="3370"/>
                  </a:lnTo>
                  <a:lnTo>
                    <a:pt x="984" y="3370"/>
                  </a:lnTo>
                  <a:lnTo>
                    <a:pt x="992" y="3367"/>
                  </a:lnTo>
                  <a:lnTo>
                    <a:pt x="1001" y="3364"/>
                  </a:lnTo>
                  <a:lnTo>
                    <a:pt x="1009" y="3359"/>
                  </a:lnTo>
                  <a:lnTo>
                    <a:pt x="1018" y="3356"/>
                  </a:lnTo>
                  <a:lnTo>
                    <a:pt x="1033" y="3347"/>
                  </a:lnTo>
                  <a:lnTo>
                    <a:pt x="1049" y="3338"/>
                  </a:lnTo>
                  <a:lnTo>
                    <a:pt x="1061" y="3326"/>
                  </a:lnTo>
                  <a:lnTo>
                    <a:pt x="1075" y="3313"/>
                  </a:lnTo>
                  <a:lnTo>
                    <a:pt x="1086" y="3300"/>
                  </a:lnTo>
                  <a:lnTo>
                    <a:pt x="1097" y="3286"/>
                  </a:lnTo>
                  <a:lnTo>
                    <a:pt x="1103" y="3269"/>
                  </a:lnTo>
                  <a:lnTo>
                    <a:pt x="1111" y="3254"/>
                  </a:lnTo>
                  <a:lnTo>
                    <a:pt x="1113" y="3245"/>
                  </a:lnTo>
                  <a:lnTo>
                    <a:pt x="1116" y="3237"/>
                  </a:lnTo>
                  <a:lnTo>
                    <a:pt x="1117" y="3228"/>
                  </a:lnTo>
                  <a:lnTo>
                    <a:pt x="1120" y="3220"/>
                  </a:lnTo>
                  <a:lnTo>
                    <a:pt x="1120" y="3211"/>
                  </a:lnTo>
                  <a:lnTo>
                    <a:pt x="1120" y="3202"/>
                  </a:lnTo>
                  <a:lnTo>
                    <a:pt x="1120" y="3193"/>
                  </a:lnTo>
                  <a:lnTo>
                    <a:pt x="1122" y="3184"/>
                  </a:lnTo>
                  <a:lnTo>
                    <a:pt x="1120" y="3174"/>
                  </a:lnTo>
                  <a:lnTo>
                    <a:pt x="1120" y="3165"/>
                  </a:lnTo>
                  <a:lnTo>
                    <a:pt x="1119" y="3156"/>
                  </a:lnTo>
                  <a:lnTo>
                    <a:pt x="1117" y="3148"/>
                  </a:lnTo>
                  <a:lnTo>
                    <a:pt x="367" y="142"/>
                  </a:lnTo>
                  <a:lnTo>
                    <a:pt x="364" y="133"/>
                  </a:lnTo>
                  <a:lnTo>
                    <a:pt x="361" y="124"/>
                  </a:lnTo>
                  <a:lnTo>
                    <a:pt x="356" y="114"/>
                  </a:lnTo>
                  <a:lnTo>
                    <a:pt x="353" y="105"/>
                  </a:lnTo>
                  <a:lnTo>
                    <a:pt x="344" y="88"/>
                  </a:lnTo>
                  <a:lnTo>
                    <a:pt x="336" y="75"/>
                  </a:lnTo>
                  <a:lnTo>
                    <a:pt x="324" y="59"/>
                  </a:lnTo>
                  <a:lnTo>
                    <a:pt x="313" y="47"/>
                  </a:lnTo>
                  <a:lnTo>
                    <a:pt x="299" y="37"/>
                  </a:lnTo>
                  <a:lnTo>
                    <a:pt x="285" y="27"/>
                  </a:lnTo>
                  <a:lnTo>
                    <a:pt x="276" y="23"/>
                  </a:lnTo>
                  <a:lnTo>
                    <a:pt x="268" y="18"/>
                  </a:lnTo>
                  <a:lnTo>
                    <a:pt x="258" y="14"/>
                  </a:lnTo>
                  <a:lnTo>
                    <a:pt x="251" y="11"/>
                  </a:lnTo>
                  <a:lnTo>
                    <a:pt x="241" y="8"/>
                  </a:lnTo>
                  <a:lnTo>
                    <a:pt x="232" y="6"/>
                  </a:lnTo>
                  <a:lnTo>
                    <a:pt x="223" y="3"/>
                  </a:lnTo>
                  <a:lnTo>
                    <a:pt x="215" y="3"/>
                  </a:lnTo>
                  <a:lnTo>
                    <a:pt x="206" y="0"/>
                  </a:lnTo>
                  <a:lnTo>
                    <a:pt x="196" y="0"/>
                  </a:lnTo>
                  <a:lnTo>
                    <a:pt x="187" y="0"/>
                  </a:lnTo>
                  <a:lnTo>
                    <a:pt x="178" y="0"/>
                  </a:lnTo>
                  <a:lnTo>
                    <a:pt x="169" y="0"/>
                  </a:lnTo>
                  <a:lnTo>
                    <a:pt x="159" y="1"/>
                  </a:lnTo>
                  <a:lnTo>
                    <a:pt x="150" y="3"/>
                  </a:lnTo>
                  <a:lnTo>
                    <a:pt x="142" y="8"/>
                  </a:lnTo>
                  <a:close/>
                </a:path>
              </a:pathLst>
            </a:custGeom>
            <a:solidFill>
              <a:srgbClr val="B08000"/>
            </a:solidFill>
            <a:ln w="66675">
              <a:solidFill>
                <a:srgbClr val="000000"/>
              </a:solidFill>
              <a:prstDash val="solid"/>
              <a:round/>
              <a:headEnd/>
              <a:tailEnd/>
            </a:ln>
          </p:spPr>
          <p:txBody>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endParaRPr lang="en-US">
                <a:solidFill>
                  <a:prstClr val="white"/>
                </a:solidFill>
              </a:endParaRPr>
            </a:p>
          </p:txBody>
        </p:sp>
        <p:sp>
          <p:nvSpPr>
            <p:cNvPr id="32" name="Freeform 31"/>
            <p:cNvSpPr>
              <a:spLocks/>
            </p:cNvSpPr>
            <p:nvPr/>
          </p:nvSpPr>
          <p:spPr bwMode="auto">
            <a:xfrm>
              <a:off x="3504" y="2064"/>
              <a:ext cx="384" cy="1344"/>
            </a:xfrm>
            <a:custGeom>
              <a:avLst/>
              <a:gdLst>
                <a:gd name="T0" fmla="*/ 338 w 1120"/>
                <a:gd name="T1" fmla="*/ 3 h 3374"/>
                <a:gd name="T2" fmla="*/ 349 w 1120"/>
                <a:gd name="T3" fmla="*/ 8 h 3374"/>
                <a:gd name="T4" fmla="*/ 360 w 1120"/>
                <a:gd name="T5" fmla="*/ 15 h 3374"/>
                <a:gd name="T6" fmla="*/ 368 w 1120"/>
                <a:gd name="T7" fmla="*/ 24 h 3374"/>
                <a:gd name="T8" fmla="*/ 375 w 1120"/>
                <a:gd name="T9" fmla="*/ 36 h 3374"/>
                <a:gd name="T10" fmla="*/ 380 w 1120"/>
                <a:gd name="T11" fmla="*/ 48 h 3374"/>
                <a:gd name="T12" fmla="*/ 382 w 1120"/>
                <a:gd name="T13" fmla="*/ 54 h 3374"/>
                <a:gd name="T14" fmla="*/ 384 w 1120"/>
                <a:gd name="T15" fmla="*/ 61 h 3374"/>
                <a:gd name="T16" fmla="*/ 384 w 1120"/>
                <a:gd name="T17" fmla="*/ 69 h 3374"/>
                <a:gd name="T18" fmla="*/ 384 w 1120"/>
                <a:gd name="T19" fmla="*/ 76 h 3374"/>
                <a:gd name="T20" fmla="*/ 384 w 1120"/>
                <a:gd name="T21" fmla="*/ 83 h 3374"/>
                <a:gd name="T22" fmla="*/ 382 w 1120"/>
                <a:gd name="T23" fmla="*/ 91 h 3374"/>
                <a:gd name="T24" fmla="*/ 126 w 1120"/>
                <a:gd name="T25" fmla="*/ 1293 h 3374"/>
                <a:gd name="T26" fmla="*/ 123 w 1120"/>
                <a:gd name="T27" fmla="*/ 1300 h 3374"/>
                <a:gd name="T28" fmla="*/ 119 w 1120"/>
                <a:gd name="T29" fmla="*/ 1309 h 3374"/>
                <a:gd name="T30" fmla="*/ 111 w 1120"/>
                <a:gd name="T31" fmla="*/ 1320 h 3374"/>
                <a:gd name="T32" fmla="*/ 103 w 1120"/>
                <a:gd name="T33" fmla="*/ 1330 h 3374"/>
                <a:gd name="T34" fmla="*/ 92 w 1120"/>
                <a:gd name="T35" fmla="*/ 1337 h 3374"/>
                <a:gd name="T36" fmla="*/ 83 w 1120"/>
                <a:gd name="T37" fmla="*/ 1340 h 3374"/>
                <a:gd name="T38" fmla="*/ 77 w 1120"/>
                <a:gd name="T39" fmla="*/ 1342 h 3374"/>
                <a:gd name="T40" fmla="*/ 72 w 1120"/>
                <a:gd name="T41" fmla="*/ 1344 h 3374"/>
                <a:gd name="T42" fmla="*/ 65 w 1120"/>
                <a:gd name="T43" fmla="*/ 1344 h 3374"/>
                <a:gd name="T44" fmla="*/ 59 w 1120"/>
                <a:gd name="T45" fmla="*/ 1344 h 3374"/>
                <a:gd name="T46" fmla="*/ 52 w 1120"/>
                <a:gd name="T47" fmla="*/ 1343 h 3374"/>
                <a:gd name="T48" fmla="*/ 48 w 1120"/>
                <a:gd name="T49" fmla="*/ 1342 h 3374"/>
                <a:gd name="T50" fmla="*/ 42 w 1120"/>
                <a:gd name="T51" fmla="*/ 1340 h 3374"/>
                <a:gd name="T52" fmla="*/ 36 w 1120"/>
                <a:gd name="T53" fmla="*/ 1337 h 3374"/>
                <a:gd name="T54" fmla="*/ 25 w 1120"/>
                <a:gd name="T55" fmla="*/ 1330 h 3374"/>
                <a:gd name="T56" fmla="*/ 16 w 1120"/>
                <a:gd name="T57" fmla="*/ 1320 h 3374"/>
                <a:gd name="T58" fmla="*/ 9 w 1120"/>
                <a:gd name="T59" fmla="*/ 1309 h 3374"/>
                <a:gd name="T60" fmla="*/ 4 w 1120"/>
                <a:gd name="T61" fmla="*/ 1296 h 3374"/>
                <a:gd name="T62" fmla="*/ 2 w 1120"/>
                <a:gd name="T63" fmla="*/ 1289 h 3374"/>
                <a:gd name="T64" fmla="*/ 1 w 1120"/>
                <a:gd name="T65" fmla="*/ 1283 h 3374"/>
                <a:gd name="T66" fmla="*/ 0 w 1120"/>
                <a:gd name="T67" fmla="*/ 1275 h 3374"/>
                <a:gd name="T68" fmla="*/ 0 w 1120"/>
                <a:gd name="T69" fmla="*/ 1268 h 3374"/>
                <a:gd name="T70" fmla="*/ 1 w 1120"/>
                <a:gd name="T71" fmla="*/ 1261 h 3374"/>
                <a:gd name="T72" fmla="*/ 2 w 1120"/>
                <a:gd name="T73" fmla="*/ 1254 h 3374"/>
                <a:gd name="T74" fmla="*/ 260 w 1120"/>
                <a:gd name="T75" fmla="*/ 53 h 3374"/>
                <a:gd name="T76" fmla="*/ 262 w 1120"/>
                <a:gd name="T77" fmla="*/ 45 h 3374"/>
                <a:gd name="T78" fmla="*/ 267 w 1120"/>
                <a:gd name="T79" fmla="*/ 35 h 3374"/>
                <a:gd name="T80" fmla="*/ 274 w 1120"/>
                <a:gd name="T81" fmla="*/ 24 h 3374"/>
                <a:gd name="T82" fmla="*/ 283 w 1120"/>
                <a:gd name="T83" fmla="*/ 15 h 3374"/>
                <a:gd name="T84" fmla="*/ 293 w 1120"/>
                <a:gd name="T85" fmla="*/ 7 h 3374"/>
                <a:gd name="T86" fmla="*/ 302 w 1120"/>
                <a:gd name="T87" fmla="*/ 3 h 3374"/>
                <a:gd name="T88" fmla="*/ 308 w 1120"/>
                <a:gd name="T89" fmla="*/ 1 h 3374"/>
                <a:gd name="T90" fmla="*/ 314 w 1120"/>
                <a:gd name="T91" fmla="*/ 0 h 3374"/>
                <a:gd name="T92" fmla="*/ 320 w 1120"/>
                <a:gd name="T93" fmla="*/ 0 h 3374"/>
                <a:gd name="T94" fmla="*/ 327 w 1120"/>
                <a:gd name="T95" fmla="*/ 0 h 3374"/>
                <a:gd name="T96" fmla="*/ 333 w 1120"/>
                <a:gd name="T97" fmla="*/ 1 h 337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20"/>
                <a:gd name="T148" fmla="*/ 0 h 3374"/>
                <a:gd name="T149" fmla="*/ 1120 w 1120"/>
                <a:gd name="T150" fmla="*/ 3374 h 337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20" h="3374">
                  <a:moveTo>
                    <a:pt x="982" y="8"/>
                  </a:moveTo>
                  <a:lnTo>
                    <a:pt x="987" y="8"/>
                  </a:lnTo>
                  <a:lnTo>
                    <a:pt x="1002" y="12"/>
                  </a:lnTo>
                  <a:lnTo>
                    <a:pt x="1019" y="20"/>
                  </a:lnTo>
                  <a:lnTo>
                    <a:pt x="1033" y="27"/>
                  </a:lnTo>
                  <a:lnTo>
                    <a:pt x="1049" y="38"/>
                  </a:lnTo>
                  <a:lnTo>
                    <a:pt x="1061" y="47"/>
                  </a:lnTo>
                  <a:lnTo>
                    <a:pt x="1074" y="61"/>
                  </a:lnTo>
                  <a:lnTo>
                    <a:pt x="1084" y="75"/>
                  </a:lnTo>
                  <a:lnTo>
                    <a:pt x="1095" y="90"/>
                  </a:lnTo>
                  <a:lnTo>
                    <a:pt x="1102" y="104"/>
                  </a:lnTo>
                  <a:lnTo>
                    <a:pt x="1109" y="121"/>
                  </a:lnTo>
                  <a:lnTo>
                    <a:pt x="1111" y="128"/>
                  </a:lnTo>
                  <a:lnTo>
                    <a:pt x="1114" y="136"/>
                  </a:lnTo>
                  <a:lnTo>
                    <a:pt x="1115" y="145"/>
                  </a:lnTo>
                  <a:lnTo>
                    <a:pt x="1119" y="154"/>
                  </a:lnTo>
                  <a:lnTo>
                    <a:pt x="1119" y="163"/>
                  </a:lnTo>
                  <a:lnTo>
                    <a:pt x="1119" y="172"/>
                  </a:lnTo>
                  <a:lnTo>
                    <a:pt x="1119" y="182"/>
                  </a:lnTo>
                  <a:lnTo>
                    <a:pt x="1120" y="191"/>
                  </a:lnTo>
                  <a:lnTo>
                    <a:pt x="1119" y="200"/>
                  </a:lnTo>
                  <a:lnTo>
                    <a:pt x="1119" y="209"/>
                  </a:lnTo>
                  <a:lnTo>
                    <a:pt x="1117" y="218"/>
                  </a:lnTo>
                  <a:lnTo>
                    <a:pt x="1115" y="229"/>
                  </a:lnTo>
                  <a:lnTo>
                    <a:pt x="370" y="3239"/>
                  </a:lnTo>
                  <a:lnTo>
                    <a:pt x="367" y="3246"/>
                  </a:lnTo>
                  <a:lnTo>
                    <a:pt x="364" y="3255"/>
                  </a:lnTo>
                  <a:lnTo>
                    <a:pt x="359" y="3263"/>
                  </a:lnTo>
                  <a:lnTo>
                    <a:pt x="356" y="3272"/>
                  </a:lnTo>
                  <a:lnTo>
                    <a:pt x="347" y="3287"/>
                  </a:lnTo>
                  <a:lnTo>
                    <a:pt x="337" y="3303"/>
                  </a:lnTo>
                  <a:lnTo>
                    <a:pt x="325" y="3315"/>
                  </a:lnTo>
                  <a:lnTo>
                    <a:pt x="313" y="3329"/>
                  </a:lnTo>
                  <a:lnTo>
                    <a:pt x="299" y="3339"/>
                  </a:lnTo>
                  <a:lnTo>
                    <a:pt x="285" y="3350"/>
                  </a:lnTo>
                  <a:lnTo>
                    <a:pt x="268" y="3356"/>
                  </a:lnTo>
                  <a:lnTo>
                    <a:pt x="252" y="3364"/>
                  </a:lnTo>
                  <a:lnTo>
                    <a:pt x="243" y="3365"/>
                  </a:lnTo>
                  <a:lnTo>
                    <a:pt x="235" y="3368"/>
                  </a:lnTo>
                  <a:lnTo>
                    <a:pt x="226" y="3370"/>
                  </a:lnTo>
                  <a:lnTo>
                    <a:pt x="218" y="3373"/>
                  </a:lnTo>
                  <a:lnTo>
                    <a:pt x="209" y="3373"/>
                  </a:lnTo>
                  <a:lnTo>
                    <a:pt x="199" y="3373"/>
                  </a:lnTo>
                  <a:lnTo>
                    <a:pt x="190" y="3373"/>
                  </a:lnTo>
                  <a:lnTo>
                    <a:pt x="181" y="3374"/>
                  </a:lnTo>
                  <a:lnTo>
                    <a:pt x="172" y="3373"/>
                  </a:lnTo>
                  <a:lnTo>
                    <a:pt x="162" y="3373"/>
                  </a:lnTo>
                  <a:lnTo>
                    <a:pt x="153" y="3371"/>
                  </a:lnTo>
                  <a:lnTo>
                    <a:pt x="145" y="3370"/>
                  </a:lnTo>
                  <a:lnTo>
                    <a:pt x="141" y="3370"/>
                  </a:lnTo>
                  <a:lnTo>
                    <a:pt x="131" y="3367"/>
                  </a:lnTo>
                  <a:lnTo>
                    <a:pt x="122" y="3364"/>
                  </a:lnTo>
                  <a:lnTo>
                    <a:pt x="113" y="3359"/>
                  </a:lnTo>
                  <a:lnTo>
                    <a:pt x="105" y="3356"/>
                  </a:lnTo>
                  <a:lnTo>
                    <a:pt x="88" y="3347"/>
                  </a:lnTo>
                  <a:lnTo>
                    <a:pt x="74" y="3338"/>
                  </a:lnTo>
                  <a:lnTo>
                    <a:pt x="60" y="3326"/>
                  </a:lnTo>
                  <a:lnTo>
                    <a:pt x="48" y="3313"/>
                  </a:lnTo>
                  <a:lnTo>
                    <a:pt x="37" y="3300"/>
                  </a:lnTo>
                  <a:lnTo>
                    <a:pt x="27" y="3286"/>
                  </a:lnTo>
                  <a:lnTo>
                    <a:pt x="18" y="3269"/>
                  </a:lnTo>
                  <a:lnTo>
                    <a:pt x="12" y="3254"/>
                  </a:lnTo>
                  <a:lnTo>
                    <a:pt x="7" y="3245"/>
                  </a:lnTo>
                  <a:lnTo>
                    <a:pt x="6" y="3237"/>
                  </a:lnTo>
                  <a:lnTo>
                    <a:pt x="3" y="3228"/>
                  </a:lnTo>
                  <a:lnTo>
                    <a:pt x="3" y="3220"/>
                  </a:lnTo>
                  <a:lnTo>
                    <a:pt x="1" y="3211"/>
                  </a:lnTo>
                  <a:lnTo>
                    <a:pt x="0" y="3202"/>
                  </a:lnTo>
                  <a:lnTo>
                    <a:pt x="0" y="3193"/>
                  </a:lnTo>
                  <a:lnTo>
                    <a:pt x="1" y="3184"/>
                  </a:lnTo>
                  <a:lnTo>
                    <a:pt x="1" y="3174"/>
                  </a:lnTo>
                  <a:lnTo>
                    <a:pt x="3" y="3165"/>
                  </a:lnTo>
                  <a:lnTo>
                    <a:pt x="4" y="3156"/>
                  </a:lnTo>
                  <a:lnTo>
                    <a:pt x="7" y="3148"/>
                  </a:lnTo>
                  <a:lnTo>
                    <a:pt x="757" y="142"/>
                  </a:lnTo>
                  <a:lnTo>
                    <a:pt x="759" y="133"/>
                  </a:lnTo>
                  <a:lnTo>
                    <a:pt x="762" y="124"/>
                  </a:lnTo>
                  <a:lnTo>
                    <a:pt x="765" y="114"/>
                  </a:lnTo>
                  <a:lnTo>
                    <a:pt x="770" y="105"/>
                  </a:lnTo>
                  <a:lnTo>
                    <a:pt x="778" y="88"/>
                  </a:lnTo>
                  <a:lnTo>
                    <a:pt x="788" y="75"/>
                  </a:lnTo>
                  <a:lnTo>
                    <a:pt x="798" y="59"/>
                  </a:lnTo>
                  <a:lnTo>
                    <a:pt x="812" y="47"/>
                  </a:lnTo>
                  <a:lnTo>
                    <a:pt x="826" y="37"/>
                  </a:lnTo>
                  <a:lnTo>
                    <a:pt x="841" y="27"/>
                  </a:lnTo>
                  <a:lnTo>
                    <a:pt x="855" y="18"/>
                  </a:lnTo>
                  <a:lnTo>
                    <a:pt x="872" y="11"/>
                  </a:lnTo>
                  <a:lnTo>
                    <a:pt x="880" y="8"/>
                  </a:lnTo>
                  <a:lnTo>
                    <a:pt x="888" y="6"/>
                  </a:lnTo>
                  <a:lnTo>
                    <a:pt x="897" y="3"/>
                  </a:lnTo>
                  <a:lnTo>
                    <a:pt x="906" y="3"/>
                  </a:lnTo>
                  <a:lnTo>
                    <a:pt x="916" y="0"/>
                  </a:lnTo>
                  <a:lnTo>
                    <a:pt x="925" y="0"/>
                  </a:lnTo>
                  <a:lnTo>
                    <a:pt x="934" y="0"/>
                  </a:lnTo>
                  <a:lnTo>
                    <a:pt x="943" y="0"/>
                  </a:lnTo>
                  <a:lnTo>
                    <a:pt x="953" y="0"/>
                  </a:lnTo>
                  <a:lnTo>
                    <a:pt x="962" y="1"/>
                  </a:lnTo>
                  <a:lnTo>
                    <a:pt x="971" y="3"/>
                  </a:lnTo>
                  <a:lnTo>
                    <a:pt x="982" y="8"/>
                  </a:lnTo>
                  <a:close/>
                </a:path>
              </a:pathLst>
            </a:custGeom>
            <a:solidFill>
              <a:srgbClr val="B08000"/>
            </a:solidFill>
            <a:ln w="66675">
              <a:solidFill>
                <a:srgbClr val="000000"/>
              </a:solidFill>
              <a:prstDash val="solid"/>
              <a:round/>
              <a:headEnd/>
              <a:tailEnd/>
            </a:ln>
          </p:spPr>
          <p:txBody>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endParaRPr lang="en-US">
                <a:solidFill>
                  <a:prstClr val="white"/>
                </a:solidFill>
              </a:endParaRPr>
            </a:p>
          </p:txBody>
        </p:sp>
        <p:sp>
          <p:nvSpPr>
            <p:cNvPr id="33" name="Freeform 32"/>
            <p:cNvSpPr>
              <a:spLocks/>
            </p:cNvSpPr>
            <p:nvPr/>
          </p:nvSpPr>
          <p:spPr bwMode="auto">
            <a:xfrm>
              <a:off x="4128" y="2112"/>
              <a:ext cx="144" cy="1392"/>
            </a:xfrm>
            <a:custGeom>
              <a:avLst/>
              <a:gdLst>
                <a:gd name="T0" fmla="*/ 74 w 375"/>
                <a:gd name="T1" fmla="*/ 0 h 3461"/>
                <a:gd name="T2" fmla="*/ 81 w 375"/>
                <a:gd name="T3" fmla="*/ 0 h 3461"/>
                <a:gd name="T4" fmla="*/ 88 w 375"/>
                <a:gd name="T5" fmla="*/ 1 h 3461"/>
                <a:gd name="T6" fmla="*/ 94 w 375"/>
                <a:gd name="T7" fmla="*/ 2 h 3461"/>
                <a:gd name="T8" fmla="*/ 101 w 375"/>
                <a:gd name="T9" fmla="*/ 5 h 3461"/>
                <a:gd name="T10" fmla="*/ 113 w 375"/>
                <a:gd name="T11" fmla="*/ 12 h 3461"/>
                <a:gd name="T12" fmla="*/ 123 w 375"/>
                <a:gd name="T13" fmla="*/ 21 h 3461"/>
                <a:gd name="T14" fmla="*/ 132 w 375"/>
                <a:gd name="T15" fmla="*/ 32 h 3461"/>
                <a:gd name="T16" fmla="*/ 138 w 375"/>
                <a:gd name="T17" fmla="*/ 44 h 3461"/>
                <a:gd name="T18" fmla="*/ 140 w 375"/>
                <a:gd name="T19" fmla="*/ 50 h 3461"/>
                <a:gd name="T20" fmla="*/ 142 w 375"/>
                <a:gd name="T21" fmla="*/ 58 h 3461"/>
                <a:gd name="T22" fmla="*/ 144 w 375"/>
                <a:gd name="T23" fmla="*/ 65 h 3461"/>
                <a:gd name="T24" fmla="*/ 144 w 375"/>
                <a:gd name="T25" fmla="*/ 72 h 3461"/>
                <a:gd name="T26" fmla="*/ 144 w 375"/>
                <a:gd name="T27" fmla="*/ 1323 h 3461"/>
                <a:gd name="T28" fmla="*/ 143 w 375"/>
                <a:gd name="T29" fmla="*/ 1330 h 3461"/>
                <a:gd name="T30" fmla="*/ 141 w 375"/>
                <a:gd name="T31" fmla="*/ 1337 h 3461"/>
                <a:gd name="T32" fmla="*/ 139 w 375"/>
                <a:gd name="T33" fmla="*/ 1344 h 3461"/>
                <a:gd name="T34" fmla="*/ 135 w 375"/>
                <a:gd name="T35" fmla="*/ 1353 h 3461"/>
                <a:gd name="T36" fmla="*/ 127 w 375"/>
                <a:gd name="T37" fmla="*/ 1365 h 3461"/>
                <a:gd name="T38" fmla="*/ 118 w 375"/>
                <a:gd name="T39" fmla="*/ 1375 h 3461"/>
                <a:gd name="T40" fmla="*/ 107 w 375"/>
                <a:gd name="T41" fmla="*/ 1382 h 3461"/>
                <a:gd name="T42" fmla="*/ 97 w 375"/>
                <a:gd name="T43" fmla="*/ 1386 h 3461"/>
                <a:gd name="T44" fmla="*/ 91 w 375"/>
                <a:gd name="T45" fmla="*/ 1389 h 3461"/>
                <a:gd name="T46" fmla="*/ 84 w 375"/>
                <a:gd name="T47" fmla="*/ 1391 h 3461"/>
                <a:gd name="T48" fmla="*/ 77 w 375"/>
                <a:gd name="T49" fmla="*/ 1392 h 3461"/>
                <a:gd name="T50" fmla="*/ 72 w 375"/>
                <a:gd name="T51" fmla="*/ 1392 h 3461"/>
                <a:gd name="T52" fmla="*/ 65 w 375"/>
                <a:gd name="T53" fmla="*/ 1392 h 3461"/>
                <a:gd name="T54" fmla="*/ 58 w 375"/>
                <a:gd name="T55" fmla="*/ 1390 h 3461"/>
                <a:gd name="T56" fmla="*/ 51 w 375"/>
                <a:gd name="T57" fmla="*/ 1388 h 3461"/>
                <a:gd name="T58" fmla="*/ 44 w 375"/>
                <a:gd name="T59" fmla="*/ 1386 h 3461"/>
                <a:gd name="T60" fmla="*/ 31 w 375"/>
                <a:gd name="T61" fmla="*/ 1379 h 3461"/>
                <a:gd name="T62" fmla="*/ 22 w 375"/>
                <a:gd name="T63" fmla="*/ 1371 h 3461"/>
                <a:gd name="T64" fmla="*/ 13 w 375"/>
                <a:gd name="T65" fmla="*/ 1359 h 3461"/>
                <a:gd name="T66" fmla="*/ 5 w 375"/>
                <a:gd name="T67" fmla="*/ 1347 h 3461"/>
                <a:gd name="T68" fmla="*/ 3 w 375"/>
                <a:gd name="T69" fmla="*/ 1341 h 3461"/>
                <a:gd name="T70" fmla="*/ 1 w 375"/>
                <a:gd name="T71" fmla="*/ 1334 h 3461"/>
                <a:gd name="T72" fmla="*/ 0 w 375"/>
                <a:gd name="T73" fmla="*/ 1326 h 3461"/>
                <a:gd name="T74" fmla="*/ 0 w 375"/>
                <a:gd name="T75" fmla="*/ 1320 h 3461"/>
                <a:gd name="T76" fmla="*/ 0 w 375"/>
                <a:gd name="T77" fmla="*/ 69 h 3461"/>
                <a:gd name="T78" fmla="*/ 0 w 375"/>
                <a:gd name="T79" fmla="*/ 61 h 3461"/>
                <a:gd name="T80" fmla="*/ 1 w 375"/>
                <a:gd name="T81" fmla="*/ 54 h 3461"/>
                <a:gd name="T82" fmla="*/ 4 w 375"/>
                <a:gd name="T83" fmla="*/ 47 h 3461"/>
                <a:gd name="T84" fmla="*/ 8 w 375"/>
                <a:gd name="T85" fmla="*/ 37 h 3461"/>
                <a:gd name="T86" fmla="*/ 16 w 375"/>
                <a:gd name="T87" fmla="*/ 26 h 3461"/>
                <a:gd name="T88" fmla="*/ 26 w 375"/>
                <a:gd name="T89" fmla="*/ 16 h 3461"/>
                <a:gd name="T90" fmla="*/ 38 w 375"/>
                <a:gd name="T91" fmla="*/ 8 h 3461"/>
                <a:gd name="T92" fmla="*/ 47 w 375"/>
                <a:gd name="T93" fmla="*/ 4 h 3461"/>
                <a:gd name="T94" fmla="*/ 54 w 375"/>
                <a:gd name="T95" fmla="*/ 1 h 3461"/>
                <a:gd name="T96" fmla="*/ 61 w 375"/>
                <a:gd name="T97" fmla="*/ 0 h 3461"/>
                <a:gd name="T98" fmla="*/ 69 w 375"/>
                <a:gd name="T99" fmla="*/ 0 h 346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5"/>
                <a:gd name="T151" fmla="*/ 0 h 3461"/>
                <a:gd name="T152" fmla="*/ 375 w 375"/>
                <a:gd name="T153" fmla="*/ 3461 h 346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5" h="3461">
                  <a:moveTo>
                    <a:pt x="188" y="0"/>
                  </a:moveTo>
                  <a:lnTo>
                    <a:pt x="193" y="0"/>
                  </a:lnTo>
                  <a:lnTo>
                    <a:pt x="200" y="0"/>
                  </a:lnTo>
                  <a:lnTo>
                    <a:pt x="210" y="0"/>
                  </a:lnTo>
                  <a:lnTo>
                    <a:pt x="219" y="0"/>
                  </a:lnTo>
                  <a:lnTo>
                    <a:pt x="228" y="3"/>
                  </a:lnTo>
                  <a:lnTo>
                    <a:pt x="236" y="3"/>
                  </a:lnTo>
                  <a:lnTo>
                    <a:pt x="245" y="6"/>
                  </a:lnTo>
                  <a:lnTo>
                    <a:pt x="253" y="9"/>
                  </a:lnTo>
                  <a:lnTo>
                    <a:pt x="262" y="13"/>
                  </a:lnTo>
                  <a:lnTo>
                    <a:pt x="278" y="20"/>
                  </a:lnTo>
                  <a:lnTo>
                    <a:pt x="293" y="30"/>
                  </a:lnTo>
                  <a:lnTo>
                    <a:pt x="307" y="39"/>
                  </a:lnTo>
                  <a:lnTo>
                    <a:pt x="321" y="53"/>
                  </a:lnTo>
                  <a:lnTo>
                    <a:pt x="332" y="64"/>
                  </a:lnTo>
                  <a:lnTo>
                    <a:pt x="343" y="79"/>
                  </a:lnTo>
                  <a:lnTo>
                    <a:pt x="351" y="93"/>
                  </a:lnTo>
                  <a:lnTo>
                    <a:pt x="360" y="110"/>
                  </a:lnTo>
                  <a:lnTo>
                    <a:pt x="361" y="117"/>
                  </a:lnTo>
                  <a:lnTo>
                    <a:pt x="365" y="125"/>
                  </a:lnTo>
                  <a:lnTo>
                    <a:pt x="368" y="134"/>
                  </a:lnTo>
                  <a:lnTo>
                    <a:pt x="371" y="143"/>
                  </a:lnTo>
                  <a:lnTo>
                    <a:pt x="372" y="152"/>
                  </a:lnTo>
                  <a:lnTo>
                    <a:pt x="374" y="161"/>
                  </a:lnTo>
                  <a:lnTo>
                    <a:pt x="374" y="171"/>
                  </a:lnTo>
                  <a:lnTo>
                    <a:pt x="375" y="180"/>
                  </a:lnTo>
                  <a:lnTo>
                    <a:pt x="375" y="3281"/>
                  </a:lnTo>
                  <a:lnTo>
                    <a:pt x="374" y="3289"/>
                  </a:lnTo>
                  <a:lnTo>
                    <a:pt x="374" y="3298"/>
                  </a:lnTo>
                  <a:lnTo>
                    <a:pt x="372" y="3307"/>
                  </a:lnTo>
                  <a:lnTo>
                    <a:pt x="371" y="3316"/>
                  </a:lnTo>
                  <a:lnTo>
                    <a:pt x="368" y="3324"/>
                  </a:lnTo>
                  <a:lnTo>
                    <a:pt x="365" y="3333"/>
                  </a:lnTo>
                  <a:lnTo>
                    <a:pt x="361" y="3341"/>
                  </a:lnTo>
                  <a:lnTo>
                    <a:pt x="360" y="3350"/>
                  </a:lnTo>
                  <a:lnTo>
                    <a:pt x="351" y="3365"/>
                  </a:lnTo>
                  <a:lnTo>
                    <a:pt x="343" y="3380"/>
                  </a:lnTo>
                  <a:lnTo>
                    <a:pt x="332" y="3394"/>
                  </a:lnTo>
                  <a:lnTo>
                    <a:pt x="321" y="3408"/>
                  </a:lnTo>
                  <a:lnTo>
                    <a:pt x="307" y="3418"/>
                  </a:lnTo>
                  <a:lnTo>
                    <a:pt x="293" y="3429"/>
                  </a:lnTo>
                  <a:lnTo>
                    <a:pt x="278" y="3437"/>
                  </a:lnTo>
                  <a:lnTo>
                    <a:pt x="262" y="3446"/>
                  </a:lnTo>
                  <a:lnTo>
                    <a:pt x="253" y="3447"/>
                  </a:lnTo>
                  <a:lnTo>
                    <a:pt x="245" y="3450"/>
                  </a:lnTo>
                  <a:lnTo>
                    <a:pt x="236" y="3453"/>
                  </a:lnTo>
                  <a:lnTo>
                    <a:pt x="228" y="3456"/>
                  </a:lnTo>
                  <a:lnTo>
                    <a:pt x="219" y="3458"/>
                  </a:lnTo>
                  <a:lnTo>
                    <a:pt x="210" y="3460"/>
                  </a:lnTo>
                  <a:lnTo>
                    <a:pt x="200" y="3460"/>
                  </a:lnTo>
                  <a:lnTo>
                    <a:pt x="193" y="3461"/>
                  </a:lnTo>
                  <a:lnTo>
                    <a:pt x="188" y="3461"/>
                  </a:lnTo>
                  <a:lnTo>
                    <a:pt x="179" y="3460"/>
                  </a:lnTo>
                  <a:lnTo>
                    <a:pt x="169" y="3460"/>
                  </a:lnTo>
                  <a:lnTo>
                    <a:pt x="160" y="3458"/>
                  </a:lnTo>
                  <a:lnTo>
                    <a:pt x="151" y="3456"/>
                  </a:lnTo>
                  <a:lnTo>
                    <a:pt x="141" y="3453"/>
                  </a:lnTo>
                  <a:lnTo>
                    <a:pt x="132" y="3450"/>
                  </a:lnTo>
                  <a:lnTo>
                    <a:pt x="123" y="3447"/>
                  </a:lnTo>
                  <a:lnTo>
                    <a:pt x="115" y="3446"/>
                  </a:lnTo>
                  <a:lnTo>
                    <a:pt x="98" y="3437"/>
                  </a:lnTo>
                  <a:lnTo>
                    <a:pt x="82" y="3429"/>
                  </a:lnTo>
                  <a:lnTo>
                    <a:pt x="69" y="3418"/>
                  </a:lnTo>
                  <a:lnTo>
                    <a:pt x="56" y="3408"/>
                  </a:lnTo>
                  <a:lnTo>
                    <a:pt x="42" y="3394"/>
                  </a:lnTo>
                  <a:lnTo>
                    <a:pt x="33" y="3380"/>
                  </a:lnTo>
                  <a:lnTo>
                    <a:pt x="22" y="3365"/>
                  </a:lnTo>
                  <a:lnTo>
                    <a:pt x="14" y="3350"/>
                  </a:lnTo>
                  <a:lnTo>
                    <a:pt x="10" y="3341"/>
                  </a:lnTo>
                  <a:lnTo>
                    <a:pt x="7" y="3333"/>
                  </a:lnTo>
                  <a:lnTo>
                    <a:pt x="3" y="3324"/>
                  </a:lnTo>
                  <a:lnTo>
                    <a:pt x="3" y="3316"/>
                  </a:lnTo>
                  <a:lnTo>
                    <a:pt x="0" y="3307"/>
                  </a:lnTo>
                  <a:lnTo>
                    <a:pt x="0" y="3298"/>
                  </a:lnTo>
                  <a:lnTo>
                    <a:pt x="0" y="3289"/>
                  </a:lnTo>
                  <a:lnTo>
                    <a:pt x="0" y="3281"/>
                  </a:lnTo>
                  <a:lnTo>
                    <a:pt x="0" y="180"/>
                  </a:lnTo>
                  <a:lnTo>
                    <a:pt x="0" y="171"/>
                  </a:lnTo>
                  <a:lnTo>
                    <a:pt x="0" y="161"/>
                  </a:lnTo>
                  <a:lnTo>
                    <a:pt x="0" y="152"/>
                  </a:lnTo>
                  <a:lnTo>
                    <a:pt x="3" y="143"/>
                  </a:lnTo>
                  <a:lnTo>
                    <a:pt x="3" y="134"/>
                  </a:lnTo>
                  <a:lnTo>
                    <a:pt x="7" y="125"/>
                  </a:lnTo>
                  <a:lnTo>
                    <a:pt x="10" y="117"/>
                  </a:lnTo>
                  <a:lnTo>
                    <a:pt x="14" y="110"/>
                  </a:lnTo>
                  <a:lnTo>
                    <a:pt x="22" y="93"/>
                  </a:lnTo>
                  <a:lnTo>
                    <a:pt x="33" y="79"/>
                  </a:lnTo>
                  <a:lnTo>
                    <a:pt x="42" y="64"/>
                  </a:lnTo>
                  <a:lnTo>
                    <a:pt x="56" y="53"/>
                  </a:lnTo>
                  <a:lnTo>
                    <a:pt x="69" y="39"/>
                  </a:lnTo>
                  <a:lnTo>
                    <a:pt x="82" y="30"/>
                  </a:lnTo>
                  <a:lnTo>
                    <a:pt x="98" y="20"/>
                  </a:lnTo>
                  <a:lnTo>
                    <a:pt x="115" y="13"/>
                  </a:lnTo>
                  <a:lnTo>
                    <a:pt x="123" y="9"/>
                  </a:lnTo>
                  <a:lnTo>
                    <a:pt x="132" y="6"/>
                  </a:lnTo>
                  <a:lnTo>
                    <a:pt x="141" y="3"/>
                  </a:lnTo>
                  <a:lnTo>
                    <a:pt x="151" y="3"/>
                  </a:lnTo>
                  <a:lnTo>
                    <a:pt x="160" y="0"/>
                  </a:lnTo>
                  <a:lnTo>
                    <a:pt x="169" y="0"/>
                  </a:lnTo>
                  <a:lnTo>
                    <a:pt x="179" y="0"/>
                  </a:lnTo>
                  <a:lnTo>
                    <a:pt x="188" y="0"/>
                  </a:lnTo>
                  <a:close/>
                </a:path>
              </a:pathLst>
            </a:custGeom>
            <a:solidFill>
              <a:srgbClr val="B08000"/>
            </a:solidFill>
            <a:ln w="66675">
              <a:solidFill>
                <a:srgbClr val="000000"/>
              </a:solidFill>
              <a:prstDash val="solid"/>
              <a:round/>
              <a:headEnd/>
              <a:tailEnd/>
            </a:ln>
          </p:spPr>
          <p:txBody>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endParaRPr lang="en-US">
                <a:solidFill>
                  <a:prstClr val="white"/>
                </a:solidFill>
              </a:endParaRPr>
            </a:p>
          </p:txBody>
        </p:sp>
        <p:sp>
          <p:nvSpPr>
            <p:cNvPr id="34" name="Freeform 33"/>
            <p:cNvSpPr>
              <a:spLocks/>
            </p:cNvSpPr>
            <p:nvPr/>
          </p:nvSpPr>
          <p:spPr bwMode="auto">
            <a:xfrm>
              <a:off x="3504" y="1920"/>
              <a:ext cx="1296" cy="373"/>
            </a:xfrm>
            <a:custGeom>
              <a:avLst/>
              <a:gdLst>
                <a:gd name="T0" fmla="*/ 1296 w 4240"/>
                <a:gd name="T1" fmla="*/ 276 h 1033"/>
                <a:gd name="T2" fmla="*/ 1283 w 4240"/>
                <a:gd name="T3" fmla="*/ 290 h 1033"/>
                <a:gd name="T4" fmla="*/ 1258 w 4240"/>
                <a:gd name="T5" fmla="*/ 305 h 1033"/>
                <a:gd name="T6" fmla="*/ 1220 w 4240"/>
                <a:gd name="T7" fmla="*/ 320 h 1033"/>
                <a:gd name="T8" fmla="*/ 1170 w 4240"/>
                <a:gd name="T9" fmla="*/ 332 h 1033"/>
                <a:gd name="T10" fmla="*/ 1109 w 4240"/>
                <a:gd name="T11" fmla="*/ 342 h 1033"/>
                <a:gd name="T12" fmla="*/ 1040 w 4240"/>
                <a:gd name="T13" fmla="*/ 354 h 1033"/>
                <a:gd name="T14" fmla="*/ 963 w 4240"/>
                <a:gd name="T15" fmla="*/ 361 h 1033"/>
                <a:gd name="T16" fmla="*/ 877 w 4240"/>
                <a:gd name="T17" fmla="*/ 368 h 1033"/>
                <a:gd name="T18" fmla="*/ 787 w 4240"/>
                <a:gd name="T19" fmla="*/ 372 h 1033"/>
                <a:gd name="T20" fmla="*/ 692 w 4240"/>
                <a:gd name="T21" fmla="*/ 373 h 1033"/>
                <a:gd name="T22" fmla="*/ 594 w 4240"/>
                <a:gd name="T23" fmla="*/ 373 h 1033"/>
                <a:gd name="T24" fmla="*/ 499 w 4240"/>
                <a:gd name="T25" fmla="*/ 370 h 1033"/>
                <a:gd name="T26" fmla="*/ 411 w 4240"/>
                <a:gd name="T27" fmla="*/ 366 h 1033"/>
                <a:gd name="T28" fmla="*/ 329 w 4240"/>
                <a:gd name="T29" fmla="*/ 359 h 1033"/>
                <a:gd name="T30" fmla="*/ 253 w 4240"/>
                <a:gd name="T31" fmla="*/ 351 h 1033"/>
                <a:gd name="T32" fmla="*/ 186 w 4240"/>
                <a:gd name="T33" fmla="*/ 339 h 1033"/>
                <a:gd name="T34" fmla="*/ 130 w 4240"/>
                <a:gd name="T35" fmla="*/ 328 h 1033"/>
                <a:gd name="T36" fmla="*/ 84 w 4240"/>
                <a:gd name="T37" fmla="*/ 316 h 1033"/>
                <a:gd name="T38" fmla="*/ 48 w 4240"/>
                <a:gd name="T39" fmla="*/ 301 h 1033"/>
                <a:gd name="T40" fmla="*/ 28 w 4240"/>
                <a:gd name="T41" fmla="*/ 286 h 1033"/>
                <a:gd name="T42" fmla="*/ 20 w 4240"/>
                <a:gd name="T43" fmla="*/ 271 h 1033"/>
                <a:gd name="T44" fmla="*/ 3 w 4240"/>
                <a:gd name="T45" fmla="*/ 12 h 1033"/>
                <a:gd name="T46" fmla="*/ 19 w 4240"/>
                <a:gd name="T47" fmla="*/ 27 h 1033"/>
                <a:gd name="T48" fmla="*/ 50 w 4240"/>
                <a:gd name="T49" fmla="*/ 42 h 1033"/>
                <a:gd name="T50" fmla="*/ 92 w 4240"/>
                <a:gd name="T51" fmla="*/ 53 h 1033"/>
                <a:gd name="T52" fmla="*/ 145 w 4240"/>
                <a:gd name="T53" fmla="*/ 65 h 1033"/>
                <a:gd name="T54" fmla="*/ 209 w 4240"/>
                <a:gd name="T55" fmla="*/ 77 h 1033"/>
                <a:gd name="T56" fmla="*/ 281 w 4240"/>
                <a:gd name="T57" fmla="*/ 86 h 1033"/>
                <a:gd name="T58" fmla="*/ 362 w 4240"/>
                <a:gd name="T59" fmla="*/ 94 h 1033"/>
                <a:gd name="T60" fmla="*/ 448 w 4240"/>
                <a:gd name="T61" fmla="*/ 99 h 1033"/>
                <a:gd name="T62" fmla="*/ 540 w 4240"/>
                <a:gd name="T63" fmla="*/ 103 h 1033"/>
                <a:gd name="T64" fmla="*/ 638 w 4240"/>
                <a:gd name="T65" fmla="*/ 104 h 1033"/>
                <a:gd name="T66" fmla="*/ 735 w 4240"/>
                <a:gd name="T67" fmla="*/ 103 h 1033"/>
                <a:gd name="T68" fmla="*/ 827 w 4240"/>
                <a:gd name="T69" fmla="*/ 99 h 1033"/>
                <a:gd name="T70" fmla="*/ 914 w 4240"/>
                <a:gd name="T71" fmla="*/ 94 h 1033"/>
                <a:gd name="T72" fmla="*/ 994 w 4240"/>
                <a:gd name="T73" fmla="*/ 86 h 1033"/>
                <a:gd name="T74" fmla="*/ 1067 w 4240"/>
                <a:gd name="T75" fmla="*/ 77 h 1033"/>
                <a:gd name="T76" fmla="*/ 1129 w 4240"/>
                <a:gd name="T77" fmla="*/ 65 h 1033"/>
                <a:gd name="T78" fmla="*/ 1183 w 4240"/>
                <a:gd name="T79" fmla="*/ 53 h 1033"/>
                <a:gd name="T80" fmla="*/ 1225 w 4240"/>
                <a:gd name="T81" fmla="*/ 42 h 1033"/>
                <a:gd name="T82" fmla="*/ 1255 w 4240"/>
                <a:gd name="T83" fmla="*/ 27 h 1033"/>
                <a:gd name="T84" fmla="*/ 1272 w 4240"/>
                <a:gd name="T85" fmla="*/ 12 h 103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40"/>
                <a:gd name="T130" fmla="*/ 0 h 1033"/>
                <a:gd name="T131" fmla="*/ 4240 w 4240"/>
                <a:gd name="T132" fmla="*/ 1033 h 103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40" h="1033">
                  <a:moveTo>
                    <a:pt x="4174" y="0"/>
                  </a:moveTo>
                  <a:lnTo>
                    <a:pt x="4240" y="751"/>
                  </a:lnTo>
                  <a:lnTo>
                    <a:pt x="4240" y="763"/>
                  </a:lnTo>
                  <a:lnTo>
                    <a:pt x="4228" y="780"/>
                  </a:lnTo>
                  <a:lnTo>
                    <a:pt x="4220" y="792"/>
                  </a:lnTo>
                  <a:lnTo>
                    <a:pt x="4199" y="804"/>
                  </a:lnTo>
                  <a:lnTo>
                    <a:pt x="4174" y="821"/>
                  </a:lnTo>
                  <a:lnTo>
                    <a:pt x="4149" y="833"/>
                  </a:lnTo>
                  <a:lnTo>
                    <a:pt x="4116" y="846"/>
                  </a:lnTo>
                  <a:lnTo>
                    <a:pt x="4078" y="862"/>
                  </a:lnTo>
                  <a:lnTo>
                    <a:pt x="4036" y="875"/>
                  </a:lnTo>
                  <a:lnTo>
                    <a:pt x="3991" y="887"/>
                  </a:lnTo>
                  <a:lnTo>
                    <a:pt x="3941" y="899"/>
                  </a:lnTo>
                  <a:lnTo>
                    <a:pt x="3887" y="907"/>
                  </a:lnTo>
                  <a:lnTo>
                    <a:pt x="3828" y="919"/>
                  </a:lnTo>
                  <a:lnTo>
                    <a:pt x="3766" y="928"/>
                  </a:lnTo>
                  <a:lnTo>
                    <a:pt x="3699" y="940"/>
                  </a:lnTo>
                  <a:lnTo>
                    <a:pt x="3628" y="948"/>
                  </a:lnTo>
                  <a:lnTo>
                    <a:pt x="3557" y="960"/>
                  </a:lnTo>
                  <a:lnTo>
                    <a:pt x="3482" y="972"/>
                  </a:lnTo>
                  <a:lnTo>
                    <a:pt x="3403" y="981"/>
                  </a:lnTo>
                  <a:lnTo>
                    <a:pt x="3320" y="984"/>
                  </a:lnTo>
                  <a:lnTo>
                    <a:pt x="3236" y="994"/>
                  </a:lnTo>
                  <a:lnTo>
                    <a:pt x="3149" y="1001"/>
                  </a:lnTo>
                  <a:lnTo>
                    <a:pt x="3062" y="1006"/>
                  </a:lnTo>
                  <a:lnTo>
                    <a:pt x="2966" y="1013"/>
                  </a:lnTo>
                  <a:lnTo>
                    <a:pt x="2870" y="1018"/>
                  </a:lnTo>
                  <a:lnTo>
                    <a:pt x="2774" y="1021"/>
                  </a:lnTo>
                  <a:lnTo>
                    <a:pt x="2675" y="1026"/>
                  </a:lnTo>
                  <a:lnTo>
                    <a:pt x="2574" y="1030"/>
                  </a:lnTo>
                  <a:lnTo>
                    <a:pt x="2475" y="1033"/>
                  </a:lnTo>
                  <a:lnTo>
                    <a:pt x="2367" y="1033"/>
                  </a:lnTo>
                  <a:lnTo>
                    <a:pt x="2263" y="1033"/>
                  </a:lnTo>
                  <a:lnTo>
                    <a:pt x="2154" y="1033"/>
                  </a:lnTo>
                  <a:lnTo>
                    <a:pt x="2046" y="1033"/>
                  </a:lnTo>
                  <a:lnTo>
                    <a:pt x="1942" y="1033"/>
                  </a:lnTo>
                  <a:lnTo>
                    <a:pt x="1836" y="1033"/>
                  </a:lnTo>
                  <a:lnTo>
                    <a:pt x="1733" y="1030"/>
                  </a:lnTo>
                  <a:lnTo>
                    <a:pt x="1633" y="1026"/>
                  </a:lnTo>
                  <a:lnTo>
                    <a:pt x="1537" y="1021"/>
                  </a:lnTo>
                  <a:lnTo>
                    <a:pt x="1441" y="1018"/>
                  </a:lnTo>
                  <a:lnTo>
                    <a:pt x="1345" y="1013"/>
                  </a:lnTo>
                  <a:lnTo>
                    <a:pt x="1251" y="1006"/>
                  </a:lnTo>
                  <a:lnTo>
                    <a:pt x="1162" y="1001"/>
                  </a:lnTo>
                  <a:lnTo>
                    <a:pt x="1075" y="994"/>
                  </a:lnTo>
                  <a:lnTo>
                    <a:pt x="992" y="984"/>
                  </a:lnTo>
                  <a:lnTo>
                    <a:pt x="908" y="981"/>
                  </a:lnTo>
                  <a:lnTo>
                    <a:pt x="829" y="972"/>
                  </a:lnTo>
                  <a:lnTo>
                    <a:pt x="755" y="960"/>
                  </a:lnTo>
                  <a:lnTo>
                    <a:pt x="683" y="948"/>
                  </a:lnTo>
                  <a:lnTo>
                    <a:pt x="609" y="940"/>
                  </a:lnTo>
                  <a:lnTo>
                    <a:pt x="545" y="928"/>
                  </a:lnTo>
                  <a:lnTo>
                    <a:pt x="483" y="919"/>
                  </a:lnTo>
                  <a:lnTo>
                    <a:pt x="424" y="907"/>
                  </a:lnTo>
                  <a:lnTo>
                    <a:pt x="370" y="899"/>
                  </a:lnTo>
                  <a:lnTo>
                    <a:pt x="321" y="887"/>
                  </a:lnTo>
                  <a:lnTo>
                    <a:pt x="276" y="875"/>
                  </a:lnTo>
                  <a:lnTo>
                    <a:pt x="234" y="862"/>
                  </a:lnTo>
                  <a:lnTo>
                    <a:pt x="192" y="846"/>
                  </a:lnTo>
                  <a:lnTo>
                    <a:pt x="158" y="833"/>
                  </a:lnTo>
                  <a:lnTo>
                    <a:pt x="133" y="821"/>
                  </a:lnTo>
                  <a:lnTo>
                    <a:pt x="108" y="804"/>
                  </a:lnTo>
                  <a:lnTo>
                    <a:pt x="91" y="792"/>
                  </a:lnTo>
                  <a:lnTo>
                    <a:pt x="79" y="780"/>
                  </a:lnTo>
                  <a:lnTo>
                    <a:pt x="71" y="763"/>
                  </a:lnTo>
                  <a:lnTo>
                    <a:pt x="66" y="751"/>
                  </a:lnTo>
                  <a:lnTo>
                    <a:pt x="0" y="0"/>
                  </a:lnTo>
                  <a:lnTo>
                    <a:pt x="0" y="17"/>
                  </a:lnTo>
                  <a:lnTo>
                    <a:pt x="9" y="34"/>
                  </a:lnTo>
                  <a:lnTo>
                    <a:pt x="21" y="46"/>
                  </a:lnTo>
                  <a:lnTo>
                    <a:pt x="42" y="58"/>
                  </a:lnTo>
                  <a:lnTo>
                    <a:pt x="63" y="75"/>
                  </a:lnTo>
                  <a:lnTo>
                    <a:pt x="91" y="87"/>
                  </a:lnTo>
                  <a:lnTo>
                    <a:pt x="125" y="99"/>
                  </a:lnTo>
                  <a:lnTo>
                    <a:pt x="163" y="115"/>
                  </a:lnTo>
                  <a:lnTo>
                    <a:pt x="204" y="128"/>
                  </a:lnTo>
                  <a:lnTo>
                    <a:pt x="251" y="136"/>
                  </a:lnTo>
                  <a:lnTo>
                    <a:pt x="300" y="148"/>
                  </a:lnTo>
                  <a:lnTo>
                    <a:pt x="355" y="160"/>
                  </a:lnTo>
                  <a:lnTo>
                    <a:pt x="417" y="173"/>
                  </a:lnTo>
                  <a:lnTo>
                    <a:pt x="476" y="180"/>
                  </a:lnTo>
                  <a:lnTo>
                    <a:pt x="542" y="194"/>
                  </a:lnTo>
                  <a:lnTo>
                    <a:pt x="612" y="202"/>
                  </a:lnTo>
                  <a:lnTo>
                    <a:pt x="683" y="214"/>
                  </a:lnTo>
                  <a:lnTo>
                    <a:pt x="758" y="221"/>
                  </a:lnTo>
                  <a:lnTo>
                    <a:pt x="837" y="234"/>
                  </a:lnTo>
                  <a:lnTo>
                    <a:pt x="920" y="238"/>
                  </a:lnTo>
                  <a:lnTo>
                    <a:pt x="1004" y="246"/>
                  </a:lnTo>
                  <a:lnTo>
                    <a:pt x="1091" y="255"/>
                  </a:lnTo>
                  <a:lnTo>
                    <a:pt x="1184" y="260"/>
                  </a:lnTo>
                  <a:lnTo>
                    <a:pt x="1275" y="263"/>
                  </a:lnTo>
                  <a:lnTo>
                    <a:pt x="1370" y="272"/>
                  </a:lnTo>
                  <a:lnTo>
                    <a:pt x="1466" y="275"/>
                  </a:lnTo>
                  <a:lnTo>
                    <a:pt x="1567" y="279"/>
                  </a:lnTo>
                  <a:lnTo>
                    <a:pt x="1666" y="284"/>
                  </a:lnTo>
                  <a:lnTo>
                    <a:pt x="1767" y="284"/>
                  </a:lnTo>
                  <a:lnTo>
                    <a:pt x="1875" y="284"/>
                  </a:lnTo>
                  <a:lnTo>
                    <a:pt x="1979" y="287"/>
                  </a:lnTo>
                  <a:lnTo>
                    <a:pt x="2088" y="287"/>
                  </a:lnTo>
                  <a:lnTo>
                    <a:pt x="2196" y="287"/>
                  </a:lnTo>
                  <a:lnTo>
                    <a:pt x="2300" y="284"/>
                  </a:lnTo>
                  <a:lnTo>
                    <a:pt x="2404" y="284"/>
                  </a:lnTo>
                  <a:lnTo>
                    <a:pt x="2503" y="284"/>
                  </a:lnTo>
                  <a:lnTo>
                    <a:pt x="2608" y="279"/>
                  </a:lnTo>
                  <a:lnTo>
                    <a:pt x="2707" y="275"/>
                  </a:lnTo>
                  <a:lnTo>
                    <a:pt x="2804" y="272"/>
                  </a:lnTo>
                  <a:lnTo>
                    <a:pt x="2900" y="263"/>
                  </a:lnTo>
                  <a:lnTo>
                    <a:pt x="2991" y="260"/>
                  </a:lnTo>
                  <a:lnTo>
                    <a:pt x="3083" y="255"/>
                  </a:lnTo>
                  <a:lnTo>
                    <a:pt x="3169" y="246"/>
                  </a:lnTo>
                  <a:lnTo>
                    <a:pt x="3253" y="238"/>
                  </a:lnTo>
                  <a:lnTo>
                    <a:pt x="3332" y="234"/>
                  </a:lnTo>
                  <a:lnTo>
                    <a:pt x="3416" y="221"/>
                  </a:lnTo>
                  <a:lnTo>
                    <a:pt x="3490" y="214"/>
                  </a:lnTo>
                  <a:lnTo>
                    <a:pt x="3562" y="202"/>
                  </a:lnTo>
                  <a:lnTo>
                    <a:pt x="3628" y="194"/>
                  </a:lnTo>
                  <a:lnTo>
                    <a:pt x="3695" y="180"/>
                  </a:lnTo>
                  <a:lnTo>
                    <a:pt x="3757" y="173"/>
                  </a:lnTo>
                  <a:lnTo>
                    <a:pt x="3816" y="160"/>
                  </a:lnTo>
                  <a:lnTo>
                    <a:pt x="3870" y="148"/>
                  </a:lnTo>
                  <a:lnTo>
                    <a:pt x="3920" y="136"/>
                  </a:lnTo>
                  <a:lnTo>
                    <a:pt x="3966" y="128"/>
                  </a:lnTo>
                  <a:lnTo>
                    <a:pt x="4008" y="115"/>
                  </a:lnTo>
                  <a:lnTo>
                    <a:pt x="4050" y="99"/>
                  </a:lnTo>
                  <a:lnTo>
                    <a:pt x="4078" y="87"/>
                  </a:lnTo>
                  <a:lnTo>
                    <a:pt x="4107" y="75"/>
                  </a:lnTo>
                  <a:lnTo>
                    <a:pt x="4132" y="58"/>
                  </a:lnTo>
                  <a:lnTo>
                    <a:pt x="4149" y="46"/>
                  </a:lnTo>
                  <a:lnTo>
                    <a:pt x="4161" y="34"/>
                  </a:lnTo>
                  <a:lnTo>
                    <a:pt x="4169" y="17"/>
                  </a:lnTo>
                  <a:lnTo>
                    <a:pt x="4174" y="0"/>
                  </a:lnTo>
                  <a:close/>
                </a:path>
              </a:pathLst>
            </a:custGeom>
            <a:solidFill>
              <a:srgbClr val="000000"/>
            </a:solidFill>
            <a:ln w="9525">
              <a:noFill/>
              <a:round/>
              <a:headEnd/>
              <a:tailEnd/>
            </a:ln>
          </p:spPr>
          <p:txBody>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endParaRPr lang="en-US">
                <a:solidFill>
                  <a:prstClr val="white"/>
                </a:solidFill>
              </a:endParaRPr>
            </a:p>
          </p:txBody>
        </p:sp>
        <p:sp>
          <p:nvSpPr>
            <p:cNvPr id="35" name="Freeform 34"/>
            <p:cNvSpPr>
              <a:spLocks/>
            </p:cNvSpPr>
            <p:nvPr/>
          </p:nvSpPr>
          <p:spPr bwMode="auto">
            <a:xfrm>
              <a:off x="3504" y="1872"/>
              <a:ext cx="1296" cy="192"/>
            </a:xfrm>
            <a:custGeom>
              <a:avLst/>
              <a:gdLst>
                <a:gd name="T0" fmla="*/ 697 w 4174"/>
                <a:gd name="T1" fmla="*/ 0 h 569"/>
                <a:gd name="T2" fmla="*/ 761 w 4174"/>
                <a:gd name="T3" fmla="*/ 1 h 569"/>
                <a:gd name="T4" fmla="*/ 824 w 4174"/>
                <a:gd name="T5" fmla="*/ 2 h 569"/>
                <a:gd name="T6" fmla="*/ 884 w 4174"/>
                <a:gd name="T7" fmla="*/ 5 h 569"/>
                <a:gd name="T8" fmla="*/ 941 w 4174"/>
                <a:gd name="T9" fmla="*/ 9 h 569"/>
                <a:gd name="T10" fmla="*/ 996 w 4174"/>
                <a:gd name="T11" fmla="*/ 14 h 569"/>
                <a:gd name="T12" fmla="*/ 1047 w 4174"/>
                <a:gd name="T13" fmla="*/ 20 h 569"/>
                <a:gd name="T14" fmla="*/ 1094 w 4174"/>
                <a:gd name="T15" fmla="*/ 26 h 569"/>
                <a:gd name="T16" fmla="*/ 1137 w 4174"/>
                <a:gd name="T17" fmla="*/ 32 h 569"/>
                <a:gd name="T18" fmla="*/ 1175 w 4174"/>
                <a:gd name="T19" fmla="*/ 39 h 569"/>
                <a:gd name="T20" fmla="*/ 1209 w 4174"/>
                <a:gd name="T21" fmla="*/ 47 h 569"/>
                <a:gd name="T22" fmla="*/ 1238 w 4174"/>
                <a:gd name="T23" fmla="*/ 55 h 569"/>
                <a:gd name="T24" fmla="*/ 1261 w 4174"/>
                <a:gd name="T25" fmla="*/ 64 h 569"/>
                <a:gd name="T26" fmla="*/ 1279 w 4174"/>
                <a:gd name="T27" fmla="*/ 73 h 569"/>
                <a:gd name="T28" fmla="*/ 1290 w 4174"/>
                <a:gd name="T29" fmla="*/ 82 h 569"/>
                <a:gd name="T30" fmla="*/ 1294 w 4174"/>
                <a:gd name="T31" fmla="*/ 100 h 569"/>
                <a:gd name="T32" fmla="*/ 1285 w 4174"/>
                <a:gd name="T33" fmla="*/ 112 h 569"/>
                <a:gd name="T34" fmla="*/ 1271 w 4174"/>
                <a:gd name="T35" fmla="*/ 121 h 569"/>
                <a:gd name="T36" fmla="*/ 1250 w 4174"/>
                <a:gd name="T37" fmla="*/ 130 h 569"/>
                <a:gd name="T38" fmla="*/ 1224 w 4174"/>
                <a:gd name="T39" fmla="*/ 138 h 569"/>
                <a:gd name="T40" fmla="*/ 1192 w 4174"/>
                <a:gd name="T41" fmla="*/ 147 h 569"/>
                <a:gd name="T42" fmla="*/ 1156 w 4174"/>
                <a:gd name="T43" fmla="*/ 155 h 569"/>
                <a:gd name="T44" fmla="*/ 1116 w 4174"/>
                <a:gd name="T45" fmla="*/ 162 h 569"/>
                <a:gd name="T46" fmla="*/ 1071 w 4174"/>
                <a:gd name="T47" fmla="*/ 168 h 569"/>
                <a:gd name="T48" fmla="*/ 1022 w 4174"/>
                <a:gd name="T49" fmla="*/ 173 h 569"/>
                <a:gd name="T50" fmla="*/ 969 w 4174"/>
                <a:gd name="T51" fmla="*/ 178 h 569"/>
                <a:gd name="T52" fmla="*/ 913 w 4174"/>
                <a:gd name="T53" fmla="*/ 183 h 569"/>
                <a:gd name="T54" fmla="*/ 854 w 4174"/>
                <a:gd name="T55" fmla="*/ 186 h 569"/>
                <a:gd name="T56" fmla="*/ 793 w 4174"/>
                <a:gd name="T57" fmla="*/ 188 h 569"/>
                <a:gd name="T58" fmla="*/ 729 w 4174"/>
                <a:gd name="T59" fmla="*/ 190 h 569"/>
                <a:gd name="T60" fmla="*/ 664 w 4174"/>
                <a:gd name="T61" fmla="*/ 191 h 569"/>
                <a:gd name="T62" fmla="*/ 598 w 4174"/>
                <a:gd name="T63" fmla="*/ 191 h 569"/>
                <a:gd name="T64" fmla="*/ 533 w 4174"/>
                <a:gd name="T65" fmla="*/ 189 h 569"/>
                <a:gd name="T66" fmla="*/ 470 w 4174"/>
                <a:gd name="T67" fmla="*/ 187 h 569"/>
                <a:gd name="T68" fmla="*/ 410 w 4174"/>
                <a:gd name="T69" fmla="*/ 185 h 569"/>
                <a:gd name="T70" fmla="*/ 353 w 4174"/>
                <a:gd name="T71" fmla="*/ 181 h 569"/>
                <a:gd name="T72" fmla="*/ 299 w 4174"/>
                <a:gd name="T73" fmla="*/ 176 h 569"/>
                <a:gd name="T74" fmla="*/ 247 w 4174"/>
                <a:gd name="T75" fmla="*/ 170 h 569"/>
                <a:gd name="T76" fmla="*/ 201 w 4174"/>
                <a:gd name="T77" fmla="*/ 165 h 569"/>
                <a:gd name="T78" fmla="*/ 158 w 4174"/>
                <a:gd name="T79" fmla="*/ 158 h 569"/>
                <a:gd name="T80" fmla="*/ 119 w 4174"/>
                <a:gd name="T81" fmla="*/ 150 h 569"/>
                <a:gd name="T82" fmla="*/ 85 w 4174"/>
                <a:gd name="T83" fmla="*/ 142 h 569"/>
                <a:gd name="T84" fmla="*/ 57 w 4174"/>
                <a:gd name="T85" fmla="*/ 134 h 569"/>
                <a:gd name="T86" fmla="*/ 33 w 4174"/>
                <a:gd name="T87" fmla="*/ 126 h 569"/>
                <a:gd name="T88" fmla="*/ 16 w 4174"/>
                <a:gd name="T89" fmla="*/ 116 h 569"/>
                <a:gd name="T90" fmla="*/ 4 w 4174"/>
                <a:gd name="T91" fmla="*/ 107 h 569"/>
                <a:gd name="T92" fmla="*/ 0 w 4174"/>
                <a:gd name="T93" fmla="*/ 90 h 569"/>
                <a:gd name="T94" fmla="*/ 10 w 4174"/>
                <a:gd name="T95" fmla="*/ 78 h 569"/>
                <a:gd name="T96" fmla="*/ 24 w 4174"/>
                <a:gd name="T97" fmla="*/ 68 h 569"/>
                <a:gd name="T98" fmla="*/ 44 w 4174"/>
                <a:gd name="T99" fmla="*/ 59 h 569"/>
                <a:gd name="T100" fmla="*/ 70 w 4174"/>
                <a:gd name="T101" fmla="*/ 51 h 569"/>
                <a:gd name="T102" fmla="*/ 102 w 4174"/>
                <a:gd name="T103" fmla="*/ 43 h 569"/>
                <a:gd name="T104" fmla="*/ 138 w 4174"/>
                <a:gd name="T105" fmla="*/ 35 h 569"/>
                <a:gd name="T106" fmla="*/ 179 w 4174"/>
                <a:gd name="T107" fmla="*/ 29 h 569"/>
                <a:gd name="T108" fmla="*/ 224 w 4174"/>
                <a:gd name="T109" fmla="*/ 23 h 569"/>
                <a:gd name="T110" fmla="*/ 273 w 4174"/>
                <a:gd name="T111" fmla="*/ 17 h 569"/>
                <a:gd name="T112" fmla="*/ 325 w 4174"/>
                <a:gd name="T113" fmla="*/ 12 h 569"/>
                <a:gd name="T114" fmla="*/ 381 w 4174"/>
                <a:gd name="T115" fmla="*/ 8 h 569"/>
                <a:gd name="T116" fmla="*/ 440 w 4174"/>
                <a:gd name="T117" fmla="*/ 4 h 569"/>
                <a:gd name="T118" fmla="*/ 501 w 4174"/>
                <a:gd name="T119" fmla="*/ 1 h 569"/>
                <a:gd name="T120" fmla="*/ 565 w 4174"/>
                <a:gd name="T121" fmla="*/ 0 h 569"/>
                <a:gd name="T122" fmla="*/ 631 w 4174"/>
                <a:gd name="T123" fmla="*/ 0 h 5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174"/>
                <a:gd name="T187" fmla="*/ 0 h 569"/>
                <a:gd name="T188" fmla="*/ 4174 w 4174"/>
                <a:gd name="T189" fmla="*/ 569 h 5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174" h="569">
                  <a:moveTo>
                    <a:pt x="2088" y="0"/>
                  </a:moveTo>
                  <a:lnTo>
                    <a:pt x="2140" y="0"/>
                  </a:lnTo>
                  <a:lnTo>
                    <a:pt x="2193" y="0"/>
                  </a:lnTo>
                  <a:lnTo>
                    <a:pt x="2246" y="0"/>
                  </a:lnTo>
                  <a:lnTo>
                    <a:pt x="2298" y="0"/>
                  </a:lnTo>
                  <a:lnTo>
                    <a:pt x="2349" y="0"/>
                  </a:lnTo>
                  <a:lnTo>
                    <a:pt x="2401" y="1"/>
                  </a:lnTo>
                  <a:lnTo>
                    <a:pt x="2452" y="3"/>
                  </a:lnTo>
                  <a:lnTo>
                    <a:pt x="2504" y="4"/>
                  </a:lnTo>
                  <a:lnTo>
                    <a:pt x="2554" y="4"/>
                  </a:lnTo>
                  <a:lnTo>
                    <a:pt x="2604" y="7"/>
                  </a:lnTo>
                  <a:lnTo>
                    <a:pt x="2653" y="7"/>
                  </a:lnTo>
                  <a:lnTo>
                    <a:pt x="2703" y="10"/>
                  </a:lnTo>
                  <a:lnTo>
                    <a:pt x="2751" y="12"/>
                  </a:lnTo>
                  <a:lnTo>
                    <a:pt x="2799" y="15"/>
                  </a:lnTo>
                  <a:lnTo>
                    <a:pt x="2847" y="16"/>
                  </a:lnTo>
                  <a:lnTo>
                    <a:pt x="2895" y="21"/>
                  </a:lnTo>
                  <a:lnTo>
                    <a:pt x="2940" y="23"/>
                  </a:lnTo>
                  <a:lnTo>
                    <a:pt x="2986" y="26"/>
                  </a:lnTo>
                  <a:lnTo>
                    <a:pt x="3031" y="27"/>
                  </a:lnTo>
                  <a:lnTo>
                    <a:pt x="3076" y="32"/>
                  </a:lnTo>
                  <a:lnTo>
                    <a:pt x="3120" y="35"/>
                  </a:lnTo>
                  <a:lnTo>
                    <a:pt x="3163" y="38"/>
                  </a:lnTo>
                  <a:lnTo>
                    <a:pt x="3207" y="42"/>
                  </a:lnTo>
                  <a:lnTo>
                    <a:pt x="3250" y="47"/>
                  </a:lnTo>
                  <a:lnTo>
                    <a:pt x="3290" y="50"/>
                  </a:lnTo>
                  <a:lnTo>
                    <a:pt x="3331" y="53"/>
                  </a:lnTo>
                  <a:lnTo>
                    <a:pt x="3371" y="58"/>
                  </a:lnTo>
                  <a:lnTo>
                    <a:pt x="3411" y="62"/>
                  </a:lnTo>
                  <a:lnTo>
                    <a:pt x="3448" y="67"/>
                  </a:lnTo>
                  <a:lnTo>
                    <a:pt x="3486" y="71"/>
                  </a:lnTo>
                  <a:lnTo>
                    <a:pt x="3523" y="76"/>
                  </a:lnTo>
                  <a:lnTo>
                    <a:pt x="3560" y="82"/>
                  </a:lnTo>
                  <a:lnTo>
                    <a:pt x="3594" y="87"/>
                  </a:lnTo>
                  <a:lnTo>
                    <a:pt x="3628" y="91"/>
                  </a:lnTo>
                  <a:lnTo>
                    <a:pt x="3661" y="96"/>
                  </a:lnTo>
                  <a:lnTo>
                    <a:pt x="3693" y="100"/>
                  </a:lnTo>
                  <a:lnTo>
                    <a:pt x="3724" y="105"/>
                  </a:lnTo>
                  <a:lnTo>
                    <a:pt x="3755" y="111"/>
                  </a:lnTo>
                  <a:lnTo>
                    <a:pt x="3785" y="116"/>
                  </a:lnTo>
                  <a:lnTo>
                    <a:pt x="3814" y="122"/>
                  </a:lnTo>
                  <a:lnTo>
                    <a:pt x="3840" y="126"/>
                  </a:lnTo>
                  <a:lnTo>
                    <a:pt x="3868" y="132"/>
                  </a:lnTo>
                  <a:lnTo>
                    <a:pt x="3893" y="139"/>
                  </a:lnTo>
                  <a:lnTo>
                    <a:pt x="3920" y="145"/>
                  </a:lnTo>
                  <a:lnTo>
                    <a:pt x="3943" y="151"/>
                  </a:lnTo>
                  <a:lnTo>
                    <a:pt x="3966" y="157"/>
                  </a:lnTo>
                  <a:lnTo>
                    <a:pt x="3986" y="163"/>
                  </a:lnTo>
                  <a:lnTo>
                    <a:pt x="4008" y="171"/>
                  </a:lnTo>
                  <a:lnTo>
                    <a:pt x="4026" y="175"/>
                  </a:lnTo>
                  <a:lnTo>
                    <a:pt x="4045" y="183"/>
                  </a:lnTo>
                  <a:lnTo>
                    <a:pt x="4061" y="189"/>
                  </a:lnTo>
                  <a:lnTo>
                    <a:pt x="4078" y="197"/>
                  </a:lnTo>
                  <a:lnTo>
                    <a:pt x="4092" y="203"/>
                  </a:lnTo>
                  <a:lnTo>
                    <a:pt x="4106" y="210"/>
                  </a:lnTo>
                  <a:lnTo>
                    <a:pt x="4118" y="216"/>
                  </a:lnTo>
                  <a:lnTo>
                    <a:pt x="4130" y="224"/>
                  </a:lnTo>
                  <a:lnTo>
                    <a:pt x="4138" y="230"/>
                  </a:lnTo>
                  <a:lnTo>
                    <a:pt x="4147" y="238"/>
                  </a:lnTo>
                  <a:lnTo>
                    <a:pt x="4155" y="244"/>
                  </a:lnTo>
                  <a:lnTo>
                    <a:pt x="4161" y="252"/>
                  </a:lnTo>
                  <a:lnTo>
                    <a:pt x="4169" y="267"/>
                  </a:lnTo>
                  <a:lnTo>
                    <a:pt x="4174" y="282"/>
                  </a:lnTo>
                  <a:lnTo>
                    <a:pt x="4169" y="296"/>
                  </a:lnTo>
                  <a:lnTo>
                    <a:pt x="4161" y="310"/>
                  </a:lnTo>
                  <a:lnTo>
                    <a:pt x="4155" y="316"/>
                  </a:lnTo>
                  <a:lnTo>
                    <a:pt x="4147" y="323"/>
                  </a:lnTo>
                  <a:lnTo>
                    <a:pt x="4138" y="331"/>
                  </a:lnTo>
                  <a:lnTo>
                    <a:pt x="4130" y="339"/>
                  </a:lnTo>
                  <a:lnTo>
                    <a:pt x="4118" y="345"/>
                  </a:lnTo>
                  <a:lnTo>
                    <a:pt x="4106" y="352"/>
                  </a:lnTo>
                  <a:lnTo>
                    <a:pt x="4092" y="358"/>
                  </a:lnTo>
                  <a:lnTo>
                    <a:pt x="4078" y="366"/>
                  </a:lnTo>
                  <a:lnTo>
                    <a:pt x="4061" y="372"/>
                  </a:lnTo>
                  <a:lnTo>
                    <a:pt x="4045" y="380"/>
                  </a:lnTo>
                  <a:lnTo>
                    <a:pt x="4026" y="386"/>
                  </a:lnTo>
                  <a:lnTo>
                    <a:pt x="4008" y="393"/>
                  </a:lnTo>
                  <a:lnTo>
                    <a:pt x="3986" y="398"/>
                  </a:lnTo>
                  <a:lnTo>
                    <a:pt x="3966" y="404"/>
                  </a:lnTo>
                  <a:lnTo>
                    <a:pt x="3943" y="410"/>
                  </a:lnTo>
                  <a:lnTo>
                    <a:pt x="3920" y="416"/>
                  </a:lnTo>
                  <a:lnTo>
                    <a:pt x="3893" y="422"/>
                  </a:lnTo>
                  <a:lnTo>
                    <a:pt x="3868" y="429"/>
                  </a:lnTo>
                  <a:lnTo>
                    <a:pt x="3840" y="435"/>
                  </a:lnTo>
                  <a:lnTo>
                    <a:pt x="3814" y="441"/>
                  </a:lnTo>
                  <a:lnTo>
                    <a:pt x="3785" y="445"/>
                  </a:lnTo>
                  <a:lnTo>
                    <a:pt x="3755" y="451"/>
                  </a:lnTo>
                  <a:lnTo>
                    <a:pt x="3724" y="458"/>
                  </a:lnTo>
                  <a:lnTo>
                    <a:pt x="3693" y="464"/>
                  </a:lnTo>
                  <a:lnTo>
                    <a:pt x="3661" y="468"/>
                  </a:lnTo>
                  <a:lnTo>
                    <a:pt x="3628" y="474"/>
                  </a:lnTo>
                  <a:lnTo>
                    <a:pt x="3594" y="479"/>
                  </a:lnTo>
                  <a:lnTo>
                    <a:pt x="3560" y="485"/>
                  </a:lnTo>
                  <a:lnTo>
                    <a:pt x="3523" y="488"/>
                  </a:lnTo>
                  <a:lnTo>
                    <a:pt x="3486" y="493"/>
                  </a:lnTo>
                  <a:lnTo>
                    <a:pt x="3448" y="497"/>
                  </a:lnTo>
                  <a:lnTo>
                    <a:pt x="3411" y="502"/>
                  </a:lnTo>
                  <a:lnTo>
                    <a:pt x="3371" y="505"/>
                  </a:lnTo>
                  <a:lnTo>
                    <a:pt x="3331" y="509"/>
                  </a:lnTo>
                  <a:lnTo>
                    <a:pt x="3290" y="514"/>
                  </a:lnTo>
                  <a:lnTo>
                    <a:pt x="3250" y="519"/>
                  </a:lnTo>
                  <a:lnTo>
                    <a:pt x="3207" y="522"/>
                  </a:lnTo>
                  <a:lnTo>
                    <a:pt x="3163" y="525"/>
                  </a:lnTo>
                  <a:lnTo>
                    <a:pt x="3120" y="528"/>
                  </a:lnTo>
                  <a:lnTo>
                    <a:pt x="3076" y="532"/>
                  </a:lnTo>
                  <a:lnTo>
                    <a:pt x="3031" y="535"/>
                  </a:lnTo>
                  <a:lnTo>
                    <a:pt x="2986" y="538"/>
                  </a:lnTo>
                  <a:lnTo>
                    <a:pt x="2940" y="542"/>
                  </a:lnTo>
                  <a:lnTo>
                    <a:pt x="2895" y="546"/>
                  </a:lnTo>
                  <a:lnTo>
                    <a:pt x="2847" y="548"/>
                  </a:lnTo>
                  <a:lnTo>
                    <a:pt x="2799" y="549"/>
                  </a:lnTo>
                  <a:lnTo>
                    <a:pt x="2751" y="551"/>
                  </a:lnTo>
                  <a:lnTo>
                    <a:pt x="2703" y="554"/>
                  </a:lnTo>
                  <a:lnTo>
                    <a:pt x="2653" y="555"/>
                  </a:lnTo>
                  <a:lnTo>
                    <a:pt x="2604" y="557"/>
                  </a:lnTo>
                  <a:lnTo>
                    <a:pt x="2554" y="558"/>
                  </a:lnTo>
                  <a:lnTo>
                    <a:pt x="2504" y="561"/>
                  </a:lnTo>
                  <a:lnTo>
                    <a:pt x="2452" y="561"/>
                  </a:lnTo>
                  <a:lnTo>
                    <a:pt x="2401" y="563"/>
                  </a:lnTo>
                  <a:lnTo>
                    <a:pt x="2349" y="564"/>
                  </a:lnTo>
                  <a:lnTo>
                    <a:pt x="2298" y="566"/>
                  </a:lnTo>
                  <a:lnTo>
                    <a:pt x="2246" y="566"/>
                  </a:lnTo>
                  <a:lnTo>
                    <a:pt x="2193" y="567"/>
                  </a:lnTo>
                  <a:lnTo>
                    <a:pt x="2140" y="567"/>
                  </a:lnTo>
                  <a:lnTo>
                    <a:pt x="2088" y="569"/>
                  </a:lnTo>
                  <a:lnTo>
                    <a:pt x="2032" y="567"/>
                  </a:lnTo>
                  <a:lnTo>
                    <a:pt x="1979" y="567"/>
                  </a:lnTo>
                  <a:lnTo>
                    <a:pt x="1925" y="566"/>
                  </a:lnTo>
                  <a:lnTo>
                    <a:pt x="1874" y="566"/>
                  </a:lnTo>
                  <a:lnTo>
                    <a:pt x="1819" y="564"/>
                  </a:lnTo>
                  <a:lnTo>
                    <a:pt x="1768" y="563"/>
                  </a:lnTo>
                  <a:lnTo>
                    <a:pt x="1717" y="561"/>
                  </a:lnTo>
                  <a:lnTo>
                    <a:pt x="1666" y="561"/>
                  </a:lnTo>
                  <a:lnTo>
                    <a:pt x="1615" y="558"/>
                  </a:lnTo>
                  <a:lnTo>
                    <a:pt x="1564" y="557"/>
                  </a:lnTo>
                  <a:lnTo>
                    <a:pt x="1514" y="555"/>
                  </a:lnTo>
                  <a:lnTo>
                    <a:pt x="1466" y="554"/>
                  </a:lnTo>
                  <a:lnTo>
                    <a:pt x="1416" y="551"/>
                  </a:lnTo>
                  <a:lnTo>
                    <a:pt x="1368" y="549"/>
                  </a:lnTo>
                  <a:lnTo>
                    <a:pt x="1322" y="548"/>
                  </a:lnTo>
                  <a:lnTo>
                    <a:pt x="1275" y="546"/>
                  </a:lnTo>
                  <a:lnTo>
                    <a:pt x="1227" y="542"/>
                  </a:lnTo>
                  <a:lnTo>
                    <a:pt x="1181" y="538"/>
                  </a:lnTo>
                  <a:lnTo>
                    <a:pt x="1136" y="535"/>
                  </a:lnTo>
                  <a:lnTo>
                    <a:pt x="1092" y="532"/>
                  </a:lnTo>
                  <a:lnTo>
                    <a:pt x="1048" y="528"/>
                  </a:lnTo>
                  <a:lnTo>
                    <a:pt x="1004" y="525"/>
                  </a:lnTo>
                  <a:lnTo>
                    <a:pt x="962" y="522"/>
                  </a:lnTo>
                  <a:lnTo>
                    <a:pt x="920" y="519"/>
                  </a:lnTo>
                  <a:lnTo>
                    <a:pt x="879" y="514"/>
                  </a:lnTo>
                  <a:lnTo>
                    <a:pt x="837" y="509"/>
                  </a:lnTo>
                  <a:lnTo>
                    <a:pt x="796" y="505"/>
                  </a:lnTo>
                  <a:lnTo>
                    <a:pt x="759" y="502"/>
                  </a:lnTo>
                  <a:lnTo>
                    <a:pt x="721" y="497"/>
                  </a:lnTo>
                  <a:lnTo>
                    <a:pt x="683" y="493"/>
                  </a:lnTo>
                  <a:lnTo>
                    <a:pt x="646" y="488"/>
                  </a:lnTo>
                  <a:lnTo>
                    <a:pt x="612" y="485"/>
                  </a:lnTo>
                  <a:lnTo>
                    <a:pt x="575" y="479"/>
                  </a:lnTo>
                  <a:lnTo>
                    <a:pt x="541" y="474"/>
                  </a:lnTo>
                  <a:lnTo>
                    <a:pt x="508" y="468"/>
                  </a:lnTo>
                  <a:lnTo>
                    <a:pt x="476" y="464"/>
                  </a:lnTo>
                  <a:lnTo>
                    <a:pt x="443" y="458"/>
                  </a:lnTo>
                  <a:lnTo>
                    <a:pt x="414" y="451"/>
                  </a:lnTo>
                  <a:lnTo>
                    <a:pt x="384" y="445"/>
                  </a:lnTo>
                  <a:lnTo>
                    <a:pt x="356" y="441"/>
                  </a:lnTo>
                  <a:lnTo>
                    <a:pt x="327" y="435"/>
                  </a:lnTo>
                  <a:lnTo>
                    <a:pt x="300" y="429"/>
                  </a:lnTo>
                  <a:lnTo>
                    <a:pt x="274" y="422"/>
                  </a:lnTo>
                  <a:lnTo>
                    <a:pt x="251" y="416"/>
                  </a:lnTo>
                  <a:lnTo>
                    <a:pt x="226" y="410"/>
                  </a:lnTo>
                  <a:lnTo>
                    <a:pt x="204" y="404"/>
                  </a:lnTo>
                  <a:lnTo>
                    <a:pt x="183" y="398"/>
                  </a:lnTo>
                  <a:lnTo>
                    <a:pt x="164" y="393"/>
                  </a:lnTo>
                  <a:lnTo>
                    <a:pt x="142" y="386"/>
                  </a:lnTo>
                  <a:lnTo>
                    <a:pt x="125" y="380"/>
                  </a:lnTo>
                  <a:lnTo>
                    <a:pt x="107" y="372"/>
                  </a:lnTo>
                  <a:lnTo>
                    <a:pt x="93" y="366"/>
                  </a:lnTo>
                  <a:lnTo>
                    <a:pt x="77" y="358"/>
                  </a:lnTo>
                  <a:lnTo>
                    <a:pt x="65" y="352"/>
                  </a:lnTo>
                  <a:lnTo>
                    <a:pt x="51" y="345"/>
                  </a:lnTo>
                  <a:lnTo>
                    <a:pt x="42" y="339"/>
                  </a:lnTo>
                  <a:lnTo>
                    <a:pt x="31" y="331"/>
                  </a:lnTo>
                  <a:lnTo>
                    <a:pt x="23" y="323"/>
                  </a:lnTo>
                  <a:lnTo>
                    <a:pt x="14" y="316"/>
                  </a:lnTo>
                  <a:lnTo>
                    <a:pt x="9" y="310"/>
                  </a:lnTo>
                  <a:lnTo>
                    <a:pt x="1" y="296"/>
                  </a:lnTo>
                  <a:lnTo>
                    <a:pt x="0" y="282"/>
                  </a:lnTo>
                  <a:lnTo>
                    <a:pt x="1" y="267"/>
                  </a:lnTo>
                  <a:lnTo>
                    <a:pt x="9" y="252"/>
                  </a:lnTo>
                  <a:lnTo>
                    <a:pt x="14" y="244"/>
                  </a:lnTo>
                  <a:lnTo>
                    <a:pt x="23" y="238"/>
                  </a:lnTo>
                  <a:lnTo>
                    <a:pt x="31" y="230"/>
                  </a:lnTo>
                  <a:lnTo>
                    <a:pt x="42" y="224"/>
                  </a:lnTo>
                  <a:lnTo>
                    <a:pt x="51" y="216"/>
                  </a:lnTo>
                  <a:lnTo>
                    <a:pt x="65" y="210"/>
                  </a:lnTo>
                  <a:lnTo>
                    <a:pt x="77" y="203"/>
                  </a:lnTo>
                  <a:lnTo>
                    <a:pt x="93" y="197"/>
                  </a:lnTo>
                  <a:lnTo>
                    <a:pt x="107" y="189"/>
                  </a:lnTo>
                  <a:lnTo>
                    <a:pt x="125" y="183"/>
                  </a:lnTo>
                  <a:lnTo>
                    <a:pt x="142" y="175"/>
                  </a:lnTo>
                  <a:lnTo>
                    <a:pt x="164" y="171"/>
                  </a:lnTo>
                  <a:lnTo>
                    <a:pt x="183" y="163"/>
                  </a:lnTo>
                  <a:lnTo>
                    <a:pt x="204" y="157"/>
                  </a:lnTo>
                  <a:lnTo>
                    <a:pt x="226" y="151"/>
                  </a:lnTo>
                  <a:lnTo>
                    <a:pt x="251" y="145"/>
                  </a:lnTo>
                  <a:lnTo>
                    <a:pt x="274" y="139"/>
                  </a:lnTo>
                  <a:lnTo>
                    <a:pt x="300" y="132"/>
                  </a:lnTo>
                  <a:lnTo>
                    <a:pt x="327" y="126"/>
                  </a:lnTo>
                  <a:lnTo>
                    <a:pt x="356" y="122"/>
                  </a:lnTo>
                  <a:lnTo>
                    <a:pt x="384" y="116"/>
                  </a:lnTo>
                  <a:lnTo>
                    <a:pt x="414" y="111"/>
                  </a:lnTo>
                  <a:lnTo>
                    <a:pt x="443" y="105"/>
                  </a:lnTo>
                  <a:lnTo>
                    <a:pt x="476" y="100"/>
                  </a:lnTo>
                  <a:lnTo>
                    <a:pt x="508" y="96"/>
                  </a:lnTo>
                  <a:lnTo>
                    <a:pt x="541" y="91"/>
                  </a:lnTo>
                  <a:lnTo>
                    <a:pt x="575" y="87"/>
                  </a:lnTo>
                  <a:lnTo>
                    <a:pt x="612" y="82"/>
                  </a:lnTo>
                  <a:lnTo>
                    <a:pt x="646" y="76"/>
                  </a:lnTo>
                  <a:lnTo>
                    <a:pt x="683" y="71"/>
                  </a:lnTo>
                  <a:lnTo>
                    <a:pt x="721" y="67"/>
                  </a:lnTo>
                  <a:lnTo>
                    <a:pt x="759" y="62"/>
                  </a:lnTo>
                  <a:lnTo>
                    <a:pt x="796" y="58"/>
                  </a:lnTo>
                  <a:lnTo>
                    <a:pt x="837" y="53"/>
                  </a:lnTo>
                  <a:lnTo>
                    <a:pt x="879" y="50"/>
                  </a:lnTo>
                  <a:lnTo>
                    <a:pt x="920" y="47"/>
                  </a:lnTo>
                  <a:lnTo>
                    <a:pt x="962" y="42"/>
                  </a:lnTo>
                  <a:lnTo>
                    <a:pt x="1004" y="38"/>
                  </a:lnTo>
                  <a:lnTo>
                    <a:pt x="1048" y="35"/>
                  </a:lnTo>
                  <a:lnTo>
                    <a:pt x="1092" y="32"/>
                  </a:lnTo>
                  <a:lnTo>
                    <a:pt x="1136" y="27"/>
                  </a:lnTo>
                  <a:lnTo>
                    <a:pt x="1181" y="26"/>
                  </a:lnTo>
                  <a:lnTo>
                    <a:pt x="1227" y="23"/>
                  </a:lnTo>
                  <a:lnTo>
                    <a:pt x="1275" y="21"/>
                  </a:lnTo>
                  <a:lnTo>
                    <a:pt x="1322" y="16"/>
                  </a:lnTo>
                  <a:lnTo>
                    <a:pt x="1368" y="15"/>
                  </a:lnTo>
                  <a:lnTo>
                    <a:pt x="1416" y="12"/>
                  </a:lnTo>
                  <a:lnTo>
                    <a:pt x="1466" y="10"/>
                  </a:lnTo>
                  <a:lnTo>
                    <a:pt x="1514" y="7"/>
                  </a:lnTo>
                  <a:lnTo>
                    <a:pt x="1564" y="7"/>
                  </a:lnTo>
                  <a:lnTo>
                    <a:pt x="1615" y="4"/>
                  </a:lnTo>
                  <a:lnTo>
                    <a:pt x="1666" y="4"/>
                  </a:lnTo>
                  <a:lnTo>
                    <a:pt x="1717" y="3"/>
                  </a:lnTo>
                  <a:lnTo>
                    <a:pt x="1768" y="1"/>
                  </a:lnTo>
                  <a:lnTo>
                    <a:pt x="1819" y="0"/>
                  </a:lnTo>
                  <a:lnTo>
                    <a:pt x="1874" y="0"/>
                  </a:lnTo>
                  <a:lnTo>
                    <a:pt x="1925" y="0"/>
                  </a:lnTo>
                  <a:lnTo>
                    <a:pt x="1979" y="0"/>
                  </a:lnTo>
                  <a:lnTo>
                    <a:pt x="2032" y="0"/>
                  </a:lnTo>
                  <a:lnTo>
                    <a:pt x="2088" y="0"/>
                  </a:lnTo>
                  <a:close/>
                </a:path>
              </a:pathLst>
            </a:custGeom>
            <a:solidFill>
              <a:srgbClr val="870000"/>
            </a:solidFill>
            <a:ln w="9525">
              <a:noFill/>
              <a:round/>
              <a:headEnd/>
              <a:tailEnd/>
            </a:ln>
          </p:spPr>
          <p:txBody>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endParaRPr lang="en-US">
                <a:solidFill>
                  <a:prstClr val="white"/>
                </a:solidFill>
              </a:endParaRPr>
            </a:p>
          </p:txBody>
        </p:sp>
        <p:sp>
          <p:nvSpPr>
            <p:cNvPr id="36" name="Text Box 10"/>
            <p:cNvSpPr txBox="1">
              <a:spLocks noChangeArrowheads="1"/>
            </p:cNvSpPr>
            <p:nvPr/>
          </p:nvSpPr>
          <p:spPr bwMode="auto">
            <a:xfrm>
              <a:off x="3168" y="3600"/>
              <a:ext cx="1968" cy="777"/>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pPr algn="ctr">
                <a:defRPr/>
              </a:pPr>
              <a:r>
                <a:rPr lang="en-US" dirty="0">
                  <a:latin typeface="Arial" panose="020B0604020202020204" pitchFamily="34" charset="0"/>
                  <a:cs typeface="Arial" panose="020B0604020202020204" pitchFamily="34" charset="0"/>
                </a:rPr>
                <a:t>Client’s View of the </a:t>
              </a:r>
            </a:p>
            <a:p>
              <a:pPr algn="ctr">
                <a:defRPr/>
              </a:pPr>
              <a:r>
                <a:rPr lang="en-US" dirty="0">
                  <a:latin typeface="Arial" panose="020B0604020202020204" pitchFamily="34" charset="0"/>
                  <a:cs typeface="Arial" panose="020B0604020202020204" pitchFamily="34" charset="0"/>
                </a:rPr>
                <a:t>Therapeutic Relationship</a:t>
              </a:r>
            </a:p>
          </p:txBody>
        </p:sp>
        <p:sp>
          <p:nvSpPr>
            <p:cNvPr id="37" name="Text Box 13"/>
            <p:cNvSpPr txBox="1">
              <a:spLocks noChangeArrowheads="1"/>
            </p:cNvSpPr>
            <p:nvPr/>
          </p:nvSpPr>
          <p:spPr bwMode="auto">
            <a:xfrm>
              <a:off x="3024" y="1215"/>
              <a:ext cx="2256" cy="544"/>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pPr algn="ctr">
                <a:defRPr/>
              </a:pPr>
              <a:r>
                <a:rPr lang="en-US" dirty="0">
                  <a:latin typeface="Arial" panose="020B0604020202020204" pitchFamily="34" charset="0"/>
                  <a:cs typeface="Arial" panose="020B0604020202020204" pitchFamily="34" charset="0"/>
                </a:rPr>
                <a:t>Consumer </a:t>
              </a:r>
            </a:p>
            <a:p>
              <a:pPr algn="ctr">
                <a:defRPr/>
              </a:pPr>
              <a:r>
                <a:rPr lang="en-US" dirty="0">
                  <a:latin typeface="Arial" panose="020B0604020202020204" pitchFamily="34" charset="0"/>
                  <a:cs typeface="Arial" panose="020B0604020202020204" pitchFamily="34" charset="0"/>
                </a:rPr>
                <a:t>Preferences</a:t>
              </a:r>
            </a:p>
          </p:txBody>
        </p:sp>
      </p:grpSp>
    </p:spTree>
    <p:extLst>
      <p:ext uri="{BB962C8B-B14F-4D97-AF65-F5344CB8AC3E}">
        <p14:creationId xmlns:p14="http://schemas.microsoft.com/office/powerpoint/2010/main" val="23061431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1000" fill="hold"/>
                                        <p:tgtEl>
                                          <p:spTgt spid="5">
                                            <p:txEl>
                                              <p:pRg st="5" end="5"/>
                                            </p:txEl>
                                          </p:spTgt>
                                        </p:tgtEl>
                                        <p:attrNameLst>
                                          <p:attrName>ppt_x</p:attrName>
                                        </p:attrNameLst>
                                      </p:cBhvr>
                                      <p:tavLst>
                                        <p:tav tm="0">
                                          <p:val>
                                            <p:strVal val="#ppt_x-.2"/>
                                          </p:val>
                                        </p:tav>
                                        <p:tav tm="100000">
                                          <p:val>
                                            <p:strVal val="#ppt_x"/>
                                          </p:val>
                                        </p:tav>
                                      </p:tavLst>
                                    </p:anim>
                                    <p:anim calcmode="lin" valueType="num">
                                      <p:cBhvr>
                                        <p:cTn id="36" dur="1000" fill="hold"/>
                                        <p:tgtEl>
                                          <p:spTgt spid="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73152"/>
            <a:ext cx="10353761" cy="1252727"/>
          </a:xfrm>
        </p:spPr>
        <p:txBody>
          <a:bodyPr/>
          <a:lstStyle/>
          <a:p>
            <a:r>
              <a:rPr dirty="0">
                <a:effectLst/>
              </a:rPr>
              <a:t>Principles of Effective Engagement</a:t>
            </a:r>
          </a:p>
        </p:txBody>
      </p:sp>
      <p:sp>
        <p:nvSpPr>
          <p:cNvPr id="3" name="Content Placeholder 2"/>
          <p:cNvSpPr>
            <a:spLocks noGrp="1"/>
          </p:cNvSpPr>
          <p:nvPr>
            <p:ph idx="1"/>
          </p:nvPr>
        </p:nvSpPr>
        <p:spPr>
          <a:xfrm>
            <a:off x="913795" y="1417320"/>
            <a:ext cx="10353762" cy="4373880"/>
          </a:xfrm>
        </p:spPr>
        <p:txBody>
          <a:bodyPr>
            <a:normAutofit/>
          </a:bodyPr>
          <a:lstStyle/>
          <a:p>
            <a:pPr>
              <a:lnSpc>
                <a:spcPct val="100000"/>
              </a:lnSpc>
            </a:pPr>
            <a:r>
              <a:rPr sz="3200" dirty="0">
                <a:effectLst/>
              </a:rPr>
              <a:t>Respect and empathy.</a:t>
            </a:r>
          </a:p>
          <a:p>
            <a:pPr>
              <a:lnSpc>
                <a:spcPct val="100000"/>
              </a:lnSpc>
            </a:pPr>
            <a:r>
              <a:rPr sz="3200" dirty="0">
                <a:effectLst/>
              </a:rPr>
              <a:t>Active listening and validation.</a:t>
            </a:r>
          </a:p>
          <a:p>
            <a:pPr>
              <a:lnSpc>
                <a:spcPct val="100000"/>
              </a:lnSpc>
            </a:pPr>
            <a:r>
              <a:rPr sz="3200" dirty="0">
                <a:effectLst/>
              </a:rPr>
              <a:t>Consistency and reliability.</a:t>
            </a:r>
          </a:p>
          <a:p>
            <a:pPr>
              <a:lnSpc>
                <a:spcPct val="100000"/>
              </a:lnSpc>
            </a:pPr>
            <a:r>
              <a:rPr sz="3200" dirty="0">
                <a:effectLst/>
              </a:rPr>
              <a:t>Cultural and developmental appropriateness.</a:t>
            </a:r>
          </a:p>
        </p:txBody>
      </p:sp>
    </p:spTree>
    <p:extLst>
      <p:ext uri="{BB962C8B-B14F-4D97-AF65-F5344CB8AC3E}">
        <p14:creationId xmlns:p14="http://schemas.microsoft.com/office/powerpoint/2010/main" val="1942811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2"/>
          <p:cNvSpPr>
            <a:spLocks noGrp="1"/>
          </p:cNvSpPr>
          <p:nvPr>
            <p:ph type="title"/>
          </p:nvPr>
        </p:nvSpPr>
        <p:spPr>
          <a:xfrm>
            <a:off x="2057400" y="304800"/>
            <a:ext cx="8153400" cy="990600"/>
          </a:xfrm>
        </p:spPr>
        <p:txBody>
          <a:bodyPr>
            <a:normAutofit/>
          </a:bodyPr>
          <a:lstStyle/>
          <a:p>
            <a:pPr algn="ctr"/>
            <a:r>
              <a:rPr lang="en-US" b="0" dirty="0">
                <a:effectLst/>
                <a:latin typeface="Arial" pitchFamily="34" charset="0"/>
                <a:cs typeface="Arial" pitchFamily="34" charset="0"/>
              </a:rPr>
              <a:t>Listening Skills</a:t>
            </a:r>
          </a:p>
        </p:txBody>
      </p:sp>
      <p:sp>
        <p:nvSpPr>
          <p:cNvPr id="4" name="Content Placeholder 3"/>
          <p:cNvSpPr>
            <a:spLocks noGrp="1"/>
          </p:cNvSpPr>
          <p:nvPr>
            <p:ph sz="quarter" idx="1"/>
          </p:nvPr>
        </p:nvSpPr>
        <p:spPr>
          <a:xfrm>
            <a:off x="256032" y="1447800"/>
            <a:ext cx="11021567" cy="4800600"/>
          </a:xfrm>
        </p:spPr>
        <p:txBody>
          <a:bodyPr>
            <a:normAutofit/>
          </a:bodyPr>
          <a:lstStyle/>
          <a:p>
            <a:pPr lvl="1">
              <a:lnSpc>
                <a:spcPct val="100000"/>
              </a:lnSpc>
              <a:buSzPct val="100000"/>
              <a:buFont typeface="Arial" pitchFamily="34" charset="0"/>
              <a:buChar char="•"/>
            </a:pPr>
            <a:r>
              <a:rPr lang="en-US" sz="2800" i="1" dirty="0">
                <a:effectLst/>
                <a:latin typeface="Arial" charset="0"/>
                <a:cs typeface="Arial" charset="0"/>
              </a:rPr>
              <a:t>Acknowledgement</a:t>
            </a:r>
            <a:r>
              <a:rPr lang="en-US" sz="2800" dirty="0">
                <a:effectLst/>
                <a:latin typeface="Arial" charset="0"/>
                <a:cs typeface="Arial" charset="0"/>
              </a:rPr>
              <a:t>: attending to what clients communicate verbally and nonverbally</a:t>
            </a:r>
          </a:p>
          <a:p>
            <a:pPr lvl="1">
              <a:lnSpc>
                <a:spcPct val="100000"/>
              </a:lnSpc>
              <a:buSzPct val="100000"/>
              <a:buFont typeface="Arial" pitchFamily="34" charset="0"/>
              <a:buChar char="•"/>
            </a:pPr>
            <a:r>
              <a:rPr lang="en-US" sz="2800" i="1" dirty="0">
                <a:effectLst/>
                <a:latin typeface="Arial" charset="0"/>
                <a:cs typeface="Arial" charset="0"/>
              </a:rPr>
              <a:t>Validation</a:t>
            </a:r>
            <a:r>
              <a:rPr lang="en-US" sz="2800" dirty="0">
                <a:effectLst/>
                <a:latin typeface="Arial" charset="0"/>
                <a:cs typeface="Arial" charset="0"/>
              </a:rPr>
              <a:t>: letting clients know that whatever they experience is valid (giving permission)</a:t>
            </a:r>
          </a:p>
          <a:p>
            <a:pPr lvl="1">
              <a:lnSpc>
                <a:spcPct val="100000"/>
              </a:lnSpc>
              <a:buSzPct val="100000"/>
              <a:buFont typeface="Arial" pitchFamily="34" charset="0"/>
              <a:buChar char="•"/>
            </a:pPr>
            <a:r>
              <a:rPr lang="en-US" sz="2800" i="1" dirty="0">
                <a:effectLst/>
                <a:latin typeface="Arial" charset="0"/>
                <a:cs typeface="Arial" charset="0"/>
              </a:rPr>
              <a:t>Reflecting</a:t>
            </a:r>
            <a:r>
              <a:rPr lang="en-US" sz="2800" dirty="0">
                <a:effectLst/>
                <a:latin typeface="Arial" charset="0"/>
                <a:cs typeface="Arial" charset="0"/>
              </a:rPr>
              <a:t>: stating back what the client has said</a:t>
            </a:r>
          </a:p>
          <a:p>
            <a:pPr lvl="1">
              <a:lnSpc>
                <a:spcPct val="100000"/>
              </a:lnSpc>
              <a:buSzPct val="100000"/>
              <a:buFont typeface="Arial" pitchFamily="34" charset="0"/>
              <a:buChar char="•"/>
            </a:pPr>
            <a:r>
              <a:rPr lang="en-US" sz="2800" i="1" dirty="0">
                <a:effectLst/>
                <a:latin typeface="Arial" charset="0"/>
                <a:cs typeface="Arial" charset="0"/>
              </a:rPr>
              <a:t>Paraphrasing</a:t>
            </a:r>
            <a:r>
              <a:rPr lang="en-US" sz="2800" dirty="0">
                <a:effectLst/>
                <a:latin typeface="Arial" charset="0"/>
                <a:cs typeface="Arial" charset="0"/>
              </a:rPr>
              <a:t>: restating, in a concise way, some aspect or part what the client has said</a:t>
            </a:r>
          </a:p>
          <a:p>
            <a:pPr lvl="1">
              <a:lnSpc>
                <a:spcPct val="100000"/>
              </a:lnSpc>
              <a:buSzPct val="100000"/>
              <a:buFont typeface="Arial" pitchFamily="34" charset="0"/>
              <a:buChar char="•"/>
            </a:pPr>
            <a:r>
              <a:rPr lang="en-US" sz="2800" i="1" dirty="0">
                <a:effectLst/>
                <a:latin typeface="Arial" charset="0"/>
                <a:cs typeface="Arial" charset="0"/>
              </a:rPr>
              <a:t>Summarizing</a:t>
            </a:r>
            <a:r>
              <a:rPr lang="en-US" sz="2800" dirty="0">
                <a:effectLst/>
                <a:latin typeface="Arial" charset="0"/>
                <a:cs typeface="Arial" charset="0"/>
              </a:rPr>
              <a:t>: pulling together multiple client statements and stating back to him or her what has been said</a:t>
            </a:r>
          </a:p>
        </p:txBody>
      </p:sp>
    </p:spTree>
    <p:extLst>
      <p:ext uri="{BB962C8B-B14F-4D97-AF65-F5344CB8AC3E}">
        <p14:creationId xmlns:p14="http://schemas.microsoft.com/office/powerpoint/2010/main" val="417854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xEl>
                                              <p:pRg st="0" end="0"/>
                                            </p:txEl>
                                          </p:spTgt>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xEl>
                                              <p:pRg st="1" end="1"/>
                                            </p:txEl>
                                          </p:spTgt>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p:cTn id="17" dur="10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4">
                                            <p:txEl>
                                              <p:pRg st="2" end="2"/>
                                            </p:txEl>
                                          </p:spTgt>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 calcmode="lin" valueType="num">
                                      <p:cBhvr>
                                        <p:cTn id="22" dur="1000" fill="hold"/>
                                        <p:tgtEl>
                                          <p:spTgt spid="4">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4">
                                            <p:txEl>
                                              <p:pRg st="3" end="3"/>
                                            </p:txEl>
                                          </p:spTgt>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p:cTn id="27" dur="1000" fill="hold"/>
                                        <p:tgtEl>
                                          <p:spTgt spid="4">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4">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82297"/>
            <a:ext cx="10353761" cy="1225296"/>
          </a:xfrm>
        </p:spPr>
        <p:txBody>
          <a:bodyPr/>
          <a:lstStyle/>
          <a:p>
            <a:r>
              <a:rPr dirty="0">
                <a:effectLst/>
              </a:rPr>
              <a:t>Strategies for Engagement</a:t>
            </a:r>
          </a:p>
        </p:txBody>
      </p:sp>
      <p:sp>
        <p:nvSpPr>
          <p:cNvPr id="3" name="Content Placeholder 2"/>
          <p:cNvSpPr>
            <a:spLocks noGrp="1"/>
          </p:cNvSpPr>
          <p:nvPr>
            <p:ph idx="1"/>
          </p:nvPr>
        </p:nvSpPr>
        <p:spPr>
          <a:xfrm>
            <a:off x="913795" y="1426464"/>
            <a:ext cx="10353762" cy="4364736"/>
          </a:xfrm>
        </p:spPr>
        <p:txBody>
          <a:bodyPr>
            <a:normAutofit/>
          </a:bodyPr>
          <a:lstStyle/>
          <a:p>
            <a:pPr>
              <a:lnSpc>
                <a:spcPct val="100000"/>
              </a:lnSpc>
            </a:pPr>
            <a:r>
              <a:rPr sz="3200" dirty="0">
                <a:effectLst/>
              </a:rPr>
              <a:t>Use open-ended and age-appropriate questions.</a:t>
            </a:r>
          </a:p>
          <a:p>
            <a:pPr>
              <a:lnSpc>
                <a:spcPct val="100000"/>
              </a:lnSpc>
            </a:pPr>
            <a:r>
              <a:rPr sz="3200" dirty="0">
                <a:effectLst/>
              </a:rPr>
              <a:t>Incorporate activities, storytelling, and creative expression.</a:t>
            </a:r>
          </a:p>
          <a:p>
            <a:pPr>
              <a:lnSpc>
                <a:spcPct val="100000"/>
              </a:lnSpc>
            </a:pPr>
            <a:r>
              <a:rPr sz="3200" dirty="0">
                <a:effectLst/>
              </a:rPr>
              <a:t>Be present, patient, and non-judgmental.</a:t>
            </a:r>
          </a:p>
          <a:p>
            <a:pPr>
              <a:lnSpc>
                <a:spcPct val="100000"/>
              </a:lnSpc>
            </a:pPr>
            <a:r>
              <a:rPr sz="3200" dirty="0">
                <a:effectLst/>
              </a:rPr>
              <a:t>Involve youth in problem-solving and decision-making.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a:xfrm>
            <a:off x="1989364" y="258537"/>
            <a:ext cx="8229600" cy="1006475"/>
          </a:xfrm>
        </p:spPr>
        <p:txBody>
          <a:bodyPr>
            <a:normAutofit/>
          </a:bodyPr>
          <a:lstStyle/>
          <a:p>
            <a:pPr eaLnBrk="1" hangingPunct="1"/>
            <a:r>
              <a:rPr lang="en-US" sz="4000" dirty="0">
                <a:effectLst/>
              </a:rPr>
              <a:t>For Your Consideration</a:t>
            </a:r>
            <a:endParaRPr lang="en-US" sz="4000" dirty="0">
              <a:solidFill>
                <a:schemeClr val="tx1"/>
              </a:solidFill>
              <a:effectLst/>
              <a:latin typeface="Arial" panose="020B0604020202020204" pitchFamily="34" charset="0"/>
            </a:endParaRPr>
          </a:p>
        </p:txBody>
      </p:sp>
      <p:sp>
        <p:nvSpPr>
          <p:cNvPr id="547843" name="Rectangle 3"/>
          <p:cNvSpPr>
            <a:spLocks noGrp="1" noChangeArrowheads="1"/>
          </p:cNvSpPr>
          <p:nvPr>
            <p:ph idx="1"/>
          </p:nvPr>
        </p:nvSpPr>
        <p:spPr>
          <a:xfrm>
            <a:off x="785431" y="1349827"/>
            <a:ext cx="10275504" cy="5249636"/>
          </a:xfrm>
          <a:ln>
            <a:noFill/>
          </a:ln>
          <a:effectLst/>
        </p:spPr>
        <p:txBody>
          <a:bodyPr>
            <a:normAutofit/>
          </a:bodyPr>
          <a:lstStyle/>
          <a:p>
            <a:pPr marL="609600" indent="-609600">
              <a:lnSpc>
                <a:spcPct val="100000"/>
              </a:lnSpc>
              <a:spcBef>
                <a:spcPts val="400"/>
              </a:spcBef>
              <a:buClr>
                <a:schemeClr val="tx1"/>
              </a:buClr>
              <a:buSzTx/>
              <a:buFont typeface="Arial" pitchFamily="34" charset="0"/>
              <a:buChar char="•"/>
              <a:defRPr/>
            </a:pPr>
            <a:r>
              <a:rPr lang="en-US" sz="2800" dirty="0">
                <a:solidFill>
                  <a:srgbClr val="FFFFFF"/>
                </a:solidFill>
                <a:effectLst/>
              </a:rPr>
              <a:t>For copyright reasons and confidentiality some of PowerPoint slides may be absent from your handouts.</a:t>
            </a:r>
          </a:p>
          <a:p>
            <a:pPr marL="609600" indent="-609600">
              <a:lnSpc>
                <a:spcPct val="100000"/>
              </a:lnSpc>
              <a:spcBef>
                <a:spcPts val="400"/>
              </a:spcBef>
              <a:buClr>
                <a:schemeClr val="tx1"/>
              </a:buClr>
              <a:buSzTx/>
              <a:buFont typeface="Arial" pitchFamily="34" charset="0"/>
              <a:buChar char="•"/>
              <a:defRPr/>
            </a:pPr>
            <a:r>
              <a:rPr lang="en-US" sz="2800" dirty="0">
                <a:solidFill>
                  <a:srgbClr val="FFFFFF"/>
                </a:solidFill>
                <a:effectLst/>
              </a:rPr>
              <a:t>To download a PDF of this presentation, please go to: </a:t>
            </a:r>
            <a:r>
              <a:rPr lang="en-US" sz="2800" dirty="0">
                <a:solidFill>
                  <a:srgbClr val="6699FF"/>
                </a:solidFill>
                <a:effectLst/>
              </a:rPr>
              <a:t>www.bobbertolino.com.</a:t>
            </a:r>
          </a:p>
          <a:p>
            <a:pPr marL="609600" indent="-609600">
              <a:lnSpc>
                <a:spcPct val="100000"/>
              </a:lnSpc>
              <a:spcBef>
                <a:spcPts val="400"/>
              </a:spcBef>
              <a:buClr>
                <a:schemeClr val="tx1"/>
              </a:buClr>
              <a:buSzTx/>
              <a:buFont typeface="Arial" pitchFamily="34" charset="0"/>
              <a:buChar char="•"/>
              <a:defRPr/>
            </a:pPr>
            <a:r>
              <a:rPr lang="en-US" sz="2800" dirty="0">
                <a:solidFill>
                  <a:srgbClr val="FFFFFF"/>
                </a:solidFill>
                <a:effectLst/>
              </a:rPr>
              <a:t>Please share the ideas from this presentation. You have permission to reproduce the handouts. I only ask that you maintain the integrity of the content.</a:t>
            </a:r>
          </a:p>
          <a:p>
            <a:pPr marL="609600" indent="-609600">
              <a:lnSpc>
                <a:spcPct val="100000"/>
              </a:lnSpc>
              <a:spcBef>
                <a:spcPts val="400"/>
              </a:spcBef>
              <a:buClr>
                <a:schemeClr val="tx1"/>
              </a:buClr>
              <a:buSzTx/>
              <a:buFont typeface="Arial" pitchFamily="34" charset="0"/>
              <a:buChar char="•"/>
              <a:defRPr/>
            </a:pPr>
            <a:r>
              <a:rPr lang="en-US" sz="2800" dirty="0">
                <a:solidFill>
                  <a:srgbClr val="FFFFFF"/>
                </a:solidFill>
                <a:effectLst/>
              </a:rPr>
              <a:t>Contact: bertolinob@cs.com; 314.852.7274</a:t>
            </a:r>
            <a:endParaRPr lang="en-US" sz="2800" dirty="0">
              <a:solidFill>
                <a:srgbClr val="6699FF"/>
              </a:solidFill>
              <a:effectLst/>
            </a:endParaRPr>
          </a:p>
        </p:txBody>
      </p:sp>
      <p:pic>
        <p:nvPicPr>
          <p:cNvPr id="6" name="Picture 5" descr="C:\Users\Scott D. Miller\Desktop\ICCE.png"/>
          <p:cNvPicPr>
            <a:picLocks noChangeAspect="1" noChangeArrowheads="1"/>
          </p:cNvPicPr>
          <p:nvPr/>
        </p:nvPicPr>
        <p:blipFill>
          <a:blip r:embed="rId3" cstate="print"/>
          <a:srcRect/>
          <a:stretch>
            <a:fillRect/>
          </a:stretch>
        </p:blipFill>
        <p:spPr bwMode="auto">
          <a:xfrm>
            <a:off x="8984198" y="5606687"/>
            <a:ext cx="1935325" cy="482437"/>
          </a:xfrm>
          <a:prstGeom prst="rect">
            <a:avLst/>
          </a:prstGeom>
          <a:noFill/>
          <a:ln w="9525">
            <a:noFill/>
            <a:miter lim="800000"/>
            <a:headEnd/>
            <a:tailEnd/>
          </a:ln>
        </p:spPr>
      </p:pic>
      <p:pic>
        <p:nvPicPr>
          <p:cNvPr id="7" name="Picture 6" descr="MUlogo_Stack_White.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7"/>
              <a:stretch>
                <a:fillRect/>
              </a:stretch>
            </p:blipFill>
          </mc:Choice>
          <mc:Fallback>
            <p:blipFill>
              <a:blip r:embed="rId8"/>
              <a:stretch>
                <a:fillRect/>
              </a:stretch>
            </p:blipFill>
          </mc:Fallback>
        </mc:AlternateContent>
        <p:spPr>
          <a:xfrm>
            <a:off x="6008204" y="5606687"/>
            <a:ext cx="1913532" cy="587106"/>
          </a:xfrm>
          <a:prstGeom prst="rect">
            <a:avLst/>
          </a:prstGeom>
        </p:spPr>
      </p:pic>
      <p:pic>
        <p:nvPicPr>
          <p:cNvPr id="9218" name="Picture 2" descr="http://bobbertolino.com/Homepage/imag001.gi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89482" y="5250667"/>
            <a:ext cx="973393" cy="1005840"/>
          </a:xfrm>
          <a:prstGeom prst="rect">
            <a:avLst/>
          </a:prstGeom>
        </p:spPr>
      </p:pic>
      <p:sp>
        <p:nvSpPr>
          <p:cNvPr id="3" name="TextBox 2"/>
          <p:cNvSpPr txBox="1"/>
          <p:nvPr/>
        </p:nvSpPr>
        <p:spPr>
          <a:xfrm>
            <a:off x="1307960" y="6304454"/>
            <a:ext cx="1736435"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bobbertolino.com</a:t>
            </a:r>
          </a:p>
        </p:txBody>
      </p:sp>
      <p:pic>
        <p:nvPicPr>
          <p:cNvPr id="9220" name="Picture 4" descr="Youth In Need"/>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67774" y="5457429"/>
            <a:ext cx="1477968" cy="1005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044426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2"/>
          <p:cNvSpPr>
            <a:spLocks noGrp="1"/>
          </p:cNvSpPr>
          <p:nvPr>
            <p:ph type="title"/>
          </p:nvPr>
        </p:nvSpPr>
        <p:spPr>
          <a:xfrm>
            <a:off x="2057400" y="304800"/>
            <a:ext cx="8153400" cy="990600"/>
          </a:xfrm>
        </p:spPr>
        <p:txBody>
          <a:bodyPr>
            <a:normAutofit fontScale="90000"/>
          </a:bodyPr>
          <a:lstStyle/>
          <a:p>
            <a:pPr algn="ctr"/>
            <a:r>
              <a:rPr lang="en-US" b="0" dirty="0">
                <a:effectLst/>
                <a:latin typeface="Arial" pitchFamily="34" charset="0"/>
                <a:cs typeface="Arial" pitchFamily="34" charset="0"/>
              </a:rPr>
              <a:t>Types Primary Forms of Questions</a:t>
            </a:r>
          </a:p>
        </p:txBody>
      </p:sp>
      <p:sp>
        <p:nvSpPr>
          <p:cNvPr id="4" name="Content Placeholder 3"/>
          <p:cNvSpPr>
            <a:spLocks noGrp="1"/>
          </p:cNvSpPr>
          <p:nvPr>
            <p:ph sz="quarter" idx="1"/>
          </p:nvPr>
        </p:nvSpPr>
        <p:spPr>
          <a:xfrm>
            <a:off x="457201" y="1447800"/>
            <a:ext cx="10744200" cy="4800600"/>
          </a:xfrm>
        </p:spPr>
        <p:txBody>
          <a:bodyPr>
            <a:normAutofit/>
          </a:bodyPr>
          <a:lstStyle/>
          <a:p>
            <a:pPr lvl="1">
              <a:buSzPct val="100000"/>
              <a:buFont typeface="Arial" pitchFamily="34" charset="0"/>
              <a:buChar char="•"/>
            </a:pPr>
            <a:r>
              <a:rPr lang="en-US" sz="3200" i="1" dirty="0">
                <a:latin typeface="Arial" charset="0"/>
                <a:cs typeface="Arial" charset="0"/>
              </a:rPr>
              <a:t>Why </a:t>
            </a:r>
            <a:r>
              <a:rPr lang="en-US" sz="3200" dirty="0">
                <a:latin typeface="Arial" charset="0"/>
                <a:cs typeface="Arial" charset="0"/>
              </a:rPr>
              <a:t>– involve exploration of motive, rationale for behaviors</a:t>
            </a:r>
          </a:p>
          <a:p>
            <a:pPr lvl="1">
              <a:buSzPct val="100000"/>
              <a:buFont typeface="Arial" pitchFamily="34" charset="0"/>
              <a:buChar char="•"/>
            </a:pPr>
            <a:r>
              <a:rPr lang="en-US" sz="3200" i="1" dirty="0">
                <a:latin typeface="Arial" charset="0"/>
                <a:cs typeface="Arial" charset="0"/>
              </a:rPr>
              <a:t>4WH </a:t>
            </a:r>
            <a:r>
              <a:rPr lang="en-US" sz="3200" dirty="0">
                <a:latin typeface="Arial" charset="0"/>
                <a:cs typeface="Arial" charset="0"/>
              </a:rPr>
              <a:t>(who, what, when, where, how) – are process-oriented and used to explore actions and the effects of actions</a:t>
            </a:r>
          </a:p>
        </p:txBody>
      </p:sp>
    </p:spTree>
    <p:extLst>
      <p:ext uri="{BB962C8B-B14F-4D97-AF65-F5344CB8AC3E}">
        <p14:creationId xmlns:p14="http://schemas.microsoft.com/office/powerpoint/2010/main" val="54413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xEl>
                                              <p:pRg st="0" end="0"/>
                                            </p:txEl>
                                          </p:spTgt>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4009"/>
            <a:ext cx="10353761" cy="1271016"/>
          </a:xfrm>
        </p:spPr>
        <p:txBody>
          <a:bodyPr/>
          <a:lstStyle/>
          <a:p>
            <a:r>
              <a:rPr lang="en-US" dirty="0">
                <a:effectLst/>
              </a:rPr>
              <a:t>Challenges</a:t>
            </a:r>
            <a:r>
              <a:rPr dirty="0">
                <a:effectLst/>
              </a:rPr>
              <a:t> to Engagement</a:t>
            </a:r>
          </a:p>
        </p:txBody>
      </p:sp>
      <p:sp>
        <p:nvSpPr>
          <p:cNvPr id="3" name="Content Placeholder 2"/>
          <p:cNvSpPr>
            <a:spLocks noGrp="1"/>
          </p:cNvSpPr>
          <p:nvPr>
            <p:ph idx="1"/>
          </p:nvPr>
        </p:nvSpPr>
        <p:spPr>
          <a:xfrm>
            <a:off x="913795" y="1335025"/>
            <a:ext cx="10353762" cy="4456175"/>
          </a:xfrm>
        </p:spPr>
        <p:txBody>
          <a:bodyPr>
            <a:normAutofit/>
          </a:bodyPr>
          <a:lstStyle/>
          <a:p>
            <a:pPr>
              <a:lnSpc>
                <a:spcPct val="100000"/>
              </a:lnSpc>
            </a:pPr>
            <a:r>
              <a:rPr sz="3200" dirty="0">
                <a:effectLst/>
              </a:rPr>
              <a:t>Mistrust of adults or systems.</a:t>
            </a:r>
          </a:p>
          <a:p>
            <a:pPr>
              <a:lnSpc>
                <a:spcPct val="100000"/>
              </a:lnSpc>
            </a:pPr>
            <a:r>
              <a:rPr sz="3200" dirty="0">
                <a:effectLst/>
              </a:rPr>
              <a:t>Trauma and emotional dysregulation.</a:t>
            </a:r>
          </a:p>
          <a:p>
            <a:pPr>
              <a:lnSpc>
                <a:spcPct val="100000"/>
              </a:lnSpc>
            </a:pPr>
            <a:r>
              <a:rPr sz="3200" dirty="0">
                <a:effectLst/>
              </a:rPr>
              <a:t>Communication challenges.</a:t>
            </a:r>
          </a:p>
          <a:p>
            <a:pPr>
              <a:lnSpc>
                <a:spcPct val="100000"/>
              </a:lnSpc>
            </a:pPr>
            <a:r>
              <a:rPr sz="3200" dirty="0">
                <a:effectLst/>
              </a:rPr>
              <a:t>Cultural or language differences.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0"/>
            <a:ext cx="10353761" cy="1353311"/>
          </a:xfrm>
        </p:spPr>
        <p:txBody>
          <a:bodyPr/>
          <a:lstStyle/>
          <a:p>
            <a:r>
              <a:rPr dirty="0">
                <a:effectLst/>
              </a:rPr>
              <a:t>Engagement in Crisis Situations</a:t>
            </a:r>
          </a:p>
        </p:txBody>
      </p:sp>
      <p:sp>
        <p:nvSpPr>
          <p:cNvPr id="3" name="Content Placeholder 2"/>
          <p:cNvSpPr>
            <a:spLocks noGrp="1"/>
          </p:cNvSpPr>
          <p:nvPr>
            <p:ph idx="1"/>
          </p:nvPr>
        </p:nvSpPr>
        <p:spPr>
          <a:xfrm>
            <a:off x="913795" y="1353312"/>
            <a:ext cx="10353762" cy="4437888"/>
          </a:xfrm>
        </p:spPr>
        <p:txBody>
          <a:bodyPr>
            <a:normAutofit/>
          </a:bodyPr>
          <a:lstStyle/>
          <a:p>
            <a:pPr>
              <a:lnSpc>
                <a:spcPct val="100000"/>
              </a:lnSpc>
            </a:pPr>
            <a:r>
              <a:rPr sz="3200" dirty="0">
                <a:effectLst/>
              </a:rPr>
              <a:t>Stay calm and grounded.</a:t>
            </a:r>
          </a:p>
          <a:p>
            <a:pPr>
              <a:lnSpc>
                <a:spcPct val="100000"/>
              </a:lnSpc>
            </a:pPr>
            <a:r>
              <a:rPr sz="3200" dirty="0">
                <a:effectLst/>
              </a:rPr>
              <a:t>Focus on safety and stabilization first.</a:t>
            </a:r>
          </a:p>
          <a:p>
            <a:pPr>
              <a:lnSpc>
                <a:spcPct val="100000"/>
              </a:lnSpc>
            </a:pPr>
            <a:r>
              <a:rPr sz="3200" dirty="0">
                <a:effectLst/>
              </a:rPr>
              <a:t>Use simple, clear communication.</a:t>
            </a:r>
          </a:p>
          <a:p>
            <a:pPr>
              <a:lnSpc>
                <a:spcPct val="100000"/>
              </a:lnSpc>
            </a:pPr>
            <a:r>
              <a:rPr sz="3200" dirty="0">
                <a:effectLst/>
              </a:rPr>
              <a:t>Allow space for emotional expression.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83CCF-5D1A-4E36-6294-B591EF510DF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7AD9371-85F0-0ED3-219D-62D357C40246}"/>
              </a:ext>
            </a:extLst>
          </p:cNvPr>
          <p:cNvSpPr>
            <a:spLocks noGrp="1"/>
          </p:cNvSpPr>
          <p:nvPr>
            <p:ph type="ctrTitle"/>
          </p:nvPr>
        </p:nvSpPr>
        <p:spPr>
          <a:xfrm>
            <a:off x="1595269" y="1367488"/>
            <a:ext cx="9001462" cy="2061512"/>
          </a:xfrm>
        </p:spPr>
        <p:txBody>
          <a:bodyPr>
            <a:normAutofit/>
          </a:bodyPr>
          <a:lstStyle/>
          <a:p>
            <a:r>
              <a:rPr lang="en-US" sz="6000" dirty="0">
                <a:effectLst/>
              </a:rPr>
              <a:t>3</a:t>
            </a:r>
            <a:br>
              <a:rPr lang="en-US" sz="5400" dirty="0">
                <a:effectLst/>
              </a:rPr>
            </a:br>
            <a:r>
              <a:rPr lang="en-US" sz="5400" dirty="0">
                <a:effectLst/>
              </a:rPr>
              <a:t>Family Relationships</a:t>
            </a:r>
          </a:p>
        </p:txBody>
      </p:sp>
    </p:spTree>
    <p:extLst>
      <p:ext uri="{BB962C8B-B14F-4D97-AF65-F5344CB8AC3E}">
        <p14:creationId xmlns:p14="http://schemas.microsoft.com/office/powerpoint/2010/main" val="2469894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4009"/>
            <a:ext cx="10353761" cy="1216152"/>
          </a:xfrm>
        </p:spPr>
        <p:txBody>
          <a:bodyPr/>
          <a:lstStyle/>
          <a:p>
            <a:r>
              <a:rPr dirty="0">
                <a:effectLst/>
              </a:rPr>
              <a:t>Importance of Family Relationships</a:t>
            </a:r>
          </a:p>
        </p:txBody>
      </p:sp>
      <p:sp>
        <p:nvSpPr>
          <p:cNvPr id="3" name="Content Placeholder 2"/>
          <p:cNvSpPr>
            <a:spLocks noGrp="1"/>
          </p:cNvSpPr>
          <p:nvPr>
            <p:ph idx="1"/>
          </p:nvPr>
        </p:nvSpPr>
        <p:spPr>
          <a:xfrm>
            <a:off x="913795" y="1389888"/>
            <a:ext cx="10150445" cy="4401312"/>
          </a:xfrm>
        </p:spPr>
        <p:txBody>
          <a:bodyPr>
            <a:normAutofit/>
          </a:bodyPr>
          <a:lstStyle/>
          <a:p>
            <a:pPr>
              <a:lnSpc>
                <a:spcPct val="100000"/>
              </a:lnSpc>
            </a:pPr>
            <a:r>
              <a:rPr sz="3200" dirty="0">
                <a:effectLst/>
              </a:rPr>
              <a:t>Family relationships are foundational to emotional well-being.</a:t>
            </a:r>
          </a:p>
          <a:p>
            <a:pPr>
              <a:lnSpc>
                <a:spcPct val="100000"/>
              </a:lnSpc>
            </a:pPr>
            <a:r>
              <a:rPr sz="3200" dirty="0">
                <a:effectLst/>
              </a:rPr>
              <a:t>They influence identity, attachment, and coping mechanisms.</a:t>
            </a:r>
          </a:p>
          <a:p>
            <a:pPr>
              <a:lnSpc>
                <a:spcPct val="100000"/>
              </a:lnSpc>
            </a:pPr>
            <a:r>
              <a:rPr sz="3200" dirty="0">
                <a:effectLst/>
              </a:rPr>
              <a:t>Supportive family systems can buffer against crisis impact.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18873"/>
            <a:ext cx="10353761" cy="1225296"/>
          </a:xfrm>
        </p:spPr>
        <p:txBody>
          <a:bodyPr/>
          <a:lstStyle/>
          <a:p>
            <a:r>
              <a:rPr dirty="0">
                <a:effectLst/>
              </a:rPr>
              <a:t>Dynamics in Family Relationships</a:t>
            </a:r>
          </a:p>
        </p:txBody>
      </p:sp>
      <p:sp>
        <p:nvSpPr>
          <p:cNvPr id="3" name="Content Placeholder 2"/>
          <p:cNvSpPr>
            <a:spLocks noGrp="1"/>
          </p:cNvSpPr>
          <p:nvPr>
            <p:ph idx="1"/>
          </p:nvPr>
        </p:nvSpPr>
        <p:spPr>
          <a:xfrm>
            <a:off x="913795" y="1344169"/>
            <a:ext cx="10353762" cy="4447031"/>
          </a:xfrm>
        </p:spPr>
        <p:txBody>
          <a:bodyPr>
            <a:normAutofit/>
          </a:bodyPr>
          <a:lstStyle/>
          <a:p>
            <a:pPr>
              <a:lnSpc>
                <a:spcPct val="100000"/>
              </a:lnSpc>
            </a:pPr>
            <a:r>
              <a:rPr sz="3200" dirty="0">
                <a:effectLst/>
              </a:rPr>
              <a:t>Roles and rules within the family system.</a:t>
            </a:r>
          </a:p>
          <a:p>
            <a:pPr>
              <a:lnSpc>
                <a:spcPct val="100000"/>
              </a:lnSpc>
            </a:pPr>
            <a:r>
              <a:rPr sz="3200" dirty="0">
                <a:effectLst/>
              </a:rPr>
              <a:t>Communication patterns: open vs. closed.</a:t>
            </a:r>
          </a:p>
          <a:p>
            <a:pPr>
              <a:lnSpc>
                <a:spcPct val="100000"/>
              </a:lnSpc>
            </a:pPr>
            <a:r>
              <a:rPr sz="3200" dirty="0">
                <a:effectLst/>
              </a:rPr>
              <a:t>Power dynamics and hierarchy.</a:t>
            </a:r>
          </a:p>
          <a:p>
            <a:pPr>
              <a:lnSpc>
                <a:spcPct val="100000"/>
              </a:lnSpc>
            </a:pPr>
            <a:r>
              <a:rPr sz="3200" dirty="0">
                <a:effectLst/>
              </a:rPr>
              <a:t>Attachment styles and emotional bonds.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91441"/>
            <a:ext cx="10353761" cy="1133856"/>
          </a:xfrm>
        </p:spPr>
        <p:txBody>
          <a:bodyPr/>
          <a:lstStyle/>
          <a:p>
            <a:r>
              <a:rPr dirty="0">
                <a:effectLst/>
              </a:rPr>
              <a:t>Common Challenges in Families</a:t>
            </a:r>
          </a:p>
        </p:txBody>
      </p:sp>
      <p:sp>
        <p:nvSpPr>
          <p:cNvPr id="3" name="Content Placeholder 2"/>
          <p:cNvSpPr>
            <a:spLocks noGrp="1"/>
          </p:cNvSpPr>
          <p:nvPr>
            <p:ph idx="1"/>
          </p:nvPr>
        </p:nvSpPr>
        <p:spPr>
          <a:xfrm>
            <a:off x="913795" y="1307592"/>
            <a:ext cx="10353762" cy="4483608"/>
          </a:xfrm>
        </p:spPr>
        <p:txBody>
          <a:bodyPr>
            <a:normAutofit/>
          </a:bodyPr>
          <a:lstStyle/>
          <a:p>
            <a:pPr>
              <a:lnSpc>
                <a:spcPct val="100000"/>
              </a:lnSpc>
            </a:pPr>
            <a:r>
              <a:rPr sz="3200" dirty="0">
                <a:effectLst/>
              </a:rPr>
              <a:t>Conflict and communication breakdowns.</a:t>
            </a:r>
          </a:p>
          <a:p>
            <a:pPr>
              <a:lnSpc>
                <a:spcPct val="100000"/>
              </a:lnSpc>
            </a:pPr>
            <a:r>
              <a:rPr sz="3200" dirty="0">
                <a:effectLst/>
              </a:rPr>
              <a:t>Parental stress or mental health issues.</a:t>
            </a:r>
          </a:p>
          <a:p>
            <a:pPr>
              <a:lnSpc>
                <a:spcPct val="100000"/>
              </a:lnSpc>
            </a:pPr>
            <a:r>
              <a:rPr sz="3200" dirty="0">
                <a:effectLst/>
              </a:rPr>
              <a:t>Substance abuse, trauma, or abuse.</a:t>
            </a:r>
          </a:p>
          <a:p>
            <a:pPr>
              <a:lnSpc>
                <a:spcPct val="100000"/>
              </a:lnSpc>
            </a:pPr>
            <a:r>
              <a:rPr sz="3200" dirty="0">
                <a:effectLst/>
              </a:rPr>
              <a:t>Separation, divorce, or loss.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
            <a:ext cx="10353761" cy="1417320"/>
          </a:xfrm>
        </p:spPr>
        <p:txBody>
          <a:bodyPr/>
          <a:lstStyle/>
          <a:p>
            <a:r>
              <a:rPr dirty="0">
                <a:effectLst/>
              </a:rPr>
              <a:t>Family Engagement During Crisis</a:t>
            </a:r>
          </a:p>
        </p:txBody>
      </p:sp>
      <p:sp>
        <p:nvSpPr>
          <p:cNvPr id="3" name="Content Placeholder 2"/>
          <p:cNvSpPr>
            <a:spLocks noGrp="1"/>
          </p:cNvSpPr>
          <p:nvPr>
            <p:ph idx="1"/>
          </p:nvPr>
        </p:nvSpPr>
        <p:spPr>
          <a:xfrm>
            <a:off x="913795" y="1417321"/>
            <a:ext cx="10223597" cy="4373879"/>
          </a:xfrm>
        </p:spPr>
        <p:txBody>
          <a:bodyPr>
            <a:normAutofit/>
          </a:bodyPr>
          <a:lstStyle/>
          <a:p>
            <a:pPr>
              <a:lnSpc>
                <a:spcPct val="100000"/>
              </a:lnSpc>
            </a:pPr>
            <a:r>
              <a:rPr sz="3200" dirty="0">
                <a:effectLst/>
              </a:rPr>
              <a:t>Respect family roles and strengths.</a:t>
            </a:r>
          </a:p>
          <a:p>
            <a:pPr>
              <a:lnSpc>
                <a:spcPct val="100000"/>
              </a:lnSpc>
            </a:pPr>
            <a:r>
              <a:rPr sz="3200" dirty="0">
                <a:effectLst/>
              </a:rPr>
              <a:t>Facilitate clear, compassionate communication.</a:t>
            </a:r>
          </a:p>
          <a:p>
            <a:pPr>
              <a:lnSpc>
                <a:spcPct val="100000"/>
              </a:lnSpc>
            </a:pPr>
            <a:r>
              <a:rPr sz="3200" dirty="0">
                <a:effectLst/>
              </a:rPr>
              <a:t>Include families in safety and care planning.</a:t>
            </a:r>
          </a:p>
          <a:p>
            <a:pPr>
              <a:lnSpc>
                <a:spcPct val="100000"/>
              </a:lnSpc>
            </a:pPr>
            <a:r>
              <a:rPr sz="3200" dirty="0">
                <a:effectLst/>
              </a:rPr>
              <a:t>Recognize and validate diverse family experiences.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46304"/>
            <a:ext cx="10353761" cy="1197864"/>
          </a:xfrm>
        </p:spPr>
        <p:txBody>
          <a:bodyPr/>
          <a:lstStyle/>
          <a:p>
            <a:r>
              <a:rPr dirty="0">
                <a:effectLst/>
              </a:rPr>
              <a:t>Supporting Healthy Family Functioning</a:t>
            </a:r>
          </a:p>
        </p:txBody>
      </p:sp>
      <p:sp>
        <p:nvSpPr>
          <p:cNvPr id="3" name="Content Placeholder 2"/>
          <p:cNvSpPr>
            <a:spLocks noGrp="1"/>
          </p:cNvSpPr>
          <p:nvPr>
            <p:ph idx="1"/>
          </p:nvPr>
        </p:nvSpPr>
        <p:spPr>
          <a:xfrm>
            <a:off x="913795" y="1472184"/>
            <a:ext cx="10187021" cy="4319016"/>
          </a:xfrm>
        </p:spPr>
        <p:txBody>
          <a:bodyPr>
            <a:normAutofit/>
          </a:bodyPr>
          <a:lstStyle/>
          <a:p>
            <a:pPr>
              <a:lnSpc>
                <a:spcPct val="100000"/>
              </a:lnSpc>
            </a:pPr>
            <a:r>
              <a:rPr sz="3200" dirty="0">
                <a:effectLst/>
              </a:rPr>
              <a:t>Encourage emotional expression and active listening.</a:t>
            </a:r>
          </a:p>
          <a:p>
            <a:pPr>
              <a:lnSpc>
                <a:spcPct val="100000"/>
              </a:lnSpc>
            </a:pPr>
            <a:r>
              <a:rPr sz="3200" dirty="0">
                <a:effectLst/>
              </a:rPr>
              <a:t>Promote consistency, routines, and stability.</a:t>
            </a:r>
          </a:p>
          <a:p>
            <a:pPr>
              <a:lnSpc>
                <a:spcPct val="100000"/>
              </a:lnSpc>
            </a:pPr>
            <a:r>
              <a:rPr sz="3200" dirty="0">
                <a:effectLst/>
              </a:rPr>
              <a:t>Connect families with resources and support systems.</a:t>
            </a:r>
          </a:p>
          <a:p>
            <a:pPr>
              <a:lnSpc>
                <a:spcPct val="100000"/>
              </a:lnSpc>
            </a:pPr>
            <a:r>
              <a:rPr sz="3200" dirty="0">
                <a:effectLst/>
              </a:rPr>
              <a:t>Reinforce strengths and resilience.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883B0-9C4E-F051-6623-95B21FFB9B1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5944312-F8FC-CB03-4C24-46236FF44EF7}"/>
              </a:ext>
            </a:extLst>
          </p:cNvPr>
          <p:cNvSpPr>
            <a:spLocks noGrp="1"/>
          </p:cNvSpPr>
          <p:nvPr>
            <p:ph type="ctrTitle"/>
          </p:nvPr>
        </p:nvSpPr>
        <p:spPr>
          <a:xfrm>
            <a:off x="1399142" y="1680211"/>
            <a:ext cx="9197589" cy="2187536"/>
          </a:xfrm>
        </p:spPr>
        <p:txBody>
          <a:bodyPr>
            <a:normAutofit/>
          </a:bodyPr>
          <a:lstStyle/>
          <a:p>
            <a:r>
              <a:rPr lang="en-US" sz="6700" dirty="0">
                <a:effectLst/>
              </a:rPr>
              <a:t>4</a:t>
            </a:r>
            <a:br>
              <a:rPr lang="en-US" sz="5400" dirty="0">
                <a:effectLst/>
              </a:rPr>
            </a:br>
            <a:r>
              <a:rPr lang="en-US" sz="5300" dirty="0">
                <a:effectLst/>
              </a:rPr>
              <a:t>De-escalation</a:t>
            </a:r>
            <a:endParaRPr lang="en-US" sz="5400" dirty="0">
              <a:effectLst/>
            </a:endParaRPr>
          </a:p>
        </p:txBody>
      </p:sp>
    </p:spTree>
    <p:extLst>
      <p:ext uri="{BB962C8B-B14F-4D97-AF65-F5344CB8AC3E}">
        <p14:creationId xmlns:p14="http://schemas.microsoft.com/office/powerpoint/2010/main" val="2793034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1981200" y="228601"/>
            <a:ext cx="8229600" cy="1219198"/>
          </a:xfrm>
        </p:spPr>
        <p:txBody>
          <a:bodyPr>
            <a:normAutofit/>
          </a:bodyPr>
          <a:lstStyle/>
          <a:p>
            <a:pPr algn="ctr">
              <a:defRPr/>
            </a:pPr>
            <a:r>
              <a:rPr lang="en-US" dirty="0">
                <a:solidFill>
                  <a:schemeClr val="tx1"/>
                </a:solidFill>
                <a:effectLst/>
                <a:cs typeface="Arial" panose="020B0604020202020204" pitchFamily="34" charset="0"/>
              </a:rPr>
              <a:t>Overview</a:t>
            </a:r>
          </a:p>
        </p:txBody>
      </p:sp>
      <p:sp>
        <p:nvSpPr>
          <p:cNvPr id="420867" name="Rectangle 3"/>
          <p:cNvSpPr>
            <a:spLocks noGrp="1" noChangeArrowheads="1"/>
          </p:cNvSpPr>
          <p:nvPr>
            <p:ph idx="1"/>
          </p:nvPr>
        </p:nvSpPr>
        <p:spPr>
          <a:xfrm>
            <a:off x="762000" y="1447799"/>
            <a:ext cx="10210800" cy="4841789"/>
          </a:xfrm>
          <a:effectLst/>
        </p:spPr>
        <p:txBody>
          <a:bodyPr>
            <a:normAutofit/>
          </a:bodyPr>
          <a:lstStyle/>
          <a:p>
            <a:pPr marL="742950" marR="0" lvl="0" indent="-742950">
              <a:lnSpc>
                <a:spcPct val="100000"/>
              </a:lnSpc>
              <a:spcBef>
                <a:spcPts val="400"/>
              </a:spcBef>
              <a:spcAft>
                <a:spcPts val="1200"/>
              </a:spcAft>
              <a:buFont typeface="+mj-lt"/>
              <a:buAutoNum type="arabicPeriod"/>
            </a:pPr>
            <a:r>
              <a:rPr lang="en-US" sz="3600" kern="100" dirty="0">
                <a:effectLst/>
                <a:ea typeface="Aptos" panose="020B0004020202020204" pitchFamily="34" charset="0"/>
                <a:cs typeface="Arial" panose="020B0604020202020204" pitchFamily="34" charset="0"/>
              </a:rPr>
              <a:t>Developmental Tasks of Children and Adolescents</a:t>
            </a:r>
          </a:p>
          <a:p>
            <a:pPr marL="742950" marR="0" lvl="0" indent="-742950">
              <a:lnSpc>
                <a:spcPct val="100000"/>
              </a:lnSpc>
              <a:spcBef>
                <a:spcPts val="400"/>
              </a:spcBef>
              <a:spcAft>
                <a:spcPts val="1200"/>
              </a:spcAft>
              <a:buFont typeface="+mj-lt"/>
              <a:buAutoNum type="arabicPeriod"/>
            </a:pPr>
            <a:r>
              <a:rPr lang="en-US" sz="3600" kern="100" dirty="0">
                <a:effectLst/>
                <a:ea typeface="Aptos" panose="020B0004020202020204" pitchFamily="34" charset="0"/>
                <a:cs typeface="Arial" panose="020B0604020202020204" pitchFamily="34" charset="0"/>
              </a:rPr>
              <a:t>Child and Youth Engagement</a:t>
            </a:r>
          </a:p>
          <a:p>
            <a:pPr marL="742950" marR="0" lvl="0" indent="-742950">
              <a:lnSpc>
                <a:spcPct val="100000"/>
              </a:lnSpc>
              <a:spcBef>
                <a:spcPts val="400"/>
              </a:spcBef>
              <a:spcAft>
                <a:spcPts val="1200"/>
              </a:spcAft>
              <a:buFont typeface="+mj-lt"/>
              <a:buAutoNum type="arabicPeriod"/>
            </a:pPr>
            <a:r>
              <a:rPr lang="en-US" sz="3600" kern="100" dirty="0">
                <a:effectLst/>
                <a:ea typeface="Aptos" panose="020B0004020202020204" pitchFamily="34" charset="0"/>
                <a:cs typeface="Arial" panose="020B0604020202020204" pitchFamily="34" charset="0"/>
              </a:rPr>
              <a:t>Family Relationships</a:t>
            </a:r>
          </a:p>
          <a:p>
            <a:pPr marL="742950" marR="0" lvl="0" indent="-742950">
              <a:lnSpc>
                <a:spcPct val="100000"/>
              </a:lnSpc>
              <a:spcBef>
                <a:spcPts val="400"/>
              </a:spcBef>
              <a:spcAft>
                <a:spcPts val="1200"/>
              </a:spcAft>
              <a:buFont typeface="+mj-lt"/>
              <a:buAutoNum type="arabicPeriod"/>
            </a:pPr>
            <a:r>
              <a:rPr lang="en-US" sz="3600" kern="100" dirty="0">
                <a:effectLst/>
                <a:ea typeface="Aptos" panose="020B0004020202020204" pitchFamily="34" charset="0"/>
                <a:cs typeface="Arial" panose="020B0604020202020204" pitchFamily="34" charset="0"/>
              </a:rPr>
              <a:t>De-escalation</a:t>
            </a:r>
          </a:p>
        </p:txBody>
      </p:sp>
    </p:spTree>
    <p:extLst>
      <p:ext uri="{BB962C8B-B14F-4D97-AF65-F5344CB8AC3E}">
        <p14:creationId xmlns:p14="http://schemas.microsoft.com/office/powerpoint/2010/main" val="9205825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0867">
                                            <p:txEl>
                                              <p:pRg st="0" end="0"/>
                                            </p:txEl>
                                          </p:spTgt>
                                        </p:tgtEl>
                                        <p:attrNameLst>
                                          <p:attrName>style.visibility</p:attrName>
                                        </p:attrNameLst>
                                      </p:cBhvr>
                                      <p:to>
                                        <p:strVal val="visible"/>
                                      </p:to>
                                    </p:set>
                                    <p:animEffect transition="in" filter="wipe(left)">
                                      <p:cBhvr>
                                        <p:cTn id="7" dur="500"/>
                                        <p:tgtEl>
                                          <p:spTgt spid="420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20867">
                                            <p:txEl>
                                              <p:pRg st="1" end="1"/>
                                            </p:txEl>
                                          </p:spTgt>
                                        </p:tgtEl>
                                        <p:attrNameLst>
                                          <p:attrName>style.visibility</p:attrName>
                                        </p:attrNameLst>
                                      </p:cBhvr>
                                      <p:to>
                                        <p:strVal val="visible"/>
                                      </p:to>
                                    </p:set>
                                    <p:animEffect transition="in" filter="wipe(left)">
                                      <p:cBhvr>
                                        <p:cTn id="12" dur="500"/>
                                        <p:tgtEl>
                                          <p:spTgt spid="420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20867">
                                            <p:txEl>
                                              <p:pRg st="2" end="2"/>
                                            </p:txEl>
                                          </p:spTgt>
                                        </p:tgtEl>
                                        <p:attrNameLst>
                                          <p:attrName>style.visibility</p:attrName>
                                        </p:attrNameLst>
                                      </p:cBhvr>
                                      <p:to>
                                        <p:strVal val="visible"/>
                                      </p:to>
                                    </p:set>
                                    <p:animEffect transition="in" filter="wipe(left)">
                                      <p:cBhvr>
                                        <p:cTn id="17" dur="500"/>
                                        <p:tgtEl>
                                          <p:spTgt spid="4208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20867">
                                            <p:txEl>
                                              <p:pRg st="3" end="3"/>
                                            </p:txEl>
                                          </p:spTgt>
                                        </p:tgtEl>
                                        <p:attrNameLst>
                                          <p:attrName>style.visibility</p:attrName>
                                        </p:attrNameLst>
                                      </p:cBhvr>
                                      <p:to>
                                        <p:strVal val="visible"/>
                                      </p:to>
                                    </p:set>
                                    <p:animEffect transition="in" filter="wipe(left)">
                                      <p:cBhvr>
                                        <p:cTn id="22" dur="500"/>
                                        <p:tgtEl>
                                          <p:spTgt spid="420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6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00585"/>
            <a:ext cx="10353761" cy="1225296"/>
          </a:xfrm>
        </p:spPr>
        <p:txBody>
          <a:bodyPr/>
          <a:lstStyle/>
          <a:p>
            <a:r>
              <a:rPr dirty="0">
                <a:effectLst/>
              </a:rPr>
              <a:t>Understanding Crisis</a:t>
            </a:r>
          </a:p>
        </p:txBody>
      </p:sp>
      <p:sp>
        <p:nvSpPr>
          <p:cNvPr id="3" name="Content Placeholder 2"/>
          <p:cNvSpPr>
            <a:spLocks noGrp="1"/>
          </p:cNvSpPr>
          <p:nvPr>
            <p:ph idx="1"/>
          </p:nvPr>
        </p:nvSpPr>
        <p:spPr>
          <a:xfrm>
            <a:off x="913795" y="1325881"/>
            <a:ext cx="10353762" cy="4465319"/>
          </a:xfrm>
        </p:spPr>
        <p:txBody>
          <a:bodyPr>
            <a:normAutofit/>
          </a:bodyPr>
          <a:lstStyle/>
          <a:p>
            <a:pPr>
              <a:lnSpc>
                <a:spcPct val="100000"/>
              </a:lnSpc>
            </a:pPr>
            <a:r>
              <a:rPr sz="3200" dirty="0">
                <a:effectLst/>
              </a:rPr>
              <a:t>A crisis is a state of emotional turmoil or instability.</a:t>
            </a:r>
          </a:p>
          <a:p>
            <a:pPr>
              <a:lnSpc>
                <a:spcPct val="100000"/>
              </a:lnSpc>
            </a:pPr>
            <a:r>
              <a:rPr sz="3200" dirty="0">
                <a:effectLst/>
              </a:rPr>
              <a:t>May result from trauma, loss, mental illness, or external stressors.</a:t>
            </a:r>
          </a:p>
          <a:p>
            <a:pPr>
              <a:lnSpc>
                <a:spcPct val="100000"/>
              </a:lnSpc>
            </a:pPr>
            <a:r>
              <a:rPr sz="3200" dirty="0">
                <a:effectLst/>
              </a:rPr>
              <a:t>People in crisis may feel overwhelmed, confused, or out of control.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82296"/>
            <a:ext cx="10353761" cy="1216152"/>
          </a:xfrm>
        </p:spPr>
        <p:txBody>
          <a:bodyPr/>
          <a:lstStyle/>
          <a:p>
            <a:r>
              <a:rPr dirty="0">
                <a:effectLst/>
              </a:rPr>
              <a:t>Goals of De-escalation</a:t>
            </a:r>
          </a:p>
        </p:txBody>
      </p:sp>
      <p:sp>
        <p:nvSpPr>
          <p:cNvPr id="3" name="Content Placeholder 2"/>
          <p:cNvSpPr>
            <a:spLocks noGrp="1"/>
          </p:cNvSpPr>
          <p:nvPr>
            <p:ph idx="1"/>
          </p:nvPr>
        </p:nvSpPr>
        <p:spPr>
          <a:xfrm>
            <a:off x="913795" y="1435608"/>
            <a:ext cx="10353762" cy="4355592"/>
          </a:xfrm>
        </p:spPr>
        <p:txBody>
          <a:bodyPr>
            <a:normAutofit/>
          </a:bodyPr>
          <a:lstStyle/>
          <a:p>
            <a:pPr>
              <a:lnSpc>
                <a:spcPct val="100000"/>
              </a:lnSpc>
            </a:pPr>
            <a:r>
              <a:rPr sz="3200" dirty="0">
                <a:effectLst/>
              </a:rPr>
              <a:t>Ensure safety for all involved.</a:t>
            </a:r>
          </a:p>
          <a:p>
            <a:pPr>
              <a:lnSpc>
                <a:spcPct val="100000"/>
              </a:lnSpc>
            </a:pPr>
            <a:r>
              <a:rPr sz="3200" dirty="0">
                <a:effectLst/>
              </a:rPr>
              <a:t>Reduce the intensity of the crisis situation.</a:t>
            </a:r>
          </a:p>
          <a:p>
            <a:pPr>
              <a:lnSpc>
                <a:spcPct val="100000"/>
              </a:lnSpc>
            </a:pPr>
            <a:r>
              <a:rPr sz="3200" dirty="0">
                <a:effectLst/>
              </a:rPr>
              <a:t>Establish communication and build rapport.</a:t>
            </a:r>
          </a:p>
          <a:p>
            <a:pPr>
              <a:lnSpc>
                <a:spcPct val="100000"/>
              </a:lnSpc>
            </a:pPr>
            <a:r>
              <a:rPr sz="3200" dirty="0">
                <a:effectLst/>
              </a:rPr>
              <a:t>Guide the individual toward stabilization and support.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4009"/>
            <a:ext cx="10353761" cy="1335024"/>
          </a:xfrm>
        </p:spPr>
        <p:txBody>
          <a:bodyPr/>
          <a:lstStyle/>
          <a:p>
            <a:r>
              <a:rPr dirty="0">
                <a:effectLst/>
              </a:rPr>
              <a:t>Key Principles of De-escalation</a:t>
            </a:r>
          </a:p>
        </p:txBody>
      </p:sp>
      <p:sp>
        <p:nvSpPr>
          <p:cNvPr id="3" name="Content Placeholder 2"/>
          <p:cNvSpPr>
            <a:spLocks noGrp="1"/>
          </p:cNvSpPr>
          <p:nvPr>
            <p:ph idx="1"/>
          </p:nvPr>
        </p:nvSpPr>
        <p:spPr>
          <a:xfrm>
            <a:off x="913795" y="1499616"/>
            <a:ext cx="10353762" cy="4291584"/>
          </a:xfrm>
        </p:spPr>
        <p:txBody>
          <a:bodyPr>
            <a:normAutofit/>
          </a:bodyPr>
          <a:lstStyle/>
          <a:p>
            <a:pPr>
              <a:lnSpc>
                <a:spcPct val="100000"/>
              </a:lnSpc>
            </a:pPr>
            <a:r>
              <a:rPr sz="3200" dirty="0">
                <a:effectLst/>
              </a:rPr>
              <a:t>Remain calm and composed.</a:t>
            </a:r>
          </a:p>
          <a:p>
            <a:pPr>
              <a:lnSpc>
                <a:spcPct val="100000"/>
              </a:lnSpc>
            </a:pPr>
            <a:r>
              <a:rPr sz="3200" dirty="0">
                <a:effectLst/>
              </a:rPr>
              <a:t>Use non-threatening body language.</a:t>
            </a:r>
          </a:p>
          <a:p>
            <a:pPr>
              <a:lnSpc>
                <a:spcPct val="100000"/>
              </a:lnSpc>
            </a:pPr>
            <a:r>
              <a:rPr sz="3200" dirty="0">
                <a:effectLst/>
              </a:rPr>
              <a:t>Speak in a calm, clear, and supportive tone.</a:t>
            </a:r>
          </a:p>
          <a:p>
            <a:pPr>
              <a:lnSpc>
                <a:spcPct val="100000"/>
              </a:lnSpc>
            </a:pPr>
            <a:r>
              <a:rPr sz="3200" dirty="0">
                <a:effectLst/>
              </a:rPr>
              <a:t>Avoid arguing, threatening, or overreacting.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0"/>
            <a:ext cx="10353761" cy="1344167"/>
          </a:xfrm>
        </p:spPr>
        <p:txBody>
          <a:bodyPr/>
          <a:lstStyle/>
          <a:p>
            <a:r>
              <a:rPr dirty="0">
                <a:effectLst/>
              </a:rPr>
              <a:t>Effective Communication Strategies</a:t>
            </a:r>
          </a:p>
        </p:txBody>
      </p:sp>
      <p:sp>
        <p:nvSpPr>
          <p:cNvPr id="3" name="Content Placeholder 2"/>
          <p:cNvSpPr>
            <a:spLocks noGrp="1"/>
          </p:cNvSpPr>
          <p:nvPr>
            <p:ph idx="1"/>
          </p:nvPr>
        </p:nvSpPr>
        <p:spPr>
          <a:xfrm>
            <a:off x="913795" y="1463040"/>
            <a:ext cx="10353762" cy="4328160"/>
          </a:xfrm>
        </p:spPr>
        <p:txBody>
          <a:bodyPr>
            <a:normAutofit/>
          </a:bodyPr>
          <a:lstStyle/>
          <a:p>
            <a:pPr>
              <a:lnSpc>
                <a:spcPct val="100000"/>
              </a:lnSpc>
            </a:pPr>
            <a:r>
              <a:rPr sz="3200" dirty="0">
                <a:effectLst/>
              </a:rPr>
              <a:t>Use active listening and reflective responses.</a:t>
            </a:r>
          </a:p>
          <a:p>
            <a:pPr>
              <a:lnSpc>
                <a:spcPct val="100000"/>
              </a:lnSpc>
            </a:pPr>
            <a:r>
              <a:rPr sz="3200" dirty="0">
                <a:effectLst/>
              </a:rPr>
              <a:t>Validate emotions and experiences.</a:t>
            </a:r>
          </a:p>
          <a:p>
            <a:pPr>
              <a:lnSpc>
                <a:spcPct val="100000"/>
              </a:lnSpc>
            </a:pPr>
            <a:r>
              <a:rPr sz="3200" dirty="0">
                <a:effectLst/>
              </a:rPr>
              <a:t>Offer simple, clear choices when possible.</a:t>
            </a:r>
          </a:p>
          <a:p>
            <a:pPr>
              <a:lnSpc>
                <a:spcPct val="100000"/>
              </a:lnSpc>
            </a:pPr>
            <a:r>
              <a:rPr sz="3200" dirty="0">
                <a:effectLst/>
              </a:rPr>
              <a:t>Ask open-ended, non-judgmental questions.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73152"/>
            <a:ext cx="10353761" cy="1417319"/>
          </a:xfrm>
        </p:spPr>
        <p:txBody>
          <a:bodyPr/>
          <a:lstStyle/>
          <a:p>
            <a:r>
              <a:rPr dirty="0">
                <a:effectLst/>
              </a:rPr>
              <a:t>Common Mistakes to Avoid</a:t>
            </a:r>
          </a:p>
        </p:txBody>
      </p:sp>
      <p:sp>
        <p:nvSpPr>
          <p:cNvPr id="3" name="Content Placeholder 2"/>
          <p:cNvSpPr>
            <a:spLocks noGrp="1"/>
          </p:cNvSpPr>
          <p:nvPr>
            <p:ph idx="1"/>
          </p:nvPr>
        </p:nvSpPr>
        <p:spPr>
          <a:xfrm>
            <a:off x="913795" y="1490472"/>
            <a:ext cx="10353762" cy="4300728"/>
          </a:xfrm>
        </p:spPr>
        <p:txBody>
          <a:bodyPr>
            <a:normAutofit/>
          </a:bodyPr>
          <a:lstStyle/>
          <a:p>
            <a:pPr>
              <a:lnSpc>
                <a:spcPct val="100000"/>
              </a:lnSpc>
            </a:pPr>
            <a:r>
              <a:rPr sz="3200" dirty="0">
                <a:effectLst/>
              </a:rPr>
              <a:t>Rushing the interaction.</a:t>
            </a:r>
          </a:p>
          <a:p>
            <a:pPr>
              <a:lnSpc>
                <a:spcPct val="100000"/>
              </a:lnSpc>
            </a:pPr>
            <a:r>
              <a:rPr sz="3200" dirty="0">
                <a:effectLst/>
              </a:rPr>
              <a:t>Minimizing the person's distress.</a:t>
            </a:r>
          </a:p>
          <a:p>
            <a:pPr>
              <a:lnSpc>
                <a:spcPct val="100000"/>
              </a:lnSpc>
            </a:pPr>
            <a:r>
              <a:rPr sz="3200" dirty="0">
                <a:effectLst/>
              </a:rPr>
              <a:t>Becoming defensive or emotional.</a:t>
            </a:r>
          </a:p>
          <a:p>
            <a:pPr>
              <a:lnSpc>
                <a:spcPct val="100000"/>
              </a:lnSpc>
            </a:pPr>
            <a:r>
              <a:rPr sz="3200" dirty="0">
                <a:effectLst/>
              </a:rPr>
              <a:t>Using authoritative or commanding language.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B663F-69E0-F21C-28CE-8BC00C34975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0816C0F-923C-EB71-BA35-B9E1C50B32D5}"/>
              </a:ext>
            </a:extLst>
          </p:cNvPr>
          <p:cNvSpPr>
            <a:spLocks noGrp="1"/>
          </p:cNvSpPr>
          <p:nvPr>
            <p:ph type="ctrTitle"/>
          </p:nvPr>
        </p:nvSpPr>
        <p:spPr>
          <a:xfrm>
            <a:off x="1632024" y="1968246"/>
            <a:ext cx="8927951" cy="2308860"/>
          </a:xfrm>
        </p:spPr>
        <p:txBody>
          <a:bodyPr>
            <a:normAutofit fontScale="90000"/>
          </a:bodyPr>
          <a:lstStyle/>
          <a:p>
            <a:r>
              <a:rPr lang="en-US" sz="6700" dirty="0">
                <a:effectLst/>
              </a:rPr>
              <a:t>1</a:t>
            </a:r>
            <a:br>
              <a:rPr lang="en-US" sz="5400" dirty="0">
                <a:effectLst/>
              </a:rPr>
            </a:br>
            <a:r>
              <a:rPr lang="en-US" sz="5300" dirty="0">
                <a:effectLst/>
              </a:rPr>
              <a:t>Developmental Tasks of Children and Adolescents</a:t>
            </a:r>
            <a:br>
              <a:rPr lang="en-US" sz="5300" dirty="0">
                <a:effectLst/>
              </a:rPr>
            </a:br>
            <a:endParaRPr lang="en-US" sz="5400" dirty="0">
              <a:effectLst/>
            </a:endParaRPr>
          </a:p>
        </p:txBody>
      </p:sp>
    </p:spTree>
    <p:extLst>
      <p:ext uri="{BB962C8B-B14F-4D97-AF65-F5344CB8AC3E}">
        <p14:creationId xmlns:p14="http://schemas.microsoft.com/office/powerpoint/2010/main" val="1318866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70688"/>
            <a:ext cx="10353761" cy="1326321"/>
          </a:xfrm>
        </p:spPr>
        <p:txBody>
          <a:bodyPr/>
          <a:lstStyle/>
          <a:p>
            <a:r>
              <a:rPr dirty="0">
                <a:effectLst/>
              </a:rPr>
              <a:t>Infancy (0-2 years)</a:t>
            </a:r>
          </a:p>
        </p:txBody>
      </p:sp>
      <p:sp>
        <p:nvSpPr>
          <p:cNvPr id="3" name="Content Placeholder 2"/>
          <p:cNvSpPr>
            <a:spLocks noGrp="1"/>
          </p:cNvSpPr>
          <p:nvPr>
            <p:ph idx="1"/>
          </p:nvPr>
        </p:nvSpPr>
        <p:spPr>
          <a:xfrm>
            <a:off x="913795" y="1664208"/>
            <a:ext cx="10353762" cy="4126992"/>
          </a:xfrm>
        </p:spPr>
        <p:txBody>
          <a:bodyPr>
            <a:normAutofit/>
          </a:bodyPr>
          <a:lstStyle/>
          <a:p>
            <a:pPr>
              <a:lnSpc>
                <a:spcPct val="100000"/>
              </a:lnSpc>
            </a:pPr>
            <a:r>
              <a:rPr sz="3200" dirty="0">
                <a:effectLst/>
              </a:rPr>
              <a:t>Task: Develop trust vs. mistrust (Erikson)</a:t>
            </a:r>
          </a:p>
          <a:p>
            <a:pPr>
              <a:lnSpc>
                <a:spcPct val="100000"/>
              </a:lnSpc>
            </a:pPr>
            <a:r>
              <a:rPr sz="3200" dirty="0">
                <a:effectLst/>
              </a:rPr>
              <a:t>Forming secure attachments to caregivers</a:t>
            </a:r>
          </a:p>
          <a:p>
            <a:pPr>
              <a:lnSpc>
                <a:spcPct val="100000"/>
              </a:lnSpc>
            </a:pPr>
            <a:r>
              <a:rPr sz="3200" dirty="0">
                <a:effectLst/>
              </a:rPr>
              <a:t>Basic motor skills and sensory exploration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0"/>
            <a:ext cx="10353761" cy="1389889"/>
          </a:xfrm>
        </p:spPr>
        <p:txBody>
          <a:bodyPr/>
          <a:lstStyle/>
          <a:p>
            <a:r>
              <a:rPr dirty="0">
                <a:effectLst/>
              </a:rPr>
              <a:t>Early Childhood (2-6 years)</a:t>
            </a:r>
          </a:p>
        </p:txBody>
      </p:sp>
      <p:sp>
        <p:nvSpPr>
          <p:cNvPr id="3" name="Content Placeholder 2"/>
          <p:cNvSpPr>
            <a:spLocks noGrp="1"/>
          </p:cNvSpPr>
          <p:nvPr>
            <p:ph idx="1"/>
          </p:nvPr>
        </p:nvSpPr>
        <p:spPr>
          <a:xfrm>
            <a:off x="913795" y="1389889"/>
            <a:ext cx="10353762" cy="4401311"/>
          </a:xfrm>
        </p:spPr>
        <p:txBody>
          <a:bodyPr>
            <a:normAutofit/>
          </a:bodyPr>
          <a:lstStyle/>
          <a:p>
            <a:pPr>
              <a:lnSpc>
                <a:spcPct val="100000"/>
              </a:lnSpc>
            </a:pPr>
            <a:r>
              <a:rPr sz="3200" dirty="0">
                <a:effectLst/>
              </a:rPr>
              <a:t>Task: Develop autonomy and initiative.</a:t>
            </a:r>
          </a:p>
          <a:p>
            <a:pPr>
              <a:lnSpc>
                <a:spcPct val="100000"/>
              </a:lnSpc>
            </a:pPr>
            <a:r>
              <a:rPr sz="3200" dirty="0">
                <a:effectLst/>
              </a:rPr>
              <a:t>Language development and socialization.</a:t>
            </a:r>
          </a:p>
          <a:p>
            <a:pPr>
              <a:lnSpc>
                <a:spcPct val="100000"/>
              </a:lnSpc>
            </a:pPr>
            <a:r>
              <a:rPr sz="3200" dirty="0">
                <a:effectLst/>
              </a:rPr>
              <a:t>Beginning of self-control and emotional regulation.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37745"/>
            <a:ext cx="10353761" cy="1133856"/>
          </a:xfrm>
        </p:spPr>
        <p:txBody>
          <a:bodyPr/>
          <a:lstStyle/>
          <a:p>
            <a:r>
              <a:rPr dirty="0">
                <a:effectLst/>
              </a:rPr>
              <a:t>Middle Childhood (6-12 years)</a:t>
            </a:r>
          </a:p>
        </p:txBody>
      </p:sp>
      <p:sp>
        <p:nvSpPr>
          <p:cNvPr id="3" name="Content Placeholder 2"/>
          <p:cNvSpPr>
            <a:spLocks noGrp="1"/>
          </p:cNvSpPr>
          <p:nvPr>
            <p:ph idx="1"/>
          </p:nvPr>
        </p:nvSpPr>
        <p:spPr>
          <a:xfrm>
            <a:off x="913795" y="1600200"/>
            <a:ext cx="10353762" cy="4191000"/>
          </a:xfrm>
        </p:spPr>
        <p:txBody>
          <a:bodyPr>
            <a:normAutofit/>
          </a:bodyPr>
          <a:lstStyle/>
          <a:p>
            <a:pPr>
              <a:lnSpc>
                <a:spcPct val="100000"/>
              </a:lnSpc>
            </a:pPr>
            <a:r>
              <a:rPr sz="3200" dirty="0">
                <a:effectLst/>
              </a:rPr>
              <a:t>Task: Industry vs. inferiority</a:t>
            </a:r>
          </a:p>
          <a:p>
            <a:pPr>
              <a:lnSpc>
                <a:spcPct val="100000"/>
              </a:lnSpc>
            </a:pPr>
            <a:r>
              <a:rPr sz="3200" dirty="0">
                <a:effectLst/>
              </a:rPr>
              <a:t>Mastering academic skills and peer relationships</a:t>
            </a:r>
          </a:p>
          <a:p>
            <a:pPr>
              <a:lnSpc>
                <a:spcPct val="100000"/>
              </a:lnSpc>
            </a:pPr>
            <a:r>
              <a:rPr sz="3200" dirty="0">
                <a:effectLst/>
              </a:rPr>
              <a:t>Increased independence and responsibility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92025"/>
            <a:ext cx="10353761" cy="1188720"/>
          </a:xfrm>
        </p:spPr>
        <p:txBody>
          <a:bodyPr/>
          <a:lstStyle/>
          <a:p>
            <a:r>
              <a:rPr dirty="0">
                <a:effectLst/>
              </a:rPr>
              <a:t>Adolescence (12-18 years)</a:t>
            </a:r>
          </a:p>
        </p:txBody>
      </p:sp>
      <p:sp>
        <p:nvSpPr>
          <p:cNvPr id="3" name="Content Placeholder 2"/>
          <p:cNvSpPr>
            <a:spLocks noGrp="1"/>
          </p:cNvSpPr>
          <p:nvPr>
            <p:ph idx="1"/>
          </p:nvPr>
        </p:nvSpPr>
        <p:spPr>
          <a:xfrm>
            <a:off x="913795" y="1517904"/>
            <a:ext cx="10353762" cy="4273296"/>
          </a:xfrm>
        </p:spPr>
        <p:txBody>
          <a:bodyPr>
            <a:normAutofit/>
          </a:bodyPr>
          <a:lstStyle/>
          <a:p>
            <a:pPr>
              <a:lnSpc>
                <a:spcPct val="100000"/>
              </a:lnSpc>
            </a:pPr>
            <a:r>
              <a:rPr sz="3600" dirty="0">
                <a:effectLst/>
              </a:rPr>
              <a:t>Task: Identity vs. role confusion</a:t>
            </a:r>
          </a:p>
          <a:p>
            <a:pPr>
              <a:lnSpc>
                <a:spcPct val="100000"/>
              </a:lnSpc>
            </a:pPr>
            <a:r>
              <a:rPr sz="3600" dirty="0">
                <a:effectLst/>
              </a:rPr>
              <a:t>Developing personal identity and values</a:t>
            </a:r>
          </a:p>
          <a:p>
            <a:pPr>
              <a:lnSpc>
                <a:spcPct val="100000"/>
              </a:lnSpc>
            </a:pPr>
            <a:r>
              <a:rPr sz="3600" dirty="0">
                <a:effectLst/>
              </a:rPr>
              <a:t>Peer influence, emotional maturity, and abstract thinking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28601"/>
            <a:ext cx="10353761" cy="1161288"/>
          </a:xfrm>
        </p:spPr>
        <p:txBody>
          <a:bodyPr/>
          <a:lstStyle/>
          <a:p>
            <a:r>
              <a:rPr dirty="0">
                <a:effectLst/>
              </a:rPr>
              <a:t>Implications for Crisis Work</a:t>
            </a:r>
          </a:p>
        </p:txBody>
      </p:sp>
      <p:sp>
        <p:nvSpPr>
          <p:cNvPr id="3" name="Content Placeholder 2"/>
          <p:cNvSpPr>
            <a:spLocks noGrp="1"/>
          </p:cNvSpPr>
          <p:nvPr>
            <p:ph idx="1"/>
          </p:nvPr>
        </p:nvSpPr>
        <p:spPr>
          <a:xfrm>
            <a:off x="913795" y="1581912"/>
            <a:ext cx="10353762" cy="4209288"/>
          </a:xfrm>
        </p:spPr>
        <p:txBody>
          <a:bodyPr>
            <a:normAutofit/>
          </a:bodyPr>
          <a:lstStyle/>
          <a:p>
            <a:pPr>
              <a:lnSpc>
                <a:spcPct val="100000"/>
              </a:lnSpc>
            </a:pPr>
            <a:r>
              <a:rPr sz="3600" dirty="0">
                <a:effectLst/>
              </a:rPr>
              <a:t>Recognize developmental expectations and deviations.</a:t>
            </a:r>
          </a:p>
          <a:p>
            <a:pPr>
              <a:lnSpc>
                <a:spcPct val="100000"/>
              </a:lnSpc>
            </a:pPr>
            <a:r>
              <a:rPr sz="3600" dirty="0">
                <a:effectLst/>
              </a:rPr>
              <a:t>Tailor communication and interventions to developmental level.</a:t>
            </a:r>
          </a:p>
          <a:p>
            <a:pPr>
              <a:lnSpc>
                <a:spcPct val="100000"/>
              </a:lnSpc>
            </a:pPr>
            <a:r>
              <a:rPr sz="3600" dirty="0">
                <a:effectLst/>
              </a:rPr>
              <a:t>Support developmental resilience during crises.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TC104033921[[fn=Damask]]</Template>
  <TotalTime>53261</TotalTime>
  <Words>1827</Words>
  <Application>Microsoft Office PowerPoint</Application>
  <PresentationFormat>Widescreen</PresentationFormat>
  <Paragraphs>193</Paragraphs>
  <Slides>34</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Aptos</vt:lpstr>
      <vt:lpstr>Arial</vt:lpstr>
      <vt:lpstr>Arial Rounded MT Bold</vt:lpstr>
      <vt:lpstr>Bookman Old Style</vt:lpstr>
      <vt:lpstr>Calibri</vt:lpstr>
      <vt:lpstr>Rockwell</vt:lpstr>
      <vt:lpstr>Tahoma</vt:lpstr>
      <vt:lpstr>Times New Roman</vt:lpstr>
      <vt:lpstr>Damask</vt:lpstr>
      <vt:lpstr>PowerPoint Presentation</vt:lpstr>
      <vt:lpstr>For Your Consideration</vt:lpstr>
      <vt:lpstr>Overview</vt:lpstr>
      <vt:lpstr>1 Developmental Tasks of Children and Adolescents </vt:lpstr>
      <vt:lpstr>Infancy (0-2 years)</vt:lpstr>
      <vt:lpstr>Early Childhood (2-6 years)</vt:lpstr>
      <vt:lpstr>Middle Childhood (6-12 years)</vt:lpstr>
      <vt:lpstr>Adolescence (12-18 years)</vt:lpstr>
      <vt:lpstr>Implications for Crisis Work</vt:lpstr>
      <vt:lpstr>2 Child and Youth Engagement </vt:lpstr>
      <vt:lpstr>Best Available Research The Variance in Psychotherapy Outcome</vt:lpstr>
      <vt:lpstr>Evidence on Engagement</vt:lpstr>
      <vt:lpstr>Why Engagement Matters</vt:lpstr>
      <vt:lpstr>Developmental Considerations</vt:lpstr>
      <vt:lpstr>The Therapeutic Alliance Makes Substantial and Consistent Contributions to Outcome</vt:lpstr>
      <vt:lpstr>What is the Therapeutic Alliance?</vt:lpstr>
      <vt:lpstr>Principles of Effective Engagement</vt:lpstr>
      <vt:lpstr>Listening Skills</vt:lpstr>
      <vt:lpstr>Strategies for Engagement</vt:lpstr>
      <vt:lpstr>Types Primary Forms of Questions</vt:lpstr>
      <vt:lpstr>Challenges to Engagement</vt:lpstr>
      <vt:lpstr>Engagement in Crisis Situations</vt:lpstr>
      <vt:lpstr>3 Family Relationships</vt:lpstr>
      <vt:lpstr>Importance of Family Relationships</vt:lpstr>
      <vt:lpstr>Dynamics in Family Relationships</vt:lpstr>
      <vt:lpstr>Common Challenges in Families</vt:lpstr>
      <vt:lpstr>Family Engagement During Crisis</vt:lpstr>
      <vt:lpstr>Supporting Healthy Family Functioning</vt:lpstr>
      <vt:lpstr>4 De-escalation</vt:lpstr>
      <vt:lpstr>Understanding Crisis</vt:lpstr>
      <vt:lpstr>Goals of De-escalation</vt:lpstr>
      <vt:lpstr>Key Principles of De-escalation</vt:lpstr>
      <vt:lpstr>Effective Communication Strategies</vt:lpstr>
      <vt:lpstr>Common Mistakes to Avoid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Bertolino</dc:creator>
  <cp:lastModifiedBy>Bertolino, Robert A.</cp:lastModifiedBy>
  <cp:revision>1070</cp:revision>
  <cp:lastPrinted>2023-06-23T03:30:56Z</cp:lastPrinted>
  <dcterms:created xsi:type="dcterms:W3CDTF">2013-08-22T00:53:06Z</dcterms:created>
  <dcterms:modified xsi:type="dcterms:W3CDTF">2025-05-29T19:23:45Z</dcterms:modified>
</cp:coreProperties>
</file>