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1.xml" ContentType="application/vnd.openxmlformats-officedocument.presentationml.tags+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92" r:id="rId1"/>
    <p:sldMasterId id="2147484082" r:id="rId2"/>
  </p:sldMasterIdLst>
  <p:notesMasterIdLst>
    <p:notesMasterId r:id="rId66"/>
  </p:notesMasterIdLst>
  <p:sldIdLst>
    <p:sldId id="1391" r:id="rId3"/>
    <p:sldId id="443" r:id="rId4"/>
    <p:sldId id="1400" r:id="rId5"/>
    <p:sldId id="1180" r:id="rId6"/>
    <p:sldId id="1376" r:id="rId7"/>
    <p:sldId id="1378" r:id="rId8"/>
    <p:sldId id="1239" r:id="rId9"/>
    <p:sldId id="1372" r:id="rId10"/>
    <p:sldId id="1241" r:id="rId11"/>
    <p:sldId id="1120" r:id="rId12"/>
    <p:sldId id="1121" r:id="rId13"/>
    <p:sldId id="1422" r:id="rId14"/>
    <p:sldId id="1122" r:id="rId15"/>
    <p:sldId id="1423" r:id="rId16"/>
    <p:sldId id="1124" r:id="rId17"/>
    <p:sldId id="1424" r:id="rId18"/>
    <p:sldId id="1425" r:id="rId19"/>
    <p:sldId id="1370" r:id="rId20"/>
    <p:sldId id="1374" r:id="rId21"/>
    <p:sldId id="1426" r:id="rId22"/>
    <p:sldId id="1427" r:id="rId23"/>
    <p:sldId id="1406" r:id="rId24"/>
    <p:sldId id="1127" r:id="rId25"/>
    <p:sldId id="1183" r:id="rId26"/>
    <p:sldId id="1187" r:id="rId27"/>
    <p:sldId id="1188" r:id="rId28"/>
    <p:sldId id="1429" r:id="rId29"/>
    <p:sldId id="1430" r:id="rId30"/>
    <p:sldId id="1155" r:id="rId31"/>
    <p:sldId id="1156" r:id="rId32"/>
    <p:sldId id="1157" r:id="rId33"/>
    <p:sldId id="1431" r:id="rId34"/>
    <p:sldId id="1432" r:id="rId35"/>
    <p:sldId id="1428" r:id="rId36"/>
    <p:sldId id="1186" r:id="rId37"/>
    <p:sldId id="1414" r:id="rId38"/>
    <p:sldId id="1190" r:id="rId39"/>
    <p:sldId id="1401" r:id="rId40"/>
    <p:sldId id="1221" r:id="rId41"/>
    <p:sldId id="1386" r:id="rId42"/>
    <p:sldId id="1403" r:id="rId43"/>
    <p:sldId id="1404" r:id="rId44"/>
    <p:sldId id="1232" r:id="rId45"/>
    <p:sldId id="1416" r:id="rId46"/>
    <p:sldId id="1389" r:id="rId47"/>
    <p:sldId id="1390" r:id="rId48"/>
    <p:sldId id="1206" r:id="rId49"/>
    <p:sldId id="1207" r:id="rId50"/>
    <p:sldId id="1208" r:id="rId51"/>
    <p:sldId id="1209" r:id="rId52"/>
    <p:sldId id="1199" r:id="rId53"/>
    <p:sldId id="1407" r:id="rId54"/>
    <p:sldId id="1408" r:id="rId55"/>
    <p:sldId id="1409" r:id="rId56"/>
    <p:sldId id="1410" r:id="rId57"/>
    <p:sldId id="1413" r:id="rId58"/>
    <p:sldId id="1415" r:id="rId59"/>
    <p:sldId id="1395" r:id="rId60"/>
    <p:sldId id="1417" r:id="rId61"/>
    <p:sldId id="1418" r:id="rId62"/>
    <p:sldId id="1419" r:id="rId63"/>
    <p:sldId id="1420" r:id="rId64"/>
    <p:sldId id="1421"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1BF"/>
    <a:srgbClr val="009999"/>
    <a:srgbClr val="FF3300"/>
    <a:srgbClr val="F8EBD8"/>
    <a:srgbClr val="4AB3A4"/>
    <a:srgbClr val="00CC99"/>
    <a:srgbClr val="6699FF"/>
    <a:srgbClr val="333399"/>
    <a:srgbClr val="00002E"/>
    <a:srgbClr val="0000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94660" autoAdjust="0"/>
  </p:normalViewPr>
  <p:slideViewPr>
    <p:cSldViewPr snapToGrid="0">
      <p:cViewPr varScale="1">
        <p:scale>
          <a:sx n="62" d="100"/>
          <a:sy n="62" d="100"/>
        </p:scale>
        <p:origin x="44"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1" d="100"/>
          <a:sy n="71" d="100"/>
        </p:scale>
        <p:origin x="3029"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087DBA-9E51-465C-B014-961218EBFC34}" type="doc">
      <dgm:prSet loTypeId="urn:microsoft.com/office/officeart/2016/7/layout/BasicLinearProcessNumbered" loCatId="process" qsTypeId="urn:microsoft.com/office/officeart/2005/8/quickstyle/simple2" qsCatId="simple" csTypeId="urn:microsoft.com/office/officeart/2005/8/colors/colorful1" csCatId="colorful" phldr="1"/>
      <dgm:spPr/>
      <dgm:t>
        <a:bodyPr/>
        <a:lstStyle/>
        <a:p>
          <a:endParaRPr lang="en-US"/>
        </a:p>
      </dgm:t>
    </dgm:pt>
    <dgm:pt modelId="{48874CD7-F115-4395-BCC5-B58BD35E82CE}">
      <dgm:prSet/>
      <dgm:spPr/>
      <dgm:t>
        <a:bodyPr/>
        <a:lstStyle/>
        <a:p>
          <a:pPr algn="ctr">
            <a:lnSpc>
              <a:spcPct val="100000"/>
            </a:lnSpc>
            <a:spcAft>
              <a:spcPts val="1000"/>
            </a:spcAft>
          </a:pPr>
          <a:r>
            <a:rPr lang="en-US" baseline="0" dirty="0">
              <a:latin typeface="Arial" panose="020B0604020202020204" pitchFamily="34" charset="0"/>
              <a:cs typeface="Arial" panose="020B0604020202020204" pitchFamily="34" charset="0"/>
            </a:rPr>
            <a:t>Evidence-Based Practice (EBP) vs. Empirically-Supported Treatments (EST)</a:t>
          </a:r>
          <a:endParaRPr lang="en-US" dirty="0">
            <a:latin typeface="Arial" panose="020B0604020202020204" pitchFamily="34" charset="0"/>
            <a:cs typeface="Arial" panose="020B0604020202020204" pitchFamily="34" charset="0"/>
          </a:endParaRPr>
        </a:p>
      </dgm:t>
    </dgm:pt>
    <dgm:pt modelId="{67F53DB5-6F1C-40CA-AEEF-9E3E652FF29C}" type="parTrans" cxnId="{458004B1-AB46-4626-BEE3-5AB794680E59}">
      <dgm:prSet/>
      <dgm:spPr/>
      <dgm:t>
        <a:bodyPr/>
        <a:lstStyle/>
        <a:p>
          <a:endParaRPr lang="en-US"/>
        </a:p>
      </dgm:t>
    </dgm:pt>
    <dgm:pt modelId="{20B56D74-1A6D-4D64-8563-33EEEB0FD5BF}" type="sibTrans" cxnId="{458004B1-AB46-4626-BEE3-5AB794680E59}">
      <dgm:prSet phldrT="1" phldr="0"/>
      <dgm:spPr/>
      <dgm:t>
        <a:bodyPr/>
        <a:lstStyle/>
        <a:p>
          <a:r>
            <a:rPr lang="en-US"/>
            <a:t>1</a:t>
          </a:r>
        </a:p>
      </dgm:t>
    </dgm:pt>
    <dgm:pt modelId="{12F91A96-3938-4C52-9580-7437450E8108}">
      <dgm:prSet/>
      <dgm:spPr/>
      <dgm:t>
        <a:bodyPr/>
        <a:lstStyle/>
        <a:p>
          <a:pPr algn="ctr"/>
          <a:r>
            <a:rPr lang="en-US" baseline="0" dirty="0">
              <a:latin typeface="Arial" panose="020B0604020202020204" pitchFamily="34" charset="0"/>
              <a:cs typeface="Arial" panose="020B0604020202020204" pitchFamily="34" charset="0"/>
            </a:rPr>
            <a:t>Routine Outcome Management (ROM)</a:t>
          </a:r>
          <a:endParaRPr lang="en-US" dirty="0">
            <a:latin typeface="Arial" panose="020B0604020202020204" pitchFamily="34" charset="0"/>
            <a:cs typeface="Arial" panose="020B0604020202020204" pitchFamily="34" charset="0"/>
          </a:endParaRPr>
        </a:p>
      </dgm:t>
    </dgm:pt>
    <dgm:pt modelId="{79F304B0-6050-4F88-9B44-B6FA55B4E494}" type="parTrans" cxnId="{0B27D2E5-AD0E-49BD-9E4F-E30C0EEF9C73}">
      <dgm:prSet/>
      <dgm:spPr/>
      <dgm:t>
        <a:bodyPr/>
        <a:lstStyle/>
        <a:p>
          <a:endParaRPr lang="en-US"/>
        </a:p>
      </dgm:t>
    </dgm:pt>
    <dgm:pt modelId="{3439F495-7C2F-4F58-A603-F13F42D24D79}" type="sibTrans" cxnId="{0B27D2E5-AD0E-49BD-9E4F-E30C0EEF9C73}">
      <dgm:prSet phldrT="2" phldr="0"/>
      <dgm:spPr/>
      <dgm:t>
        <a:bodyPr/>
        <a:lstStyle/>
        <a:p>
          <a:r>
            <a:rPr lang="en-US"/>
            <a:t>2</a:t>
          </a:r>
        </a:p>
      </dgm:t>
    </dgm:pt>
    <dgm:pt modelId="{09B4323D-B55A-4E42-8BD8-B8D82C205AE0}">
      <dgm:prSet/>
      <dgm:spPr/>
      <dgm:t>
        <a:bodyPr/>
        <a:lstStyle/>
        <a:p>
          <a:pPr algn="ctr"/>
          <a:r>
            <a:rPr lang="en-US" baseline="0" dirty="0">
              <a:latin typeface="Arial" panose="020B0604020202020204" pitchFamily="34" charset="0"/>
              <a:cs typeface="Arial" panose="020B0604020202020204" pitchFamily="34" charset="0"/>
            </a:rPr>
            <a:t>Feedback-Informed Treatment (FIT)</a:t>
          </a:r>
          <a:endParaRPr lang="en-US" dirty="0">
            <a:latin typeface="Arial" panose="020B0604020202020204" pitchFamily="34" charset="0"/>
            <a:cs typeface="Arial" panose="020B0604020202020204" pitchFamily="34" charset="0"/>
          </a:endParaRPr>
        </a:p>
      </dgm:t>
    </dgm:pt>
    <dgm:pt modelId="{6DC283AD-B53E-43CB-A740-568232D730A9}" type="parTrans" cxnId="{8707E47D-3152-4775-8C7C-FA006A87D510}">
      <dgm:prSet/>
      <dgm:spPr/>
      <dgm:t>
        <a:bodyPr/>
        <a:lstStyle/>
        <a:p>
          <a:endParaRPr lang="en-US"/>
        </a:p>
      </dgm:t>
    </dgm:pt>
    <dgm:pt modelId="{E94204B2-98AE-476D-A255-8BFD6D1CB5D5}" type="sibTrans" cxnId="{8707E47D-3152-4775-8C7C-FA006A87D510}">
      <dgm:prSet phldrT="3" phldr="0"/>
      <dgm:spPr/>
      <dgm:t>
        <a:bodyPr/>
        <a:lstStyle/>
        <a:p>
          <a:r>
            <a:rPr lang="en-US"/>
            <a:t>3</a:t>
          </a:r>
        </a:p>
      </dgm:t>
    </dgm:pt>
    <dgm:pt modelId="{3F3C56C7-E39A-436B-8CE2-3E6CDCF7124F}" type="pres">
      <dgm:prSet presAssocID="{52087DBA-9E51-465C-B014-961218EBFC34}" presName="Name0" presStyleCnt="0">
        <dgm:presLayoutVars>
          <dgm:animLvl val="lvl"/>
          <dgm:resizeHandles val="exact"/>
        </dgm:presLayoutVars>
      </dgm:prSet>
      <dgm:spPr/>
    </dgm:pt>
    <dgm:pt modelId="{222D6328-2F06-42F5-B92A-A562E87B3673}" type="pres">
      <dgm:prSet presAssocID="{48874CD7-F115-4395-BCC5-B58BD35E82CE}" presName="compositeNode" presStyleCnt="0">
        <dgm:presLayoutVars>
          <dgm:bulletEnabled val="1"/>
        </dgm:presLayoutVars>
      </dgm:prSet>
      <dgm:spPr/>
    </dgm:pt>
    <dgm:pt modelId="{55D4D507-08A1-4B17-B718-E3E060DD4090}" type="pres">
      <dgm:prSet presAssocID="{48874CD7-F115-4395-BCC5-B58BD35E82CE}" presName="bgRect" presStyleLbl="bgAccFollowNode1" presStyleIdx="0" presStyleCnt="3"/>
      <dgm:spPr/>
    </dgm:pt>
    <dgm:pt modelId="{F9F5391F-E269-4930-ABB3-E0F2A5C17E3E}" type="pres">
      <dgm:prSet presAssocID="{20B56D74-1A6D-4D64-8563-33EEEB0FD5BF}" presName="sibTransNodeCircle" presStyleLbl="alignNode1" presStyleIdx="0" presStyleCnt="6">
        <dgm:presLayoutVars>
          <dgm:chMax val="0"/>
          <dgm:bulletEnabled/>
        </dgm:presLayoutVars>
      </dgm:prSet>
      <dgm:spPr/>
    </dgm:pt>
    <dgm:pt modelId="{340CFF41-52FD-47D5-ADEC-FEAB19D51080}" type="pres">
      <dgm:prSet presAssocID="{48874CD7-F115-4395-BCC5-B58BD35E82CE}" presName="bottomLine" presStyleLbl="alignNode1" presStyleIdx="1" presStyleCnt="6">
        <dgm:presLayoutVars/>
      </dgm:prSet>
      <dgm:spPr/>
    </dgm:pt>
    <dgm:pt modelId="{EA1106B0-B30F-411C-86BB-5A8CE84C4ED4}" type="pres">
      <dgm:prSet presAssocID="{48874CD7-F115-4395-BCC5-B58BD35E82CE}" presName="nodeText" presStyleLbl="bgAccFollowNode1" presStyleIdx="0" presStyleCnt="3">
        <dgm:presLayoutVars>
          <dgm:bulletEnabled val="1"/>
        </dgm:presLayoutVars>
      </dgm:prSet>
      <dgm:spPr/>
    </dgm:pt>
    <dgm:pt modelId="{11409AC1-56B8-407C-A2D5-4CD0F206A1DF}" type="pres">
      <dgm:prSet presAssocID="{20B56D74-1A6D-4D64-8563-33EEEB0FD5BF}" presName="sibTrans" presStyleCnt="0"/>
      <dgm:spPr/>
    </dgm:pt>
    <dgm:pt modelId="{498CEA6F-40C2-4CC5-A5C4-394A43738189}" type="pres">
      <dgm:prSet presAssocID="{12F91A96-3938-4C52-9580-7437450E8108}" presName="compositeNode" presStyleCnt="0">
        <dgm:presLayoutVars>
          <dgm:bulletEnabled val="1"/>
        </dgm:presLayoutVars>
      </dgm:prSet>
      <dgm:spPr/>
    </dgm:pt>
    <dgm:pt modelId="{6B59C189-BC74-4805-9CA0-31648BAC87CE}" type="pres">
      <dgm:prSet presAssocID="{12F91A96-3938-4C52-9580-7437450E8108}" presName="bgRect" presStyleLbl="bgAccFollowNode1" presStyleIdx="1" presStyleCnt="3"/>
      <dgm:spPr/>
    </dgm:pt>
    <dgm:pt modelId="{583F2E7B-A765-448D-8F2C-CB55178F201F}" type="pres">
      <dgm:prSet presAssocID="{3439F495-7C2F-4F58-A603-F13F42D24D79}" presName="sibTransNodeCircle" presStyleLbl="alignNode1" presStyleIdx="2" presStyleCnt="6">
        <dgm:presLayoutVars>
          <dgm:chMax val="0"/>
          <dgm:bulletEnabled/>
        </dgm:presLayoutVars>
      </dgm:prSet>
      <dgm:spPr/>
    </dgm:pt>
    <dgm:pt modelId="{BBE5A635-39FD-481A-9342-41FB36E721C4}" type="pres">
      <dgm:prSet presAssocID="{12F91A96-3938-4C52-9580-7437450E8108}" presName="bottomLine" presStyleLbl="alignNode1" presStyleIdx="3" presStyleCnt="6">
        <dgm:presLayoutVars/>
      </dgm:prSet>
      <dgm:spPr/>
    </dgm:pt>
    <dgm:pt modelId="{FE761A9A-335D-4F0F-A19E-666575BBA7D0}" type="pres">
      <dgm:prSet presAssocID="{12F91A96-3938-4C52-9580-7437450E8108}" presName="nodeText" presStyleLbl="bgAccFollowNode1" presStyleIdx="1" presStyleCnt="3">
        <dgm:presLayoutVars>
          <dgm:bulletEnabled val="1"/>
        </dgm:presLayoutVars>
      </dgm:prSet>
      <dgm:spPr/>
    </dgm:pt>
    <dgm:pt modelId="{721F97D0-2C20-403F-AEFE-EF9BEBB2EA8A}" type="pres">
      <dgm:prSet presAssocID="{3439F495-7C2F-4F58-A603-F13F42D24D79}" presName="sibTrans" presStyleCnt="0"/>
      <dgm:spPr/>
    </dgm:pt>
    <dgm:pt modelId="{311C62BB-AB40-4E9D-A85E-7D989A0B892C}" type="pres">
      <dgm:prSet presAssocID="{09B4323D-B55A-4E42-8BD8-B8D82C205AE0}" presName="compositeNode" presStyleCnt="0">
        <dgm:presLayoutVars>
          <dgm:bulletEnabled val="1"/>
        </dgm:presLayoutVars>
      </dgm:prSet>
      <dgm:spPr/>
    </dgm:pt>
    <dgm:pt modelId="{C10CF12E-C118-44CE-B414-A01B1FE75A7B}" type="pres">
      <dgm:prSet presAssocID="{09B4323D-B55A-4E42-8BD8-B8D82C205AE0}" presName="bgRect" presStyleLbl="bgAccFollowNode1" presStyleIdx="2" presStyleCnt="3"/>
      <dgm:spPr/>
    </dgm:pt>
    <dgm:pt modelId="{3C729437-B0EE-4A91-935A-0A782328A90D}" type="pres">
      <dgm:prSet presAssocID="{E94204B2-98AE-476D-A255-8BFD6D1CB5D5}" presName="sibTransNodeCircle" presStyleLbl="alignNode1" presStyleIdx="4" presStyleCnt="6">
        <dgm:presLayoutVars>
          <dgm:chMax val="0"/>
          <dgm:bulletEnabled/>
        </dgm:presLayoutVars>
      </dgm:prSet>
      <dgm:spPr/>
    </dgm:pt>
    <dgm:pt modelId="{6ED50AAE-0D66-4A0A-881F-4CFFD9E56EE5}" type="pres">
      <dgm:prSet presAssocID="{09B4323D-B55A-4E42-8BD8-B8D82C205AE0}" presName="bottomLine" presStyleLbl="alignNode1" presStyleIdx="5" presStyleCnt="6">
        <dgm:presLayoutVars/>
      </dgm:prSet>
      <dgm:spPr/>
    </dgm:pt>
    <dgm:pt modelId="{DE0DAEC5-A9BC-4961-ADDA-89BB94F7E69C}" type="pres">
      <dgm:prSet presAssocID="{09B4323D-B55A-4E42-8BD8-B8D82C205AE0}" presName="nodeText" presStyleLbl="bgAccFollowNode1" presStyleIdx="2" presStyleCnt="3">
        <dgm:presLayoutVars>
          <dgm:bulletEnabled val="1"/>
        </dgm:presLayoutVars>
      </dgm:prSet>
      <dgm:spPr/>
    </dgm:pt>
  </dgm:ptLst>
  <dgm:cxnLst>
    <dgm:cxn modelId="{AF5C541B-89AE-4C28-86C8-2E41BB55D1D7}" type="presOf" srcId="{12F91A96-3938-4C52-9580-7437450E8108}" destId="{6B59C189-BC74-4805-9CA0-31648BAC87CE}" srcOrd="0" destOrd="0" presId="urn:microsoft.com/office/officeart/2016/7/layout/BasicLinearProcessNumbered"/>
    <dgm:cxn modelId="{DE6A2460-82AC-4093-A382-94540B79914D}" type="presOf" srcId="{48874CD7-F115-4395-BCC5-B58BD35E82CE}" destId="{55D4D507-08A1-4B17-B718-E3E060DD4090}" srcOrd="0" destOrd="0" presId="urn:microsoft.com/office/officeart/2016/7/layout/BasicLinearProcessNumbered"/>
    <dgm:cxn modelId="{34210D43-AC0C-44E8-AD9F-F9EEAD233904}" type="presOf" srcId="{09B4323D-B55A-4E42-8BD8-B8D82C205AE0}" destId="{DE0DAEC5-A9BC-4961-ADDA-89BB94F7E69C}" srcOrd="1" destOrd="0" presId="urn:microsoft.com/office/officeart/2016/7/layout/BasicLinearProcessNumbered"/>
    <dgm:cxn modelId="{310B0971-A002-4838-AB70-C3727B4CD0E8}" type="presOf" srcId="{52087DBA-9E51-465C-B014-961218EBFC34}" destId="{3F3C56C7-E39A-436B-8CE2-3E6CDCF7124F}" srcOrd="0" destOrd="0" presId="urn:microsoft.com/office/officeart/2016/7/layout/BasicLinearProcessNumbered"/>
    <dgm:cxn modelId="{8707E47D-3152-4775-8C7C-FA006A87D510}" srcId="{52087DBA-9E51-465C-B014-961218EBFC34}" destId="{09B4323D-B55A-4E42-8BD8-B8D82C205AE0}" srcOrd="2" destOrd="0" parTransId="{6DC283AD-B53E-43CB-A740-568232D730A9}" sibTransId="{E94204B2-98AE-476D-A255-8BFD6D1CB5D5}"/>
    <dgm:cxn modelId="{20178E89-4021-4A69-A173-52C72223E857}" type="presOf" srcId="{3439F495-7C2F-4F58-A603-F13F42D24D79}" destId="{583F2E7B-A765-448D-8F2C-CB55178F201F}" srcOrd="0" destOrd="0" presId="urn:microsoft.com/office/officeart/2016/7/layout/BasicLinearProcessNumbered"/>
    <dgm:cxn modelId="{702A4A96-FD63-4604-AD21-B755C0C331AD}" type="presOf" srcId="{09B4323D-B55A-4E42-8BD8-B8D82C205AE0}" destId="{C10CF12E-C118-44CE-B414-A01B1FE75A7B}" srcOrd="0" destOrd="0" presId="urn:microsoft.com/office/officeart/2016/7/layout/BasicLinearProcessNumbered"/>
    <dgm:cxn modelId="{E7A91EA0-12C5-45DD-A75B-6A5AFCE6599F}" type="presOf" srcId="{E94204B2-98AE-476D-A255-8BFD6D1CB5D5}" destId="{3C729437-B0EE-4A91-935A-0A782328A90D}" srcOrd="0" destOrd="0" presId="urn:microsoft.com/office/officeart/2016/7/layout/BasicLinearProcessNumbered"/>
    <dgm:cxn modelId="{458004B1-AB46-4626-BEE3-5AB794680E59}" srcId="{52087DBA-9E51-465C-B014-961218EBFC34}" destId="{48874CD7-F115-4395-BCC5-B58BD35E82CE}" srcOrd="0" destOrd="0" parTransId="{67F53DB5-6F1C-40CA-AEEF-9E3E652FF29C}" sibTransId="{20B56D74-1A6D-4D64-8563-33EEEB0FD5BF}"/>
    <dgm:cxn modelId="{B1759DBB-BBBC-48C4-8084-BFBDF9138AA8}" type="presOf" srcId="{12F91A96-3938-4C52-9580-7437450E8108}" destId="{FE761A9A-335D-4F0F-A19E-666575BBA7D0}" srcOrd="1" destOrd="0" presId="urn:microsoft.com/office/officeart/2016/7/layout/BasicLinearProcessNumbered"/>
    <dgm:cxn modelId="{605395CF-6416-40FB-9BB8-1927132902E6}" type="presOf" srcId="{20B56D74-1A6D-4D64-8563-33EEEB0FD5BF}" destId="{F9F5391F-E269-4930-ABB3-E0F2A5C17E3E}" srcOrd="0" destOrd="0" presId="urn:microsoft.com/office/officeart/2016/7/layout/BasicLinearProcessNumbered"/>
    <dgm:cxn modelId="{0B27D2E5-AD0E-49BD-9E4F-E30C0EEF9C73}" srcId="{52087DBA-9E51-465C-B014-961218EBFC34}" destId="{12F91A96-3938-4C52-9580-7437450E8108}" srcOrd="1" destOrd="0" parTransId="{79F304B0-6050-4F88-9B44-B6FA55B4E494}" sibTransId="{3439F495-7C2F-4F58-A603-F13F42D24D79}"/>
    <dgm:cxn modelId="{7811D6E9-CF5D-4E37-98E1-28BA15353028}" type="presOf" srcId="{48874CD7-F115-4395-BCC5-B58BD35E82CE}" destId="{EA1106B0-B30F-411C-86BB-5A8CE84C4ED4}" srcOrd="1" destOrd="0" presId="urn:microsoft.com/office/officeart/2016/7/layout/BasicLinearProcessNumbered"/>
    <dgm:cxn modelId="{FAB9451F-204E-4F94-B047-DC1C90C872B7}" type="presParOf" srcId="{3F3C56C7-E39A-436B-8CE2-3E6CDCF7124F}" destId="{222D6328-2F06-42F5-B92A-A562E87B3673}" srcOrd="0" destOrd="0" presId="urn:microsoft.com/office/officeart/2016/7/layout/BasicLinearProcessNumbered"/>
    <dgm:cxn modelId="{F488D2F1-8B43-43EE-BBB5-02673CAB221F}" type="presParOf" srcId="{222D6328-2F06-42F5-B92A-A562E87B3673}" destId="{55D4D507-08A1-4B17-B718-E3E060DD4090}" srcOrd="0" destOrd="0" presId="urn:microsoft.com/office/officeart/2016/7/layout/BasicLinearProcessNumbered"/>
    <dgm:cxn modelId="{7B48D4AF-2BF7-4C2D-B5AE-97285E9E364E}" type="presParOf" srcId="{222D6328-2F06-42F5-B92A-A562E87B3673}" destId="{F9F5391F-E269-4930-ABB3-E0F2A5C17E3E}" srcOrd="1" destOrd="0" presId="urn:microsoft.com/office/officeart/2016/7/layout/BasicLinearProcessNumbered"/>
    <dgm:cxn modelId="{08EF22D5-93E9-4601-87FC-EA62C0CCF754}" type="presParOf" srcId="{222D6328-2F06-42F5-B92A-A562E87B3673}" destId="{340CFF41-52FD-47D5-ADEC-FEAB19D51080}" srcOrd="2" destOrd="0" presId="urn:microsoft.com/office/officeart/2016/7/layout/BasicLinearProcessNumbered"/>
    <dgm:cxn modelId="{F96A450A-132E-4F2A-86D9-F19048959568}" type="presParOf" srcId="{222D6328-2F06-42F5-B92A-A562E87B3673}" destId="{EA1106B0-B30F-411C-86BB-5A8CE84C4ED4}" srcOrd="3" destOrd="0" presId="urn:microsoft.com/office/officeart/2016/7/layout/BasicLinearProcessNumbered"/>
    <dgm:cxn modelId="{78CEEE74-B688-411B-B69D-D8C56469291C}" type="presParOf" srcId="{3F3C56C7-E39A-436B-8CE2-3E6CDCF7124F}" destId="{11409AC1-56B8-407C-A2D5-4CD0F206A1DF}" srcOrd="1" destOrd="0" presId="urn:microsoft.com/office/officeart/2016/7/layout/BasicLinearProcessNumbered"/>
    <dgm:cxn modelId="{CDCB4B89-9CBD-48AE-AD01-427C2896B152}" type="presParOf" srcId="{3F3C56C7-E39A-436B-8CE2-3E6CDCF7124F}" destId="{498CEA6F-40C2-4CC5-A5C4-394A43738189}" srcOrd="2" destOrd="0" presId="urn:microsoft.com/office/officeart/2016/7/layout/BasicLinearProcessNumbered"/>
    <dgm:cxn modelId="{556D8AC8-6341-47FF-AA83-BCDC6708B92B}" type="presParOf" srcId="{498CEA6F-40C2-4CC5-A5C4-394A43738189}" destId="{6B59C189-BC74-4805-9CA0-31648BAC87CE}" srcOrd="0" destOrd="0" presId="urn:microsoft.com/office/officeart/2016/7/layout/BasicLinearProcessNumbered"/>
    <dgm:cxn modelId="{9E96C39A-D806-401E-B878-143CCD8566A4}" type="presParOf" srcId="{498CEA6F-40C2-4CC5-A5C4-394A43738189}" destId="{583F2E7B-A765-448D-8F2C-CB55178F201F}" srcOrd="1" destOrd="0" presId="urn:microsoft.com/office/officeart/2016/7/layout/BasicLinearProcessNumbered"/>
    <dgm:cxn modelId="{4D39C15A-E3FF-4711-9384-6B93349437E2}" type="presParOf" srcId="{498CEA6F-40C2-4CC5-A5C4-394A43738189}" destId="{BBE5A635-39FD-481A-9342-41FB36E721C4}" srcOrd="2" destOrd="0" presId="urn:microsoft.com/office/officeart/2016/7/layout/BasicLinearProcessNumbered"/>
    <dgm:cxn modelId="{80A09BBB-DA36-4229-B0A2-22E551E87370}" type="presParOf" srcId="{498CEA6F-40C2-4CC5-A5C4-394A43738189}" destId="{FE761A9A-335D-4F0F-A19E-666575BBA7D0}" srcOrd="3" destOrd="0" presId="urn:microsoft.com/office/officeart/2016/7/layout/BasicLinearProcessNumbered"/>
    <dgm:cxn modelId="{B81178DD-7791-40D2-82D2-C300A9457354}" type="presParOf" srcId="{3F3C56C7-E39A-436B-8CE2-3E6CDCF7124F}" destId="{721F97D0-2C20-403F-AEFE-EF9BEBB2EA8A}" srcOrd="3" destOrd="0" presId="urn:microsoft.com/office/officeart/2016/7/layout/BasicLinearProcessNumbered"/>
    <dgm:cxn modelId="{FC8033EA-521B-42D0-9C02-FF683473CE47}" type="presParOf" srcId="{3F3C56C7-E39A-436B-8CE2-3E6CDCF7124F}" destId="{311C62BB-AB40-4E9D-A85E-7D989A0B892C}" srcOrd="4" destOrd="0" presId="urn:microsoft.com/office/officeart/2016/7/layout/BasicLinearProcessNumbered"/>
    <dgm:cxn modelId="{34303400-8127-455E-BAC8-1909BE3ACFFA}" type="presParOf" srcId="{311C62BB-AB40-4E9D-A85E-7D989A0B892C}" destId="{C10CF12E-C118-44CE-B414-A01B1FE75A7B}" srcOrd="0" destOrd="0" presId="urn:microsoft.com/office/officeart/2016/7/layout/BasicLinearProcessNumbered"/>
    <dgm:cxn modelId="{4747524F-0D4E-4FAE-AB16-E88C14DBF475}" type="presParOf" srcId="{311C62BB-AB40-4E9D-A85E-7D989A0B892C}" destId="{3C729437-B0EE-4A91-935A-0A782328A90D}" srcOrd="1" destOrd="0" presId="urn:microsoft.com/office/officeart/2016/7/layout/BasicLinearProcessNumbered"/>
    <dgm:cxn modelId="{735F78E3-D8AD-497F-B69F-FF5D05CEF22D}" type="presParOf" srcId="{311C62BB-AB40-4E9D-A85E-7D989A0B892C}" destId="{6ED50AAE-0D66-4A0A-881F-4CFFD9E56EE5}" srcOrd="2" destOrd="0" presId="urn:microsoft.com/office/officeart/2016/7/layout/BasicLinearProcessNumbered"/>
    <dgm:cxn modelId="{A240F624-33C6-42BB-80FA-74CDFA947C31}" type="presParOf" srcId="{311C62BB-AB40-4E9D-A85E-7D989A0B892C}" destId="{DE0DAEC5-A9BC-4961-ADDA-89BB94F7E69C}"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4D507-08A1-4B17-B718-E3E060DD4090}">
      <dsp:nvSpPr>
        <dsp:cNvPr id="0" name=""/>
        <dsp:cNvSpPr/>
      </dsp:nvSpPr>
      <dsp:spPr>
        <a:xfrm>
          <a:off x="0" y="0"/>
          <a:ext cx="3235523" cy="3305820"/>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2254" tIns="330200" rIns="252254" bIns="330200" numCol="1" spcCol="1270" anchor="t" anchorCtr="0">
          <a:noAutofit/>
        </a:bodyPr>
        <a:lstStyle/>
        <a:p>
          <a:pPr marL="0" lvl="0" indent="0" algn="ctr" defTabSz="933450">
            <a:lnSpc>
              <a:spcPct val="100000"/>
            </a:lnSpc>
            <a:spcBef>
              <a:spcPct val="0"/>
            </a:spcBef>
            <a:spcAft>
              <a:spcPts val="1000"/>
            </a:spcAft>
            <a:buNone/>
          </a:pPr>
          <a:r>
            <a:rPr lang="en-US" sz="2100" kern="1200" baseline="0" dirty="0">
              <a:latin typeface="Arial" panose="020B0604020202020204" pitchFamily="34" charset="0"/>
              <a:cs typeface="Arial" panose="020B0604020202020204" pitchFamily="34" charset="0"/>
            </a:rPr>
            <a:t>Evidence-Based Practice (EBP) vs. Empirically-Supported Treatments (EST)</a:t>
          </a:r>
          <a:endParaRPr lang="en-US" sz="2100" kern="1200" dirty="0">
            <a:latin typeface="Arial" panose="020B0604020202020204" pitchFamily="34" charset="0"/>
            <a:cs typeface="Arial" panose="020B0604020202020204" pitchFamily="34" charset="0"/>
          </a:endParaRPr>
        </a:p>
      </dsp:txBody>
      <dsp:txXfrm>
        <a:off x="0" y="1256211"/>
        <a:ext cx="3235523" cy="1983492"/>
      </dsp:txXfrm>
    </dsp:sp>
    <dsp:sp modelId="{F9F5391F-E269-4930-ABB3-E0F2A5C17E3E}">
      <dsp:nvSpPr>
        <dsp:cNvPr id="0" name=""/>
        <dsp:cNvSpPr/>
      </dsp:nvSpPr>
      <dsp:spPr>
        <a:xfrm>
          <a:off x="1121888" y="330581"/>
          <a:ext cx="991746" cy="991746"/>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7320" tIns="12700" rIns="7732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67126" y="475819"/>
        <a:ext cx="701270" cy="701270"/>
      </dsp:txXfrm>
    </dsp:sp>
    <dsp:sp modelId="{340CFF41-52FD-47D5-ADEC-FEAB19D51080}">
      <dsp:nvSpPr>
        <dsp:cNvPr id="0" name=""/>
        <dsp:cNvSpPr/>
      </dsp:nvSpPr>
      <dsp:spPr>
        <a:xfrm>
          <a:off x="0" y="3305748"/>
          <a:ext cx="3235523" cy="72"/>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6B59C189-BC74-4805-9CA0-31648BAC87CE}">
      <dsp:nvSpPr>
        <dsp:cNvPr id="0" name=""/>
        <dsp:cNvSpPr/>
      </dsp:nvSpPr>
      <dsp:spPr>
        <a:xfrm>
          <a:off x="3559075" y="0"/>
          <a:ext cx="3235523" cy="3305820"/>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2254" tIns="330200" rIns="252254" bIns="330200" numCol="1" spcCol="1270" anchor="t" anchorCtr="0">
          <a:noAutofit/>
        </a:bodyPr>
        <a:lstStyle/>
        <a:p>
          <a:pPr marL="0" lvl="0" indent="0" algn="ctr" defTabSz="933450">
            <a:lnSpc>
              <a:spcPct val="90000"/>
            </a:lnSpc>
            <a:spcBef>
              <a:spcPct val="0"/>
            </a:spcBef>
            <a:spcAft>
              <a:spcPct val="35000"/>
            </a:spcAft>
            <a:buNone/>
          </a:pPr>
          <a:r>
            <a:rPr lang="en-US" sz="2100" kern="1200" baseline="0" dirty="0">
              <a:latin typeface="Arial" panose="020B0604020202020204" pitchFamily="34" charset="0"/>
              <a:cs typeface="Arial" panose="020B0604020202020204" pitchFamily="34" charset="0"/>
            </a:rPr>
            <a:t>Routine Outcome Management (ROM)</a:t>
          </a:r>
          <a:endParaRPr lang="en-US" sz="2100" kern="1200" dirty="0">
            <a:latin typeface="Arial" panose="020B0604020202020204" pitchFamily="34" charset="0"/>
            <a:cs typeface="Arial" panose="020B0604020202020204" pitchFamily="34" charset="0"/>
          </a:endParaRPr>
        </a:p>
      </dsp:txBody>
      <dsp:txXfrm>
        <a:off x="3559075" y="1256211"/>
        <a:ext cx="3235523" cy="1983492"/>
      </dsp:txXfrm>
    </dsp:sp>
    <dsp:sp modelId="{583F2E7B-A765-448D-8F2C-CB55178F201F}">
      <dsp:nvSpPr>
        <dsp:cNvPr id="0" name=""/>
        <dsp:cNvSpPr/>
      </dsp:nvSpPr>
      <dsp:spPr>
        <a:xfrm>
          <a:off x="4680964" y="330581"/>
          <a:ext cx="991746" cy="991746"/>
        </a:xfrm>
        <a:prstGeom prst="ellips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7320" tIns="12700" rIns="7732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826202" y="475819"/>
        <a:ext cx="701270" cy="701270"/>
      </dsp:txXfrm>
    </dsp:sp>
    <dsp:sp modelId="{BBE5A635-39FD-481A-9342-41FB36E721C4}">
      <dsp:nvSpPr>
        <dsp:cNvPr id="0" name=""/>
        <dsp:cNvSpPr/>
      </dsp:nvSpPr>
      <dsp:spPr>
        <a:xfrm>
          <a:off x="3559075" y="3305748"/>
          <a:ext cx="3235523" cy="72"/>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10CF12E-C118-44CE-B414-A01B1FE75A7B}">
      <dsp:nvSpPr>
        <dsp:cNvPr id="0" name=""/>
        <dsp:cNvSpPr/>
      </dsp:nvSpPr>
      <dsp:spPr>
        <a:xfrm>
          <a:off x="7118151" y="0"/>
          <a:ext cx="3235523" cy="3305820"/>
        </a:xfrm>
        <a:prstGeom prst="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2254" tIns="330200" rIns="252254" bIns="330200" numCol="1" spcCol="1270" anchor="t" anchorCtr="0">
          <a:noAutofit/>
        </a:bodyPr>
        <a:lstStyle/>
        <a:p>
          <a:pPr marL="0" lvl="0" indent="0" algn="ctr" defTabSz="933450">
            <a:lnSpc>
              <a:spcPct val="90000"/>
            </a:lnSpc>
            <a:spcBef>
              <a:spcPct val="0"/>
            </a:spcBef>
            <a:spcAft>
              <a:spcPct val="35000"/>
            </a:spcAft>
            <a:buNone/>
          </a:pPr>
          <a:r>
            <a:rPr lang="en-US" sz="2100" kern="1200" baseline="0" dirty="0">
              <a:latin typeface="Arial" panose="020B0604020202020204" pitchFamily="34" charset="0"/>
              <a:cs typeface="Arial" panose="020B0604020202020204" pitchFamily="34" charset="0"/>
            </a:rPr>
            <a:t>Feedback-Informed Treatment (FIT)</a:t>
          </a:r>
          <a:endParaRPr lang="en-US" sz="2100" kern="1200" dirty="0">
            <a:latin typeface="Arial" panose="020B0604020202020204" pitchFamily="34" charset="0"/>
            <a:cs typeface="Arial" panose="020B0604020202020204" pitchFamily="34" charset="0"/>
          </a:endParaRPr>
        </a:p>
      </dsp:txBody>
      <dsp:txXfrm>
        <a:off x="7118151" y="1256211"/>
        <a:ext cx="3235523" cy="1983492"/>
      </dsp:txXfrm>
    </dsp:sp>
    <dsp:sp modelId="{3C729437-B0EE-4A91-935A-0A782328A90D}">
      <dsp:nvSpPr>
        <dsp:cNvPr id="0" name=""/>
        <dsp:cNvSpPr/>
      </dsp:nvSpPr>
      <dsp:spPr>
        <a:xfrm>
          <a:off x="8240040" y="330581"/>
          <a:ext cx="991746" cy="991746"/>
        </a:xfrm>
        <a:prstGeom prst="ellips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7320" tIns="12700" rIns="7732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385278" y="475819"/>
        <a:ext cx="701270" cy="701270"/>
      </dsp:txXfrm>
    </dsp:sp>
    <dsp:sp modelId="{6ED50AAE-0D66-4A0A-881F-4CFFD9E56EE5}">
      <dsp:nvSpPr>
        <dsp:cNvPr id="0" name=""/>
        <dsp:cNvSpPr/>
      </dsp:nvSpPr>
      <dsp:spPr>
        <a:xfrm>
          <a:off x="7118151" y="3305748"/>
          <a:ext cx="3235523" cy="72"/>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92B1F5-A4F7-4986-87DF-FF0CD21C6054}" type="datetimeFigureOut">
              <a:rPr lang="en-US" smtClean="0"/>
              <a:t>8/22/2025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23EABE-0BCD-4BF4-85FC-DD2E690C244F}" type="slidenum">
              <a:rPr lang="en-US" smtClean="0"/>
              <a:t>‹#›</a:t>
            </a:fld>
            <a:endParaRPr lang="en-US"/>
          </a:p>
        </p:txBody>
      </p:sp>
    </p:spTree>
    <p:extLst>
      <p:ext uri="{BB962C8B-B14F-4D97-AF65-F5344CB8AC3E}">
        <p14:creationId xmlns:p14="http://schemas.microsoft.com/office/powerpoint/2010/main" val="1437353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3EABE-0BCD-4BF4-85FC-DD2E690C244F}"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91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D134471-687B-480C-95DD-1E5C5D3EEADD}"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S PGothic"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Tree>
    <p:extLst>
      <p:ext uri="{BB962C8B-B14F-4D97-AF65-F5344CB8AC3E}">
        <p14:creationId xmlns:p14="http://schemas.microsoft.com/office/powerpoint/2010/main" val="2981856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D4F3D71-FA9A-4DE4-895D-49EF185DB54B}" type="slidenum">
              <a:rPr kumimoji="0" lang="en-US" sz="1200" b="0" i="0" u="none" strike="noStrike" kern="0" cap="none" spc="0" normalizeH="0" baseline="0" noProof="0" smtClean="0">
                <a:ln>
                  <a:noFill/>
                </a:ln>
                <a:solidFill>
                  <a:prstClr val="black"/>
                </a:solidFill>
                <a:effectLst/>
                <a:uLnTx/>
                <a:uFillTx/>
                <a:latin typeface="Times New Roman" pitchFamily="18"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0" cap="none" spc="0" normalizeH="0" baseline="0" noProof="0">
              <a:ln>
                <a:noFill/>
              </a:ln>
              <a:solidFill>
                <a:prstClr val="black"/>
              </a:solidFill>
              <a:effectLst/>
              <a:uLnTx/>
              <a:uFillTx/>
              <a:latin typeface="Times New Roman" pitchFamily="18" charset="0"/>
              <a:ea typeface="MS PGothic" pitchFamily="34" charset="-128"/>
              <a:cs typeface="+mn-cs"/>
            </a:endParaRPr>
          </a:p>
        </p:txBody>
      </p:sp>
    </p:spTree>
    <p:extLst>
      <p:ext uri="{BB962C8B-B14F-4D97-AF65-F5344CB8AC3E}">
        <p14:creationId xmlns:p14="http://schemas.microsoft.com/office/powerpoint/2010/main" val="3521938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D134471-687B-480C-95DD-1E5C5D3EEADD}"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S PGothic"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Tree>
    <p:extLst>
      <p:ext uri="{BB962C8B-B14F-4D97-AF65-F5344CB8AC3E}">
        <p14:creationId xmlns:p14="http://schemas.microsoft.com/office/powerpoint/2010/main" val="1609542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DED8529-B900-4775-8C4A-A6A70C686360}"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S PGothic"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Tree>
    <p:extLst>
      <p:ext uri="{BB962C8B-B14F-4D97-AF65-F5344CB8AC3E}">
        <p14:creationId xmlns:p14="http://schemas.microsoft.com/office/powerpoint/2010/main" val="2526319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D134471-687B-480C-95DD-1E5C5D3EEADD}"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S PGothic"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Tree>
    <p:extLst>
      <p:ext uri="{BB962C8B-B14F-4D97-AF65-F5344CB8AC3E}">
        <p14:creationId xmlns:p14="http://schemas.microsoft.com/office/powerpoint/2010/main" val="1921628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36F901-C6A1-4155-8266-C54C130ABB20}"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S PGothic"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Tree>
    <p:extLst>
      <p:ext uri="{BB962C8B-B14F-4D97-AF65-F5344CB8AC3E}">
        <p14:creationId xmlns:p14="http://schemas.microsoft.com/office/powerpoint/2010/main" val="3801533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D8228-6971-CE7C-CAEF-B5517ACD648E}"/>
            </a:ext>
          </a:extLst>
        </p:cNvPr>
        <p:cNvGrpSpPr/>
        <p:nvPr/>
      </p:nvGrpSpPr>
      <p:grpSpPr>
        <a:xfrm>
          <a:off x="0" y="0"/>
          <a:ext cx="0" cy="0"/>
          <a:chOff x="0" y="0"/>
          <a:chExt cx="0" cy="0"/>
        </a:xfrm>
      </p:grpSpPr>
      <p:sp>
        <p:nvSpPr>
          <p:cNvPr id="39938" name="Rectangle 7">
            <a:extLst>
              <a:ext uri="{FF2B5EF4-FFF2-40B4-BE49-F238E27FC236}">
                <a16:creationId xmlns:a16="http://schemas.microsoft.com/office/drawing/2014/main" id="{CE7C2E7D-8BB1-CBAE-1EB2-AEF6ABECED35}"/>
              </a:ext>
            </a:extLst>
          </p:cNvPr>
          <p:cNvSpPr>
            <a:spLocks noGrp="1" noChangeArrowheads="1"/>
          </p:cNvSpPr>
          <p:nvPr>
            <p:ph type="sldNum" sz="quarter" idx="5"/>
          </p:nvPr>
        </p:nvSpPr>
        <p:spPr>
          <a:noFill/>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5D756D4-F7A1-422C-9603-1F85059DCE3F}" type="slidenum">
              <a:rPr kumimoji="0" lang="en-US" sz="1200" b="0" i="0" u="none" strike="noStrike" kern="1200" cap="none" spc="0" normalizeH="0" baseline="0" noProof="0" smtClean="0">
                <a:ln>
                  <a:noFill/>
                </a:ln>
                <a:solidFill>
                  <a:prstClr val="black"/>
                </a:solidFill>
                <a:effectLst/>
                <a:uLnTx/>
                <a:uFillTx/>
                <a:latin typeface="Arial" pitchFamily="34" charset="0"/>
                <a:ea typeface="MS PGothic"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rial" pitchFamily="34" charset="0"/>
              <a:ea typeface="MS PGothic" pitchFamily="34" charset="-128"/>
              <a:cs typeface="+mn-cs"/>
            </a:endParaRPr>
          </a:p>
        </p:txBody>
      </p:sp>
      <p:sp>
        <p:nvSpPr>
          <p:cNvPr id="39939" name="Rectangle 2">
            <a:extLst>
              <a:ext uri="{FF2B5EF4-FFF2-40B4-BE49-F238E27FC236}">
                <a16:creationId xmlns:a16="http://schemas.microsoft.com/office/drawing/2014/main" id="{7B846C63-7E0C-538F-3224-9C6A3E14A53A}"/>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A4486A1E-CB9C-AF1B-7890-30E108FADCA5}"/>
              </a:ext>
            </a:extLst>
          </p:cNvPr>
          <p:cNvSpPr>
            <a:spLocks noGrp="1" noChangeArrowheads="1"/>
          </p:cNvSpPr>
          <p:nvPr>
            <p:ph type="body" idx="1"/>
          </p:nvPr>
        </p:nvSpPr>
        <p:spPr>
          <a:noFill/>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1106088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5D756D4-F7A1-422C-9603-1F85059DCE3F}" type="slidenum">
              <a:rPr kumimoji="0" lang="en-US" sz="1200" b="0" i="0" u="none" strike="noStrike" kern="1200" cap="none" spc="0" normalizeH="0" baseline="0" noProof="0" smtClean="0">
                <a:ln>
                  <a:noFill/>
                </a:ln>
                <a:solidFill>
                  <a:prstClr val="black"/>
                </a:solidFill>
                <a:effectLst/>
                <a:uLnTx/>
                <a:uFillTx/>
                <a:latin typeface="Arial" pitchFamily="34" charset="0"/>
                <a:ea typeface="MS PGothic"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rial" pitchFamily="34" charset="0"/>
              <a:ea typeface="MS PGothic" pitchFamily="34" charset="-128"/>
              <a:cs typeface="+mn-cs"/>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US" dirty="0">
                <a:latin typeface="Arial" pitchFamily="34" charset="0"/>
              </a:rPr>
              <a:t>EBP is the language</a:t>
            </a:r>
            <a:r>
              <a:rPr lang="en-US" baseline="0" dirty="0">
                <a:latin typeface="Arial" pitchFamily="34" charset="0"/>
              </a:rPr>
              <a:t> of the land. And </a:t>
            </a:r>
            <a:endParaRPr lang="en-US" dirty="0">
              <a:latin typeface="Arial" pitchFamily="34" charset="0"/>
            </a:endParaRPr>
          </a:p>
        </p:txBody>
      </p:sp>
    </p:spTree>
    <p:extLst>
      <p:ext uri="{BB962C8B-B14F-4D97-AF65-F5344CB8AC3E}">
        <p14:creationId xmlns:p14="http://schemas.microsoft.com/office/powerpoint/2010/main" val="2010121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5D6CFE6-C5B6-4335-A47D-48208C053239}" type="slidenum">
              <a:rPr kumimoji="0" lang="en-US" sz="1200" b="0" i="0" u="none" strike="noStrike" kern="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0" cap="none" spc="0" normalizeH="0" baseline="0" noProof="0">
              <a:ln>
                <a:noFill/>
              </a:ln>
              <a:solidFill>
                <a:prstClr val="black"/>
              </a:solidFill>
              <a:effectLst/>
              <a:uLnTx/>
              <a:uFillTx/>
              <a:latin typeface="Times New Roman" pitchFamily="18" charset="0"/>
              <a:ea typeface="+mn-ea"/>
              <a:cs typeface="+mn-cs"/>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34205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3987A-EF71-AF19-BF28-2936CCA493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020534-FB66-476D-ECA7-52D9C3DFAA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93D6E4-050F-E891-C6E0-9B7FD8247FC7}"/>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CDA221DB-0888-4C07-C71F-68CB55A4C341}"/>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FC6AC4-60CE-4171-A4B0-25CCEC5399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4956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ahoma" panose="020B0604030504040204" pitchFamily="34" charset="0"/>
              </a:defRPr>
            </a:lvl1pPr>
            <a:lvl2pPr marL="742950" indent="-285750">
              <a:defRPr sz="3600">
                <a:solidFill>
                  <a:schemeClr val="tx1"/>
                </a:solidFill>
                <a:latin typeface="Tahoma" panose="020B0604030504040204" pitchFamily="34" charset="0"/>
              </a:defRPr>
            </a:lvl2pPr>
            <a:lvl3pPr marL="1143000" indent="-228600">
              <a:defRPr sz="3600">
                <a:solidFill>
                  <a:schemeClr val="tx1"/>
                </a:solidFill>
                <a:latin typeface="Tahoma" panose="020B0604030504040204" pitchFamily="34" charset="0"/>
              </a:defRPr>
            </a:lvl3pPr>
            <a:lvl4pPr marL="1600200" indent="-228600">
              <a:defRPr sz="3600">
                <a:solidFill>
                  <a:schemeClr val="tx1"/>
                </a:solidFill>
                <a:latin typeface="Tahoma" panose="020B0604030504040204" pitchFamily="34" charset="0"/>
              </a:defRPr>
            </a:lvl4pPr>
            <a:lvl5pPr marL="2057400" indent="-228600">
              <a:defRPr sz="3600">
                <a:solidFill>
                  <a:schemeClr val="tx1"/>
                </a:solidFill>
                <a:latin typeface="Tahoma" panose="020B0604030504040204" pitchFamily="34" charset="0"/>
              </a:defRPr>
            </a:lvl5pPr>
            <a:lvl6pPr marL="2514600" indent="-228600" eaLnBrk="0" fontAlgn="base" hangingPunct="0">
              <a:spcBef>
                <a:spcPct val="0"/>
              </a:spcBef>
              <a:spcAft>
                <a:spcPct val="0"/>
              </a:spcAft>
              <a:defRPr sz="3600">
                <a:solidFill>
                  <a:schemeClr val="tx1"/>
                </a:solidFill>
                <a:latin typeface="Tahoma" panose="020B0604030504040204" pitchFamily="34" charset="0"/>
              </a:defRPr>
            </a:lvl6pPr>
            <a:lvl7pPr marL="2971800" indent="-228600" eaLnBrk="0" fontAlgn="base" hangingPunct="0">
              <a:spcBef>
                <a:spcPct val="0"/>
              </a:spcBef>
              <a:spcAft>
                <a:spcPct val="0"/>
              </a:spcAft>
              <a:defRPr sz="3600">
                <a:solidFill>
                  <a:schemeClr val="tx1"/>
                </a:solidFill>
                <a:latin typeface="Tahoma" panose="020B0604030504040204" pitchFamily="34" charset="0"/>
              </a:defRPr>
            </a:lvl7pPr>
            <a:lvl8pPr marL="3429000" indent="-228600" eaLnBrk="0" fontAlgn="base" hangingPunct="0">
              <a:spcBef>
                <a:spcPct val="0"/>
              </a:spcBef>
              <a:spcAft>
                <a:spcPct val="0"/>
              </a:spcAft>
              <a:defRPr sz="3600">
                <a:solidFill>
                  <a:schemeClr val="tx1"/>
                </a:solidFill>
                <a:latin typeface="Tahoma" panose="020B0604030504040204" pitchFamily="34" charset="0"/>
              </a:defRPr>
            </a:lvl8pPr>
            <a:lvl9pPr marL="3886200" indent="-228600" eaLnBrk="0" fontAlgn="base" hangingPunct="0">
              <a:spcBef>
                <a:spcPct val="0"/>
              </a:spcBef>
              <a:spcAft>
                <a:spcPct val="0"/>
              </a:spcAft>
              <a:defRPr sz="3600">
                <a:solidFill>
                  <a:schemeClr val="tx1"/>
                </a:solidFill>
                <a:latin typeface="Tahoma" panose="020B060403050404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0757F9E-3141-47F5-993D-C2560B505B39}" type="slidenum">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endParaRPr lang="en-US" baseline="0" dirty="0"/>
          </a:p>
        </p:txBody>
      </p:sp>
    </p:spTree>
    <p:extLst>
      <p:ext uri="{BB962C8B-B14F-4D97-AF65-F5344CB8AC3E}">
        <p14:creationId xmlns:p14="http://schemas.microsoft.com/office/powerpoint/2010/main" val="287796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FC6AC4-60CE-4171-A4B0-25CCEC5399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4466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B2348-4515-F2A9-50EF-3B216F06F6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CA4620-324D-8D6D-3C27-9F3D1DB3BF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84B99A-DF0E-6961-722F-F9E019C4D6DF}"/>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7F38AAC1-DBA0-832C-ACFB-BA7D6FEFFD7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FC6AC4-60CE-4171-A4B0-25CCEC5399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7965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A5D756D4-F7A1-422C-9603-1F85059DCE3F}" type="slidenum">
              <a:rPr lang="en-US" sz="1200" smtClean="0">
                <a:solidFill>
                  <a:prstClr val="black"/>
                </a:solidFill>
              </a:rPr>
              <a:pPr/>
              <a:t>23</a:t>
            </a:fld>
            <a:endParaRPr lang="en-US" sz="1200">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308531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MS PGothic" pitchFamily="34" charset="-128"/>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ED445CF1-A174-4ED8-BFEA-AFB270AA0E75}" type="slidenum">
              <a:rPr kumimoji="0" lang="en-US" sz="1200" b="0" i="0" u="none" strike="noStrike" kern="0" cap="none" spc="0" normalizeH="0" baseline="0" noProof="0" smtClean="0">
                <a:ln>
                  <a:noFill/>
                </a:ln>
                <a:solidFill>
                  <a:prstClr val="black"/>
                </a:solidFill>
                <a:effectLst/>
                <a:uLnTx/>
                <a:uFillTx/>
                <a:latin typeface="Times New Roman" pitchFamily="18" charset="0"/>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200" b="0" i="0" u="none" strike="noStrike" kern="0" cap="none" spc="0" normalizeH="0" baseline="0" noProof="0">
              <a:ln>
                <a:noFill/>
              </a:ln>
              <a:solidFill>
                <a:prstClr val="black"/>
              </a:solidFill>
              <a:effectLst/>
              <a:uLnTx/>
              <a:uFillTx/>
              <a:latin typeface="Times New Roman" pitchFamily="18" charset="0"/>
            </a:endParaRPr>
          </a:p>
        </p:txBody>
      </p:sp>
    </p:spTree>
    <p:extLst>
      <p:ext uri="{BB962C8B-B14F-4D97-AF65-F5344CB8AC3E}">
        <p14:creationId xmlns:p14="http://schemas.microsoft.com/office/powerpoint/2010/main" val="12576769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0CCF5286-F204-4A11-A659-66B7A321D64A}" type="slidenum">
              <a:rPr kumimoji="0" lang="en-US" sz="1200" b="0" i="0" u="none" strike="noStrike" kern="0" cap="none" spc="0" normalizeH="0" baseline="0" noProof="0" smtClean="0">
                <a:ln>
                  <a:noFill/>
                </a:ln>
                <a:solidFill>
                  <a:prstClr val="black"/>
                </a:solidFill>
                <a:effectLst/>
                <a:uLnTx/>
                <a:uFillTx/>
                <a:latin typeface="Times New Roman" pitchFamily="18" charset="0"/>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sz="1200" b="0" i="0" u="none" strike="noStrike" kern="0" cap="none" spc="0" normalizeH="0" baseline="0" noProof="0">
              <a:ln>
                <a:noFill/>
              </a:ln>
              <a:solidFill>
                <a:prstClr val="black"/>
              </a:solidFill>
              <a:effectLst/>
              <a:uLnTx/>
              <a:uFillTx/>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1103933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0CCF5286-F204-4A11-A659-66B7A321D64A}" type="slidenum">
              <a:rPr kumimoji="0" lang="en-US" sz="1200" b="0" i="0" u="none" strike="noStrike" kern="0" cap="none" spc="0" normalizeH="0" baseline="0" noProof="0" smtClean="0">
                <a:ln>
                  <a:noFill/>
                </a:ln>
                <a:solidFill>
                  <a:prstClr val="black"/>
                </a:solidFill>
                <a:effectLst/>
                <a:uLnTx/>
                <a:uFillTx/>
                <a:latin typeface="Times New Roman" pitchFamily="18" charset="0"/>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200" b="0" i="0" u="none" strike="noStrike" kern="0" cap="none" spc="0" normalizeH="0" baseline="0" noProof="0">
              <a:ln>
                <a:noFill/>
              </a:ln>
              <a:solidFill>
                <a:prstClr val="black"/>
              </a:solidFill>
              <a:effectLst/>
              <a:uLnTx/>
              <a:uFillTx/>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9724498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6D711-1FA6-9CD0-1E20-44B317E6F2B1}"/>
            </a:ext>
          </a:extLst>
        </p:cNvPr>
        <p:cNvGrpSpPr/>
        <p:nvPr/>
      </p:nvGrpSpPr>
      <p:grpSpPr>
        <a:xfrm>
          <a:off x="0" y="0"/>
          <a:ext cx="0" cy="0"/>
          <a:chOff x="0" y="0"/>
          <a:chExt cx="0" cy="0"/>
        </a:xfrm>
      </p:grpSpPr>
      <p:sp>
        <p:nvSpPr>
          <p:cNvPr id="79874" name="Rectangle 7">
            <a:extLst>
              <a:ext uri="{FF2B5EF4-FFF2-40B4-BE49-F238E27FC236}">
                <a16:creationId xmlns:a16="http://schemas.microsoft.com/office/drawing/2014/main" id="{30002DFB-01E7-A97C-9FDE-8CCD86E323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0CCF5286-F204-4A11-A659-66B7A321D64A}" type="slidenum">
              <a:rPr kumimoji="0" lang="en-US" sz="1200" b="0" i="0" u="none" strike="noStrike" kern="0" cap="none" spc="0" normalizeH="0" baseline="0" noProof="0" smtClean="0">
                <a:ln>
                  <a:noFill/>
                </a:ln>
                <a:solidFill>
                  <a:prstClr val="black"/>
                </a:solidFill>
                <a:effectLst/>
                <a:uLnTx/>
                <a:uFillTx/>
                <a:latin typeface="Times New Roman" pitchFamily="18" charset="0"/>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200" b="0" i="0" u="none" strike="noStrike" kern="0" cap="none" spc="0" normalizeH="0" baseline="0" noProof="0">
              <a:ln>
                <a:noFill/>
              </a:ln>
              <a:solidFill>
                <a:prstClr val="black"/>
              </a:solidFill>
              <a:effectLst/>
              <a:uLnTx/>
              <a:uFillTx/>
              <a:latin typeface="Times New Roman" pitchFamily="18" charset="0"/>
            </a:endParaRPr>
          </a:p>
        </p:txBody>
      </p:sp>
      <p:sp>
        <p:nvSpPr>
          <p:cNvPr id="79875" name="Rectangle 2">
            <a:extLst>
              <a:ext uri="{FF2B5EF4-FFF2-40B4-BE49-F238E27FC236}">
                <a16:creationId xmlns:a16="http://schemas.microsoft.com/office/drawing/2014/main" id="{62F1592A-C31D-A8A4-EAE8-FDE2CEDF6565}"/>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91E84708-D5E0-2442-3DC3-7F937CC91F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484673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125BD-75C9-EAFA-B97A-1062535F37EE}"/>
            </a:ext>
          </a:extLst>
        </p:cNvPr>
        <p:cNvGrpSpPr/>
        <p:nvPr/>
      </p:nvGrpSpPr>
      <p:grpSpPr>
        <a:xfrm>
          <a:off x="0" y="0"/>
          <a:ext cx="0" cy="0"/>
          <a:chOff x="0" y="0"/>
          <a:chExt cx="0" cy="0"/>
        </a:xfrm>
      </p:grpSpPr>
      <p:sp>
        <p:nvSpPr>
          <p:cNvPr id="79874" name="Rectangle 7">
            <a:extLst>
              <a:ext uri="{FF2B5EF4-FFF2-40B4-BE49-F238E27FC236}">
                <a16:creationId xmlns:a16="http://schemas.microsoft.com/office/drawing/2014/main" id="{CA7D6EE4-ABB7-BC40-42B5-DFC46A4D6F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0CCF5286-F204-4A11-A659-66B7A321D64A}" type="slidenum">
              <a:rPr kumimoji="0" lang="en-US" sz="1200" b="0" i="0" u="none" strike="noStrike" kern="0" cap="none" spc="0" normalizeH="0" baseline="0" noProof="0" smtClean="0">
                <a:ln>
                  <a:noFill/>
                </a:ln>
                <a:solidFill>
                  <a:prstClr val="black"/>
                </a:solidFill>
                <a:effectLst/>
                <a:uLnTx/>
                <a:uFillTx/>
                <a:latin typeface="Times New Roman" pitchFamily="18" charset="0"/>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US" sz="1200" b="0" i="0" u="none" strike="noStrike" kern="0" cap="none" spc="0" normalizeH="0" baseline="0" noProof="0">
              <a:ln>
                <a:noFill/>
              </a:ln>
              <a:solidFill>
                <a:prstClr val="black"/>
              </a:solidFill>
              <a:effectLst/>
              <a:uLnTx/>
              <a:uFillTx/>
              <a:latin typeface="Times New Roman" pitchFamily="18" charset="0"/>
            </a:endParaRPr>
          </a:p>
        </p:txBody>
      </p:sp>
      <p:sp>
        <p:nvSpPr>
          <p:cNvPr id="79875" name="Rectangle 2">
            <a:extLst>
              <a:ext uri="{FF2B5EF4-FFF2-40B4-BE49-F238E27FC236}">
                <a16:creationId xmlns:a16="http://schemas.microsoft.com/office/drawing/2014/main" id="{F67958E4-D1AB-E8C1-5A29-29C2A7E218BC}"/>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608D70A7-3A82-C4D4-779E-ABB0468CD4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4526267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0CCF5286-F204-4A11-A659-66B7A321D64A}" type="slidenum">
              <a:rPr lang="en-US" sz="1200" b="0" smtClean="0">
                <a:solidFill>
                  <a:prstClr val="black"/>
                </a:solidFill>
                <a:latin typeface="Times New Roman" pitchFamily="18" charset="0"/>
              </a:rPr>
              <a:pPr/>
              <a:t>29</a:t>
            </a:fld>
            <a:endParaRPr lang="en-US" sz="1200" b="0">
              <a:solidFill>
                <a:prstClr val="black"/>
              </a:solidFill>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3853427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0CCF5286-F204-4A11-A659-66B7A321D64A}" type="slidenum">
              <a:rPr lang="en-US" sz="1200" b="0" smtClean="0">
                <a:solidFill>
                  <a:prstClr val="black"/>
                </a:solidFill>
                <a:latin typeface="Times New Roman" pitchFamily="18" charset="0"/>
              </a:rPr>
              <a:pPr/>
              <a:t>30</a:t>
            </a:fld>
            <a:endParaRPr lang="en-US" sz="1200" b="0">
              <a:solidFill>
                <a:prstClr val="black"/>
              </a:solidFill>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993911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C76F9B-949A-4103-83F1-A90EAB980ECA}" type="slidenum">
              <a:rPr kumimoji="0" lang="en-US" sz="1200" b="0" i="0" u="none" strike="noStrike" kern="0" cap="none" spc="0" normalizeH="0" baseline="0" noProof="0" smtClean="0">
                <a:ln>
                  <a:noFill/>
                </a:ln>
                <a:solidFill>
                  <a:prstClr val="black"/>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0" cap="none" spc="0" normalizeH="0" baseline="0" noProof="0">
              <a:ln>
                <a:noFill/>
              </a:ln>
              <a:solidFill>
                <a:prstClr val="black"/>
              </a:solidFill>
              <a:effectLst/>
              <a:uLnTx/>
              <a:uFillTx/>
              <a:latin typeface="Times New Roman" pitchFamily="18" charset="0"/>
              <a:ea typeface="ＭＳ Ｐゴシック" pitchFamily="34" charset="-128"/>
              <a:cs typeface="+mn-cs"/>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17253205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0CCF5286-F204-4A11-A659-66B7A321D64A}" type="slidenum">
              <a:rPr lang="en-US" sz="1200" b="0" smtClean="0">
                <a:solidFill>
                  <a:prstClr val="black"/>
                </a:solidFill>
                <a:latin typeface="Times New Roman" pitchFamily="18" charset="0"/>
              </a:rPr>
              <a:pPr/>
              <a:t>31</a:t>
            </a:fld>
            <a:endParaRPr lang="en-US" sz="1200" b="0">
              <a:solidFill>
                <a:prstClr val="black"/>
              </a:solidFill>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8529354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7B1D4-C9FB-C16D-0B8D-44D4AE448B14}"/>
            </a:ext>
          </a:extLst>
        </p:cNvPr>
        <p:cNvGrpSpPr/>
        <p:nvPr/>
      </p:nvGrpSpPr>
      <p:grpSpPr>
        <a:xfrm>
          <a:off x="0" y="0"/>
          <a:ext cx="0" cy="0"/>
          <a:chOff x="0" y="0"/>
          <a:chExt cx="0" cy="0"/>
        </a:xfrm>
      </p:grpSpPr>
      <p:sp>
        <p:nvSpPr>
          <p:cNvPr id="79874" name="Rectangle 7">
            <a:extLst>
              <a:ext uri="{FF2B5EF4-FFF2-40B4-BE49-F238E27FC236}">
                <a16:creationId xmlns:a16="http://schemas.microsoft.com/office/drawing/2014/main" id="{D79AACA2-EB7B-7814-37D2-ACC543490D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0CCF5286-F204-4A11-A659-66B7A321D64A}" type="slidenum">
              <a:rPr kumimoji="0" lang="en-US" sz="1200" b="0" i="0" u="none" strike="noStrike" kern="0" cap="none" spc="0" normalizeH="0" baseline="0" noProof="0" smtClean="0">
                <a:ln>
                  <a:noFill/>
                </a:ln>
                <a:solidFill>
                  <a:prstClr val="black"/>
                </a:solidFill>
                <a:effectLst/>
                <a:uLnTx/>
                <a:uFillTx/>
                <a:latin typeface="Times New Roman" pitchFamily="18" charset="0"/>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en-US" sz="1200" b="0" i="0" u="none" strike="noStrike" kern="0" cap="none" spc="0" normalizeH="0" baseline="0" noProof="0">
              <a:ln>
                <a:noFill/>
              </a:ln>
              <a:solidFill>
                <a:prstClr val="black"/>
              </a:solidFill>
              <a:effectLst/>
              <a:uLnTx/>
              <a:uFillTx/>
              <a:latin typeface="Times New Roman" pitchFamily="18" charset="0"/>
            </a:endParaRPr>
          </a:p>
        </p:txBody>
      </p:sp>
      <p:sp>
        <p:nvSpPr>
          <p:cNvPr id="79875" name="Rectangle 2">
            <a:extLst>
              <a:ext uri="{FF2B5EF4-FFF2-40B4-BE49-F238E27FC236}">
                <a16:creationId xmlns:a16="http://schemas.microsoft.com/office/drawing/2014/main" id="{253A5A26-212C-49BB-D1AD-0716BC67646F}"/>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D50D1C00-A1F6-C848-13D2-AB0C74123F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4807538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A1A5E-AF05-8E26-C345-1B9C3E189B4E}"/>
            </a:ext>
          </a:extLst>
        </p:cNvPr>
        <p:cNvGrpSpPr/>
        <p:nvPr/>
      </p:nvGrpSpPr>
      <p:grpSpPr>
        <a:xfrm>
          <a:off x="0" y="0"/>
          <a:ext cx="0" cy="0"/>
          <a:chOff x="0" y="0"/>
          <a:chExt cx="0" cy="0"/>
        </a:xfrm>
      </p:grpSpPr>
      <p:sp>
        <p:nvSpPr>
          <p:cNvPr id="79874" name="Rectangle 7">
            <a:extLst>
              <a:ext uri="{FF2B5EF4-FFF2-40B4-BE49-F238E27FC236}">
                <a16:creationId xmlns:a16="http://schemas.microsoft.com/office/drawing/2014/main" id="{7FE61CBA-15DD-003F-FDCD-631510DDB1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0CCF5286-F204-4A11-A659-66B7A321D64A}" type="slidenum">
              <a:rPr kumimoji="0" lang="en-US" sz="1200" b="0" i="0" u="none" strike="noStrike" kern="0" cap="none" spc="0" normalizeH="0" baseline="0" noProof="0" smtClean="0">
                <a:ln>
                  <a:noFill/>
                </a:ln>
                <a:solidFill>
                  <a:prstClr val="black"/>
                </a:solidFill>
                <a:effectLst/>
                <a:uLnTx/>
                <a:uFillTx/>
                <a:latin typeface="Times New Roman" pitchFamily="18" charset="0"/>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en-US" sz="1200" b="0" i="0" u="none" strike="noStrike" kern="0" cap="none" spc="0" normalizeH="0" baseline="0" noProof="0">
              <a:ln>
                <a:noFill/>
              </a:ln>
              <a:solidFill>
                <a:prstClr val="black"/>
              </a:solidFill>
              <a:effectLst/>
              <a:uLnTx/>
              <a:uFillTx/>
              <a:latin typeface="Times New Roman" pitchFamily="18" charset="0"/>
            </a:endParaRPr>
          </a:p>
        </p:txBody>
      </p:sp>
      <p:sp>
        <p:nvSpPr>
          <p:cNvPr id="79875" name="Rectangle 2">
            <a:extLst>
              <a:ext uri="{FF2B5EF4-FFF2-40B4-BE49-F238E27FC236}">
                <a16:creationId xmlns:a16="http://schemas.microsoft.com/office/drawing/2014/main" id="{9D458F5B-7D94-6B5C-C91A-11DA14153FE6}"/>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AE469398-8F2D-D3D3-5BC9-4BEFF28A64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1429588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BBD9C-B05A-8421-9360-0FA4A3056116}"/>
            </a:ext>
          </a:extLst>
        </p:cNvPr>
        <p:cNvGrpSpPr/>
        <p:nvPr/>
      </p:nvGrpSpPr>
      <p:grpSpPr>
        <a:xfrm>
          <a:off x="0" y="0"/>
          <a:ext cx="0" cy="0"/>
          <a:chOff x="0" y="0"/>
          <a:chExt cx="0" cy="0"/>
        </a:xfrm>
      </p:grpSpPr>
      <p:sp>
        <p:nvSpPr>
          <p:cNvPr id="79874" name="Rectangle 7">
            <a:extLst>
              <a:ext uri="{FF2B5EF4-FFF2-40B4-BE49-F238E27FC236}">
                <a16:creationId xmlns:a16="http://schemas.microsoft.com/office/drawing/2014/main" id="{78A5DA76-A7F2-768D-6EBD-F9132BD2EE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0CCF5286-F204-4A11-A659-66B7A321D64A}" type="slidenum">
              <a:rPr lang="en-US" sz="1200" b="0" smtClean="0">
                <a:solidFill>
                  <a:prstClr val="black"/>
                </a:solidFill>
                <a:latin typeface="Times New Roman" pitchFamily="18" charset="0"/>
              </a:rPr>
              <a:pPr/>
              <a:t>34</a:t>
            </a:fld>
            <a:endParaRPr lang="en-US" sz="1200" b="0">
              <a:solidFill>
                <a:prstClr val="black"/>
              </a:solidFill>
              <a:latin typeface="Times New Roman" pitchFamily="18" charset="0"/>
            </a:endParaRPr>
          </a:p>
        </p:txBody>
      </p:sp>
      <p:sp>
        <p:nvSpPr>
          <p:cNvPr id="79875" name="Rectangle 2">
            <a:extLst>
              <a:ext uri="{FF2B5EF4-FFF2-40B4-BE49-F238E27FC236}">
                <a16:creationId xmlns:a16="http://schemas.microsoft.com/office/drawing/2014/main" id="{7258C5EF-A739-4F1E-4A4A-4D1F6B0ED48A}"/>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279E5100-7371-89AB-3686-CBBB84C8AF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432526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CFC6AC4-60CE-4171-A4B0-25CCEC5399DE}" type="slidenum">
              <a:rPr kumimoji="0" lang="en-US"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35</a:t>
            </a:fld>
            <a:endParaRPr kumimoji="0" lang="en-US"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30050081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A2E1D-F714-2732-834B-974FE3F620FF}"/>
            </a:ext>
          </a:extLst>
        </p:cNvPr>
        <p:cNvGrpSpPr/>
        <p:nvPr/>
      </p:nvGrpSpPr>
      <p:grpSpPr>
        <a:xfrm>
          <a:off x="0" y="0"/>
          <a:ext cx="0" cy="0"/>
          <a:chOff x="0" y="0"/>
          <a:chExt cx="0" cy="0"/>
        </a:xfrm>
      </p:grpSpPr>
      <p:sp>
        <p:nvSpPr>
          <p:cNvPr id="39938" name="Rectangle 7">
            <a:extLst>
              <a:ext uri="{FF2B5EF4-FFF2-40B4-BE49-F238E27FC236}">
                <a16:creationId xmlns:a16="http://schemas.microsoft.com/office/drawing/2014/main" id="{23BEF746-1729-22AC-0381-6AF62AAE5E42}"/>
              </a:ext>
            </a:extLst>
          </p:cNvPr>
          <p:cNvSpPr>
            <a:spLocks noGrp="1" noChangeArrowheads="1"/>
          </p:cNvSpPr>
          <p:nvPr>
            <p:ph type="sldNum" sz="quarter" idx="5"/>
          </p:nvPr>
        </p:nvSpPr>
        <p:spPr>
          <a:noFill/>
        </p:spPr>
        <p:txBody>
          <a:bodyPr/>
          <a:lstStyle>
            <a:lvl1pPr>
              <a:defRPr sz="2500">
                <a:solidFill>
                  <a:schemeClr val="tx1"/>
                </a:solidFill>
                <a:latin typeface="Arial" pitchFamily="34" charset="0"/>
                <a:ea typeface="MS PGothic" pitchFamily="34" charset="-128"/>
              </a:defRPr>
            </a:lvl1pPr>
            <a:lvl2pPr marL="765610" indent="-294465">
              <a:defRPr sz="2500">
                <a:solidFill>
                  <a:schemeClr val="tx1"/>
                </a:solidFill>
                <a:latin typeface="Arial" pitchFamily="34" charset="0"/>
                <a:ea typeface="MS PGothic" pitchFamily="34" charset="-128"/>
              </a:defRPr>
            </a:lvl2pPr>
            <a:lvl3pPr marL="1177862" indent="-235572">
              <a:defRPr sz="2500">
                <a:solidFill>
                  <a:schemeClr val="tx1"/>
                </a:solidFill>
                <a:latin typeface="Arial" pitchFamily="34" charset="0"/>
                <a:ea typeface="MS PGothic" pitchFamily="34" charset="-128"/>
              </a:defRPr>
            </a:lvl3pPr>
            <a:lvl4pPr marL="1649006" indent="-235572">
              <a:defRPr sz="2500">
                <a:solidFill>
                  <a:schemeClr val="tx1"/>
                </a:solidFill>
                <a:latin typeface="Arial" pitchFamily="34" charset="0"/>
                <a:ea typeface="MS PGothic" pitchFamily="34" charset="-128"/>
              </a:defRPr>
            </a:lvl4pPr>
            <a:lvl5pPr marL="2120151" indent="-235572">
              <a:defRPr sz="2500">
                <a:solidFill>
                  <a:schemeClr val="tx1"/>
                </a:solidFill>
                <a:latin typeface="Arial" pitchFamily="34" charset="0"/>
                <a:ea typeface="MS PGothic" pitchFamily="34" charset="-128"/>
              </a:defRPr>
            </a:lvl5pPr>
            <a:lvl6pPr marL="2591295" indent="-235572" eaLnBrk="0" fontAlgn="base" hangingPunct="0">
              <a:spcBef>
                <a:spcPct val="0"/>
              </a:spcBef>
              <a:spcAft>
                <a:spcPct val="0"/>
              </a:spcAft>
              <a:defRPr sz="2500">
                <a:solidFill>
                  <a:schemeClr val="tx1"/>
                </a:solidFill>
                <a:latin typeface="Arial" pitchFamily="34" charset="0"/>
                <a:ea typeface="MS PGothic" pitchFamily="34" charset="-128"/>
              </a:defRPr>
            </a:lvl6pPr>
            <a:lvl7pPr marL="3062440" indent="-235572" eaLnBrk="0" fontAlgn="base" hangingPunct="0">
              <a:spcBef>
                <a:spcPct val="0"/>
              </a:spcBef>
              <a:spcAft>
                <a:spcPct val="0"/>
              </a:spcAft>
              <a:defRPr sz="2500">
                <a:solidFill>
                  <a:schemeClr val="tx1"/>
                </a:solidFill>
                <a:latin typeface="Arial" pitchFamily="34" charset="0"/>
                <a:ea typeface="MS PGothic" pitchFamily="34" charset="-128"/>
              </a:defRPr>
            </a:lvl7pPr>
            <a:lvl8pPr marL="3533585" indent="-235572" eaLnBrk="0" fontAlgn="base" hangingPunct="0">
              <a:spcBef>
                <a:spcPct val="0"/>
              </a:spcBef>
              <a:spcAft>
                <a:spcPct val="0"/>
              </a:spcAft>
              <a:defRPr sz="2500">
                <a:solidFill>
                  <a:schemeClr val="tx1"/>
                </a:solidFill>
                <a:latin typeface="Arial" pitchFamily="34" charset="0"/>
                <a:ea typeface="MS PGothic" pitchFamily="34" charset="-128"/>
              </a:defRPr>
            </a:lvl8pPr>
            <a:lvl9pPr marL="4004729" indent="-235572" eaLnBrk="0" fontAlgn="base" hangingPunct="0">
              <a:spcBef>
                <a:spcPct val="0"/>
              </a:spcBef>
              <a:spcAft>
                <a:spcPct val="0"/>
              </a:spcAft>
              <a:defRPr sz="2500">
                <a:solidFill>
                  <a:schemeClr val="tx1"/>
                </a:solidFill>
                <a:latin typeface="Arial" pitchFamily="34" charset="0"/>
                <a:ea typeface="MS PGothic" pitchFamily="34" charset="-128"/>
              </a:defRPr>
            </a:lvl9pPr>
          </a:lstStyle>
          <a:p>
            <a:pPr marL="0" marR="0" lvl="0" indent="0" algn="r" defTabSz="471145" rtl="0" eaLnBrk="1" fontAlgn="auto" latinLnBrk="0" hangingPunct="1">
              <a:lnSpc>
                <a:spcPct val="100000"/>
              </a:lnSpc>
              <a:spcBef>
                <a:spcPts val="0"/>
              </a:spcBef>
              <a:spcAft>
                <a:spcPts val="0"/>
              </a:spcAft>
              <a:buClrTx/>
              <a:buSzTx/>
              <a:buFontTx/>
              <a:buNone/>
              <a:tabLst/>
              <a:defRPr/>
            </a:pPr>
            <a:fld id="{A5D756D4-F7A1-422C-9603-1F85059DCE3F}" type="slidenum">
              <a:rPr kumimoji="0" lang="en-US" sz="1200" b="0" i="0" u="none" strike="noStrike" kern="1200" cap="none" spc="0" normalizeH="0" baseline="0" noProof="0">
                <a:ln>
                  <a:noFill/>
                </a:ln>
                <a:solidFill>
                  <a:prstClr val="black"/>
                </a:solidFill>
                <a:effectLst/>
                <a:uLnTx/>
                <a:uFillTx/>
                <a:latin typeface="Arial" pitchFamily="34" charset="0"/>
                <a:ea typeface="MS PGothic" pitchFamily="34" charset="-128"/>
                <a:cs typeface="+mn-cs"/>
              </a:rPr>
              <a:pPr marL="0" marR="0" lvl="0" indent="0" algn="r" defTabSz="471145"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rial" pitchFamily="34" charset="0"/>
              <a:ea typeface="MS PGothic" pitchFamily="34" charset="-128"/>
              <a:cs typeface="+mn-cs"/>
            </a:endParaRPr>
          </a:p>
        </p:txBody>
      </p:sp>
      <p:sp>
        <p:nvSpPr>
          <p:cNvPr id="39939" name="Rectangle 2">
            <a:extLst>
              <a:ext uri="{FF2B5EF4-FFF2-40B4-BE49-F238E27FC236}">
                <a16:creationId xmlns:a16="http://schemas.microsoft.com/office/drawing/2014/main" id="{00CA50B1-25CE-3752-F718-51BE2FAFC5B3}"/>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BA669283-7958-4167-966C-6E84FF640C7D}"/>
              </a:ext>
            </a:extLst>
          </p:cNvPr>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6895953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FDB16-E5D6-8C5C-111F-BA64BA3F12A0}"/>
            </a:ext>
          </a:extLst>
        </p:cNvPr>
        <p:cNvGrpSpPr/>
        <p:nvPr/>
      </p:nvGrpSpPr>
      <p:grpSpPr>
        <a:xfrm>
          <a:off x="0" y="0"/>
          <a:ext cx="0" cy="0"/>
          <a:chOff x="0" y="0"/>
          <a:chExt cx="0" cy="0"/>
        </a:xfrm>
      </p:grpSpPr>
      <p:sp>
        <p:nvSpPr>
          <p:cNvPr id="137218" name="Rectangle 7">
            <a:extLst>
              <a:ext uri="{FF2B5EF4-FFF2-40B4-BE49-F238E27FC236}">
                <a16:creationId xmlns:a16="http://schemas.microsoft.com/office/drawing/2014/main" id="{A65DAE80-4760-76F0-1739-6A1FD03813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5D6CFE6-C5B6-4335-A47D-48208C053239}" type="slidenum">
              <a:rPr kumimoji="0" lang="en-US" sz="1200" b="0" i="0" u="none" strike="noStrike" kern="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0" cap="none" spc="0" normalizeH="0" baseline="0" noProof="0">
              <a:ln>
                <a:noFill/>
              </a:ln>
              <a:solidFill>
                <a:prstClr val="black"/>
              </a:solidFill>
              <a:effectLst/>
              <a:uLnTx/>
              <a:uFillTx/>
              <a:latin typeface="Times New Roman" pitchFamily="18" charset="0"/>
              <a:ea typeface="+mn-ea"/>
              <a:cs typeface="+mn-cs"/>
            </a:endParaRPr>
          </a:p>
        </p:txBody>
      </p:sp>
      <p:sp>
        <p:nvSpPr>
          <p:cNvPr id="137219" name="Rectangle 2">
            <a:extLst>
              <a:ext uri="{FF2B5EF4-FFF2-40B4-BE49-F238E27FC236}">
                <a16:creationId xmlns:a16="http://schemas.microsoft.com/office/drawing/2014/main" id="{1EDCDC65-07AB-FAEE-5B4E-D56E186FC469}"/>
              </a:ext>
            </a:extLst>
          </p:cNvPr>
          <p:cNvSpPr>
            <a:spLocks noGrp="1" noRot="1" noChangeAspect="1" noChangeArrowheads="1" noTextEdit="1"/>
          </p:cNvSpPr>
          <p:nvPr>
            <p:ph type="sldImg"/>
          </p:nvPr>
        </p:nvSpPr>
        <p:spPr>
          <a:ln/>
        </p:spPr>
      </p:sp>
      <p:sp>
        <p:nvSpPr>
          <p:cNvPr id="137220" name="Rectangle 3">
            <a:extLst>
              <a:ext uri="{FF2B5EF4-FFF2-40B4-BE49-F238E27FC236}">
                <a16:creationId xmlns:a16="http://schemas.microsoft.com/office/drawing/2014/main" id="{C4C5B1F3-0C6C-E4A4-53DB-51548F8538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0063957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3CFC6AC4-60CE-4171-A4B0-25CCEC5399DE}" type="slidenum">
              <a:rPr kumimoji="0" lang="en-US" sz="1900" b="0" i="0" u="none" strike="noStrike" kern="0" cap="none" spc="0" normalizeH="0" baseline="0" noProof="0">
                <a:ln>
                  <a:noFill/>
                </a:ln>
                <a:solidFill>
                  <a:sysClr val="windowText" lastClr="000000"/>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38</a:t>
            </a:fld>
            <a:endParaRPr kumimoji="0" lang="en-US" sz="19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11067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3CFC6AC4-60CE-4171-A4B0-25CCEC5399DE}" type="slidenum">
              <a:rPr kumimoji="0" lang="en-US" sz="1900" b="0" i="0" u="none" strike="noStrike" kern="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39</a:t>
            </a:fld>
            <a:endParaRPr kumimoji="0" lang="en-US" sz="1900" b="0" i="0" u="none" strike="noStrike" kern="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41136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3CFC6AC4-60CE-4171-A4B0-25CCEC5399DE}" type="slidenum">
              <a:rPr kumimoji="0" lang="en-US" sz="1900" b="0" i="0" u="none" strike="noStrike" kern="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40</a:t>
            </a:fld>
            <a:endParaRPr kumimoji="0" lang="en-US" sz="1900" b="0" i="0" u="none" strike="noStrike" kern="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5913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5D756D4-F7A1-422C-9603-1F85059DCE3F}" type="slidenum">
              <a:rPr kumimoji="0" lang="en-US" sz="1200" b="0" i="0" u="none" strike="noStrike" kern="1200" cap="none" spc="0" normalizeH="0" baseline="0" noProof="0" smtClean="0">
                <a:ln>
                  <a:noFill/>
                </a:ln>
                <a:solidFill>
                  <a:prstClr val="black"/>
                </a:solidFill>
                <a:effectLst/>
                <a:uLnTx/>
                <a:uFillTx/>
                <a:latin typeface="Arial" pitchFamily="34" charset="0"/>
                <a:ea typeface="MS PGothic"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pitchFamily="34" charset="0"/>
              <a:ea typeface="MS PGothic" pitchFamily="34" charset="-128"/>
              <a:cs typeface="+mn-cs"/>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16686693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3CFC6AC4-60CE-4171-A4B0-25CCEC5399DE}" type="slidenum">
              <a:rPr kumimoji="0" lang="en-US" sz="19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41</a:t>
            </a:fld>
            <a:endParaRPr kumimoji="0" lang="en-US" sz="1900" b="0" i="0" u="none" strike="noStrike" kern="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62594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3CFC6AC4-60CE-4171-A4B0-25CCEC5399DE}" type="slidenum">
              <a:rPr kumimoji="0" lang="en-US" sz="19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42</a:t>
            </a:fld>
            <a:endParaRPr kumimoji="0" lang="en-US" sz="1900" b="0" i="0" u="none" strike="noStrike" kern="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92672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C236F901-C6A1-4155-8266-C54C130ABB20}" type="slidenum">
              <a:rPr kumimoji="0" lang="en-US" sz="1200" b="0" i="0" u="none" strike="noStrike" kern="0" cap="none" spc="0" normalizeH="0" baseline="0" noProof="0" smtClean="0">
                <a:ln>
                  <a:noFill/>
                </a:ln>
                <a:solidFill>
                  <a:schemeClr val="tx1"/>
                </a:solidFill>
                <a:effectLst/>
                <a:uLnTx/>
                <a:uFillTx/>
                <a:latin typeface="Times New Roman" pitchFamily="18" charset="0"/>
                <a:ea typeface="MS PGothic" pitchFamily="34" charset="-128"/>
              </a:rPr>
              <a:pPr marL="0" marR="0" lvl="0" indent="0" defTabSz="914400" eaLnBrk="1" fontAlgn="auto" latinLnBrk="0" hangingPunct="1">
                <a:lnSpc>
                  <a:spcPct val="100000"/>
                </a:lnSpc>
                <a:spcBef>
                  <a:spcPts val="0"/>
                </a:spcBef>
                <a:spcAft>
                  <a:spcPts val="0"/>
                </a:spcAft>
                <a:buClrTx/>
                <a:buSzTx/>
                <a:buFontTx/>
                <a:buNone/>
                <a:tabLst/>
                <a:defRPr/>
              </a:pPr>
              <a:t>43</a:t>
            </a:fld>
            <a:endParaRPr kumimoji="0" lang="en-US" sz="1200" b="0" i="0" u="none" strike="noStrike" kern="0" cap="none" spc="0" normalizeH="0" baseline="0" noProof="0">
              <a:ln>
                <a:noFill/>
              </a:ln>
              <a:solidFill>
                <a:schemeClr val="tx1"/>
              </a:solidFill>
              <a:effectLst/>
              <a:uLnTx/>
              <a:uFillTx/>
              <a:latin typeface="Times New Roman" pitchFamily="18" charset="0"/>
              <a:ea typeface="MS PGothic" pitchFamily="34" charset="-128"/>
            </a:endParaRPr>
          </a:p>
        </p:txBody>
      </p:sp>
    </p:spTree>
    <p:extLst>
      <p:ext uri="{BB962C8B-B14F-4D97-AF65-F5344CB8AC3E}">
        <p14:creationId xmlns:p14="http://schemas.microsoft.com/office/powerpoint/2010/main" val="41975358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BC726-F9E7-11B7-B6AC-2DF03325CD50}"/>
            </a:ext>
          </a:extLst>
        </p:cNvPr>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A5F44CF3-8DA3-7EC9-9C81-3DE4AF63ED6D}"/>
              </a:ext>
            </a:extLst>
          </p:cNvPr>
          <p:cNvSpPr>
            <a:spLocks noGrp="1" noRot="1" noChangeAspect="1" noTextEdit="1"/>
          </p:cNvSpPr>
          <p:nvPr>
            <p:ph type="sldImg"/>
          </p:nvPr>
        </p:nvSpPr>
        <p:spPr>
          <a:ln/>
        </p:spPr>
      </p:sp>
      <p:sp>
        <p:nvSpPr>
          <p:cNvPr id="56323" name="Notes Placeholder 2">
            <a:extLst>
              <a:ext uri="{FF2B5EF4-FFF2-40B4-BE49-F238E27FC236}">
                <a16:creationId xmlns:a16="http://schemas.microsoft.com/office/drawing/2014/main" id="{D2B6A0C8-25D1-09D2-E04D-29093D383A1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a:extLst>
              <a:ext uri="{FF2B5EF4-FFF2-40B4-BE49-F238E27FC236}">
                <a16:creationId xmlns:a16="http://schemas.microsoft.com/office/drawing/2014/main" id="{CE4EE115-9035-C7CB-3359-522D19BDFCE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MS PGothic" pitchFamily="34" charset="-128"/>
              </a:defRPr>
            </a:lvl1pPr>
            <a:lvl2pPr marL="765610" indent="-294465">
              <a:defRPr sz="2500">
                <a:solidFill>
                  <a:schemeClr val="tx1"/>
                </a:solidFill>
                <a:latin typeface="Arial" pitchFamily="34" charset="0"/>
                <a:ea typeface="MS PGothic" pitchFamily="34" charset="-128"/>
              </a:defRPr>
            </a:lvl2pPr>
            <a:lvl3pPr marL="1177862" indent="-235572">
              <a:defRPr sz="2500">
                <a:solidFill>
                  <a:schemeClr val="tx1"/>
                </a:solidFill>
                <a:latin typeface="Arial" pitchFamily="34" charset="0"/>
                <a:ea typeface="MS PGothic" pitchFamily="34" charset="-128"/>
              </a:defRPr>
            </a:lvl3pPr>
            <a:lvl4pPr marL="1649006" indent="-235572">
              <a:defRPr sz="2500">
                <a:solidFill>
                  <a:schemeClr val="tx1"/>
                </a:solidFill>
                <a:latin typeface="Arial" pitchFamily="34" charset="0"/>
                <a:ea typeface="MS PGothic" pitchFamily="34" charset="-128"/>
              </a:defRPr>
            </a:lvl4pPr>
            <a:lvl5pPr marL="2120151" indent="-235572">
              <a:defRPr sz="2500">
                <a:solidFill>
                  <a:schemeClr val="tx1"/>
                </a:solidFill>
                <a:latin typeface="Arial" pitchFamily="34" charset="0"/>
                <a:ea typeface="MS PGothic" pitchFamily="34" charset="-128"/>
              </a:defRPr>
            </a:lvl5pPr>
            <a:lvl6pPr marL="2591295" indent="-235572" eaLnBrk="0" fontAlgn="base" hangingPunct="0">
              <a:spcBef>
                <a:spcPct val="0"/>
              </a:spcBef>
              <a:spcAft>
                <a:spcPct val="0"/>
              </a:spcAft>
              <a:defRPr sz="2500">
                <a:solidFill>
                  <a:schemeClr val="tx1"/>
                </a:solidFill>
                <a:latin typeface="Arial" pitchFamily="34" charset="0"/>
                <a:ea typeface="MS PGothic" pitchFamily="34" charset="-128"/>
              </a:defRPr>
            </a:lvl6pPr>
            <a:lvl7pPr marL="3062440" indent="-235572" eaLnBrk="0" fontAlgn="base" hangingPunct="0">
              <a:spcBef>
                <a:spcPct val="0"/>
              </a:spcBef>
              <a:spcAft>
                <a:spcPct val="0"/>
              </a:spcAft>
              <a:defRPr sz="2500">
                <a:solidFill>
                  <a:schemeClr val="tx1"/>
                </a:solidFill>
                <a:latin typeface="Arial" pitchFamily="34" charset="0"/>
                <a:ea typeface="MS PGothic" pitchFamily="34" charset="-128"/>
              </a:defRPr>
            </a:lvl7pPr>
            <a:lvl8pPr marL="3533585" indent="-235572" eaLnBrk="0" fontAlgn="base" hangingPunct="0">
              <a:spcBef>
                <a:spcPct val="0"/>
              </a:spcBef>
              <a:spcAft>
                <a:spcPct val="0"/>
              </a:spcAft>
              <a:defRPr sz="2500">
                <a:solidFill>
                  <a:schemeClr val="tx1"/>
                </a:solidFill>
                <a:latin typeface="Arial" pitchFamily="34" charset="0"/>
                <a:ea typeface="MS PGothic" pitchFamily="34" charset="-128"/>
              </a:defRPr>
            </a:lvl8pPr>
            <a:lvl9pPr marL="4004729" indent="-235572" eaLnBrk="0" fontAlgn="base" hangingPunct="0">
              <a:spcBef>
                <a:spcPct val="0"/>
              </a:spcBef>
              <a:spcAft>
                <a:spcPct val="0"/>
              </a:spcAft>
              <a:defRPr sz="2500">
                <a:solidFill>
                  <a:schemeClr val="tx1"/>
                </a:solidFill>
                <a:latin typeface="Arial" pitchFamily="34" charset="0"/>
                <a:ea typeface="MS PGothic" pitchFamily="34" charset="-128"/>
              </a:defRPr>
            </a:lvl9pPr>
          </a:lstStyle>
          <a:p>
            <a:pPr marL="0" marR="0" lvl="0" indent="0" algn="r" defTabSz="471145" rtl="0" eaLnBrk="1" fontAlgn="auto" latinLnBrk="0" hangingPunct="1">
              <a:lnSpc>
                <a:spcPct val="100000"/>
              </a:lnSpc>
              <a:spcBef>
                <a:spcPts val="0"/>
              </a:spcBef>
              <a:spcAft>
                <a:spcPts val="0"/>
              </a:spcAft>
              <a:buClrTx/>
              <a:buSzTx/>
              <a:buFontTx/>
              <a:buNone/>
              <a:tabLst/>
              <a:defRPr/>
            </a:pPr>
            <a:fld id="{9D4F3D71-FA9A-4DE4-895D-49EF185DB54B}" type="slidenum">
              <a:rPr kumimoji="0" lang="en-US"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rPr>
              <a:pPr marL="0" marR="0" lvl="0" indent="0" algn="r" defTabSz="471145"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Tree>
    <p:extLst>
      <p:ext uri="{BB962C8B-B14F-4D97-AF65-F5344CB8AC3E}">
        <p14:creationId xmlns:p14="http://schemas.microsoft.com/office/powerpoint/2010/main" val="7184582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0CCF5286-F204-4A11-A659-66B7A321D64A}" type="slidenum">
              <a:rPr kumimoji="0" lang="en-US" sz="1200" b="0" i="0" u="none" strike="noStrike" kern="0" cap="none" spc="0" normalizeH="0" baseline="0" noProof="0" smtClean="0">
                <a:ln>
                  <a:noFill/>
                </a:ln>
                <a:solidFill>
                  <a:prstClr val="black"/>
                </a:solidFill>
                <a:effectLst/>
                <a:uLnTx/>
                <a:uFillTx/>
                <a:latin typeface="Times New Roman" pitchFamily="18" charset="0"/>
              </a:rPr>
              <a:pPr marL="0" marR="0" lvl="0" indent="0" defTabSz="914400" eaLnBrk="1" fontAlgn="auto" latinLnBrk="0" hangingPunct="1">
                <a:lnSpc>
                  <a:spcPct val="100000"/>
                </a:lnSpc>
                <a:spcBef>
                  <a:spcPts val="0"/>
                </a:spcBef>
                <a:spcAft>
                  <a:spcPts val="0"/>
                </a:spcAft>
                <a:buClrTx/>
                <a:buSzTx/>
                <a:buFontTx/>
                <a:buNone/>
                <a:tabLst/>
                <a:defRPr/>
              </a:pPr>
              <a:t>48</a:t>
            </a:fld>
            <a:endParaRPr kumimoji="0" lang="en-US" sz="1200" b="0" i="0" u="none" strike="noStrike" kern="0" cap="none" spc="0" normalizeH="0" baseline="0" noProof="0">
              <a:ln>
                <a:noFill/>
              </a:ln>
              <a:solidFill>
                <a:prstClr val="black"/>
              </a:solidFill>
              <a:effectLst/>
              <a:uLnTx/>
              <a:uFillTx/>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1162421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CFC6AC4-60CE-4171-A4B0-25CCEC5399DE}"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50</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3094823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0CCF5286-F204-4A11-A659-66B7A321D64A}" type="slidenum">
              <a:rPr lang="en-US" sz="1200" b="0" smtClean="0">
                <a:solidFill>
                  <a:prstClr val="black"/>
                </a:solidFill>
                <a:latin typeface="Times New Roman" pitchFamily="18" charset="0"/>
              </a:rPr>
              <a:pPr/>
              <a:t>51</a:t>
            </a:fld>
            <a:endParaRPr lang="en-US" sz="1200" b="0">
              <a:solidFill>
                <a:prstClr val="black"/>
              </a:solidFill>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0409607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marL="0" marR="0" lvl="0" indent="0" algn="r" defTabSz="942289" rtl="0" eaLnBrk="1" fontAlgn="auto" latinLnBrk="0" hangingPunct="1">
              <a:lnSpc>
                <a:spcPct val="100000"/>
              </a:lnSpc>
              <a:spcBef>
                <a:spcPts val="0"/>
              </a:spcBef>
              <a:spcAft>
                <a:spcPts val="0"/>
              </a:spcAft>
              <a:buClrTx/>
              <a:buSzTx/>
              <a:buFontTx/>
              <a:buNone/>
              <a:tabLst/>
              <a:defRPr/>
            </a:pPr>
            <a:fld id="{55D6CFE6-C5B6-4335-A47D-48208C053239}" type="slidenum">
              <a:rPr kumimoji="0" lang="en-US" sz="1200" b="0" i="0" u="none" strike="noStrike" kern="0" cap="none" spc="0" normalizeH="0" baseline="0" noProof="0">
                <a:ln>
                  <a:noFill/>
                </a:ln>
                <a:solidFill>
                  <a:prstClr val="black"/>
                </a:solidFill>
                <a:effectLst/>
                <a:uLnTx/>
                <a:uFillTx/>
                <a:latin typeface="Times New Roman" pitchFamily="18" charset="0"/>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0" cap="none" spc="0" normalizeH="0" baseline="0" noProof="0">
              <a:ln>
                <a:noFill/>
              </a:ln>
              <a:solidFill>
                <a:prstClr val="black"/>
              </a:solidFill>
              <a:effectLst/>
              <a:uLnTx/>
              <a:uFillTx/>
              <a:latin typeface="Times New Roman" pitchFamily="18" charset="0"/>
              <a:ea typeface="+mn-ea"/>
              <a:cs typeface="+mn-cs"/>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8162810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marL="0" marR="0" lvl="0" indent="0" algn="r" defTabSz="942289" rtl="0" eaLnBrk="1" fontAlgn="auto" latinLnBrk="0" hangingPunct="1">
              <a:lnSpc>
                <a:spcPct val="100000"/>
              </a:lnSpc>
              <a:spcBef>
                <a:spcPts val="0"/>
              </a:spcBef>
              <a:spcAft>
                <a:spcPts val="0"/>
              </a:spcAft>
              <a:buClrTx/>
              <a:buSzTx/>
              <a:buFontTx/>
              <a:buNone/>
              <a:tabLst/>
              <a:defRPr/>
            </a:pPr>
            <a:fld id="{55D6CFE6-C5B6-4335-A47D-48208C053239}" type="slidenum">
              <a:rPr kumimoji="0" lang="en-US" sz="1200" b="0" i="0" u="none" strike="noStrike" kern="0" cap="none" spc="0" normalizeH="0" baseline="0" noProof="0">
                <a:ln>
                  <a:noFill/>
                </a:ln>
                <a:solidFill>
                  <a:prstClr val="black"/>
                </a:solidFill>
                <a:effectLst/>
                <a:uLnTx/>
                <a:uFillTx/>
                <a:latin typeface="Times New Roman" pitchFamily="18" charset="0"/>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0" cap="none" spc="0" normalizeH="0" baseline="0" noProof="0">
              <a:ln>
                <a:noFill/>
              </a:ln>
              <a:solidFill>
                <a:prstClr val="black"/>
              </a:solidFill>
              <a:effectLst/>
              <a:uLnTx/>
              <a:uFillTx/>
              <a:latin typeface="Times New Roman" pitchFamily="18" charset="0"/>
              <a:ea typeface="+mn-ea"/>
              <a:cs typeface="+mn-cs"/>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7033387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marL="0" marR="0" lvl="0" indent="0" algn="r" defTabSz="942289" rtl="0" eaLnBrk="1" fontAlgn="auto" latinLnBrk="0" hangingPunct="1">
              <a:lnSpc>
                <a:spcPct val="100000"/>
              </a:lnSpc>
              <a:spcBef>
                <a:spcPts val="0"/>
              </a:spcBef>
              <a:spcAft>
                <a:spcPts val="0"/>
              </a:spcAft>
              <a:buClrTx/>
              <a:buSzTx/>
              <a:buFontTx/>
              <a:buNone/>
              <a:tabLst/>
              <a:defRPr/>
            </a:pPr>
            <a:fld id="{55D6CFE6-C5B6-4335-A47D-48208C053239}" type="slidenum">
              <a:rPr kumimoji="0" lang="en-US" sz="1200" b="0" i="0" u="none" strike="noStrike" kern="0" cap="none" spc="0" normalizeH="0" baseline="0" noProof="0">
                <a:ln>
                  <a:noFill/>
                </a:ln>
                <a:solidFill>
                  <a:prstClr val="black"/>
                </a:solidFill>
                <a:effectLst/>
                <a:uLnTx/>
                <a:uFillTx/>
                <a:latin typeface="Times New Roman" pitchFamily="18" charset="0"/>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0" cap="none" spc="0" normalizeH="0" baseline="0" noProof="0">
              <a:ln>
                <a:noFill/>
              </a:ln>
              <a:solidFill>
                <a:prstClr val="black"/>
              </a:solidFill>
              <a:effectLst/>
              <a:uLnTx/>
              <a:uFillTx/>
              <a:latin typeface="Times New Roman" pitchFamily="18" charset="0"/>
              <a:ea typeface="+mn-ea"/>
              <a:cs typeface="+mn-cs"/>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991753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D4F3D71-FA9A-4DE4-895D-49EF185DB54B}"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S PGothic"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Tree>
    <p:extLst>
      <p:ext uri="{BB962C8B-B14F-4D97-AF65-F5344CB8AC3E}">
        <p14:creationId xmlns:p14="http://schemas.microsoft.com/office/powerpoint/2010/main" val="30693235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marL="0" marR="0" lvl="0" indent="0" algn="r" defTabSz="942289" rtl="0" eaLnBrk="1" fontAlgn="auto" latinLnBrk="0" hangingPunct="1">
              <a:lnSpc>
                <a:spcPct val="100000"/>
              </a:lnSpc>
              <a:spcBef>
                <a:spcPts val="0"/>
              </a:spcBef>
              <a:spcAft>
                <a:spcPts val="0"/>
              </a:spcAft>
              <a:buClrTx/>
              <a:buSzTx/>
              <a:buFontTx/>
              <a:buNone/>
              <a:tabLst/>
              <a:defRPr/>
            </a:pPr>
            <a:fld id="{55D6CFE6-C5B6-4335-A47D-48208C053239}" type="slidenum">
              <a:rPr kumimoji="0" lang="en-US" sz="1200" b="0" i="0" u="none" strike="noStrike" kern="0" cap="none" spc="0" normalizeH="0" baseline="0" noProof="0">
                <a:ln>
                  <a:noFill/>
                </a:ln>
                <a:solidFill>
                  <a:prstClr val="black"/>
                </a:solidFill>
                <a:effectLst/>
                <a:uLnTx/>
                <a:uFillTx/>
                <a:latin typeface="Times New Roman" pitchFamily="18" charset="0"/>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0" cap="none" spc="0" normalizeH="0" baseline="0" noProof="0">
              <a:ln>
                <a:noFill/>
              </a:ln>
              <a:solidFill>
                <a:prstClr val="black"/>
              </a:solidFill>
              <a:effectLst/>
              <a:uLnTx/>
              <a:uFillTx/>
              <a:latin typeface="Times New Roman" pitchFamily="18" charset="0"/>
              <a:ea typeface="+mn-ea"/>
              <a:cs typeface="+mn-cs"/>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1132345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marL="0" marR="0" lvl="0" indent="0" algn="r" defTabSz="942289" rtl="0" eaLnBrk="1" fontAlgn="auto" latinLnBrk="0" hangingPunct="1">
              <a:lnSpc>
                <a:spcPct val="100000"/>
              </a:lnSpc>
              <a:spcBef>
                <a:spcPts val="0"/>
              </a:spcBef>
              <a:spcAft>
                <a:spcPts val="0"/>
              </a:spcAft>
              <a:buClrTx/>
              <a:buSzTx/>
              <a:buFontTx/>
              <a:buNone/>
              <a:tabLst/>
              <a:defRPr/>
            </a:pPr>
            <a:fld id="{55D6CFE6-C5B6-4335-A47D-48208C053239}" type="slidenum">
              <a:rPr kumimoji="0" lang="en-US" sz="1200" b="0" i="0" u="none" strike="noStrike" kern="0" cap="none" spc="0" normalizeH="0" baseline="0" noProof="0">
                <a:ln>
                  <a:noFill/>
                </a:ln>
                <a:solidFill>
                  <a:prstClr val="black"/>
                </a:solidFill>
                <a:effectLst/>
                <a:uLnTx/>
                <a:uFillTx/>
                <a:latin typeface="Times New Roman" pitchFamily="18" charset="0"/>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0" cap="none" spc="0" normalizeH="0" baseline="0" noProof="0">
              <a:ln>
                <a:noFill/>
              </a:ln>
              <a:solidFill>
                <a:prstClr val="black"/>
              </a:solidFill>
              <a:effectLst/>
              <a:uLnTx/>
              <a:uFillTx/>
              <a:latin typeface="Times New Roman" pitchFamily="18" charset="0"/>
              <a:ea typeface="+mn-ea"/>
              <a:cs typeface="+mn-cs"/>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42826732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05A01B1-6B78-41AB-A373-2524E8F9DD5D}" type="slidenum">
              <a:rPr kumimoji="0" lang="en-US" sz="1200" b="0" i="0" u="none" strike="noStrike" kern="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0" cap="none" spc="0" normalizeH="0" baseline="0" noProof="0">
              <a:ln>
                <a:noFill/>
              </a:ln>
              <a:solidFill>
                <a:prstClr val="black"/>
              </a:solidFill>
              <a:effectLst/>
              <a:uLnTx/>
              <a:uFillTx/>
              <a:latin typeface="Times New Roman" pitchFamily="18" charset="0"/>
              <a:ea typeface="+mn-ea"/>
              <a:cs typeface="+mn-cs"/>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1135825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05A01B1-6B78-41AB-A373-2524E8F9DD5D}" type="slidenum">
              <a:rPr kumimoji="0" lang="en-US" sz="1200" b="0" i="0" u="none" strike="noStrike" kern="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0" cap="none" spc="0" normalizeH="0" baseline="0" noProof="0">
              <a:ln>
                <a:noFill/>
              </a:ln>
              <a:solidFill>
                <a:prstClr val="black"/>
              </a:solidFill>
              <a:effectLst/>
              <a:uLnTx/>
              <a:uFillTx/>
              <a:latin typeface="Times New Roman" pitchFamily="18" charset="0"/>
              <a:ea typeface="+mn-ea"/>
              <a:cs typeface="+mn-cs"/>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3300810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5D6CFE6-C5B6-4335-A47D-48208C053239}" type="slidenum">
              <a:rPr kumimoji="0" lang="en-US" sz="1200" b="0" i="0" u="none" strike="noStrike" kern="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0" cap="none" spc="0" normalizeH="0" baseline="0" noProof="0">
              <a:ln>
                <a:noFill/>
              </a:ln>
              <a:solidFill>
                <a:prstClr val="black"/>
              </a:solidFill>
              <a:effectLst/>
              <a:uLnTx/>
              <a:uFillTx/>
              <a:latin typeface="Times New Roman" pitchFamily="18" charset="0"/>
              <a:ea typeface="+mn-ea"/>
              <a:cs typeface="+mn-cs"/>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0897094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5D6CFE6-C5B6-4335-A47D-48208C053239}" type="slidenum">
              <a:rPr kumimoji="0" lang="en-US" sz="1200" b="0" i="0" u="none" strike="noStrike" kern="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0" cap="none" spc="0" normalizeH="0" baseline="0" noProof="0">
              <a:ln>
                <a:noFill/>
              </a:ln>
              <a:solidFill>
                <a:prstClr val="black"/>
              </a:solidFill>
              <a:effectLst/>
              <a:uLnTx/>
              <a:uFillTx/>
              <a:latin typeface="Times New Roman" pitchFamily="18" charset="0"/>
              <a:ea typeface="+mn-ea"/>
              <a:cs typeface="+mn-cs"/>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707926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5D756D4-F7A1-422C-9603-1F85059DCE3F}" type="slidenum">
              <a:rPr kumimoji="0" lang="en-US" sz="1200" b="0" i="0" u="none" strike="noStrike" kern="1200" cap="none" spc="0" normalizeH="0" baseline="0" noProof="0" smtClean="0">
                <a:ln>
                  <a:noFill/>
                </a:ln>
                <a:solidFill>
                  <a:prstClr val="black"/>
                </a:solidFill>
                <a:effectLst/>
                <a:uLnTx/>
                <a:uFillTx/>
                <a:latin typeface="Arial" pitchFamily="34" charset="0"/>
                <a:ea typeface="MS PGothic"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pitchFamily="34" charset="0"/>
              <a:ea typeface="MS PGothic" pitchFamily="34" charset="-128"/>
              <a:cs typeface="+mn-cs"/>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3047668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36F901-C6A1-4155-8266-C54C130ABB20}"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S PGothic"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Tree>
    <p:extLst>
      <p:ext uri="{BB962C8B-B14F-4D97-AF65-F5344CB8AC3E}">
        <p14:creationId xmlns:p14="http://schemas.microsoft.com/office/powerpoint/2010/main" val="4274511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36F901-C6A1-4155-8266-C54C130ABB20}"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S PGothic"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Tree>
    <p:extLst>
      <p:ext uri="{BB962C8B-B14F-4D97-AF65-F5344CB8AC3E}">
        <p14:creationId xmlns:p14="http://schemas.microsoft.com/office/powerpoint/2010/main" val="3474428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D134471-687B-480C-95DD-1E5C5D3EEADD}"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S PGothic"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Tree>
    <p:extLst>
      <p:ext uri="{BB962C8B-B14F-4D97-AF65-F5344CB8AC3E}">
        <p14:creationId xmlns:p14="http://schemas.microsoft.com/office/powerpoint/2010/main" val="2741300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b="0" i="0" cap="none" baseline="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95269" y="3602038"/>
            <a:ext cx="9001462" cy="1655762"/>
          </a:xfrm>
        </p:spPr>
        <p:txBody>
          <a:bodyPr>
            <a:normAutofit/>
          </a:bodyPr>
          <a:lstStyle>
            <a:lvl1pPr marL="0" indent="0" algn="ctr">
              <a:buNone/>
              <a:defRPr sz="2800" baseline="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EDB5E03F-2B68-41E0-98C9-5FF0DC30B968}"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431892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6570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normAutofit/>
          </a:bodyPr>
          <a:lstStyle>
            <a:lvl1pPr>
              <a:defRPr sz="3600" b="0" i="0" cap="none" baseline="0">
                <a:latin typeface="Arial" panose="020B0604020202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50671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6264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03138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8/22/2025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51564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8/22/2025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87653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9DEDD86-92E2-42F4-AE08-105368E4E080}"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707646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F6C5991-FF6B-4460-9DA3-960F73509928}"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54907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EDB5E03F-2B68-41E0-98C9-5FF0DC30B968}" type="slidenum">
              <a:rPr lang="en-US" smtClean="0">
                <a:solidFill>
                  <a:prstClr val="black">
                    <a:tint val="95000"/>
                  </a:prstClr>
                </a:solidFill>
              </a:rPr>
              <a:pPr>
                <a:defRPr/>
              </a:pPr>
              <a:t>‹#›</a:t>
            </a:fld>
            <a:endParaRPr lang="en-US">
              <a:solidFill>
                <a:prstClr val="black">
                  <a:tint val="95000"/>
                </a:prstClr>
              </a:solidFill>
            </a:endParaRPr>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Tree>
    <p:extLst>
      <p:ext uri="{BB962C8B-B14F-4D97-AF65-F5344CB8AC3E}">
        <p14:creationId xmlns:p14="http://schemas.microsoft.com/office/powerpoint/2010/main" val="3686491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62F78E57-1146-476C-B2D2-B9832DDEEF6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318284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0" i="0" cap="none"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62F78E57-1146-476C-B2D2-B9832DDEEF6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613060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317BDAB4-2807-4616-A3B5-C615C17CC1A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772933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D947EFF1-C2A1-4839-BE4A-BF6748490CC5}"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341516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solidFill>
                <a:prstClr val="black">
                  <a:tint val="95000"/>
                </a:prstClr>
              </a:solidFill>
            </a:endParaRPr>
          </a:p>
        </p:txBody>
      </p:sp>
      <p:sp>
        <p:nvSpPr>
          <p:cNvPr id="8" name="Footer Placeholder 7"/>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9" name="Slide Number Placeholder 8"/>
          <p:cNvSpPr>
            <a:spLocks noGrp="1"/>
          </p:cNvSpPr>
          <p:nvPr>
            <p:ph type="sldNum" sz="quarter" idx="12"/>
          </p:nvPr>
        </p:nvSpPr>
        <p:spPr/>
        <p:txBody>
          <a:bodyPr/>
          <a:lstStyle/>
          <a:p>
            <a:pPr>
              <a:defRPr/>
            </a:pPr>
            <a:fld id="{8CD19C23-A5CE-4888-921C-A05B3CAB407E}"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5064923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solidFill>
                <a:prstClr val="black">
                  <a:tint val="95000"/>
                </a:prstClr>
              </a:solidFill>
            </a:endParaRPr>
          </a:p>
        </p:txBody>
      </p:sp>
      <p:sp>
        <p:nvSpPr>
          <p:cNvPr id="4" name="Footer Placeholder 3"/>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5" name="Slide Number Placeholder 4"/>
          <p:cNvSpPr>
            <a:spLocks noGrp="1"/>
          </p:cNvSpPr>
          <p:nvPr>
            <p:ph type="sldNum" sz="quarter" idx="12"/>
          </p:nvPr>
        </p:nvSpPr>
        <p:spPr/>
        <p:txBody>
          <a:bodyPr/>
          <a:lstStyle/>
          <a:p>
            <a:pPr>
              <a:defRPr/>
            </a:pPr>
            <a:fld id="{5CC1EBA2-FE22-49FD-9943-F5CC87F8A5F1}"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5127407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95000"/>
                </a:prstClr>
              </a:solidFill>
            </a:endParaRPr>
          </a:p>
        </p:txBody>
      </p:sp>
      <p:sp>
        <p:nvSpPr>
          <p:cNvPr id="3" name="Footer Placeholder 2"/>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4" name="Slide Number Placeholder 3"/>
          <p:cNvSpPr>
            <a:spLocks noGrp="1"/>
          </p:cNvSpPr>
          <p:nvPr>
            <p:ph type="sldNum" sz="quarter" idx="12"/>
          </p:nvPr>
        </p:nvSpPr>
        <p:spPr/>
        <p:txBody>
          <a:bodyPr/>
          <a:lstStyle/>
          <a:p>
            <a:pPr>
              <a:defRPr/>
            </a:pPr>
            <a:fld id="{37E842EC-6740-42CB-99C1-ED1985FE3B39}"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9973224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4A212054-B4C1-4262-90ED-049A6B4C34F5}" type="slidenum">
              <a:rPr lang="en-US" smtClean="0">
                <a:solidFill>
                  <a:prstClr val="black">
                    <a:tint val="95000"/>
                  </a:prstClr>
                </a:solidFill>
              </a:rPr>
              <a:pPr>
                <a:defRPr/>
              </a:pPr>
              <a:t>‹#›</a:t>
            </a:fld>
            <a:endParaRPr lang="en-US">
              <a:solidFill>
                <a:prstClr val="black">
                  <a:tint val="95000"/>
                </a:prstClr>
              </a:solidFill>
            </a:endParaRPr>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Tree>
    <p:extLst>
      <p:ext uri="{BB962C8B-B14F-4D97-AF65-F5344CB8AC3E}">
        <p14:creationId xmlns:p14="http://schemas.microsoft.com/office/powerpoint/2010/main" val="4285827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pPr>
              <a:defRPr/>
            </a:pPr>
            <a:endParaRPr lang="en-US">
              <a:solidFill>
                <a:prstClr val="black">
                  <a:tint val="95000"/>
                </a:prstClr>
              </a:solidFill>
            </a:endParaRPr>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pPr>
              <a:defRPr/>
            </a:pPr>
            <a:r>
              <a:rPr lang="en-US">
                <a:solidFill>
                  <a:prstClr val="white">
                    <a:shade val="50000"/>
                  </a:prstClr>
                </a:solidFill>
              </a:rPr>
              <a:t>Dare to Act ~ Creating a Blueprint for Change</a:t>
            </a:r>
          </a:p>
        </p:txBody>
      </p:sp>
      <p:sp>
        <p:nvSpPr>
          <p:cNvPr id="7" name="Slide Number Placeholder 6"/>
          <p:cNvSpPr>
            <a:spLocks noGrp="1"/>
          </p:cNvSpPr>
          <p:nvPr>
            <p:ph type="sldNum" sz="quarter" idx="12"/>
          </p:nvPr>
        </p:nvSpPr>
        <p:spPr>
          <a:xfrm>
            <a:off x="11119104" y="1170432"/>
            <a:ext cx="978485" cy="201168"/>
          </a:xfrm>
        </p:spPr>
        <p:txBody>
          <a:bodyPr/>
          <a:lstStyle/>
          <a:p>
            <a:pPr>
              <a:defRPr/>
            </a:pPr>
            <a:fld id="{B3C6742F-AE12-4EC9-85F4-37793304B913}"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3861682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9DEDD86-92E2-42F4-AE08-105368E4E080}"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9561355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Vertical Title 1"/>
          <p:cNvSpPr>
            <a:spLocks noGrp="1"/>
          </p:cNvSpPr>
          <p:nvPr>
            <p:ph type="title" orient="vert"/>
          </p:nvPr>
        </p:nvSpPr>
        <p:spPr>
          <a:xfrm>
            <a:off x="9042400" y="274641"/>
            <a:ext cx="2540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0480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a:xfrm>
            <a:off x="3520796" y="6377460"/>
            <a:ext cx="5115205" cy="365125"/>
          </a:xfrm>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F6C5991-FF6B-4460-9DA3-960F73509928}"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64932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317BDAB4-2807-4616-A3B5-C615C17CC1A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78529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D947EFF1-C2A1-4839-BE4A-BF6748490CC5}"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456088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solidFill>
                <a:prstClr val="black">
                  <a:tint val="95000"/>
                </a:prstClr>
              </a:solidFill>
            </a:endParaRPr>
          </a:p>
        </p:txBody>
      </p:sp>
      <p:sp>
        <p:nvSpPr>
          <p:cNvPr id="8" name="Footer Placeholder 7"/>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9" name="Slide Number Placeholder 8"/>
          <p:cNvSpPr>
            <a:spLocks noGrp="1"/>
          </p:cNvSpPr>
          <p:nvPr>
            <p:ph type="sldNum" sz="quarter" idx="12"/>
          </p:nvPr>
        </p:nvSpPr>
        <p:spPr/>
        <p:txBody>
          <a:bodyPr/>
          <a:lstStyle/>
          <a:p>
            <a:pPr>
              <a:defRPr/>
            </a:pPr>
            <a:fld id="{8CD19C23-A5CE-4888-921C-A05B3CAB407E}"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597913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prstClr val="black">
                  <a:tint val="95000"/>
                </a:prstClr>
              </a:solidFill>
            </a:endParaRPr>
          </a:p>
        </p:txBody>
      </p:sp>
      <p:sp>
        <p:nvSpPr>
          <p:cNvPr id="4" name="Footer Placeholder 3"/>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5" name="Slide Number Placeholder 4"/>
          <p:cNvSpPr>
            <a:spLocks noGrp="1"/>
          </p:cNvSpPr>
          <p:nvPr>
            <p:ph type="sldNum" sz="quarter" idx="12"/>
          </p:nvPr>
        </p:nvSpPr>
        <p:spPr/>
        <p:txBody>
          <a:bodyPr/>
          <a:lstStyle/>
          <a:p>
            <a:pPr>
              <a:defRPr/>
            </a:pPr>
            <a:fld id="{5CC1EBA2-FE22-49FD-9943-F5CC87F8A5F1}"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751434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95000"/>
                </a:prstClr>
              </a:solidFill>
            </a:endParaRPr>
          </a:p>
        </p:txBody>
      </p:sp>
      <p:sp>
        <p:nvSpPr>
          <p:cNvPr id="3" name="Footer Placeholder 2"/>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4" name="Slide Number Placeholder 3"/>
          <p:cNvSpPr>
            <a:spLocks noGrp="1"/>
          </p:cNvSpPr>
          <p:nvPr>
            <p:ph type="sldNum" sz="quarter" idx="12"/>
          </p:nvPr>
        </p:nvSpPr>
        <p:spPr/>
        <p:txBody>
          <a:bodyPr/>
          <a:lstStyle/>
          <a:p>
            <a:pPr>
              <a:defRPr/>
            </a:pPr>
            <a:fld id="{37E842EC-6740-42CB-99C1-ED1985FE3B39}"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917763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4A212054-B4C1-4262-90ED-049A6B4C34F5}"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880554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white">
                    <a:shade val="50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B3C6742F-AE12-4EC9-85F4-37793304B913}"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429357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914400" fontAlgn="base">
              <a:spcBef>
                <a:spcPct val="0"/>
              </a:spcBef>
              <a:spcAft>
                <a:spcPct val="0"/>
              </a:spcAft>
              <a:defRPr/>
            </a:pPr>
            <a:endParaRPr lang="en-US" b="1">
              <a:solidFill>
                <a:prstClr val="black">
                  <a:tint val="95000"/>
                </a:prstClr>
              </a:solidFill>
              <a:latin typeface="Tahoma" pitchFamily="34" charset="0"/>
              <a:ea typeface="MS PGothic" pitchFamily="34" charset="-128"/>
            </a:endParaRP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defTabSz="914400" fontAlgn="base">
              <a:spcBef>
                <a:spcPct val="0"/>
              </a:spcBef>
              <a:spcAft>
                <a:spcPct val="0"/>
              </a:spcAft>
              <a:defRPr/>
            </a:pPr>
            <a:r>
              <a:rPr lang="en-US" b="1">
                <a:solidFill>
                  <a:prstClr val="black">
                    <a:tint val="95000"/>
                  </a:prstClr>
                </a:solidFill>
                <a:latin typeface="Tahoma" pitchFamily="34" charset="0"/>
                <a:ea typeface="MS PGothic" pitchFamily="34" charset="-128"/>
              </a:rPr>
              <a:t>Dare to Act ~ Creating a Blueprint for Change</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914400" fontAlgn="base">
              <a:spcBef>
                <a:spcPct val="0"/>
              </a:spcBef>
              <a:spcAft>
                <a:spcPct val="0"/>
              </a:spcAft>
              <a:defRPr/>
            </a:pPr>
            <a:fld id="{7A63AA6C-0221-4E77-9401-49DCD34269E6}" type="slidenum">
              <a:rPr lang="en-US" b="1" smtClean="0">
                <a:solidFill>
                  <a:prstClr val="black">
                    <a:tint val="95000"/>
                  </a:prstClr>
                </a:solidFill>
                <a:latin typeface="Tahoma" pitchFamily="34" charset="0"/>
                <a:ea typeface="MS PGothic" pitchFamily="34" charset="-128"/>
              </a:rPr>
              <a:pPr defTabSz="914400" fontAlgn="base">
                <a:spcBef>
                  <a:spcPct val="0"/>
                </a:spcBef>
                <a:spcAft>
                  <a:spcPct val="0"/>
                </a:spcAft>
                <a:defRPr/>
              </a:pPr>
              <a:t>‹#›</a:t>
            </a:fld>
            <a:endParaRPr lang="en-US" b="1">
              <a:solidFill>
                <a:prstClr val="black">
                  <a:tint val="95000"/>
                </a:prstClr>
              </a:solidFill>
              <a:latin typeface="Tahoma" pitchFamily="34" charset="0"/>
              <a:ea typeface="MS PGothic" pitchFamily="34" charset="-128"/>
            </a:endParaRPr>
          </a:p>
        </p:txBody>
      </p:sp>
    </p:spTree>
    <p:extLst>
      <p:ext uri="{BB962C8B-B14F-4D97-AF65-F5344CB8AC3E}">
        <p14:creationId xmlns:p14="http://schemas.microsoft.com/office/powerpoint/2010/main" val="956503124"/>
      </p:ext>
    </p:extLst>
  </p:cSld>
  <p:clrMap bg1="dk1" tx1="lt1" bg2="dk2" tx2="lt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 id="2147484005" r:id="rId13"/>
    <p:sldLayoutId id="2147484006" r:id="rId14"/>
    <p:sldLayoutId id="2147484007" r:id="rId15"/>
    <p:sldLayoutId id="2147484008" r:id="rId16"/>
    <p:sldLayoutId id="214748400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defTabSz="914400" fontAlgn="base">
              <a:spcBef>
                <a:spcPct val="0"/>
              </a:spcBef>
              <a:spcAft>
                <a:spcPct val="0"/>
              </a:spcAft>
              <a:defRPr/>
            </a:pPr>
            <a:endParaRPr lang="en-US" b="1">
              <a:solidFill>
                <a:prstClr val="black">
                  <a:tint val="95000"/>
                </a:prstClr>
              </a:solidFill>
              <a:latin typeface="Tahoma" pitchFamily="34" charset="0"/>
              <a:ea typeface="MS PGothic" pitchFamily="34" charset="-128"/>
            </a:endParaRPr>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defTabSz="914400" fontAlgn="base">
              <a:spcBef>
                <a:spcPct val="0"/>
              </a:spcBef>
              <a:spcAft>
                <a:spcPct val="0"/>
              </a:spcAft>
              <a:defRPr/>
            </a:pPr>
            <a:r>
              <a:rPr lang="en-US" b="1">
                <a:solidFill>
                  <a:prstClr val="black">
                    <a:tint val="95000"/>
                  </a:prstClr>
                </a:solidFill>
                <a:latin typeface="Tahoma" pitchFamily="34" charset="0"/>
                <a:ea typeface="MS PGothic" pitchFamily="34" charset="-128"/>
              </a:rPr>
              <a:t>Dare to Act ~ Creating a Blueprint for Change</a:t>
            </a:r>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defTabSz="914400" fontAlgn="base">
              <a:spcBef>
                <a:spcPct val="0"/>
              </a:spcBef>
              <a:spcAft>
                <a:spcPct val="0"/>
              </a:spcAft>
              <a:defRPr/>
            </a:pPr>
            <a:fld id="{7A63AA6C-0221-4E77-9401-49DCD34269E6}" type="slidenum">
              <a:rPr lang="en-US" b="1" smtClean="0">
                <a:solidFill>
                  <a:prstClr val="black">
                    <a:tint val="95000"/>
                  </a:prstClr>
                </a:solidFill>
                <a:latin typeface="Tahoma" pitchFamily="34" charset="0"/>
                <a:ea typeface="MS PGothic" pitchFamily="34" charset="-128"/>
              </a:rPr>
              <a:pPr defTabSz="914400" fontAlgn="base">
                <a:spcBef>
                  <a:spcPct val="0"/>
                </a:spcBef>
                <a:spcAft>
                  <a:spcPct val="0"/>
                </a:spcAft>
                <a:defRPr/>
              </a:pPr>
              <a:t>‹#›</a:t>
            </a:fld>
            <a:endParaRPr lang="en-US" b="1">
              <a:solidFill>
                <a:prstClr val="black">
                  <a:tint val="95000"/>
                </a:prstClr>
              </a:solidFill>
              <a:latin typeface="Tahoma" pitchFamily="34" charset="0"/>
              <a:ea typeface="MS PGothic" pitchFamily="34" charset="-128"/>
            </a:endParaRPr>
          </a:p>
        </p:txBody>
      </p:sp>
    </p:spTree>
    <p:extLst>
      <p:ext uri="{BB962C8B-B14F-4D97-AF65-F5344CB8AC3E}">
        <p14:creationId xmlns:p14="http://schemas.microsoft.com/office/powerpoint/2010/main" val="2516290221"/>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bertolinob@cs.com" TargetMode="External"/><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24.xml"/><Relationship Id="rId4" Type="http://schemas.openxmlformats.org/officeDocument/2006/relationships/hyperlink" Target="https://www.bobbertolino.com/handouts"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g"/></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1.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9371" y="1945217"/>
            <a:ext cx="9949070" cy="34701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a:ln>
                  <a:noFill/>
                </a:ln>
                <a:solidFill>
                  <a:prstClr val="white"/>
                </a:solidFill>
                <a:effectLst/>
                <a:uLnTx/>
                <a:uFillTx/>
                <a:latin typeface="Arial" pitchFamily="34" charset="0"/>
                <a:ea typeface="+mn-ea"/>
                <a:cs typeface="Arial" pitchFamily="34" charset="0"/>
              </a:rPr>
              <a:t>Feedback-Informed Treatment (FIT</a:t>
            </a:r>
            <a:r>
              <a:rPr lang="en-US" sz="4800" kern="0" dirty="0">
                <a:solidFill>
                  <a:prstClr val="white"/>
                </a:solidFill>
                <a:latin typeface="Arial" pitchFamily="34" charset="0"/>
                <a:cs typeface="Arial"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a:ln>
                  <a:noFill/>
                </a:ln>
                <a:solidFill>
                  <a:prstClr val="white"/>
                </a:solidFill>
                <a:effectLst/>
                <a:uLnTx/>
                <a:uFillTx/>
                <a:latin typeface="Arial" pitchFamily="34" charset="0"/>
                <a:ea typeface="+mn-ea"/>
                <a:cs typeface="Arial" pitchFamily="34" charset="0"/>
              </a:rPr>
              <a:t>Refresher</a:t>
            </a:r>
            <a:endParaRPr kumimoji="0" lang="en-US" sz="24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Arial" pitchFamily="34" charset="0"/>
                <a:ea typeface="+mn-ea"/>
                <a:cs typeface="Arial" pitchFamily="34" charset="0"/>
              </a:rPr>
              <a:t>Bob Bertolino, Ph.D.</a:t>
            </a:r>
          </a:p>
          <a:p>
            <a:pPr marL="0" marR="0" lvl="0" indent="0" algn="ctr" defTabSz="914400" rtl="0" eaLnBrk="1" fontAlgn="auto" latinLnBrk="0" hangingPunct="1">
              <a:lnSpc>
                <a:spcPct val="100000"/>
              </a:lnSpc>
              <a:spcBef>
                <a:spcPts val="30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300"/>
              </a:spcBef>
              <a:spcAft>
                <a:spcPts val="0"/>
              </a:spcAft>
              <a:buClrTx/>
              <a:buSzTx/>
              <a:buFontTx/>
              <a:buNone/>
              <a:tabLst/>
              <a:defRPr/>
            </a:pPr>
            <a:br>
              <a:rPr kumimoji="0" lang="en-US" sz="2000" b="0" i="0" u="none" strike="noStrike" kern="0" cap="none" spc="0" normalizeH="0" baseline="0" noProof="0" dirty="0">
                <a:ln>
                  <a:noFill/>
                </a:ln>
                <a:solidFill>
                  <a:prstClr val="white"/>
                </a:solidFill>
                <a:effectLst/>
                <a:uLnTx/>
                <a:uFillTx/>
                <a:latin typeface="Arial" pitchFamily="34" charset="0"/>
                <a:ea typeface="+mn-ea"/>
                <a:cs typeface="Arial" pitchFamily="34" charset="0"/>
              </a:rPr>
            </a:br>
            <a:r>
              <a:rPr kumimoji="0" lang="en-US" sz="1200" b="0" i="0" u="none" strike="noStrike" kern="0" cap="none" spc="0" normalizeH="0" baseline="0" noProof="0" dirty="0">
                <a:ln>
                  <a:noFill/>
                </a:ln>
                <a:solidFill>
                  <a:prstClr val="white"/>
                </a:solidFill>
                <a:effectLst/>
                <a:uLnTx/>
                <a:uFillTx/>
                <a:latin typeface="Arial" pitchFamily="34" charset="0"/>
                <a:ea typeface="+mn-ea"/>
                <a:cs typeface="Arial" pitchFamily="34" charset="0"/>
              </a:rPr>
              <a:t>Codirector Clinical Mental Health Counseling Program, Maryville University-St. Louis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itchFamily="34" charset="0"/>
                <a:ea typeface="+mn-ea"/>
                <a:cs typeface="Arial" pitchFamily="34" charset="0"/>
              </a:rPr>
              <a:t>Professor of Psychology, Maryville University-St. Louis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itchFamily="34" charset="0"/>
                <a:ea typeface="+mn-ea"/>
                <a:cs typeface="Arial" pitchFamily="34" charset="0"/>
              </a:rPr>
              <a:t>Sr. Clinical Advisor, Youth In Need, Inc.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0" dirty="0">
                <a:solidFill>
                  <a:prstClr val="white"/>
                </a:solidFill>
                <a:latin typeface="Arial" pitchFamily="34" charset="0"/>
                <a:cs typeface="Arial" pitchFamily="34" charset="0"/>
              </a:rPr>
              <a:t>Director of </a:t>
            </a:r>
            <a:r>
              <a:rPr lang="en-US" sz="1200" kern="0" dirty="0" err="1">
                <a:solidFill>
                  <a:prstClr val="white"/>
                </a:solidFill>
                <a:latin typeface="Arial" pitchFamily="34" charset="0"/>
                <a:cs typeface="Arial" pitchFamily="34" charset="0"/>
              </a:rPr>
              <a:t>Ehtics</a:t>
            </a:r>
            <a:r>
              <a:rPr kumimoji="0" lang="en-US" sz="1200" b="0" i="0" u="none" strike="noStrike" kern="0" cap="none" spc="0" normalizeH="0" baseline="0" noProof="0" dirty="0">
                <a:ln>
                  <a:noFill/>
                </a:ln>
                <a:solidFill>
                  <a:prstClr val="white"/>
                </a:solidFill>
                <a:effectLst/>
                <a:uLnTx/>
                <a:uFillTx/>
                <a:latin typeface="Arial" pitchFamily="34" charset="0"/>
                <a:ea typeface="+mn-ea"/>
                <a:cs typeface="Arial" pitchFamily="34" charset="0"/>
              </a:rPr>
              <a:t>, International Center for Clinical Excellence</a:t>
            </a:r>
          </a:p>
        </p:txBody>
      </p:sp>
      <p:sp>
        <p:nvSpPr>
          <p:cNvPr id="3" name="TextBox 2"/>
          <p:cNvSpPr txBox="1"/>
          <p:nvPr/>
        </p:nvSpPr>
        <p:spPr>
          <a:xfrm>
            <a:off x="1685636" y="646545"/>
            <a:ext cx="88207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Youth In Need, Inc.</a:t>
            </a:r>
          </a:p>
        </p:txBody>
      </p:sp>
    </p:spTree>
    <p:extLst>
      <p:ext uri="{BB962C8B-B14F-4D97-AF65-F5344CB8AC3E}">
        <p14:creationId xmlns:p14="http://schemas.microsoft.com/office/powerpoint/2010/main" val="6326281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effectLst/>
        </p:spPr>
        <p:txBody>
          <a:bodyPr/>
          <a:lstStyle/>
          <a:p>
            <a:pPr>
              <a:defRPr/>
            </a:pPr>
            <a:r>
              <a:rPr lang="en-US" dirty="0">
                <a:solidFill>
                  <a:schemeClr val="tx1"/>
                </a:solidFill>
                <a:effectLst>
                  <a:outerShdw blurRad="38100" dist="38100" dir="2700000" algn="tl">
                    <a:srgbClr val="000000">
                      <a:alpha val="43137"/>
                    </a:srgbClr>
                  </a:outerShdw>
                </a:effectLst>
                <a:latin typeface="Arial" pitchFamily="34" charset="0"/>
                <a:cs typeface="Arial" pitchFamily="34" charset="0"/>
              </a:rPr>
              <a:t>Evidence-Based Practice (EBP)</a:t>
            </a:r>
          </a:p>
        </p:txBody>
      </p:sp>
      <p:sp>
        <p:nvSpPr>
          <p:cNvPr id="23555" name="Rectangle 3"/>
          <p:cNvSpPr>
            <a:spLocks noGrp="1" noChangeArrowheads="1"/>
          </p:cNvSpPr>
          <p:nvPr>
            <p:ph idx="1"/>
          </p:nvPr>
        </p:nvSpPr>
        <p:spPr>
          <a:xfrm>
            <a:off x="913795" y="1600201"/>
            <a:ext cx="10353762" cy="4191000"/>
          </a:xfrm>
          <a:effectLst/>
        </p:spPr>
        <p:txBody>
          <a:bodyPr/>
          <a:lstStyle/>
          <a:p>
            <a:pPr marL="457200" indent="-457200">
              <a:buClr>
                <a:schemeClr val="tx1"/>
              </a:buClr>
              <a:buSzPct val="85000"/>
              <a:buNone/>
              <a:defRPr/>
            </a:pPr>
            <a:endParaRPr lang="en-US" sz="2400" dirty="0">
              <a:cs typeface="Arial" pitchFamily="34" charset="0"/>
            </a:endParaRPr>
          </a:p>
          <a:p>
            <a:pPr marL="457200" indent="-457200" algn="ctr">
              <a:buClr>
                <a:schemeClr val="tx1"/>
              </a:buClr>
              <a:buSzPct val="85000"/>
              <a:buNone/>
              <a:defRPr/>
            </a:pPr>
            <a:r>
              <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rPr>
              <a:t>“The integration of the best available research with clinical expertise in the context of patient characteristics, culture, and preferences.” (p. 273)</a:t>
            </a:r>
            <a:br>
              <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rPr>
            </a:br>
            <a:endPar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algn="ctr">
              <a:buSzPct val="85000"/>
              <a:buFontTx/>
              <a:buNone/>
              <a:defRPr/>
            </a:pPr>
            <a:endParaRPr lang="en-US" sz="1000" dirty="0">
              <a:cs typeface="Arial" pitchFamily="34" charset="0"/>
            </a:endParaRPr>
          </a:p>
          <a:p>
            <a:pPr>
              <a:buSzPct val="85000"/>
              <a:buFontTx/>
              <a:buNone/>
              <a:defRPr/>
            </a:pPr>
            <a:endParaRPr lang="en-US" sz="1000" dirty="0">
              <a:cs typeface="Arial" pitchFamily="34" charset="0"/>
            </a:endParaRPr>
          </a:p>
        </p:txBody>
      </p:sp>
      <p:sp>
        <p:nvSpPr>
          <p:cNvPr id="5" name="TextBox 4"/>
          <p:cNvSpPr txBox="1"/>
          <p:nvPr/>
        </p:nvSpPr>
        <p:spPr>
          <a:xfrm>
            <a:off x="1225826" y="4976433"/>
            <a:ext cx="9455426" cy="523220"/>
          </a:xfrm>
          <a:prstGeom prst="rect">
            <a:avLst/>
          </a:prstGeom>
          <a:noFill/>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 typeface="Wingdings" pitchFamily="2" charset="2"/>
              <a:buNone/>
              <a:tabLst/>
              <a:defRPr/>
            </a:pPr>
            <a:r>
              <a:rPr kumimoji="0" lang="en-US" sz="1400" b="0" i="0" u="none" strike="noStrike" kern="120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ＭＳ Ｐゴシック" pitchFamily="34" charset="-128"/>
                <a:cs typeface="Arial" pitchFamily="34" charset="0"/>
              </a:rPr>
              <a:t>APA Presidential Task Force on Evidence-Based Practice. (2006). Evidence-based practice in psychology. </a:t>
            </a:r>
            <a:r>
              <a:rPr kumimoji="0" lang="en-US" sz="1400" b="0" i="1" u="none" strike="noStrike" kern="120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ＭＳ Ｐゴシック" pitchFamily="34" charset="-128"/>
                <a:cs typeface="Arial" pitchFamily="34" charset="0"/>
              </a:rPr>
              <a:t>American </a:t>
            </a:r>
          </a:p>
          <a:p>
            <a:pPr marL="0" marR="0" lvl="0" indent="0" algn="l" defTabSz="457200" rtl="0" eaLnBrk="1" fontAlgn="auto" latinLnBrk="0" hangingPunct="1">
              <a:lnSpc>
                <a:spcPct val="100000"/>
              </a:lnSpc>
              <a:spcBef>
                <a:spcPts val="0"/>
              </a:spcBef>
              <a:spcAft>
                <a:spcPts val="0"/>
              </a:spcAft>
              <a:buClrTx/>
              <a:buSzTx/>
              <a:buFont typeface="Wingdings" pitchFamily="2" charset="2"/>
              <a:buNone/>
              <a:tabLst/>
              <a:defRPr/>
            </a:pPr>
            <a:r>
              <a:rPr kumimoji="0" lang="en-US" sz="1400" b="0" i="1" u="none" strike="noStrike" kern="120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ＭＳ Ｐゴシック" pitchFamily="34" charset="-128"/>
                <a:cs typeface="Arial" pitchFamily="34" charset="0"/>
              </a:rPr>
              <a:t>     Psychologist, 61</a:t>
            </a:r>
            <a:r>
              <a:rPr kumimoji="0" lang="en-US" sz="1400" b="0" i="0" u="none" strike="noStrike" kern="120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ＭＳ Ｐゴシック" pitchFamily="34" charset="-128"/>
                <a:cs typeface="Arial" pitchFamily="34" charset="0"/>
              </a:rPr>
              <a:t>(4), 271–285.</a:t>
            </a:r>
          </a:p>
        </p:txBody>
      </p:sp>
    </p:spTree>
    <p:extLst>
      <p:ext uri="{BB962C8B-B14F-4D97-AF65-F5344CB8AC3E}">
        <p14:creationId xmlns:p14="http://schemas.microsoft.com/office/powerpoint/2010/main" val="2529319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effectLst/>
        </p:spPr>
        <p:txBody>
          <a:bodyPr/>
          <a:lstStyle/>
          <a:p>
            <a:pPr>
              <a:defRPr/>
            </a:pPr>
            <a:r>
              <a:rPr lang="en-US" dirty="0">
                <a:solidFill>
                  <a:schemeClr val="tx1"/>
                </a:solidFill>
                <a:effectLst>
                  <a:outerShdw blurRad="38100" dist="38100" dir="2700000" algn="tl">
                    <a:srgbClr val="000000">
                      <a:alpha val="43137"/>
                    </a:srgbClr>
                  </a:outerShdw>
                </a:effectLst>
                <a:latin typeface="Arial" pitchFamily="34" charset="0"/>
                <a:cs typeface="Arial" pitchFamily="34" charset="0"/>
              </a:rPr>
              <a:t>Evidence-Based Practice (EBP)</a:t>
            </a:r>
          </a:p>
        </p:txBody>
      </p:sp>
      <p:sp>
        <p:nvSpPr>
          <p:cNvPr id="23555" name="Rectangle 3"/>
          <p:cNvSpPr>
            <a:spLocks noGrp="1" noChangeArrowheads="1"/>
          </p:cNvSpPr>
          <p:nvPr>
            <p:ph idx="1"/>
          </p:nvPr>
        </p:nvSpPr>
        <p:spPr>
          <a:xfrm>
            <a:off x="913795" y="1600201"/>
            <a:ext cx="10353762" cy="4191000"/>
          </a:xfrm>
          <a:effectLst/>
        </p:spPr>
        <p:txBody>
          <a:bodyPr/>
          <a:lstStyle/>
          <a:p>
            <a:pPr marL="457200" indent="-457200">
              <a:buClr>
                <a:schemeClr val="tx1"/>
              </a:buClr>
              <a:buSzPct val="85000"/>
              <a:buNone/>
              <a:defRPr/>
            </a:pPr>
            <a:endParaRPr lang="en-US" sz="2400" dirty="0">
              <a:cs typeface="Arial" pitchFamily="34" charset="0"/>
            </a:endParaRPr>
          </a:p>
          <a:p>
            <a:pPr marL="457200" indent="-457200" algn="ctr">
              <a:buClr>
                <a:schemeClr val="tx1"/>
              </a:buClr>
              <a:buSzPct val="85000"/>
              <a:buNone/>
              <a:defRPr/>
            </a:pPr>
            <a:r>
              <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rPr>
              <a:t>“The integration of the </a:t>
            </a:r>
            <a:r>
              <a:rPr lang="en-US" sz="3200" dirty="0">
                <a:solidFill>
                  <a:srgbClr val="FFFF00"/>
                </a:solidFill>
                <a:effectLst>
                  <a:outerShdw blurRad="38100" dist="38100" dir="2700000" algn="tl">
                    <a:srgbClr val="000000">
                      <a:alpha val="43137"/>
                    </a:srgbClr>
                  </a:outerShdw>
                </a:effectLst>
                <a:latin typeface="Arial" pitchFamily="34" charset="0"/>
                <a:cs typeface="Arial" pitchFamily="34" charset="0"/>
              </a:rPr>
              <a:t>best available research </a:t>
            </a:r>
            <a:r>
              <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rPr>
              <a:t>with clinical expertise in the context of patient characteristics, culture, and preferences.” (p. 273)</a:t>
            </a:r>
            <a:br>
              <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rPr>
            </a:br>
            <a:endPar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algn="ctr">
              <a:buSzPct val="85000"/>
              <a:buFontTx/>
              <a:buNone/>
              <a:defRPr/>
            </a:pPr>
            <a:endParaRPr lang="en-US" sz="1000" dirty="0">
              <a:cs typeface="Arial" pitchFamily="34" charset="0"/>
            </a:endParaRPr>
          </a:p>
          <a:p>
            <a:pPr>
              <a:buSzPct val="85000"/>
              <a:buFontTx/>
              <a:buNone/>
              <a:defRPr/>
            </a:pPr>
            <a:endParaRPr lang="en-US" sz="1000" dirty="0">
              <a:cs typeface="Arial" pitchFamily="34" charset="0"/>
            </a:endParaRPr>
          </a:p>
        </p:txBody>
      </p:sp>
      <p:sp>
        <p:nvSpPr>
          <p:cNvPr id="5" name="TextBox 4"/>
          <p:cNvSpPr txBox="1"/>
          <p:nvPr/>
        </p:nvSpPr>
        <p:spPr>
          <a:xfrm>
            <a:off x="1225826" y="4976433"/>
            <a:ext cx="9455426" cy="523220"/>
          </a:xfrm>
          <a:prstGeom prst="rect">
            <a:avLst/>
          </a:prstGeom>
          <a:noFill/>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 typeface="Wingdings" pitchFamily="2" charset="2"/>
              <a:buNone/>
              <a:tabLst/>
              <a:defRPr/>
            </a:pPr>
            <a:r>
              <a:rPr kumimoji="0" lang="en-US" sz="1400" b="0" i="0" u="none" strike="noStrike" kern="120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ＭＳ Ｐゴシック" pitchFamily="34" charset="-128"/>
                <a:cs typeface="Arial" pitchFamily="34" charset="0"/>
              </a:rPr>
              <a:t>APA Presidential Task Force on Evidence-Based Practice. (2006). Evidence-based practice in psychology. </a:t>
            </a:r>
            <a:r>
              <a:rPr kumimoji="0" lang="en-US" sz="1400" b="0" i="1" u="none" strike="noStrike" kern="120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ＭＳ Ｐゴシック" pitchFamily="34" charset="-128"/>
                <a:cs typeface="Arial" pitchFamily="34" charset="0"/>
              </a:rPr>
              <a:t>American </a:t>
            </a:r>
          </a:p>
          <a:p>
            <a:pPr marL="0" marR="0" lvl="0" indent="0" algn="l" defTabSz="457200" rtl="0" eaLnBrk="1" fontAlgn="auto" latinLnBrk="0" hangingPunct="1">
              <a:lnSpc>
                <a:spcPct val="100000"/>
              </a:lnSpc>
              <a:spcBef>
                <a:spcPts val="0"/>
              </a:spcBef>
              <a:spcAft>
                <a:spcPts val="0"/>
              </a:spcAft>
              <a:buClrTx/>
              <a:buSzTx/>
              <a:buFont typeface="Wingdings" pitchFamily="2" charset="2"/>
              <a:buNone/>
              <a:tabLst/>
              <a:defRPr/>
            </a:pPr>
            <a:r>
              <a:rPr kumimoji="0" lang="en-US" sz="1400" b="0" i="1" u="none" strike="noStrike" kern="120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ＭＳ Ｐゴシック" pitchFamily="34" charset="-128"/>
                <a:cs typeface="Arial" pitchFamily="34" charset="0"/>
              </a:rPr>
              <a:t>     Psychologist, 61</a:t>
            </a:r>
            <a:r>
              <a:rPr kumimoji="0" lang="en-US" sz="1400" b="0" i="0" u="none" strike="noStrike" kern="120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ＭＳ Ｐゴシック" pitchFamily="34" charset="-128"/>
                <a:cs typeface="Arial" pitchFamily="34" charset="0"/>
              </a:rPr>
              <a:t>(4), 271–285.</a:t>
            </a:r>
          </a:p>
        </p:txBody>
      </p:sp>
    </p:spTree>
    <p:extLst>
      <p:ext uri="{BB962C8B-B14F-4D97-AF65-F5344CB8AC3E}">
        <p14:creationId xmlns:p14="http://schemas.microsoft.com/office/powerpoint/2010/main" val="291925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5239" y="106018"/>
            <a:ext cx="10343535" cy="1325217"/>
          </a:xfrm>
          <a:effectLst/>
        </p:spPr>
        <p:txBody>
          <a:bodyPr>
            <a:noAutofit/>
          </a:bodyPr>
          <a:lstStyle/>
          <a:p>
            <a:pPr>
              <a:defRPr/>
            </a:pPr>
            <a:r>
              <a:rPr lang="en-US" sz="3600" dirty="0">
                <a:solidFill>
                  <a:prstClr val="white"/>
                </a:solidFill>
                <a:effectLst/>
                <a:cs typeface="Arial" pitchFamily="34" charset="0"/>
              </a:rPr>
              <a:t>Best Available Research</a:t>
            </a:r>
            <a:br>
              <a:rPr lang="en-US" sz="3600" dirty="0">
                <a:solidFill>
                  <a:prstClr val="white"/>
                </a:solidFill>
                <a:effectLst/>
                <a:cs typeface="Arial" pitchFamily="34" charset="0"/>
              </a:rPr>
            </a:br>
            <a:r>
              <a:rPr lang="en-US" sz="3200" dirty="0">
                <a:solidFill>
                  <a:prstClr val="white"/>
                </a:solidFill>
                <a:effectLst/>
                <a:cs typeface="Arial" pitchFamily="34" charset="0"/>
              </a:rPr>
              <a:t>The Variance in Psychotherapy Outcome</a:t>
            </a:r>
            <a:endParaRPr lang="en-US" sz="36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Content Placeholder 4"/>
          <p:cNvSpPr>
            <a:spLocks noGrp="1"/>
          </p:cNvSpPr>
          <p:nvPr>
            <p:ph idx="1"/>
          </p:nvPr>
        </p:nvSpPr>
        <p:spPr>
          <a:xfrm>
            <a:off x="742121" y="1524001"/>
            <a:ext cx="10641495" cy="4876801"/>
          </a:xfrm>
          <a:effectLst/>
        </p:spPr>
        <p:txBody>
          <a:bodyPr>
            <a:normAutofit/>
          </a:bodyPr>
          <a:lstStyle/>
          <a:p>
            <a:pPr>
              <a:buClr>
                <a:schemeClr val="tx1"/>
              </a:buClr>
              <a:buSzPct val="100000"/>
              <a:buFont typeface="Arial" pitchFamily="34" charset="0"/>
              <a:buChar char="•"/>
              <a:defRPr/>
            </a:pPr>
            <a:r>
              <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rPr>
              <a:t>Client/</a:t>
            </a:r>
            <a:r>
              <a:rPr lang="en-US" sz="3200" dirty="0" err="1">
                <a:solidFill>
                  <a:schemeClr val="tx1"/>
                </a:solidFill>
                <a:effectLst>
                  <a:outerShdw blurRad="38100" dist="38100" dir="2700000" algn="tl">
                    <a:srgbClr val="000000">
                      <a:alpha val="43137"/>
                    </a:srgbClr>
                  </a:outerShdw>
                </a:effectLst>
                <a:latin typeface="Arial" pitchFamily="34" charset="0"/>
                <a:cs typeface="Arial" pitchFamily="34" charset="0"/>
              </a:rPr>
              <a:t>Extratherapeutic</a:t>
            </a:r>
            <a:r>
              <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rPr>
              <a:t> Factors = 80-87%</a:t>
            </a:r>
          </a:p>
          <a:p>
            <a:pPr>
              <a:buClr>
                <a:schemeClr val="tx1"/>
              </a:buClr>
              <a:buSzPct val="100000"/>
              <a:buFont typeface="Arial" pitchFamily="34" charset="0"/>
              <a:buChar char="•"/>
              <a:defRPr/>
            </a:pPr>
            <a:r>
              <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rPr>
              <a:t>Treatment Effects = 13-20%</a:t>
            </a:r>
          </a:p>
          <a:p>
            <a:pPr lvl="1">
              <a:buClr>
                <a:schemeClr val="tx1"/>
              </a:buClr>
              <a:buSzPct val="100000"/>
              <a:buFont typeface="Arial" pitchFamily="34" charset="0"/>
              <a:buChar char="•"/>
              <a:defRPr/>
            </a:pPr>
            <a:r>
              <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rPr>
              <a:t>Therapist Effects = 4-9%</a:t>
            </a:r>
          </a:p>
          <a:p>
            <a:pPr lvl="1">
              <a:buClr>
                <a:schemeClr val="tx1"/>
              </a:buClr>
              <a:buSzPct val="100000"/>
              <a:buFont typeface="Arial" pitchFamily="34" charset="0"/>
              <a:buChar char="•"/>
              <a:defRPr/>
            </a:pPr>
            <a:r>
              <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rPr>
              <a:t>The Alliance = 5-8%</a:t>
            </a:r>
          </a:p>
          <a:p>
            <a:pPr lvl="1">
              <a:buClr>
                <a:schemeClr val="tx1"/>
              </a:buClr>
              <a:buSzPct val="100000"/>
              <a:buFont typeface="Arial" pitchFamily="34" charset="0"/>
              <a:buChar char="•"/>
              <a:defRPr/>
            </a:pPr>
            <a:r>
              <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rPr>
              <a:t>Expectancy, Placebo, and Allegiance = 4%</a:t>
            </a:r>
          </a:p>
          <a:p>
            <a:pPr lvl="1">
              <a:buClr>
                <a:schemeClr val="tx1"/>
              </a:buClr>
              <a:buSzPct val="100000"/>
              <a:buFont typeface="Arial" pitchFamily="34" charset="0"/>
              <a:buChar char="•"/>
              <a:defRPr/>
            </a:pPr>
            <a:r>
              <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rPr>
              <a:t>Model/Technique = 1%</a:t>
            </a:r>
          </a:p>
        </p:txBody>
      </p:sp>
      <p:sp>
        <p:nvSpPr>
          <p:cNvPr id="2" name="TextBox 1"/>
          <p:cNvSpPr txBox="1"/>
          <p:nvPr/>
        </p:nvSpPr>
        <p:spPr>
          <a:xfrm>
            <a:off x="1083364" y="5569805"/>
            <a:ext cx="9807372" cy="830997"/>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Bertolino</a:t>
            </a:r>
            <a:r>
              <a:rPr kumimoji="0" lang="en-US" sz="1200" b="0" i="0" u="none" strike="noStrike" kern="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 B., </a:t>
            </a:r>
            <a:r>
              <a:rPr kumimoji="0" lang="en-US" sz="1200" b="0" i="0" u="none" strike="noStrike" kern="0" cap="none" spc="0" normalizeH="0" baseline="0" noProof="0" dirty="0" err="1">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Bargmann</a:t>
            </a:r>
            <a:r>
              <a:rPr kumimoji="0" lang="en-US" sz="1200" b="0" i="0" u="none" strike="noStrike" kern="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 S., &amp; Miller, S. D. (2013). </a:t>
            </a:r>
            <a:r>
              <a:rPr kumimoji="0" lang="en-US" sz="1200" b="0" i="1" u="none" strike="noStrike" kern="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Manual 1: What works in therapy: A primer. The ICCE manuals of feedback informed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     treatment</a:t>
            </a:r>
            <a:r>
              <a:rPr kumimoji="0" lang="en-US" sz="1200" b="0" i="0" u="none" strike="noStrike" kern="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 Chicago, IL: International Center for .Clinical Excellence.</a:t>
            </a:r>
            <a:r>
              <a:rPr kumimoji="0" lang="en-US" sz="1200" b="0" i="1" u="none" strike="noStrike" kern="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 </a:t>
            </a:r>
            <a:endParaRPr kumimoji="0" lang="en-US" sz="1200" b="0" i="0" u="none" strike="noStrike" kern="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Wampold</a:t>
            </a:r>
            <a:r>
              <a:rPr kumimoji="0" lang="en-US" sz="1200" b="0" i="0" u="none" strike="noStrike" kern="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 B. E., &amp; Brown, G. S. (2005). Estimating variability in outcomes attributable to therapists: A naturalistic study of outcomes 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     managed care. </a:t>
            </a:r>
            <a:r>
              <a:rPr kumimoji="0" lang="en-US" sz="1200" b="0" i="1" u="none" strike="noStrike" kern="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Journal of Consulting and Clinical Psychology, 73</a:t>
            </a:r>
            <a:r>
              <a:rPr kumimoji="0" lang="en-US" sz="1200" b="0" i="0" u="none" strike="noStrike" kern="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(5), 914-923.</a:t>
            </a:r>
          </a:p>
        </p:txBody>
      </p:sp>
      <p:sp>
        <p:nvSpPr>
          <p:cNvPr id="3" name="Arrow: Left 2">
            <a:extLst>
              <a:ext uri="{FF2B5EF4-FFF2-40B4-BE49-F238E27FC236}">
                <a16:creationId xmlns:a16="http://schemas.microsoft.com/office/drawing/2014/main" id="{F431A80D-77D7-40FC-A1B2-148BD3B4BEF7}"/>
              </a:ext>
            </a:extLst>
          </p:cNvPr>
          <p:cNvSpPr>
            <a:spLocks noChangeAspect="1"/>
          </p:cNvSpPr>
          <p:nvPr/>
        </p:nvSpPr>
        <p:spPr>
          <a:xfrm>
            <a:off x="8646161" y="1706880"/>
            <a:ext cx="738421" cy="36576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6" name="Arrow: Left 5">
            <a:extLst>
              <a:ext uri="{FF2B5EF4-FFF2-40B4-BE49-F238E27FC236}">
                <a16:creationId xmlns:a16="http://schemas.microsoft.com/office/drawing/2014/main" id="{9D8D466D-8A8B-4D8E-9610-91B18EF5B69A}"/>
              </a:ext>
            </a:extLst>
          </p:cNvPr>
          <p:cNvSpPr>
            <a:spLocks noChangeAspect="1"/>
          </p:cNvSpPr>
          <p:nvPr/>
        </p:nvSpPr>
        <p:spPr>
          <a:xfrm>
            <a:off x="5617841" y="2997200"/>
            <a:ext cx="738421" cy="36576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7" name="Arrow: Left 6">
            <a:extLst>
              <a:ext uri="{FF2B5EF4-FFF2-40B4-BE49-F238E27FC236}">
                <a16:creationId xmlns:a16="http://schemas.microsoft.com/office/drawing/2014/main" id="{BDB18562-E0CC-4E4B-8B6F-7CECC070D796}"/>
              </a:ext>
            </a:extLst>
          </p:cNvPr>
          <p:cNvSpPr>
            <a:spLocks noChangeAspect="1"/>
          </p:cNvSpPr>
          <p:nvPr/>
        </p:nvSpPr>
        <p:spPr>
          <a:xfrm>
            <a:off x="5617840" y="3549015"/>
            <a:ext cx="738421" cy="36576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4144342194"/>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
                                            <p:txEl>
                                              <p:pRg st="2" end="2"/>
                                            </p:txEl>
                                          </p:spTgt>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p:cTn id="24" dur="1000" fill="hold"/>
                                        <p:tgtEl>
                                          <p:spTgt spid="5">
                                            <p:txEl>
                                              <p:pRg st="3" end="3"/>
                                            </p:txEl>
                                          </p:spTgt>
                                        </p:tgtEl>
                                        <p:attrNameLst>
                                          <p:attrName>ppt_x</p:attrName>
                                        </p:attrNameLst>
                                      </p:cBhvr>
                                      <p:tavLst>
                                        <p:tav tm="0">
                                          <p:val>
                                            <p:strVal val="#ppt_x-.2"/>
                                          </p:val>
                                        </p:tav>
                                        <p:tav tm="100000">
                                          <p:val>
                                            <p:strVal val="#ppt_x"/>
                                          </p:val>
                                        </p:tav>
                                      </p:tavLst>
                                    </p:anim>
                                    <p:anim calcmode="lin" valueType="num">
                                      <p:cBhvr>
                                        <p:cTn id="25" dur="1000" fill="hold"/>
                                        <p:tgtEl>
                                          <p:spTgt spid="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5">
                                            <p:txEl>
                                              <p:pRg st="3" end="3"/>
                                            </p:txEl>
                                          </p:spTgt>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p:cTn id="29" dur="1000" fill="hold"/>
                                        <p:tgtEl>
                                          <p:spTgt spid="5">
                                            <p:txEl>
                                              <p:pRg st="4" end="4"/>
                                            </p:txEl>
                                          </p:spTgt>
                                        </p:tgtEl>
                                        <p:attrNameLst>
                                          <p:attrName>ppt_x</p:attrName>
                                        </p:attrNameLst>
                                      </p:cBhvr>
                                      <p:tavLst>
                                        <p:tav tm="0">
                                          <p:val>
                                            <p:strVal val="#ppt_x-.2"/>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1" dur="1000"/>
                                        <p:tgtEl>
                                          <p:spTgt spid="5">
                                            <p:txEl>
                                              <p:pRg st="4" end="4"/>
                                            </p:txEl>
                                          </p:spTgt>
                                        </p:tgtEl>
                                      </p:cBhvr>
                                    </p:animEffect>
                                  </p:childTnLst>
                                </p:cTn>
                              </p:par>
                              <p:par>
                                <p:cTn id="32" presetID="29" presetClass="entr" presetSubtype="0" fill="hold" grpId="0"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 calcmode="lin" valueType="num">
                                      <p:cBhvr>
                                        <p:cTn id="34" dur="1000" fill="hold"/>
                                        <p:tgtEl>
                                          <p:spTgt spid="5">
                                            <p:txEl>
                                              <p:pRg st="5" end="5"/>
                                            </p:txEl>
                                          </p:spTgt>
                                        </p:tgtEl>
                                        <p:attrNameLst>
                                          <p:attrName>ppt_x</p:attrName>
                                        </p:attrNameLst>
                                      </p:cBhvr>
                                      <p:tavLst>
                                        <p:tav tm="0">
                                          <p:val>
                                            <p:strVal val="#ppt_x-.2"/>
                                          </p:val>
                                        </p:tav>
                                        <p:tav tm="100000">
                                          <p:val>
                                            <p:strVal val="#ppt_x"/>
                                          </p:val>
                                        </p:tav>
                                      </p:tavLst>
                                    </p:anim>
                                    <p:anim calcmode="lin" valueType="num">
                                      <p:cBhvr>
                                        <p:cTn id="35" dur="1000" fill="hold"/>
                                        <p:tgtEl>
                                          <p:spTgt spid="5">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6" dur="1000"/>
                                        <p:tgtEl>
                                          <p:spTgt spid="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1+#ppt_w/2"/>
                                          </p:val>
                                        </p:tav>
                                        <p:tav tm="100000">
                                          <p:val>
                                            <p:strVal val="#ppt_x"/>
                                          </p:val>
                                        </p:tav>
                                      </p:tavLst>
                                    </p:anim>
                                    <p:anim calcmode="lin" valueType="num">
                                      <p:cBhvr additive="base">
                                        <p:cTn id="4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1+#ppt_w/2"/>
                                          </p:val>
                                        </p:tav>
                                        <p:tav tm="100000">
                                          <p:val>
                                            <p:strVal val="#ppt_x"/>
                                          </p:val>
                                        </p:tav>
                                      </p:tavLst>
                                    </p:anim>
                                    <p:anim calcmode="lin" valueType="num">
                                      <p:cBhvr additive="base">
                                        <p:cTn id="4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1+#ppt_w/2"/>
                                          </p:val>
                                        </p:tav>
                                        <p:tav tm="100000">
                                          <p:val>
                                            <p:strVal val="#ppt_x"/>
                                          </p:val>
                                        </p:tav>
                                      </p:tavLst>
                                    </p:anim>
                                    <p:anim calcmode="lin" valueType="num">
                                      <p:cBhvr additive="base">
                                        <p:cTn id="5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effectLst/>
        </p:spPr>
        <p:txBody>
          <a:bodyPr/>
          <a:lstStyle/>
          <a:p>
            <a:pPr>
              <a:defRPr/>
            </a:pPr>
            <a:r>
              <a:rPr lang="en-US" dirty="0">
                <a:solidFill>
                  <a:schemeClr val="tx1"/>
                </a:solidFill>
                <a:effectLst>
                  <a:outerShdw blurRad="38100" dist="38100" dir="2700000" algn="tl">
                    <a:srgbClr val="000000">
                      <a:alpha val="43137"/>
                    </a:srgbClr>
                  </a:outerShdw>
                </a:effectLst>
                <a:latin typeface="Arial" pitchFamily="34" charset="0"/>
                <a:cs typeface="Arial" pitchFamily="34" charset="0"/>
              </a:rPr>
              <a:t>Evidence-Based Practice (EBP)</a:t>
            </a:r>
          </a:p>
        </p:txBody>
      </p:sp>
      <p:sp>
        <p:nvSpPr>
          <p:cNvPr id="23555" name="Rectangle 3"/>
          <p:cNvSpPr>
            <a:spLocks noGrp="1" noChangeArrowheads="1"/>
          </p:cNvSpPr>
          <p:nvPr>
            <p:ph idx="1"/>
          </p:nvPr>
        </p:nvSpPr>
        <p:spPr>
          <a:xfrm>
            <a:off x="913795" y="1600201"/>
            <a:ext cx="10353762" cy="4191000"/>
          </a:xfrm>
          <a:effectLst/>
        </p:spPr>
        <p:txBody>
          <a:bodyPr/>
          <a:lstStyle/>
          <a:p>
            <a:pPr marL="457200" indent="-457200">
              <a:buClr>
                <a:schemeClr val="tx1"/>
              </a:buClr>
              <a:buSzPct val="85000"/>
              <a:buNone/>
              <a:defRPr/>
            </a:pPr>
            <a:endParaRPr lang="en-US" sz="2400" dirty="0">
              <a:cs typeface="Arial" pitchFamily="34" charset="0"/>
            </a:endParaRPr>
          </a:p>
          <a:p>
            <a:pPr marL="457200" indent="-457200" algn="ctr">
              <a:buClr>
                <a:schemeClr val="tx1"/>
              </a:buClr>
              <a:buSzPct val="85000"/>
              <a:buNone/>
              <a:defRPr/>
            </a:pPr>
            <a:r>
              <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rPr>
              <a:t>“The integration of the best available research with </a:t>
            </a:r>
            <a:r>
              <a:rPr lang="en-US" sz="3200" dirty="0">
                <a:solidFill>
                  <a:srgbClr val="92D050"/>
                </a:solidFill>
                <a:effectLst>
                  <a:outerShdw blurRad="38100" dist="38100" dir="2700000" algn="tl">
                    <a:srgbClr val="000000">
                      <a:alpha val="43137"/>
                    </a:srgbClr>
                  </a:outerShdw>
                </a:effectLst>
                <a:latin typeface="Arial" pitchFamily="34" charset="0"/>
                <a:cs typeface="Arial" pitchFamily="34" charset="0"/>
              </a:rPr>
              <a:t>clinical expertise </a:t>
            </a:r>
            <a:r>
              <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rPr>
              <a:t>in the context of patient characteristics, culture, and preferences.” (p. 273)</a:t>
            </a:r>
            <a:br>
              <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rPr>
            </a:br>
            <a:endPar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algn="ctr">
              <a:buSzPct val="85000"/>
              <a:buFontTx/>
              <a:buNone/>
              <a:defRPr/>
            </a:pPr>
            <a:endParaRPr lang="en-US" sz="1000" dirty="0">
              <a:cs typeface="Arial" pitchFamily="34" charset="0"/>
            </a:endParaRPr>
          </a:p>
          <a:p>
            <a:pPr>
              <a:buSzPct val="85000"/>
              <a:buFontTx/>
              <a:buNone/>
              <a:defRPr/>
            </a:pPr>
            <a:endParaRPr lang="en-US" sz="1000" dirty="0">
              <a:cs typeface="Arial" pitchFamily="34" charset="0"/>
            </a:endParaRPr>
          </a:p>
        </p:txBody>
      </p:sp>
      <p:sp>
        <p:nvSpPr>
          <p:cNvPr id="5" name="TextBox 4"/>
          <p:cNvSpPr txBox="1"/>
          <p:nvPr/>
        </p:nvSpPr>
        <p:spPr>
          <a:xfrm>
            <a:off x="1225826" y="4976433"/>
            <a:ext cx="9455426" cy="523220"/>
          </a:xfrm>
          <a:prstGeom prst="rect">
            <a:avLst/>
          </a:prstGeom>
          <a:noFill/>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 typeface="Wingdings" pitchFamily="2" charset="2"/>
              <a:buNone/>
              <a:tabLst/>
              <a:defRPr/>
            </a:pPr>
            <a:r>
              <a:rPr kumimoji="0" lang="en-US" sz="1400" b="0" i="0" u="none" strike="noStrike" kern="120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ＭＳ Ｐゴシック" pitchFamily="34" charset="-128"/>
                <a:cs typeface="Arial" pitchFamily="34" charset="0"/>
              </a:rPr>
              <a:t>APA Presidential Task Force on Evidence-Based Practice. (2006). Evidence-based practice in psychology. </a:t>
            </a:r>
            <a:r>
              <a:rPr kumimoji="0" lang="en-US" sz="1400" b="0" i="1" u="none" strike="noStrike" kern="120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ＭＳ Ｐゴシック" pitchFamily="34" charset="-128"/>
                <a:cs typeface="Arial" pitchFamily="34" charset="0"/>
              </a:rPr>
              <a:t>American </a:t>
            </a:r>
          </a:p>
          <a:p>
            <a:pPr marL="0" marR="0" lvl="0" indent="0" algn="l" defTabSz="457200" rtl="0" eaLnBrk="1" fontAlgn="auto" latinLnBrk="0" hangingPunct="1">
              <a:lnSpc>
                <a:spcPct val="100000"/>
              </a:lnSpc>
              <a:spcBef>
                <a:spcPts val="0"/>
              </a:spcBef>
              <a:spcAft>
                <a:spcPts val="0"/>
              </a:spcAft>
              <a:buClrTx/>
              <a:buSzTx/>
              <a:buFont typeface="Wingdings" pitchFamily="2" charset="2"/>
              <a:buNone/>
              <a:tabLst/>
              <a:defRPr/>
            </a:pPr>
            <a:r>
              <a:rPr kumimoji="0" lang="en-US" sz="1400" b="0" i="1" u="none" strike="noStrike" kern="120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ＭＳ Ｐゴシック" pitchFamily="34" charset="-128"/>
                <a:cs typeface="Arial" pitchFamily="34" charset="0"/>
              </a:rPr>
              <a:t>     Psychologist, 61</a:t>
            </a:r>
            <a:r>
              <a:rPr kumimoji="0" lang="en-US" sz="1400" b="0" i="0" u="none" strike="noStrike" kern="120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ＭＳ Ｐゴシック" pitchFamily="34" charset="-128"/>
                <a:cs typeface="Arial" pitchFamily="34" charset="0"/>
              </a:rPr>
              <a:t>(4), 271–285.</a:t>
            </a:r>
          </a:p>
        </p:txBody>
      </p:sp>
    </p:spTree>
    <p:extLst>
      <p:ext uri="{BB962C8B-B14F-4D97-AF65-F5344CB8AC3E}">
        <p14:creationId xmlns:p14="http://schemas.microsoft.com/office/powerpoint/2010/main" val="7200444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981200" y="-1"/>
            <a:ext cx="8229600" cy="1664677"/>
          </a:xfrm>
          <a:effectLst/>
        </p:spPr>
        <p:txBody>
          <a:bodyPr>
            <a:normAutofit/>
          </a:bodyPr>
          <a:lstStyle/>
          <a:p>
            <a:pPr>
              <a:defRPr/>
            </a:pPr>
            <a:r>
              <a:rPr lang="en-US" dirty="0">
                <a:solidFill>
                  <a:schemeClr val="tx1"/>
                </a:solidFill>
                <a:effectLst>
                  <a:outerShdw blurRad="38100" dist="38100" dir="2700000" algn="tl">
                    <a:srgbClr val="000000">
                      <a:alpha val="43137"/>
                    </a:srgbClr>
                  </a:outerShdw>
                </a:effectLst>
                <a:latin typeface="Arial" pitchFamily="34" charset="0"/>
                <a:cs typeface="Arial" pitchFamily="34" charset="0"/>
              </a:rPr>
              <a:t>Clinical Expertise</a:t>
            </a:r>
            <a:br>
              <a:rPr lang="en-US" dirty="0">
                <a:solidFill>
                  <a:schemeClr val="tx1"/>
                </a:solidFill>
                <a:effectLst>
                  <a:outerShdw blurRad="38100" dist="38100" dir="2700000" algn="tl">
                    <a:srgbClr val="000000">
                      <a:alpha val="43137"/>
                    </a:srgbClr>
                  </a:outerShdw>
                </a:effectLst>
                <a:latin typeface="Arial" pitchFamily="34" charset="0"/>
                <a:cs typeface="Arial" pitchFamily="34" charset="0"/>
              </a:rPr>
            </a:br>
            <a:r>
              <a:rPr lang="en-US" sz="3600" dirty="0">
                <a:solidFill>
                  <a:schemeClr val="tx1"/>
                </a:solidFill>
                <a:effectLst>
                  <a:outerShdw blurRad="38100" dist="38100" dir="2700000" algn="tl">
                    <a:srgbClr val="000000">
                      <a:alpha val="43137"/>
                    </a:srgbClr>
                  </a:outerShdw>
                </a:effectLst>
                <a:latin typeface="Arial" pitchFamily="34" charset="0"/>
                <a:cs typeface="Arial" pitchFamily="34" charset="0"/>
              </a:rPr>
              <a:t>The APA Task Force on EBP</a:t>
            </a:r>
          </a:p>
        </p:txBody>
      </p:sp>
      <p:sp>
        <p:nvSpPr>
          <p:cNvPr id="1232899" name="Rectangle 3"/>
          <p:cNvSpPr>
            <a:spLocks noGrp="1" noChangeArrowheads="1"/>
          </p:cNvSpPr>
          <p:nvPr>
            <p:ph idx="1"/>
          </p:nvPr>
        </p:nvSpPr>
        <p:spPr>
          <a:xfrm>
            <a:off x="901151" y="1664677"/>
            <a:ext cx="10754140" cy="5308770"/>
          </a:xfrm>
          <a:effectLst/>
        </p:spPr>
        <p:txBody>
          <a:bodyPr>
            <a:normAutofit/>
          </a:bodyPr>
          <a:lstStyle/>
          <a:p>
            <a:pPr marL="0" indent="0">
              <a:buClr>
                <a:schemeClr val="accent2">
                  <a:lumMod val="50000"/>
                </a:schemeClr>
              </a:buClr>
              <a:buSzTx/>
              <a:buNone/>
            </a:pPr>
            <a:r>
              <a:rPr lang="en-US" sz="2200" dirty="0">
                <a:solidFill>
                  <a:schemeClr val="tx1"/>
                </a:solidFill>
                <a:effectLst>
                  <a:outerShdw blurRad="38100" dist="38100" dir="2700000" algn="tl">
                    <a:srgbClr val="000000">
                      <a:alpha val="43137"/>
                    </a:srgbClr>
                  </a:outerShdw>
                </a:effectLst>
                <a:cs typeface="Arial" pitchFamily="34" charset="0"/>
              </a:rPr>
              <a:t>“Clinical expertise… entails the monitoring of patient progress (and of changes in the patient’s circumstances—e.g., job loss, major illness) that may suggest the need to adjust treatment… If progress is not proceeding adequately, the psychologist alters or addresses problematic aspects of the treatment (e.g., problems in the therapeutic relationship or in the implementation of the goals of the treatment) as appropriate” (2006, pp. 280, 276-277).</a:t>
            </a:r>
          </a:p>
        </p:txBody>
      </p:sp>
      <p:sp>
        <p:nvSpPr>
          <p:cNvPr id="29700" name="TextBox 5"/>
          <p:cNvSpPr txBox="1">
            <a:spLocks noChangeArrowheads="1"/>
          </p:cNvSpPr>
          <p:nvPr/>
        </p:nvSpPr>
        <p:spPr bwMode="auto">
          <a:xfrm>
            <a:off x="878070" y="4800862"/>
            <a:ext cx="10515599" cy="1815882"/>
          </a:xfrm>
          <a:prstGeom prst="rect">
            <a:avLst/>
          </a:prstGeom>
          <a:noFill/>
          <a:ln>
            <a:noFill/>
          </a:ln>
          <a:effectLst/>
        </p:spPr>
        <p:txBody>
          <a:bodyPr wrap="square">
            <a:spAutoFit/>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l" defTabSz="457200" rtl="0" eaLnBrk="1" fontAlgn="auto" latinLnBrk="0" hangingPunct="1">
              <a:lnSpc>
                <a:spcPct val="100000"/>
              </a:lnSpc>
              <a:spcBef>
                <a:spcPts val="0"/>
              </a:spcBef>
              <a:spcAft>
                <a:spcPts val="0"/>
              </a:spcAft>
              <a:buClrTx/>
              <a:buSzTx/>
              <a:buFont typeface="Wingdings" pitchFamily="2" charset="2"/>
              <a:buNone/>
              <a:tabLst/>
              <a:defRPr/>
            </a:pPr>
            <a:r>
              <a:rPr kumimoji="0" lang="en-US" sz="1400" b="0" i="0" u="none" strike="noStrike" kern="120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APA Presidential Task Force on Evidence-Based Practice. (2006). Evidence-based practice in psychology. </a:t>
            </a:r>
            <a:r>
              <a:rPr kumimoji="0" lang="en-US" sz="1400" b="0" i="1" u="none" strike="noStrike" kern="120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American Psychologist, </a:t>
            </a:r>
          </a:p>
          <a:p>
            <a:pPr marL="0" marR="0" lvl="0" indent="0" algn="l" defTabSz="457200" rtl="0" eaLnBrk="1" fontAlgn="auto" latinLnBrk="0" hangingPunct="1">
              <a:lnSpc>
                <a:spcPct val="100000"/>
              </a:lnSpc>
              <a:spcBef>
                <a:spcPts val="0"/>
              </a:spcBef>
              <a:spcAft>
                <a:spcPts val="0"/>
              </a:spcAft>
              <a:buClrTx/>
              <a:buSzTx/>
              <a:buFont typeface="Wingdings" pitchFamily="2" charset="2"/>
              <a:buNone/>
              <a:tabLst/>
              <a:defRPr/>
            </a:pPr>
            <a:r>
              <a:rPr kumimoji="0" lang="en-US" sz="1400" b="0" i="1" u="none" strike="noStrike" kern="120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     61</a:t>
            </a:r>
            <a:r>
              <a:rPr kumimoji="0" lang="en-US" sz="1400" b="0" i="0" u="none" strike="noStrike" kern="120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(4), 271–285.</a:t>
            </a:r>
          </a:p>
          <a:p>
            <a:pPr marL="0" marR="0" lvl="0" indent="0" algn="l" defTabSz="457200" rtl="0" eaLnBrk="1" fontAlgn="auto" latinLnBrk="0" hangingPunct="1">
              <a:lnSpc>
                <a:spcPct val="100000"/>
              </a:lnSpc>
              <a:spcBef>
                <a:spcPts val="0"/>
              </a:spcBef>
              <a:spcAft>
                <a:spcPts val="0"/>
              </a:spcAft>
              <a:buClrTx/>
              <a:buSzTx/>
              <a:buFont typeface="Wingdings" pitchFamily="2" charset="2"/>
              <a:buNone/>
              <a:tabLst/>
              <a:defRPr/>
            </a:pPr>
            <a:r>
              <a:rPr kumimoji="0" lang="en-US" sz="1400" b="0" i="0" u="none" strike="noStrike" kern="120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Lambert, M. J., Bergin, A. E., &amp; Garfield, S. L. (2004). Introduction and overview. In M. J. Lambert (Ed.), </a:t>
            </a:r>
            <a:r>
              <a:rPr kumimoji="0" lang="en-US" sz="1400" b="0" i="1" u="none" strike="noStrike" kern="120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Bergin &amp; Garfield’s </a:t>
            </a:r>
          </a:p>
          <a:p>
            <a:pPr marL="0" marR="0" lvl="0" indent="0" algn="l" defTabSz="457200" rtl="0" eaLnBrk="1" fontAlgn="auto" latinLnBrk="0" hangingPunct="1">
              <a:lnSpc>
                <a:spcPct val="100000"/>
              </a:lnSpc>
              <a:spcBef>
                <a:spcPts val="0"/>
              </a:spcBef>
              <a:spcAft>
                <a:spcPts val="0"/>
              </a:spcAft>
              <a:buClrTx/>
              <a:buSzTx/>
              <a:buFont typeface="Wingdings" pitchFamily="2" charset="2"/>
              <a:buNone/>
              <a:tabLst/>
              <a:defRPr/>
            </a:pPr>
            <a:r>
              <a:rPr kumimoji="0" lang="en-US" sz="1400" b="0" i="1" u="none" strike="noStrike" kern="120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     handbook of psychotherapy &amp; behavior change </a:t>
            </a:r>
            <a:r>
              <a:rPr kumimoji="0" lang="en-US" sz="1400" b="0" i="0" u="none" strike="noStrike" kern="120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(5</a:t>
            </a:r>
            <a:r>
              <a:rPr kumimoji="0" lang="en-US" sz="1400" b="0" i="0" u="none" strike="noStrike" kern="1200" cap="none" spc="0" normalizeH="0" baseline="3000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th</a:t>
            </a:r>
            <a:r>
              <a:rPr kumimoji="0" lang="en-US" sz="1400" b="0" i="0" u="none" strike="noStrike" kern="120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 </a:t>
            </a:r>
          </a:p>
          <a:p>
            <a:pPr marL="0" marR="0" lvl="0" indent="0" algn="l" defTabSz="457200" rtl="0" eaLnBrk="1" fontAlgn="auto" latinLnBrk="0" hangingPunct="1">
              <a:lnSpc>
                <a:spcPct val="100000"/>
              </a:lnSpc>
              <a:spcBef>
                <a:spcPts val="0"/>
              </a:spcBef>
              <a:spcAft>
                <a:spcPts val="0"/>
              </a:spcAft>
              <a:buClrTx/>
              <a:buSzTx/>
              <a:buFont typeface="Wingdings" pitchFamily="2" charset="2"/>
              <a:buNone/>
              <a:tabLst/>
              <a:defRPr/>
            </a:pPr>
            <a:r>
              <a:rPr kumimoji="0" lang="en-US" sz="1400" b="0" i="0" u="none" strike="noStrike" kern="120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     ed.)(pp. 3-15). New York: Wiley.</a:t>
            </a:r>
          </a:p>
          <a:p>
            <a:pPr marL="0" marR="0" lvl="0" indent="0" algn="l" defTabSz="457200" rtl="0" eaLnBrk="1" fontAlgn="auto" latinLnBrk="0" hangingPunct="1">
              <a:lnSpc>
                <a:spcPct val="100000"/>
              </a:lnSpc>
              <a:spcBef>
                <a:spcPts val="0"/>
              </a:spcBef>
              <a:spcAft>
                <a:spcPts val="0"/>
              </a:spcAft>
              <a:buClrTx/>
              <a:buSzTx/>
              <a:buFont typeface="Wingdings" pitchFamily="2" charset="2"/>
              <a:buNone/>
              <a:tabLst/>
              <a:defRPr/>
            </a:pPr>
            <a:r>
              <a:rPr kumimoji="0" lang="en-US" sz="1400" b="0" i="0" u="none" strike="noStrike" kern="120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Warren, J. S., Nelson, P. L., Mondragon, S. A., Baldwin, S. A., &amp; Burlingame, G. A. (2010). Youth psychotherapy change trajectories </a:t>
            </a:r>
          </a:p>
          <a:p>
            <a:pPr marL="0" marR="0" lvl="0" indent="0" algn="l" defTabSz="457200" rtl="0" eaLnBrk="1" fontAlgn="auto" latinLnBrk="0" hangingPunct="1">
              <a:lnSpc>
                <a:spcPct val="100000"/>
              </a:lnSpc>
              <a:spcBef>
                <a:spcPts val="0"/>
              </a:spcBef>
              <a:spcAft>
                <a:spcPts val="0"/>
              </a:spcAft>
              <a:buClrTx/>
              <a:buSzTx/>
              <a:buFont typeface="Wingdings" pitchFamily="2" charset="2"/>
              <a:buNone/>
              <a:tabLst/>
              <a:defRPr/>
            </a:pPr>
            <a:r>
              <a:rPr kumimoji="0" lang="en-US" sz="1400" b="0" i="0" u="none" strike="noStrike" kern="120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     and outcomes in usual care: Community mental health versus managed care settings. </a:t>
            </a:r>
            <a:r>
              <a:rPr kumimoji="0" lang="en-US" sz="1400" b="0" i="1" u="none" strike="noStrike" kern="120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Journal of Consulting and Clinical </a:t>
            </a:r>
          </a:p>
          <a:p>
            <a:pPr marL="0" marR="0" lvl="0" indent="0" algn="l" defTabSz="457200" rtl="0" eaLnBrk="1" fontAlgn="auto" latinLnBrk="0" hangingPunct="1">
              <a:lnSpc>
                <a:spcPct val="100000"/>
              </a:lnSpc>
              <a:spcBef>
                <a:spcPts val="0"/>
              </a:spcBef>
              <a:spcAft>
                <a:spcPts val="0"/>
              </a:spcAft>
              <a:buClrTx/>
              <a:buSzTx/>
              <a:buFont typeface="Wingdings" pitchFamily="2" charset="2"/>
              <a:buNone/>
              <a:tabLst/>
              <a:defRPr/>
            </a:pPr>
            <a:r>
              <a:rPr kumimoji="0" lang="en-US" sz="1400" b="0" i="1" u="none" strike="noStrike" kern="120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     Psychology, 78</a:t>
            </a:r>
            <a:r>
              <a:rPr kumimoji="0" lang="en-US" sz="1400" b="0" i="0" u="none" strike="noStrike" kern="120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(2), 144-155.</a:t>
            </a:r>
          </a:p>
        </p:txBody>
      </p:sp>
    </p:spTree>
    <p:extLst>
      <p:ext uri="{BB962C8B-B14F-4D97-AF65-F5344CB8AC3E}">
        <p14:creationId xmlns:p14="http://schemas.microsoft.com/office/powerpoint/2010/main" val="274631693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232899">
                                            <p:txEl>
                                              <p:pRg st="0" end="0"/>
                                            </p:txEl>
                                          </p:spTgt>
                                        </p:tgtEl>
                                        <p:attrNameLst>
                                          <p:attrName>style.visibility</p:attrName>
                                        </p:attrNameLst>
                                      </p:cBhvr>
                                      <p:to>
                                        <p:strVal val="visible"/>
                                      </p:to>
                                    </p:set>
                                    <p:animEffect transition="in" filter="barn(inHorizontal)">
                                      <p:cBhvr>
                                        <p:cTn id="7" dur="1000"/>
                                        <p:tgtEl>
                                          <p:spTgt spid="12328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89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effectLst/>
        </p:spPr>
        <p:txBody>
          <a:bodyPr/>
          <a:lstStyle/>
          <a:p>
            <a:pPr>
              <a:defRPr/>
            </a:pPr>
            <a:r>
              <a:rPr lang="en-US" dirty="0">
                <a:solidFill>
                  <a:schemeClr val="tx1"/>
                </a:solidFill>
                <a:effectLst>
                  <a:outerShdw blurRad="38100" dist="38100" dir="2700000" algn="tl">
                    <a:srgbClr val="000000">
                      <a:alpha val="43137"/>
                    </a:srgbClr>
                  </a:outerShdw>
                </a:effectLst>
                <a:latin typeface="Arial" pitchFamily="34" charset="0"/>
                <a:cs typeface="Arial" pitchFamily="34" charset="0"/>
              </a:rPr>
              <a:t>Evidence-Based Practice (EBP)</a:t>
            </a:r>
          </a:p>
        </p:txBody>
      </p:sp>
      <p:sp>
        <p:nvSpPr>
          <p:cNvPr id="23555" name="Rectangle 3"/>
          <p:cNvSpPr>
            <a:spLocks noGrp="1" noChangeArrowheads="1"/>
          </p:cNvSpPr>
          <p:nvPr>
            <p:ph idx="1"/>
          </p:nvPr>
        </p:nvSpPr>
        <p:spPr>
          <a:xfrm>
            <a:off x="913795" y="1600201"/>
            <a:ext cx="10353762" cy="4191000"/>
          </a:xfrm>
          <a:effectLst/>
        </p:spPr>
        <p:txBody>
          <a:bodyPr/>
          <a:lstStyle/>
          <a:p>
            <a:pPr marL="457200" indent="-457200">
              <a:buClr>
                <a:schemeClr val="tx1"/>
              </a:buClr>
              <a:buSzPct val="85000"/>
              <a:buNone/>
              <a:defRPr/>
            </a:pPr>
            <a:endParaRPr lang="en-US" sz="2400" dirty="0">
              <a:cs typeface="Arial" pitchFamily="34" charset="0"/>
            </a:endParaRPr>
          </a:p>
          <a:p>
            <a:pPr marL="457200" indent="-457200" algn="ctr">
              <a:buClr>
                <a:schemeClr val="tx1"/>
              </a:buClr>
              <a:buSzPct val="85000"/>
              <a:buNone/>
              <a:defRPr/>
            </a:pPr>
            <a:r>
              <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rPr>
              <a:t>“The integration of the best available research with clinical expertise in the context of </a:t>
            </a:r>
            <a:r>
              <a:rPr lang="en-US" sz="3200" dirty="0">
                <a:solidFill>
                  <a:srgbClr val="00B0F0"/>
                </a:solidFill>
                <a:effectLst>
                  <a:outerShdw blurRad="38100" dist="38100" dir="2700000" algn="tl">
                    <a:srgbClr val="000000">
                      <a:alpha val="43137"/>
                    </a:srgbClr>
                  </a:outerShdw>
                </a:effectLst>
                <a:latin typeface="Arial" pitchFamily="34" charset="0"/>
                <a:cs typeface="Arial" pitchFamily="34" charset="0"/>
              </a:rPr>
              <a:t>patient characteristics, culture, and preferences</a:t>
            </a:r>
            <a:r>
              <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rPr>
              <a:t>.” (p. 273)</a:t>
            </a:r>
            <a:br>
              <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rPr>
            </a:br>
            <a:endPar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algn="ctr">
              <a:buSzPct val="85000"/>
              <a:buFontTx/>
              <a:buNone/>
              <a:defRPr/>
            </a:pPr>
            <a:endParaRPr lang="en-US" sz="1000" dirty="0">
              <a:cs typeface="Arial" pitchFamily="34" charset="0"/>
            </a:endParaRPr>
          </a:p>
          <a:p>
            <a:pPr>
              <a:buSzPct val="85000"/>
              <a:buFontTx/>
              <a:buNone/>
              <a:defRPr/>
            </a:pPr>
            <a:endParaRPr lang="en-US" sz="1000" dirty="0">
              <a:cs typeface="Arial" pitchFamily="34" charset="0"/>
            </a:endParaRPr>
          </a:p>
        </p:txBody>
      </p:sp>
      <p:sp>
        <p:nvSpPr>
          <p:cNvPr id="5" name="TextBox 4"/>
          <p:cNvSpPr txBox="1"/>
          <p:nvPr/>
        </p:nvSpPr>
        <p:spPr>
          <a:xfrm>
            <a:off x="1225826" y="4976433"/>
            <a:ext cx="9455426" cy="523220"/>
          </a:xfrm>
          <a:prstGeom prst="rect">
            <a:avLst/>
          </a:prstGeom>
          <a:noFill/>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 typeface="Wingdings" pitchFamily="2" charset="2"/>
              <a:buNone/>
              <a:tabLst/>
              <a:defRPr/>
            </a:pPr>
            <a:r>
              <a:rPr kumimoji="0" lang="en-US" sz="1400" b="0" i="0" u="none" strike="noStrike" kern="120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ＭＳ Ｐゴシック" pitchFamily="34" charset="-128"/>
                <a:cs typeface="Arial" pitchFamily="34" charset="0"/>
              </a:rPr>
              <a:t>APA Presidential Task Force on Evidence-Based Practice. (2006). Evidence-based practice in psychology. </a:t>
            </a:r>
            <a:r>
              <a:rPr kumimoji="0" lang="en-US" sz="1400" b="0" i="1" u="none" strike="noStrike" kern="120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ＭＳ Ｐゴシック" pitchFamily="34" charset="-128"/>
                <a:cs typeface="Arial" pitchFamily="34" charset="0"/>
              </a:rPr>
              <a:t>American </a:t>
            </a:r>
          </a:p>
          <a:p>
            <a:pPr marL="0" marR="0" lvl="0" indent="0" algn="l" defTabSz="457200" rtl="0" eaLnBrk="1" fontAlgn="auto" latinLnBrk="0" hangingPunct="1">
              <a:lnSpc>
                <a:spcPct val="100000"/>
              </a:lnSpc>
              <a:spcBef>
                <a:spcPts val="0"/>
              </a:spcBef>
              <a:spcAft>
                <a:spcPts val="0"/>
              </a:spcAft>
              <a:buClrTx/>
              <a:buSzTx/>
              <a:buFont typeface="Wingdings" pitchFamily="2" charset="2"/>
              <a:buNone/>
              <a:tabLst/>
              <a:defRPr/>
            </a:pPr>
            <a:r>
              <a:rPr kumimoji="0" lang="en-US" sz="1400" b="0" i="1" u="none" strike="noStrike" kern="120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ＭＳ Ｐゴシック" pitchFamily="34" charset="-128"/>
                <a:cs typeface="Arial" pitchFamily="34" charset="0"/>
              </a:rPr>
              <a:t>     Psychologist, 61</a:t>
            </a:r>
            <a:r>
              <a:rPr kumimoji="0" lang="en-US" sz="1400" b="0" i="0" u="none" strike="noStrike" kern="120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ＭＳ Ｐゴシック" pitchFamily="34" charset="-128"/>
                <a:cs typeface="Arial" pitchFamily="34" charset="0"/>
              </a:rPr>
              <a:t>(4), 271–285.</a:t>
            </a:r>
          </a:p>
        </p:txBody>
      </p:sp>
    </p:spTree>
    <p:extLst>
      <p:ext uri="{BB962C8B-B14F-4D97-AF65-F5344CB8AC3E}">
        <p14:creationId xmlns:p14="http://schemas.microsoft.com/office/powerpoint/2010/main" val="114319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453243" y="115410"/>
            <a:ext cx="9282793" cy="1313894"/>
          </a:xfrm>
          <a:effectLst/>
        </p:spPr>
        <p:txBody>
          <a:bodyPr>
            <a:normAutofit/>
          </a:bodyPr>
          <a:lstStyle/>
          <a:p>
            <a:pPr>
              <a:defRPr/>
            </a:pPr>
            <a:r>
              <a:rPr lang="en-US" sz="4000" dirty="0">
                <a:solidFill>
                  <a:schemeClr val="tx1"/>
                </a:solidFill>
                <a:effectLst/>
                <a:latin typeface="Arial" pitchFamily="34" charset="0"/>
                <a:cs typeface="Arial" pitchFamily="34" charset="0"/>
              </a:rPr>
              <a:t>Patient (Client) Characteristics,</a:t>
            </a:r>
            <a:br>
              <a:rPr lang="en-US" sz="4000" dirty="0">
                <a:solidFill>
                  <a:schemeClr val="tx1"/>
                </a:solidFill>
                <a:effectLst/>
                <a:latin typeface="Arial" pitchFamily="34" charset="0"/>
                <a:cs typeface="Arial" pitchFamily="34" charset="0"/>
              </a:rPr>
            </a:br>
            <a:r>
              <a:rPr lang="en-US" sz="4000" dirty="0">
                <a:solidFill>
                  <a:schemeClr val="tx1"/>
                </a:solidFill>
                <a:effectLst/>
                <a:latin typeface="Arial" pitchFamily="34" charset="0"/>
                <a:cs typeface="Arial" pitchFamily="34" charset="0"/>
              </a:rPr>
              <a:t>Culture, and Preferences</a:t>
            </a:r>
          </a:p>
        </p:txBody>
      </p:sp>
      <p:sp>
        <p:nvSpPr>
          <p:cNvPr id="25603" name="Content Placeholder 2"/>
          <p:cNvSpPr>
            <a:spLocks noGrp="1"/>
          </p:cNvSpPr>
          <p:nvPr>
            <p:ph idx="1"/>
          </p:nvPr>
        </p:nvSpPr>
        <p:spPr>
          <a:xfrm>
            <a:off x="649357" y="1607598"/>
            <a:ext cx="10707756" cy="4953000"/>
          </a:xfrm>
          <a:effectLst/>
        </p:spPr>
        <p:txBody>
          <a:bodyPr>
            <a:normAutofit fontScale="92500" lnSpcReduction="10000"/>
          </a:bodyPr>
          <a:lstStyle/>
          <a:p>
            <a:pPr lvl="1">
              <a:lnSpc>
                <a:spcPct val="120000"/>
              </a:lnSpc>
              <a:spcBef>
                <a:spcPts val="0"/>
              </a:spcBef>
              <a:spcAft>
                <a:spcPts val="0"/>
              </a:spcAft>
              <a:buClrTx/>
              <a:buSzPct val="80000"/>
              <a:buFont typeface="Arial" pitchFamily="34" charset="0"/>
              <a:buChar char="•"/>
            </a:pPr>
            <a:r>
              <a:rPr lang="en-US" sz="3200" dirty="0">
                <a:solidFill>
                  <a:schemeClr val="tx1"/>
                </a:solidFill>
                <a:effectLst/>
                <a:cs typeface="Arial" pitchFamily="34" charset="0"/>
              </a:rPr>
              <a:t>Client characteristics (i.e., age, gender, gender identity, ethnicity, race, social class, disability status, sexual orientation, developmental status, life stage, etc.).</a:t>
            </a:r>
          </a:p>
          <a:p>
            <a:pPr lvl="1">
              <a:lnSpc>
                <a:spcPct val="120000"/>
              </a:lnSpc>
              <a:spcBef>
                <a:spcPts val="0"/>
              </a:spcBef>
              <a:spcAft>
                <a:spcPts val="0"/>
              </a:spcAft>
              <a:buClrTx/>
              <a:buSzPct val="80000"/>
              <a:buFont typeface="Arial" pitchFamily="34" charset="0"/>
              <a:buChar char="•"/>
            </a:pPr>
            <a:r>
              <a:rPr lang="en-US" sz="3200" dirty="0">
                <a:solidFill>
                  <a:schemeClr val="tx1"/>
                </a:solidFill>
                <a:effectLst/>
                <a:cs typeface="Arial" pitchFamily="34" charset="0"/>
              </a:rPr>
              <a:t>Strengths, resources, beliefs, and factors that can influence change.</a:t>
            </a:r>
          </a:p>
          <a:p>
            <a:pPr lvl="1">
              <a:lnSpc>
                <a:spcPct val="120000"/>
              </a:lnSpc>
              <a:spcBef>
                <a:spcPts val="0"/>
              </a:spcBef>
              <a:spcAft>
                <a:spcPts val="0"/>
              </a:spcAft>
              <a:buClrTx/>
              <a:buSzPct val="80000"/>
              <a:buFont typeface="Arial" pitchFamily="34" charset="0"/>
              <a:buChar char="•"/>
            </a:pPr>
            <a:r>
              <a:rPr lang="en-US" sz="3200" dirty="0">
                <a:solidFill>
                  <a:schemeClr val="tx1"/>
                </a:solidFill>
                <a:effectLst/>
                <a:cs typeface="Arial" pitchFamily="34" charset="0"/>
              </a:rPr>
              <a:t>Understanding of the local knowledge and culture.</a:t>
            </a:r>
          </a:p>
          <a:p>
            <a:pPr lvl="1">
              <a:lnSpc>
                <a:spcPct val="120000"/>
              </a:lnSpc>
              <a:spcBef>
                <a:spcPts val="0"/>
              </a:spcBef>
              <a:spcAft>
                <a:spcPts val="0"/>
              </a:spcAft>
              <a:buClrTx/>
              <a:buSzPct val="80000"/>
              <a:buFont typeface="Arial" pitchFamily="34" charset="0"/>
              <a:buChar char="•"/>
            </a:pPr>
            <a:r>
              <a:rPr lang="en-US" sz="3200" dirty="0">
                <a:solidFill>
                  <a:schemeClr val="tx1"/>
                </a:solidFill>
                <a:effectLst/>
                <a:cs typeface="Arial" pitchFamily="34" charset="0"/>
              </a:rPr>
              <a:t>Personal preferences, values, and preferences related to treatment (e.g., goals, beliefs, worldviews, treatment expectations).</a:t>
            </a:r>
          </a:p>
          <a:p>
            <a:pPr lvl="1">
              <a:lnSpc>
                <a:spcPct val="120000"/>
              </a:lnSpc>
              <a:buClrTx/>
              <a:buSzPct val="80000"/>
              <a:buFont typeface="Arial" pitchFamily="34" charset="0"/>
              <a:buChar char="•"/>
            </a:pPr>
            <a:endParaRPr lang="en-US" sz="3200" dirty="0">
              <a:effectLst/>
              <a:cs typeface="Arial" pitchFamily="34" charset="0"/>
            </a:endParaRPr>
          </a:p>
        </p:txBody>
      </p:sp>
    </p:spTree>
    <p:extLst>
      <p:ext uri="{BB962C8B-B14F-4D97-AF65-F5344CB8AC3E}">
        <p14:creationId xmlns:p14="http://schemas.microsoft.com/office/powerpoint/2010/main" val="25841014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60944-E45F-AC41-F5B6-2A1CC988A4C1}"/>
            </a:ext>
          </a:extLst>
        </p:cNvPr>
        <p:cNvGrpSpPr/>
        <p:nvPr/>
      </p:nvGrpSpPr>
      <p:grpSpPr>
        <a:xfrm>
          <a:off x="0" y="0"/>
          <a:ext cx="0" cy="0"/>
          <a:chOff x="0" y="0"/>
          <a:chExt cx="0" cy="0"/>
        </a:xfrm>
      </p:grpSpPr>
      <p:sp>
        <p:nvSpPr>
          <p:cNvPr id="114690" name="Rectangle 2">
            <a:extLst>
              <a:ext uri="{FF2B5EF4-FFF2-40B4-BE49-F238E27FC236}">
                <a16:creationId xmlns:a16="http://schemas.microsoft.com/office/drawing/2014/main" id="{7E69836E-05A3-F343-B247-1E3F0D5F5D8B}"/>
              </a:ext>
            </a:extLst>
          </p:cNvPr>
          <p:cNvSpPr>
            <a:spLocks noGrp="1" noChangeArrowheads="1"/>
          </p:cNvSpPr>
          <p:nvPr>
            <p:ph type="title" idx="4294967295"/>
          </p:nvPr>
        </p:nvSpPr>
        <p:spPr>
          <a:xfrm>
            <a:off x="1168400" y="671118"/>
            <a:ext cx="9776505" cy="4001549"/>
          </a:xfrm>
        </p:spPr>
        <p:txBody>
          <a:bodyPr>
            <a:normAutofit/>
          </a:bodyPr>
          <a:lstStyle/>
          <a:p>
            <a:pPr>
              <a:defRPr/>
            </a:pPr>
            <a:r>
              <a:rPr lang="en-US" sz="5400" b="0" cap="none" dirty="0">
                <a:solidFill>
                  <a:schemeClr val="tx1"/>
                </a:solidFill>
                <a:effectLst/>
                <a:latin typeface="Arial" pitchFamily="34" charset="0"/>
                <a:cs typeface="Arial" pitchFamily="34" charset="0"/>
              </a:rPr>
              <a:t>2</a:t>
            </a:r>
            <a:br>
              <a:rPr lang="en-US" sz="4400" b="0" cap="none" dirty="0">
                <a:solidFill>
                  <a:schemeClr val="tx1"/>
                </a:solidFill>
                <a:effectLst/>
                <a:latin typeface="Arial" pitchFamily="34" charset="0"/>
                <a:cs typeface="Arial" pitchFamily="34" charset="0"/>
              </a:rPr>
            </a:br>
            <a:br>
              <a:rPr lang="en-US" sz="4400" b="0" cap="none" dirty="0">
                <a:solidFill>
                  <a:schemeClr val="tx1"/>
                </a:solidFill>
                <a:effectLst/>
                <a:latin typeface="Arial" pitchFamily="34" charset="0"/>
                <a:cs typeface="Arial" pitchFamily="34" charset="0"/>
              </a:rPr>
            </a:br>
            <a:r>
              <a:rPr lang="en-US" sz="4400" b="0" cap="none" dirty="0">
                <a:solidFill>
                  <a:schemeClr val="tx1"/>
                </a:solidFill>
                <a:effectLst/>
                <a:latin typeface="Arial" pitchFamily="34" charset="0"/>
                <a:cs typeface="Arial" pitchFamily="34" charset="0"/>
              </a:rPr>
              <a:t>Routine Outcome Management (ROM)</a:t>
            </a:r>
            <a:endParaRPr lang="en-US" sz="3200" b="0" cap="none" dirty="0">
              <a:solidFill>
                <a:schemeClr val="tx1"/>
              </a:solidFill>
              <a:effectLst/>
              <a:latin typeface="Arial" pitchFamily="34" charset="0"/>
              <a:cs typeface="Arial" pitchFamily="34" charset="0"/>
            </a:endParaRPr>
          </a:p>
        </p:txBody>
      </p:sp>
      <p:sp>
        <p:nvSpPr>
          <p:cNvPr id="10244" name="Rectangle 4">
            <a:extLst>
              <a:ext uri="{FF2B5EF4-FFF2-40B4-BE49-F238E27FC236}">
                <a16:creationId xmlns:a16="http://schemas.microsoft.com/office/drawing/2014/main" id="{E01E5085-3469-C592-14D1-45E86B89E120}"/>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18164402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pic>
        <p:nvPicPr>
          <p:cNvPr id="3" name="Picture 2">
            <a:extLst>
              <a:ext uri="{FF2B5EF4-FFF2-40B4-BE49-F238E27FC236}">
                <a16:creationId xmlns:a16="http://schemas.microsoft.com/office/drawing/2014/main" id="{21C9B619-42E4-4E85-ACE1-60EC56523C50}"/>
              </a:ext>
            </a:extLst>
          </p:cNvPr>
          <p:cNvPicPr>
            <a:picLocks noChangeAspect="1"/>
          </p:cNvPicPr>
          <p:nvPr/>
        </p:nvPicPr>
        <p:blipFill>
          <a:blip r:embed="rId3"/>
          <a:stretch>
            <a:fillRect/>
          </a:stretch>
        </p:blipFill>
        <p:spPr>
          <a:xfrm>
            <a:off x="2331357" y="0"/>
            <a:ext cx="7529286" cy="6858000"/>
          </a:xfrm>
          <a:prstGeom prst="rect">
            <a:avLst/>
          </a:prstGeom>
        </p:spPr>
      </p:pic>
    </p:spTree>
    <p:extLst>
      <p:ext uri="{BB962C8B-B14F-4D97-AF65-F5344CB8AC3E}">
        <p14:creationId xmlns:p14="http://schemas.microsoft.com/office/powerpoint/2010/main" val="2826870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923365" y="92364"/>
            <a:ext cx="10301105" cy="1062181"/>
          </a:xfrm>
        </p:spPr>
        <p:txBody>
          <a:bodyPr>
            <a:normAutofit fontScale="90000"/>
          </a:bodyPr>
          <a:lstStyle/>
          <a:p>
            <a:pPr>
              <a:lnSpc>
                <a:spcPct val="100000"/>
              </a:lnSpc>
            </a:pPr>
            <a:r>
              <a:rPr lang="en-US" sz="4000" dirty="0">
                <a:effectLst/>
                <a:cs typeface="Arial" pitchFamily="34" charset="0"/>
              </a:rPr>
              <a:t>Why Measure Outcome? Why Does it Matter?</a:t>
            </a:r>
            <a:endParaRPr lang="en-US" sz="4000" dirty="0">
              <a:effectLst>
                <a:outerShdw blurRad="38100" dist="38100" dir="2700000" algn="tl">
                  <a:srgbClr val="000000">
                    <a:alpha val="43137"/>
                  </a:srgbClr>
                </a:outerShdw>
              </a:effectLst>
            </a:endParaRPr>
          </a:p>
        </p:txBody>
      </p:sp>
      <p:sp>
        <p:nvSpPr>
          <p:cNvPr id="547843" name="Rectangle 3"/>
          <p:cNvSpPr>
            <a:spLocks noGrp="1" noChangeArrowheads="1"/>
          </p:cNvSpPr>
          <p:nvPr>
            <p:ph type="body" idx="1"/>
          </p:nvPr>
        </p:nvSpPr>
        <p:spPr>
          <a:xfrm>
            <a:off x="923365" y="1265383"/>
            <a:ext cx="10139082" cy="5364018"/>
          </a:xfrm>
        </p:spPr>
        <p:txBody>
          <a:bodyPr>
            <a:normAutofit lnSpcReduction="10000"/>
          </a:bodyPr>
          <a:lstStyle/>
          <a:p>
            <a:pPr marL="609600" indent="-609600">
              <a:lnSpc>
                <a:spcPct val="110000"/>
              </a:lnSpc>
              <a:spcBef>
                <a:spcPts val="600"/>
              </a:spcBef>
              <a:buClr>
                <a:schemeClr val="tx1"/>
              </a:buClr>
              <a:defRPr/>
            </a:pPr>
            <a:r>
              <a:rPr lang="en-US" sz="2400" dirty="0">
                <a:effectLst/>
                <a:cs typeface="Arial" pitchFamily="34" charset="0"/>
              </a:rPr>
              <a:t>Accrediting bodies including The Joint Commission, Council on Accreditation (COA), and the Commission on Accreditation of Rehabilitation Facilities (CARF) have employed standards related to reliable and valid measurement of outcomes.</a:t>
            </a:r>
          </a:p>
          <a:p>
            <a:pPr marL="609600" indent="-609600">
              <a:lnSpc>
                <a:spcPct val="110000"/>
              </a:lnSpc>
              <a:spcBef>
                <a:spcPts val="600"/>
              </a:spcBef>
              <a:buClr>
                <a:schemeClr val="tx1"/>
              </a:buClr>
              <a:defRPr/>
            </a:pPr>
            <a:r>
              <a:rPr lang="en-US" sz="2400" dirty="0">
                <a:effectLst/>
                <a:cs typeface="Arial" pitchFamily="34" charset="0"/>
              </a:rPr>
              <a:t>For example, The Joint Commission state: “Organizations will be required to assess outcomes through the use of a standardized tool or instrument. Results of these assessments would then be used to inform goal, and objectives identified in individual plans of care, treatment, or services as needed, and evaluate outcomes of care, treatment, or services provided to the population(s) served.”</a:t>
            </a:r>
          </a:p>
          <a:p>
            <a:pPr marL="609600" indent="-609600">
              <a:lnSpc>
                <a:spcPct val="110000"/>
              </a:lnSpc>
              <a:spcBef>
                <a:spcPts val="600"/>
              </a:spcBef>
              <a:buClr>
                <a:schemeClr val="tx1"/>
              </a:buClr>
              <a:defRPr/>
            </a:pPr>
            <a:r>
              <a:rPr lang="en-US" sz="2400" dirty="0">
                <a:effectLst/>
                <a:cs typeface="Arial" pitchFamily="34" charset="0"/>
              </a:rPr>
              <a:t>Areas of emphasis include:</a:t>
            </a:r>
          </a:p>
          <a:p>
            <a:pPr marL="1066800" lvl="1" indent="-609600">
              <a:lnSpc>
                <a:spcPct val="110000"/>
              </a:lnSpc>
              <a:spcBef>
                <a:spcPts val="600"/>
              </a:spcBef>
              <a:buClr>
                <a:schemeClr val="tx1"/>
              </a:buClr>
              <a:defRPr/>
            </a:pPr>
            <a:r>
              <a:rPr lang="en-US" sz="2400" dirty="0">
                <a:effectLst/>
                <a:cs typeface="Arial" pitchFamily="34" charset="0"/>
              </a:rPr>
              <a:t>The impact of services on clients </a:t>
            </a:r>
          </a:p>
          <a:p>
            <a:pPr marL="1066800" lvl="1" indent="-609600">
              <a:lnSpc>
                <a:spcPct val="110000"/>
              </a:lnSpc>
              <a:spcBef>
                <a:spcPts val="600"/>
              </a:spcBef>
              <a:buClr>
                <a:schemeClr val="tx1"/>
              </a:buClr>
              <a:defRPr/>
            </a:pPr>
            <a:r>
              <a:rPr lang="en-US" sz="2400" dirty="0">
                <a:effectLst/>
                <a:cs typeface="Arial" pitchFamily="34" charset="0"/>
              </a:rPr>
              <a:t>The quality of service delivery</a:t>
            </a:r>
          </a:p>
          <a:p>
            <a:pPr marL="0" indent="0">
              <a:lnSpc>
                <a:spcPct val="110000"/>
              </a:lnSpc>
              <a:spcBef>
                <a:spcPts val="600"/>
              </a:spcBef>
              <a:buClr>
                <a:schemeClr val="tx1"/>
              </a:buClr>
              <a:buNone/>
              <a:defRPr/>
            </a:pPr>
            <a:endParaRPr lang="en-US" sz="2400" dirty="0">
              <a:effectLst/>
              <a:cs typeface="Arial" pitchFamily="34" charset="0"/>
            </a:endParaRPr>
          </a:p>
        </p:txBody>
      </p:sp>
    </p:spTree>
    <p:extLst>
      <p:ext uri="{BB962C8B-B14F-4D97-AF65-F5344CB8AC3E}">
        <p14:creationId xmlns:p14="http://schemas.microsoft.com/office/powerpoint/2010/main" val="164648420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47843">
                                            <p:txEl>
                                              <p:pRg st="3" end="3"/>
                                            </p:txEl>
                                          </p:spTgt>
                                        </p:tgtEl>
                                        <p:attrNameLst>
                                          <p:attrName>style.visibility</p:attrName>
                                        </p:attrNameLst>
                                      </p:cBhvr>
                                      <p:to>
                                        <p:strVal val="visible"/>
                                      </p:to>
                                    </p:set>
                                    <p:animEffect transition="in" filter="wipe(left)">
                                      <p:cBhvr>
                                        <p:cTn id="20" dur="500"/>
                                        <p:tgtEl>
                                          <p:spTgt spid="547843">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47843">
                                            <p:txEl>
                                              <p:pRg st="4" end="4"/>
                                            </p:txEl>
                                          </p:spTgt>
                                        </p:tgtEl>
                                        <p:attrNameLst>
                                          <p:attrName>style.visibility</p:attrName>
                                        </p:attrNameLst>
                                      </p:cBhvr>
                                      <p:to>
                                        <p:strVal val="visible"/>
                                      </p:to>
                                    </p:set>
                                    <p:animEffect transition="in" filter="wipe(left)">
                                      <p:cBhvr>
                                        <p:cTn id="23" dur="500"/>
                                        <p:tgtEl>
                                          <p:spTgt spid="5478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9364" y="258537"/>
            <a:ext cx="8229600" cy="1006475"/>
          </a:xfrm>
        </p:spPr>
        <p:txBody>
          <a:bodyPr/>
          <a:lstStyle/>
          <a:p>
            <a:pPr eaLnBrk="1" hangingPunct="1"/>
            <a:r>
              <a:rPr lang="en-US" dirty="0">
                <a:solidFill>
                  <a:schemeClr val="tx1"/>
                </a:solidFill>
                <a:effectLst>
                  <a:outerShdw blurRad="38100" dist="38100" dir="2700000" algn="tl">
                    <a:srgbClr val="000000">
                      <a:alpha val="43137"/>
                    </a:srgbClr>
                  </a:outerShdw>
                </a:effectLst>
                <a:latin typeface="Arial" panose="020B0604020202020204" pitchFamily="34" charset="0"/>
              </a:rPr>
              <a:t>Tidbits</a:t>
            </a:r>
          </a:p>
        </p:txBody>
      </p:sp>
      <p:sp>
        <p:nvSpPr>
          <p:cNvPr id="547843" name="Rectangle 3"/>
          <p:cNvSpPr>
            <a:spLocks noGrp="1" noChangeArrowheads="1"/>
          </p:cNvSpPr>
          <p:nvPr>
            <p:ph idx="1"/>
          </p:nvPr>
        </p:nvSpPr>
        <p:spPr>
          <a:xfrm>
            <a:off x="884583" y="1379764"/>
            <a:ext cx="10131349" cy="5249636"/>
          </a:xfrm>
          <a:ln>
            <a:noFill/>
          </a:ln>
          <a:effectLst/>
        </p:spPr>
        <p:txBody>
          <a:bodyPr>
            <a:normAutofit/>
          </a:bodyPr>
          <a:lstStyle/>
          <a:p>
            <a:pPr marL="609600" indent="-609600">
              <a:lnSpc>
                <a:spcPct val="80000"/>
              </a:lnSpc>
              <a:buClr>
                <a:schemeClr val="tx1"/>
              </a:buClr>
              <a:buSzTx/>
              <a:buFont typeface="Arial" pitchFamily="34" charset="0"/>
              <a:buChar char="•"/>
              <a:defRPr/>
            </a:pPr>
            <a:r>
              <a:rPr lang="en-US" sz="2800" dirty="0">
                <a:solidFill>
                  <a:srgbClr val="FFFFFF"/>
                </a:solidFill>
              </a:rPr>
              <a:t>For copyright reasons and confidentiality some of PowerPoint slides may be absent from your handouts.</a:t>
            </a:r>
          </a:p>
          <a:p>
            <a:pPr marL="609600" indent="-609600">
              <a:lnSpc>
                <a:spcPct val="80000"/>
              </a:lnSpc>
              <a:buClr>
                <a:schemeClr val="tx1"/>
              </a:buClr>
              <a:buSzTx/>
              <a:buFont typeface="Arial" pitchFamily="34" charset="0"/>
              <a:buChar char="•"/>
              <a:defRPr/>
            </a:pPr>
            <a:r>
              <a:rPr lang="en-US" sz="2800" dirty="0">
                <a:solidFill>
                  <a:srgbClr val="FFFFFF"/>
                </a:solidFill>
              </a:rPr>
              <a:t>To download a copy of this presentation, please go to: </a:t>
            </a:r>
            <a:r>
              <a:rPr lang="en-US" sz="2800" dirty="0">
                <a:solidFill>
                  <a:srgbClr val="6699FF"/>
                </a:solidFill>
              </a:rPr>
              <a:t>www.bobbertolino.com.</a:t>
            </a:r>
          </a:p>
          <a:p>
            <a:pPr marL="609600" indent="-609600">
              <a:lnSpc>
                <a:spcPct val="80000"/>
              </a:lnSpc>
              <a:buClr>
                <a:schemeClr val="tx1"/>
              </a:buClr>
              <a:buSzTx/>
              <a:buFont typeface="Arial" pitchFamily="34" charset="0"/>
              <a:buChar char="•"/>
              <a:defRPr/>
            </a:pPr>
            <a:r>
              <a:rPr lang="en-US" sz="2800" dirty="0">
                <a:solidFill>
                  <a:srgbClr val="FFFFFF"/>
                </a:solidFill>
              </a:rPr>
              <a:t>Please share the ideas from this presentation. You have permission to reproduce the handouts. I only ask that you maintain the integrity of the content.</a:t>
            </a:r>
          </a:p>
          <a:p>
            <a:pPr marL="609600" indent="-609600">
              <a:lnSpc>
                <a:spcPct val="80000"/>
              </a:lnSpc>
              <a:buClr>
                <a:schemeClr val="tx1"/>
              </a:buClr>
              <a:buSzTx/>
              <a:buFont typeface="Arial" pitchFamily="34" charset="0"/>
              <a:buChar char="•"/>
              <a:defRPr/>
            </a:pPr>
            <a:r>
              <a:rPr lang="en-US" sz="2800" dirty="0">
                <a:solidFill>
                  <a:srgbClr val="FFFFFF"/>
                </a:solidFill>
              </a:rPr>
              <a:t>Contact: </a:t>
            </a:r>
            <a:r>
              <a:rPr lang="en-US" sz="2800" dirty="0">
                <a:solidFill>
                  <a:srgbClr val="FFFFFF"/>
                </a:solidFill>
                <a:hlinkClick r:id="rId3"/>
              </a:rPr>
              <a:t>bertolinob@cs.com</a:t>
            </a:r>
            <a:r>
              <a:rPr lang="en-US" sz="2800" dirty="0">
                <a:solidFill>
                  <a:srgbClr val="FFFFFF"/>
                </a:solidFill>
              </a:rPr>
              <a:t>; 314.852.7274</a:t>
            </a:r>
            <a:endParaRPr lang="en-US" sz="2800" dirty="0">
              <a:solidFill>
                <a:srgbClr val="6699FF"/>
              </a:solidFill>
            </a:endParaRPr>
          </a:p>
        </p:txBody>
      </p:sp>
      <p:pic>
        <p:nvPicPr>
          <p:cNvPr id="6" name="Picture 5" descr="C:\Users\Scott D. Miller\Desktop\ICCE.png"/>
          <p:cNvPicPr>
            <a:picLocks noChangeAspect="1" noChangeArrowheads="1"/>
          </p:cNvPicPr>
          <p:nvPr/>
        </p:nvPicPr>
        <p:blipFill>
          <a:blip r:embed="rId4" cstate="print"/>
          <a:srcRect/>
          <a:stretch>
            <a:fillRect/>
          </a:stretch>
        </p:blipFill>
        <p:spPr bwMode="auto">
          <a:xfrm>
            <a:off x="8984198" y="5606687"/>
            <a:ext cx="1935325" cy="482437"/>
          </a:xfrm>
          <a:prstGeom prst="rect">
            <a:avLst/>
          </a:prstGeom>
          <a:noFill/>
          <a:ln w="9525">
            <a:noFill/>
            <a:miter lim="800000"/>
            <a:headEnd/>
            <a:tailEnd/>
          </a:ln>
        </p:spPr>
      </p:pic>
      <p:pic>
        <p:nvPicPr>
          <p:cNvPr id="9218" name="Picture 2" descr="http://bobbertolino.com/Homepage/imag00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9482" y="5250667"/>
            <a:ext cx="973393" cy="1005840"/>
          </a:xfrm>
          <a:prstGeom prst="rect">
            <a:avLst/>
          </a:prstGeom>
        </p:spPr>
      </p:pic>
      <p:sp>
        <p:nvSpPr>
          <p:cNvPr id="3" name="TextBox 2"/>
          <p:cNvSpPr txBox="1"/>
          <p:nvPr/>
        </p:nvSpPr>
        <p:spPr>
          <a:xfrm>
            <a:off x="1307960" y="6304454"/>
            <a:ext cx="1736435"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bobbertolino.com</a:t>
            </a:r>
          </a:p>
        </p:txBody>
      </p:sp>
      <p:pic>
        <p:nvPicPr>
          <p:cNvPr id="9220" name="Picture 4" descr="Youth In Ne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7774" y="5457429"/>
            <a:ext cx="1477968" cy="10058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www.maryville.edu/wp-content/themes/maryville-main/images/logo_colo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534" y="5490717"/>
            <a:ext cx="2381250"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4442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4656FCB-B5EB-E32B-D6B6-476A55DAD58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DB7DA62-43BF-BCE2-8AD1-4401ED91FA19}"/>
              </a:ext>
            </a:extLst>
          </p:cNvPr>
          <p:cNvPicPr>
            <a:picLocks noChangeAspect="1"/>
          </p:cNvPicPr>
          <p:nvPr/>
        </p:nvPicPr>
        <p:blipFill>
          <a:blip r:embed="rId3"/>
          <a:stretch>
            <a:fillRect/>
          </a:stretch>
        </p:blipFill>
        <p:spPr>
          <a:xfrm>
            <a:off x="356409" y="1248616"/>
            <a:ext cx="11479182" cy="3014976"/>
          </a:xfrm>
          <a:prstGeom prst="rect">
            <a:avLst/>
          </a:prstGeom>
        </p:spPr>
      </p:pic>
      <p:sp>
        <p:nvSpPr>
          <p:cNvPr id="4" name="TextBox 3">
            <a:extLst>
              <a:ext uri="{FF2B5EF4-FFF2-40B4-BE49-F238E27FC236}">
                <a16:creationId xmlns:a16="http://schemas.microsoft.com/office/drawing/2014/main" id="{5E859FCE-0BDF-74E3-9FC9-E4264D631489}"/>
              </a:ext>
            </a:extLst>
          </p:cNvPr>
          <p:cNvSpPr txBox="1"/>
          <p:nvPr/>
        </p:nvSpPr>
        <p:spPr>
          <a:xfrm>
            <a:off x="1275126" y="335560"/>
            <a:ext cx="9311779" cy="584775"/>
          </a:xfrm>
          <a:prstGeom prst="rect">
            <a:avLst/>
          </a:prstGeom>
          <a:noFill/>
        </p:spPr>
        <p:txBody>
          <a:bodyPr wrap="square" rtlCol="0">
            <a:spAutoFit/>
          </a:bodyPr>
          <a:lstStyle/>
          <a:p>
            <a:pPr algn="ctr"/>
            <a:r>
              <a:rPr lang="en-US" sz="3200" dirty="0">
                <a:solidFill>
                  <a:schemeClr val="bg1"/>
                </a:solidFill>
                <a:latin typeface="Arial" panose="020B0604020202020204" pitchFamily="34" charset="0"/>
                <a:cs typeface="Arial" panose="020B0604020202020204" pitchFamily="34" charset="0"/>
              </a:rPr>
              <a:t>Cumulative YIN Data 2015-2025</a:t>
            </a:r>
          </a:p>
        </p:txBody>
      </p:sp>
    </p:spTree>
    <p:extLst>
      <p:ext uri="{BB962C8B-B14F-4D97-AF65-F5344CB8AC3E}">
        <p14:creationId xmlns:p14="http://schemas.microsoft.com/office/powerpoint/2010/main" val="4767083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17268" y="223871"/>
            <a:ext cx="7324352" cy="6400800"/>
          </a:xfrm>
          <a:prstGeom prst="rect">
            <a:avLst/>
          </a:prstGeom>
        </p:spPr>
      </p:pic>
    </p:spTree>
    <p:extLst>
      <p:ext uri="{BB962C8B-B14F-4D97-AF65-F5344CB8AC3E}">
        <p14:creationId xmlns:p14="http://schemas.microsoft.com/office/powerpoint/2010/main" val="22205999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4441687-7EA8-CB8C-79D2-CCE3DD77F01D}"/>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92F2803-E08B-2C1B-AA57-2BC5A78B2D05}"/>
              </a:ext>
            </a:extLst>
          </p:cNvPr>
          <p:cNvPicPr>
            <a:picLocks noChangeAspect="1"/>
          </p:cNvPicPr>
          <p:nvPr/>
        </p:nvPicPr>
        <p:blipFill>
          <a:blip r:embed="rId3"/>
          <a:stretch>
            <a:fillRect/>
          </a:stretch>
        </p:blipFill>
        <p:spPr>
          <a:xfrm>
            <a:off x="1157783" y="563132"/>
            <a:ext cx="9537614" cy="6166333"/>
          </a:xfrm>
          <a:prstGeom prst="rect">
            <a:avLst/>
          </a:prstGeom>
        </p:spPr>
      </p:pic>
      <p:sp>
        <p:nvSpPr>
          <p:cNvPr id="9" name="Rectangle 8">
            <a:extLst>
              <a:ext uri="{FF2B5EF4-FFF2-40B4-BE49-F238E27FC236}">
                <a16:creationId xmlns:a16="http://schemas.microsoft.com/office/drawing/2014/main" id="{4402531B-E1A6-58AD-202C-5A692B63618E}"/>
              </a:ext>
            </a:extLst>
          </p:cNvPr>
          <p:cNvSpPr/>
          <p:nvPr/>
        </p:nvSpPr>
        <p:spPr>
          <a:xfrm>
            <a:off x="1392571" y="1023457"/>
            <a:ext cx="8112155" cy="289419"/>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BCBFB-E619-883D-E7B0-4761E5C22800}"/>
              </a:ext>
            </a:extLst>
          </p:cNvPr>
          <p:cNvSpPr/>
          <p:nvPr/>
        </p:nvSpPr>
        <p:spPr>
          <a:xfrm>
            <a:off x="1392572" y="1895911"/>
            <a:ext cx="8112154" cy="289419"/>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794F258-8DBE-67F5-B6B8-A6177E795EF6}"/>
              </a:ext>
            </a:extLst>
          </p:cNvPr>
          <p:cNvSpPr/>
          <p:nvPr/>
        </p:nvSpPr>
        <p:spPr>
          <a:xfrm>
            <a:off x="1317072" y="4030911"/>
            <a:ext cx="8187654" cy="348142"/>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46A7054-B644-8AB3-6E9A-3D160D22E5E3}"/>
              </a:ext>
            </a:extLst>
          </p:cNvPr>
          <p:cNvSpPr/>
          <p:nvPr/>
        </p:nvSpPr>
        <p:spPr>
          <a:xfrm>
            <a:off x="1317072" y="5587069"/>
            <a:ext cx="8187654" cy="268448"/>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A6AF63E-C11B-4A3B-FE10-C1E64B84A6D2}"/>
              </a:ext>
            </a:extLst>
          </p:cNvPr>
          <p:cNvSpPr/>
          <p:nvPr/>
        </p:nvSpPr>
        <p:spPr>
          <a:xfrm>
            <a:off x="1317072" y="4987255"/>
            <a:ext cx="8187654" cy="289420"/>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BDA5810-1416-8EC7-6779-1456CA523D5C}"/>
              </a:ext>
            </a:extLst>
          </p:cNvPr>
          <p:cNvSpPr txBox="1"/>
          <p:nvPr/>
        </p:nvSpPr>
        <p:spPr>
          <a:xfrm>
            <a:off x="10695397" y="1832885"/>
            <a:ext cx="934719" cy="369332"/>
          </a:xfrm>
          <a:prstGeom prst="rect">
            <a:avLst/>
          </a:prstGeom>
          <a:noFill/>
        </p:spPr>
        <p:txBody>
          <a:bodyPr wrap="square" rtlCol="0">
            <a:spAutoFit/>
          </a:bodyPr>
          <a:lstStyle/>
          <a:p>
            <a:pPr algn="ctr"/>
            <a:r>
              <a:rPr lang="en-US" dirty="0">
                <a:solidFill>
                  <a:srgbClr val="00B050"/>
                </a:solidFill>
                <a:latin typeface="Arial" panose="020B0604020202020204" pitchFamily="34" charset="0"/>
                <a:cs typeface="Arial" panose="020B0604020202020204" pitchFamily="34" charset="0"/>
              </a:rPr>
              <a:t>69%</a:t>
            </a:r>
          </a:p>
        </p:txBody>
      </p:sp>
      <p:sp>
        <p:nvSpPr>
          <p:cNvPr id="17" name="TextBox 16">
            <a:extLst>
              <a:ext uri="{FF2B5EF4-FFF2-40B4-BE49-F238E27FC236}">
                <a16:creationId xmlns:a16="http://schemas.microsoft.com/office/drawing/2014/main" id="{9BECA5C6-A618-87CB-3F37-E9A5558ECA4C}"/>
              </a:ext>
            </a:extLst>
          </p:cNvPr>
          <p:cNvSpPr txBox="1"/>
          <p:nvPr/>
        </p:nvSpPr>
        <p:spPr>
          <a:xfrm>
            <a:off x="10695398" y="5465211"/>
            <a:ext cx="934719" cy="369332"/>
          </a:xfrm>
          <a:prstGeom prst="rect">
            <a:avLst/>
          </a:prstGeom>
          <a:noFill/>
        </p:spPr>
        <p:txBody>
          <a:bodyPr wrap="square" rtlCol="0">
            <a:spAutoFit/>
          </a:bodyPr>
          <a:lstStyle/>
          <a:p>
            <a:pPr algn="ctr"/>
            <a:r>
              <a:rPr lang="en-US" dirty="0">
                <a:solidFill>
                  <a:srgbClr val="00B050"/>
                </a:solidFill>
                <a:latin typeface="Arial" panose="020B0604020202020204" pitchFamily="34" charset="0"/>
                <a:cs typeface="Arial" panose="020B0604020202020204" pitchFamily="34" charset="0"/>
              </a:rPr>
              <a:t>68%</a:t>
            </a:r>
          </a:p>
        </p:txBody>
      </p:sp>
    </p:spTree>
    <p:extLst>
      <p:ext uri="{BB962C8B-B14F-4D97-AF65-F5344CB8AC3E}">
        <p14:creationId xmlns:p14="http://schemas.microsoft.com/office/powerpoint/2010/main" val="32368752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a:xfrm>
            <a:off x="1376516" y="759861"/>
            <a:ext cx="9389807" cy="4378669"/>
          </a:xfrm>
        </p:spPr>
        <p:txBody>
          <a:bodyPr>
            <a:normAutofit/>
          </a:bodyPr>
          <a:lstStyle/>
          <a:p>
            <a:pPr>
              <a:defRPr/>
            </a:pPr>
            <a:r>
              <a:rPr lang="en-US" sz="5400" b="0" cap="none" dirty="0">
                <a:effectLst/>
                <a:latin typeface="Arial" pitchFamily="34" charset="0"/>
                <a:cs typeface="Arial" pitchFamily="34" charset="0"/>
              </a:rPr>
              <a:t>3</a:t>
            </a:r>
            <a:br>
              <a:rPr lang="en-US" sz="4800" b="0" cap="none" dirty="0">
                <a:effectLst/>
                <a:latin typeface="Arial" pitchFamily="34" charset="0"/>
                <a:cs typeface="Arial" pitchFamily="34" charset="0"/>
              </a:rPr>
            </a:br>
            <a:r>
              <a:rPr lang="en-US" sz="4800" b="0" cap="none" dirty="0">
                <a:effectLst/>
                <a:latin typeface="Arial" pitchFamily="34" charset="0"/>
                <a:cs typeface="Arial" pitchFamily="34" charset="0"/>
              </a:rPr>
              <a:t>Feedback-Informed Treatment (FIT)</a:t>
            </a:r>
          </a:p>
        </p:txBody>
      </p:sp>
      <p:sp>
        <p:nvSpPr>
          <p:cNvPr id="1024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black"/>
              </a:solidFill>
            </a:endParaRPr>
          </a:p>
        </p:txBody>
      </p:sp>
    </p:spTree>
    <p:extLst>
      <p:ext uri="{BB962C8B-B14F-4D97-AF65-F5344CB8AC3E}">
        <p14:creationId xmlns:p14="http://schemas.microsoft.com/office/powerpoint/2010/main" val="1148668117"/>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09800" y="1981201"/>
            <a:ext cx="7620000"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cs typeface="Arial" pitchFamily="34" charset="0"/>
            </a:endParaRPr>
          </a:p>
        </p:txBody>
      </p:sp>
      <p:pic>
        <p:nvPicPr>
          <p:cNvPr id="2" name="Picture 1"/>
          <p:cNvPicPr>
            <a:picLocks noChangeAspect="1"/>
          </p:cNvPicPr>
          <p:nvPr/>
        </p:nvPicPr>
        <p:blipFill>
          <a:blip r:embed="rId3"/>
          <a:stretch>
            <a:fillRect/>
          </a:stretch>
        </p:blipFill>
        <p:spPr>
          <a:xfrm>
            <a:off x="0" y="0"/>
            <a:ext cx="12192000" cy="6858000"/>
          </a:xfrm>
          <a:prstGeom prst="rect">
            <a:avLst/>
          </a:prstGeom>
        </p:spPr>
      </p:pic>
      <p:sp>
        <p:nvSpPr>
          <p:cNvPr id="3" name="Rectangle 2"/>
          <p:cNvSpPr/>
          <p:nvPr/>
        </p:nvSpPr>
        <p:spPr>
          <a:xfrm>
            <a:off x="2558265" y="4849402"/>
            <a:ext cx="8856324" cy="58562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883025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nodePh="1">
                                  <p:stCondLst>
                                    <p:cond delay="0"/>
                                  </p:stCondLst>
                                  <p:endCondLst>
                                    <p:cond evt="begin" delay="0">
                                      <p:tn val="5"/>
                                    </p:cond>
                                  </p:endCondLst>
                                  <p:iterate type="wd">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10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
            <a:ext cx="8229600" cy="1387475"/>
          </a:xfrm>
        </p:spPr>
        <p:txBody>
          <a:bodyPr>
            <a:normAutofit/>
          </a:bodyPr>
          <a:lstStyle/>
          <a:p>
            <a:pPr algn="ctr" eaLnBrk="1" hangingPunct="1"/>
            <a:r>
              <a:rPr lang="en-US" sz="4000" dirty="0">
                <a:solidFill>
                  <a:schemeClr val="tx1"/>
                </a:solidFill>
                <a:effectLst/>
                <a:latin typeface="Arial" pitchFamily="34" charset="0"/>
              </a:rPr>
              <a:t>Introduction to Measures</a:t>
            </a:r>
          </a:p>
        </p:txBody>
      </p:sp>
      <p:sp>
        <p:nvSpPr>
          <p:cNvPr id="547843" name="Rectangle 3"/>
          <p:cNvSpPr>
            <a:spLocks noGrp="1" noChangeArrowheads="1"/>
          </p:cNvSpPr>
          <p:nvPr>
            <p:ph idx="1"/>
          </p:nvPr>
        </p:nvSpPr>
        <p:spPr>
          <a:xfrm>
            <a:off x="396240" y="1280160"/>
            <a:ext cx="11429999" cy="5136516"/>
          </a:xfrm>
          <a:effectLst/>
        </p:spPr>
        <p:txBody>
          <a:bodyPr>
            <a:noAutofit/>
          </a:bodyPr>
          <a:lstStyle/>
          <a:p>
            <a:pPr marL="411480" lvl="1" indent="0">
              <a:lnSpc>
                <a:spcPct val="100000"/>
              </a:lnSpc>
              <a:spcBef>
                <a:spcPts val="0"/>
              </a:spcBef>
              <a:spcAft>
                <a:spcPts val="0"/>
              </a:spcAft>
              <a:buClr>
                <a:prstClr val="black"/>
              </a:buClr>
              <a:buSzPct val="100000"/>
              <a:buNone/>
            </a:pPr>
            <a:r>
              <a:rPr lang="en-US" dirty="0">
                <a:effectLst/>
                <a:cs typeface="Arial" pitchFamily="34" charset="0"/>
              </a:rPr>
              <a:t>I/We are committed to helping you to have the best experience possible and achieve the results you want from our work together. To ensure these things I/we have a way of working that may be a little different than other practices/agencies. For example, I/we will check in with you periodically to get a sense of your experience. I/we might ask about what has been helpful, what has not, what is working, and what is not. This feedback will help me/us to make adjustments as we continue. </a:t>
            </a:r>
          </a:p>
          <a:p>
            <a:pPr marL="411480" lvl="1" indent="0">
              <a:lnSpc>
                <a:spcPct val="100000"/>
              </a:lnSpc>
              <a:spcBef>
                <a:spcPts val="0"/>
              </a:spcBef>
              <a:spcAft>
                <a:spcPts val="0"/>
              </a:spcAft>
              <a:buClr>
                <a:prstClr val="black"/>
              </a:buClr>
              <a:buSzPct val="100000"/>
              <a:buNone/>
            </a:pPr>
            <a:r>
              <a:rPr lang="en-US" dirty="0">
                <a:effectLst/>
                <a:cs typeface="Arial" pitchFamily="34" charset="0"/>
              </a:rPr>
              <a:t>	Along with checking in with you, there are two brief questionnaires that can help me/us to learn from you how things are going and whether our work together is benefitting you. One is completed at the beginning of our meetings (or sessions or interactions) and the other at the end. The one at the beginning is called the ___________________ and will help me/us know whether or not and to what degree things are improving. If our work together is successful, you should see some indication of that sooner rather than later. In the event that things are not improving in a way that is acceptable to you then we will discuss options.</a:t>
            </a:r>
          </a:p>
          <a:p>
            <a:pPr marL="411480" lvl="1" indent="0">
              <a:lnSpc>
                <a:spcPct val="100000"/>
              </a:lnSpc>
              <a:spcBef>
                <a:spcPts val="0"/>
              </a:spcBef>
              <a:spcAft>
                <a:spcPts val="0"/>
              </a:spcAft>
              <a:buClr>
                <a:prstClr val="black"/>
              </a:buClr>
              <a:buSzPct val="100000"/>
              <a:buNone/>
            </a:pPr>
            <a:r>
              <a:rPr lang="en-US" dirty="0">
                <a:effectLst/>
                <a:cs typeface="Arial" pitchFamily="34" charset="0"/>
              </a:rPr>
              <a:t>	The second questionnaire, ____________________, which is completed at the end of our meetings (or sessions or interactions), will let me/us know more about how the meeting (or session or interaction) went for you and what I/we can do differently in future sessions should you decide to continue services here. We will discuss the results of each questionnaire together. Is this okay with you? </a:t>
            </a:r>
          </a:p>
          <a:p>
            <a:pPr marL="411480" lvl="1" indent="0">
              <a:lnSpc>
                <a:spcPct val="100000"/>
              </a:lnSpc>
              <a:spcBef>
                <a:spcPts val="0"/>
              </a:spcBef>
              <a:spcAft>
                <a:spcPts val="0"/>
              </a:spcAft>
              <a:buClr>
                <a:prstClr val="black"/>
              </a:buClr>
              <a:buSzPct val="100000"/>
              <a:buNone/>
            </a:pPr>
            <a:endParaRPr lang="en-US" dirty="0">
              <a:solidFill>
                <a:schemeClr val="tx1"/>
              </a:solidFill>
              <a:effectLst/>
              <a:cs typeface="Arial" pitchFamily="34" charset="0"/>
            </a:endParaRPr>
          </a:p>
        </p:txBody>
      </p:sp>
    </p:spTree>
    <p:extLst>
      <p:ext uri="{BB962C8B-B14F-4D97-AF65-F5344CB8AC3E}">
        <p14:creationId xmlns:p14="http://schemas.microsoft.com/office/powerpoint/2010/main" val="93170654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117600" y="1"/>
            <a:ext cx="9814560" cy="1387475"/>
          </a:xfrm>
        </p:spPr>
        <p:txBody>
          <a:bodyPr>
            <a:normAutofit/>
          </a:bodyPr>
          <a:lstStyle/>
          <a:p>
            <a:pPr algn="ctr" eaLnBrk="1" hangingPunct="1"/>
            <a:r>
              <a:rPr lang="en-US" sz="4000" dirty="0">
                <a:solidFill>
                  <a:schemeClr val="tx1"/>
                </a:solidFill>
                <a:effectLst/>
                <a:latin typeface="Arial" pitchFamily="34" charset="0"/>
              </a:rPr>
              <a:t>Introduction to Measures </a:t>
            </a:r>
            <a:r>
              <a:rPr lang="en-US" sz="3200" dirty="0">
                <a:solidFill>
                  <a:schemeClr val="tx1"/>
                </a:solidFill>
                <a:effectLst/>
                <a:latin typeface="Arial" pitchFamily="34" charset="0"/>
              </a:rPr>
              <a:t>(cont.)</a:t>
            </a:r>
            <a:endParaRPr lang="en-US" sz="4000" dirty="0">
              <a:solidFill>
                <a:schemeClr val="tx1"/>
              </a:solidFill>
              <a:effectLst/>
              <a:latin typeface="Arial" pitchFamily="34" charset="0"/>
            </a:endParaRPr>
          </a:p>
        </p:txBody>
      </p:sp>
      <p:sp>
        <p:nvSpPr>
          <p:cNvPr id="547843" name="Rectangle 3"/>
          <p:cNvSpPr>
            <a:spLocks noGrp="1" noChangeArrowheads="1"/>
          </p:cNvSpPr>
          <p:nvPr>
            <p:ph idx="1"/>
          </p:nvPr>
        </p:nvSpPr>
        <p:spPr>
          <a:xfrm>
            <a:off x="396240" y="1280160"/>
            <a:ext cx="11429999" cy="5136516"/>
          </a:xfrm>
          <a:effectLst/>
        </p:spPr>
        <p:txBody>
          <a:bodyPr>
            <a:noAutofit/>
          </a:bodyPr>
          <a:lstStyle/>
          <a:p>
            <a:pPr marL="411480" lvl="1" indent="0">
              <a:lnSpc>
                <a:spcPct val="100000"/>
              </a:lnSpc>
              <a:spcBef>
                <a:spcPts val="0"/>
              </a:spcBef>
              <a:spcAft>
                <a:spcPts val="0"/>
              </a:spcAft>
              <a:buClr>
                <a:prstClr val="black"/>
              </a:buClr>
              <a:buSzPct val="100000"/>
              <a:buNone/>
            </a:pPr>
            <a:r>
              <a:rPr lang="en-US" sz="2400" dirty="0">
                <a:effectLst/>
                <a:cs typeface="Arial" pitchFamily="34" charset="0"/>
              </a:rPr>
              <a:t>(Following consent)</a:t>
            </a:r>
          </a:p>
          <a:p>
            <a:pPr marL="411480" lvl="1" indent="0">
              <a:lnSpc>
                <a:spcPct val="100000"/>
              </a:lnSpc>
              <a:spcBef>
                <a:spcPts val="0"/>
              </a:spcBef>
              <a:spcAft>
                <a:spcPts val="0"/>
              </a:spcAft>
              <a:buClr>
                <a:prstClr val="black"/>
              </a:buClr>
              <a:buSzPct val="100000"/>
              <a:buNone/>
            </a:pPr>
            <a:endParaRPr lang="en-US" sz="2400" dirty="0">
              <a:effectLst/>
              <a:cs typeface="Arial" pitchFamily="34" charset="0"/>
            </a:endParaRPr>
          </a:p>
          <a:p>
            <a:pPr marL="411480" lvl="1" indent="0">
              <a:lnSpc>
                <a:spcPct val="100000"/>
              </a:lnSpc>
              <a:spcBef>
                <a:spcPts val="0"/>
              </a:spcBef>
              <a:spcAft>
                <a:spcPts val="0"/>
              </a:spcAft>
              <a:buClr>
                <a:prstClr val="black"/>
              </a:buClr>
              <a:buSzPct val="100000"/>
              <a:buNone/>
            </a:pPr>
            <a:r>
              <a:rPr lang="en-US" sz="2400" dirty="0">
                <a:effectLst/>
                <a:cs typeface="Arial" pitchFamily="34" charset="0"/>
              </a:rPr>
              <a:t>Thank you for your willingness to help me/us learn how I/we can best help you with your concerns. I/we would like to ask that you be as open and forthcoming as you are comfortable when I/we check in and when you complete the questionnaires. I/we also welcome any feedback you might have at any point during our work together. It is important that you achieve the results you hope for and if not, we will discuss options to provide further opportunities for you to experience the outcome you desire.</a:t>
            </a:r>
            <a:endParaRPr lang="en-US" sz="2400" dirty="0">
              <a:solidFill>
                <a:schemeClr val="tx1"/>
              </a:solidFill>
              <a:effectLst/>
              <a:cs typeface="Arial" pitchFamily="34" charset="0"/>
            </a:endParaRPr>
          </a:p>
        </p:txBody>
      </p:sp>
    </p:spTree>
    <p:extLst>
      <p:ext uri="{BB962C8B-B14F-4D97-AF65-F5344CB8AC3E}">
        <p14:creationId xmlns:p14="http://schemas.microsoft.com/office/powerpoint/2010/main" val="36565241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2" end="2"/>
                                            </p:txEl>
                                          </p:spTgt>
                                        </p:tgtEl>
                                        <p:attrNameLst>
                                          <p:attrName>style.visibility</p:attrName>
                                        </p:attrNameLst>
                                      </p:cBhvr>
                                      <p:to>
                                        <p:strVal val="visible"/>
                                      </p:to>
                                    </p:set>
                                    <p:animEffect transition="in" filter="wipe(left)">
                                      <p:cBhvr>
                                        <p:cTn id="12" dur="500"/>
                                        <p:tgtEl>
                                          <p:spTgt spid="547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DE126A78-6031-6346-3884-B9EBAD0B59C1}"/>
            </a:ext>
          </a:extLst>
        </p:cNvPr>
        <p:cNvGrpSpPr/>
        <p:nvPr/>
      </p:nvGrpSpPr>
      <p:grpSpPr>
        <a:xfrm>
          <a:off x="0" y="0"/>
          <a:ext cx="0" cy="0"/>
          <a:chOff x="0" y="0"/>
          <a:chExt cx="0" cy="0"/>
        </a:xfrm>
      </p:grpSpPr>
      <p:sp>
        <p:nvSpPr>
          <p:cNvPr id="547842" name="Rectangle 2">
            <a:extLst>
              <a:ext uri="{FF2B5EF4-FFF2-40B4-BE49-F238E27FC236}">
                <a16:creationId xmlns:a16="http://schemas.microsoft.com/office/drawing/2014/main" id="{DD167A5C-32BD-85C3-3CAB-F36FBF0A9600}"/>
              </a:ext>
            </a:extLst>
          </p:cNvPr>
          <p:cNvSpPr>
            <a:spLocks noGrp="1" noChangeArrowheads="1"/>
          </p:cNvSpPr>
          <p:nvPr>
            <p:ph type="title"/>
          </p:nvPr>
        </p:nvSpPr>
        <p:spPr>
          <a:xfrm>
            <a:off x="1117600" y="1"/>
            <a:ext cx="9814560" cy="1387475"/>
          </a:xfrm>
        </p:spPr>
        <p:txBody>
          <a:bodyPr>
            <a:normAutofit/>
          </a:bodyPr>
          <a:lstStyle/>
          <a:p>
            <a:pPr algn="ctr" eaLnBrk="1" hangingPunct="1"/>
            <a:r>
              <a:rPr lang="en-US" sz="4000" dirty="0">
                <a:solidFill>
                  <a:schemeClr val="tx1"/>
                </a:solidFill>
                <a:effectLst/>
                <a:latin typeface="Arial" pitchFamily="34" charset="0"/>
              </a:rPr>
              <a:t>Introduction to the ORS: Example 1</a:t>
            </a:r>
          </a:p>
        </p:txBody>
      </p:sp>
      <p:sp>
        <p:nvSpPr>
          <p:cNvPr id="547843" name="Rectangle 3">
            <a:extLst>
              <a:ext uri="{FF2B5EF4-FFF2-40B4-BE49-F238E27FC236}">
                <a16:creationId xmlns:a16="http://schemas.microsoft.com/office/drawing/2014/main" id="{70C6E208-61DD-569B-02E9-DF20F5C3D6A0}"/>
              </a:ext>
            </a:extLst>
          </p:cNvPr>
          <p:cNvSpPr>
            <a:spLocks noGrp="1" noChangeArrowheads="1"/>
          </p:cNvSpPr>
          <p:nvPr>
            <p:ph idx="1"/>
          </p:nvPr>
        </p:nvSpPr>
        <p:spPr>
          <a:xfrm>
            <a:off x="396240" y="1280160"/>
            <a:ext cx="11429999" cy="5136516"/>
          </a:xfrm>
          <a:effectLst/>
        </p:spPr>
        <p:txBody>
          <a:bodyPr>
            <a:noAutofit/>
          </a:bodyPr>
          <a:lstStyle/>
          <a:p>
            <a:pPr marL="411480" lvl="1" indent="0">
              <a:lnSpc>
                <a:spcPct val="100000"/>
              </a:lnSpc>
              <a:spcBef>
                <a:spcPts val="0"/>
              </a:spcBef>
              <a:spcAft>
                <a:spcPts val="0"/>
              </a:spcAft>
              <a:buClr>
                <a:prstClr val="black"/>
              </a:buClr>
              <a:buSzPct val="100000"/>
              <a:buNone/>
            </a:pPr>
            <a:r>
              <a:rPr lang="en-US" sz="2400" dirty="0">
                <a:effectLst/>
                <a:cs typeface="Arial" pitchFamily="34" charset="0"/>
              </a:rPr>
              <a:t>My first priority is to make sure that you get the results you want. For this reason, it is very important that you are involved in monitoring our progress throughout therapy. I do this by using a measure called the Outcome Rating Scale or ORS. I’ll ask you to complete the measure at the beginning of each session, and then we talk about the results. Research shows that if we are going to be successful in our work together, we should see signs of improvement earlier rather than later. If what we're doing works, then we'll continue. If not, then I'll try to change or modify the treatment. If things still don't improve, then I'll work with you to find someone or someplace else for you to get the help you want. Does this make sense to you?</a:t>
            </a:r>
            <a:endParaRPr lang="en-US" sz="2400" dirty="0">
              <a:solidFill>
                <a:schemeClr val="tx1"/>
              </a:solidFill>
              <a:effectLst/>
              <a:cs typeface="Arial" pitchFamily="34" charset="0"/>
            </a:endParaRPr>
          </a:p>
        </p:txBody>
      </p:sp>
    </p:spTree>
    <p:extLst>
      <p:ext uri="{BB962C8B-B14F-4D97-AF65-F5344CB8AC3E}">
        <p14:creationId xmlns:p14="http://schemas.microsoft.com/office/powerpoint/2010/main" val="147762243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BF718ABD-A6F1-A772-E361-C1802556B8E6}"/>
            </a:ext>
          </a:extLst>
        </p:cNvPr>
        <p:cNvGrpSpPr/>
        <p:nvPr/>
      </p:nvGrpSpPr>
      <p:grpSpPr>
        <a:xfrm>
          <a:off x="0" y="0"/>
          <a:ext cx="0" cy="0"/>
          <a:chOff x="0" y="0"/>
          <a:chExt cx="0" cy="0"/>
        </a:xfrm>
      </p:grpSpPr>
      <p:sp>
        <p:nvSpPr>
          <p:cNvPr id="547842" name="Rectangle 2">
            <a:extLst>
              <a:ext uri="{FF2B5EF4-FFF2-40B4-BE49-F238E27FC236}">
                <a16:creationId xmlns:a16="http://schemas.microsoft.com/office/drawing/2014/main" id="{313BE8A0-587F-257C-0863-0AFFC3FA064A}"/>
              </a:ext>
            </a:extLst>
          </p:cNvPr>
          <p:cNvSpPr>
            <a:spLocks noGrp="1" noChangeArrowheads="1"/>
          </p:cNvSpPr>
          <p:nvPr>
            <p:ph type="title"/>
          </p:nvPr>
        </p:nvSpPr>
        <p:spPr>
          <a:xfrm>
            <a:off x="1117600" y="1"/>
            <a:ext cx="9814560" cy="1387475"/>
          </a:xfrm>
        </p:spPr>
        <p:txBody>
          <a:bodyPr>
            <a:normAutofit/>
          </a:bodyPr>
          <a:lstStyle/>
          <a:p>
            <a:pPr algn="ctr" eaLnBrk="1" hangingPunct="1"/>
            <a:r>
              <a:rPr lang="en-US" sz="4000" dirty="0">
                <a:solidFill>
                  <a:schemeClr val="tx1"/>
                </a:solidFill>
                <a:effectLst/>
                <a:latin typeface="Arial" pitchFamily="34" charset="0"/>
              </a:rPr>
              <a:t>Introduction to the ORS: Examp</a:t>
            </a:r>
            <a:r>
              <a:rPr lang="en-US" sz="4000" dirty="0">
                <a:effectLst/>
              </a:rPr>
              <a:t>le 2</a:t>
            </a:r>
            <a:endParaRPr lang="en-US" sz="4000" dirty="0">
              <a:solidFill>
                <a:schemeClr val="tx1"/>
              </a:solidFill>
              <a:effectLst/>
              <a:latin typeface="Arial" pitchFamily="34" charset="0"/>
            </a:endParaRPr>
          </a:p>
        </p:txBody>
      </p:sp>
      <p:sp>
        <p:nvSpPr>
          <p:cNvPr id="547843" name="Rectangle 3">
            <a:extLst>
              <a:ext uri="{FF2B5EF4-FFF2-40B4-BE49-F238E27FC236}">
                <a16:creationId xmlns:a16="http://schemas.microsoft.com/office/drawing/2014/main" id="{023E0C9D-1AC7-01D3-452B-C865C98D30E9}"/>
              </a:ext>
            </a:extLst>
          </p:cNvPr>
          <p:cNvSpPr>
            <a:spLocks noGrp="1" noChangeArrowheads="1"/>
          </p:cNvSpPr>
          <p:nvPr>
            <p:ph idx="1"/>
          </p:nvPr>
        </p:nvSpPr>
        <p:spPr>
          <a:xfrm>
            <a:off x="396240" y="1280160"/>
            <a:ext cx="11429999" cy="5136516"/>
          </a:xfrm>
          <a:effectLst/>
        </p:spPr>
        <p:txBody>
          <a:bodyPr>
            <a:noAutofit/>
          </a:bodyPr>
          <a:lstStyle/>
          <a:p>
            <a:pPr marL="411480" lvl="1" indent="0">
              <a:lnSpc>
                <a:spcPct val="100000"/>
              </a:lnSpc>
              <a:spcBef>
                <a:spcPts val="0"/>
              </a:spcBef>
              <a:spcAft>
                <a:spcPts val="0"/>
              </a:spcAft>
              <a:buClr>
                <a:prstClr val="black"/>
              </a:buClr>
              <a:buSzPct val="100000"/>
              <a:buNone/>
            </a:pPr>
            <a:r>
              <a:rPr lang="en-US" sz="2400" dirty="0">
                <a:effectLst/>
                <a:cs typeface="Arial" pitchFamily="34" charset="0"/>
              </a:rPr>
              <a:t>This measure is the Outcome Rating Scale or ORS. As you can see the scale has four items: Individual, Interpersonal, Social, and Overall. These are the areas of your life that could show improvement if the work you and I do together is effective. I’d like you to score this form each time we meet, which will give me a sense of how things are progressing in your life. Today, when we are meeting for the first time, we need to get a “start score” that tells us how things have been in your life before you and I started meeting. I would like you to look back on the last week, including today, and rate how you have been feeling on each of the four items. Does that make sense to you?”</a:t>
            </a:r>
            <a:endParaRPr lang="en-US" sz="2400" dirty="0">
              <a:solidFill>
                <a:schemeClr val="tx1"/>
              </a:solidFill>
              <a:effectLst/>
              <a:cs typeface="Arial" pitchFamily="34" charset="0"/>
            </a:endParaRPr>
          </a:p>
        </p:txBody>
      </p:sp>
    </p:spTree>
    <p:extLst>
      <p:ext uri="{BB962C8B-B14F-4D97-AF65-F5344CB8AC3E}">
        <p14:creationId xmlns:p14="http://schemas.microsoft.com/office/powerpoint/2010/main" val="153707219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
            <a:ext cx="8229600" cy="1387475"/>
          </a:xfrm>
        </p:spPr>
        <p:txBody>
          <a:bodyPr>
            <a:normAutofit/>
          </a:bodyPr>
          <a:lstStyle/>
          <a:p>
            <a:pPr algn="ctr" eaLnBrk="1" hangingPunct="1"/>
            <a:r>
              <a:rPr lang="en-US" sz="4400" dirty="0">
                <a:solidFill>
                  <a:schemeClr val="tx1"/>
                </a:solidFill>
                <a:effectLst>
                  <a:outerShdw blurRad="38100" dist="38100" dir="2700000" algn="tl">
                    <a:srgbClr val="000000">
                      <a:alpha val="43137"/>
                    </a:srgbClr>
                  </a:outerShdw>
                </a:effectLst>
                <a:latin typeface="Arial" pitchFamily="34" charset="0"/>
              </a:rPr>
              <a:t>ORS – Individual</a:t>
            </a:r>
            <a:endParaRPr lang="en-US" sz="3200" dirty="0">
              <a:solidFill>
                <a:schemeClr val="tx1"/>
              </a:solidFill>
              <a:effectLst>
                <a:outerShdw blurRad="38100" dist="38100" dir="2700000" algn="tl">
                  <a:srgbClr val="000000">
                    <a:alpha val="43137"/>
                  </a:srgbClr>
                </a:outerShdw>
              </a:effectLst>
              <a:latin typeface="Arial" pitchFamily="34" charset="0"/>
            </a:endParaRPr>
          </a:p>
        </p:txBody>
      </p:sp>
      <p:sp>
        <p:nvSpPr>
          <p:cNvPr id="547843" name="Rectangle 3"/>
          <p:cNvSpPr>
            <a:spLocks noGrp="1" noChangeArrowheads="1"/>
          </p:cNvSpPr>
          <p:nvPr>
            <p:ph idx="1"/>
          </p:nvPr>
        </p:nvSpPr>
        <p:spPr>
          <a:xfrm>
            <a:off x="700391" y="1387476"/>
            <a:ext cx="10107039" cy="5029200"/>
          </a:xfrm>
          <a:effectLst/>
        </p:spPr>
        <p:txBody>
          <a:bodyPr>
            <a:noAutofit/>
          </a:bodyPr>
          <a:lstStyle/>
          <a:p>
            <a:pPr marL="411480" lvl="1" indent="0">
              <a:lnSpc>
                <a:spcPct val="100000"/>
              </a:lnSpc>
              <a:spcBef>
                <a:spcPts val="0"/>
              </a:spcBef>
              <a:spcAft>
                <a:spcPts val="0"/>
              </a:spcAft>
              <a:buClr>
                <a:prstClr val="black"/>
              </a:buClr>
              <a:buSzPct val="100000"/>
              <a:buNone/>
            </a:pPr>
            <a:r>
              <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rPr>
              <a:t>+	Self-esteem</a:t>
            </a:r>
          </a:p>
          <a:p>
            <a:pPr marL="411480" lvl="1" indent="0">
              <a:lnSpc>
                <a:spcPct val="100000"/>
              </a:lnSpc>
              <a:spcBef>
                <a:spcPts val="0"/>
              </a:spcBef>
              <a:spcAft>
                <a:spcPts val="0"/>
              </a:spcAft>
              <a:buClr>
                <a:prstClr val="black"/>
              </a:buClr>
              <a:buSzPct val="100000"/>
              <a:buNone/>
            </a:pPr>
            <a:r>
              <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rPr>
              <a:t>+	Self-perception</a:t>
            </a:r>
          </a:p>
          <a:p>
            <a:pPr marL="411480" lvl="1" indent="0">
              <a:lnSpc>
                <a:spcPct val="100000"/>
              </a:lnSpc>
              <a:spcBef>
                <a:spcPts val="0"/>
              </a:spcBef>
              <a:spcAft>
                <a:spcPts val="0"/>
              </a:spcAft>
              <a:buClr>
                <a:prstClr val="black"/>
              </a:buClr>
              <a:buSzPct val="100000"/>
              <a:buNone/>
            </a:pPr>
            <a:r>
              <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rPr>
              <a:t>+	Sense of Self</a:t>
            </a:r>
          </a:p>
          <a:p>
            <a:pPr marL="411480" lvl="1" indent="0">
              <a:lnSpc>
                <a:spcPct val="100000"/>
              </a:lnSpc>
              <a:spcBef>
                <a:spcPts val="0"/>
              </a:spcBef>
              <a:spcAft>
                <a:spcPts val="0"/>
              </a:spcAft>
              <a:buClr>
                <a:prstClr val="black"/>
              </a:buClr>
              <a:buSzPct val="100000"/>
              <a:buNone/>
            </a:pPr>
            <a:r>
              <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rPr>
              <a:t>+	Internal Strengths</a:t>
            </a:r>
          </a:p>
          <a:p>
            <a:pPr marL="411480" lvl="1" indent="0">
              <a:lnSpc>
                <a:spcPct val="100000"/>
              </a:lnSpc>
              <a:spcBef>
                <a:spcPts val="0"/>
              </a:spcBef>
              <a:spcAft>
                <a:spcPts val="0"/>
              </a:spcAft>
              <a:buClr>
                <a:prstClr val="black"/>
              </a:buClr>
              <a:buSzPct val="100000"/>
              <a:buNone/>
            </a:pPr>
            <a:r>
              <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rPr>
              <a:t>+	Healthy activities and behaviors</a:t>
            </a:r>
          </a:p>
          <a:p>
            <a:pPr marL="411480" lvl="1" indent="0">
              <a:lnSpc>
                <a:spcPct val="100000"/>
              </a:lnSpc>
              <a:spcBef>
                <a:spcPts val="0"/>
              </a:spcBef>
              <a:spcAft>
                <a:spcPts val="0"/>
              </a:spcAft>
              <a:buClr>
                <a:prstClr val="black"/>
              </a:buClr>
              <a:buSzPct val="100000"/>
              <a:buNone/>
            </a:pPr>
            <a:r>
              <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rPr>
              <a:t>+	Coping Skills</a:t>
            </a:r>
          </a:p>
          <a:p>
            <a:pPr marL="411480" lvl="1" indent="0">
              <a:lnSpc>
                <a:spcPct val="100000"/>
              </a:lnSpc>
              <a:spcBef>
                <a:spcPts val="0"/>
              </a:spcBef>
              <a:buClr>
                <a:prstClr val="black"/>
              </a:buClr>
              <a:buSzPct val="100000"/>
              <a:buNone/>
            </a:pPr>
            <a:r>
              <a:rPr lang="en-US" sz="2800" dirty="0">
                <a:effectLst>
                  <a:outerShdw blurRad="38100" dist="38100" dir="2700000" algn="tl">
                    <a:srgbClr val="000000">
                      <a:alpha val="43137"/>
                    </a:srgbClr>
                  </a:outerShdw>
                </a:effectLst>
                <a:cs typeface="Arial" pitchFamily="34" charset="0"/>
              </a:rPr>
              <a:t>+	Safety</a:t>
            </a:r>
            <a:endPar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411480" lvl="1" indent="0">
              <a:lnSpc>
                <a:spcPct val="100000"/>
              </a:lnSpc>
              <a:spcBef>
                <a:spcPts val="0"/>
              </a:spcBef>
              <a:spcAft>
                <a:spcPts val="0"/>
              </a:spcAft>
              <a:buClr>
                <a:prstClr val="black"/>
              </a:buClr>
              <a:buSzPct val="100000"/>
              <a:buNone/>
            </a:pPr>
            <a:r>
              <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rPr>
              <a:t>-	Anxiety</a:t>
            </a:r>
          </a:p>
          <a:p>
            <a:pPr marL="411480" lvl="1" indent="0">
              <a:lnSpc>
                <a:spcPct val="100000"/>
              </a:lnSpc>
              <a:spcBef>
                <a:spcPts val="0"/>
              </a:spcBef>
              <a:spcAft>
                <a:spcPts val="0"/>
              </a:spcAft>
              <a:buClr>
                <a:prstClr val="black"/>
              </a:buClr>
              <a:buSzPct val="100000"/>
              <a:buNone/>
            </a:pPr>
            <a:r>
              <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rPr>
              <a:t>-	Depression</a:t>
            </a:r>
          </a:p>
          <a:p>
            <a:pPr marL="411480" lvl="1" indent="0">
              <a:lnSpc>
                <a:spcPct val="100000"/>
              </a:lnSpc>
              <a:spcBef>
                <a:spcPts val="0"/>
              </a:spcBef>
              <a:spcAft>
                <a:spcPts val="0"/>
              </a:spcAft>
              <a:buClr>
                <a:prstClr val="black"/>
              </a:buClr>
              <a:buSzPct val="100000"/>
              <a:buNone/>
            </a:pPr>
            <a:r>
              <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rPr>
              <a:t>-	Substance Abuse</a:t>
            </a:r>
          </a:p>
          <a:p>
            <a:pPr marL="411480" lvl="1" indent="0">
              <a:lnSpc>
                <a:spcPct val="100000"/>
              </a:lnSpc>
              <a:spcBef>
                <a:spcPts val="0"/>
              </a:spcBef>
              <a:spcAft>
                <a:spcPts val="0"/>
              </a:spcAft>
              <a:buClr>
                <a:prstClr val="black"/>
              </a:buClr>
              <a:buSzPct val="100000"/>
              <a:buNone/>
            </a:pPr>
            <a:r>
              <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rPr>
              <a:t>-	Somatic problems (i.e., sleep, headaches, etc.)</a:t>
            </a:r>
          </a:p>
        </p:txBody>
      </p:sp>
    </p:spTree>
    <p:extLst>
      <p:ext uri="{BB962C8B-B14F-4D97-AF65-F5344CB8AC3E}">
        <p14:creationId xmlns:p14="http://schemas.microsoft.com/office/powerpoint/2010/main" val="154962968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47843">
                                            <p:txEl>
                                              <p:pRg st="1" end="1"/>
                                            </p:txEl>
                                          </p:spTgt>
                                        </p:tgtEl>
                                        <p:attrNameLst>
                                          <p:attrName>style.visibility</p:attrName>
                                        </p:attrNameLst>
                                      </p:cBhvr>
                                      <p:to>
                                        <p:strVal val="visible"/>
                                      </p:to>
                                    </p:set>
                                    <p:animEffect transition="in" filter="wipe(left)">
                                      <p:cBhvr>
                                        <p:cTn id="10" dur="500"/>
                                        <p:tgtEl>
                                          <p:spTgt spid="54784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47843">
                                            <p:txEl>
                                              <p:pRg st="2" end="2"/>
                                            </p:txEl>
                                          </p:spTgt>
                                        </p:tgtEl>
                                        <p:attrNameLst>
                                          <p:attrName>style.visibility</p:attrName>
                                        </p:attrNameLst>
                                      </p:cBhvr>
                                      <p:to>
                                        <p:strVal val="visible"/>
                                      </p:to>
                                    </p:set>
                                    <p:animEffect transition="in" filter="wipe(left)">
                                      <p:cBhvr>
                                        <p:cTn id="13" dur="500"/>
                                        <p:tgtEl>
                                          <p:spTgt spid="54784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47843">
                                            <p:txEl>
                                              <p:pRg st="3" end="3"/>
                                            </p:txEl>
                                          </p:spTgt>
                                        </p:tgtEl>
                                        <p:attrNameLst>
                                          <p:attrName>style.visibility</p:attrName>
                                        </p:attrNameLst>
                                      </p:cBhvr>
                                      <p:to>
                                        <p:strVal val="visible"/>
                                      </p:to>
                                    </p:set>
                                    <p:animEffect transition="in" filter="wipe(left)">
                                      <p:cBhvr>
                                        <p:cTn id="16" dur="500"/>
                                        <p:tgtEl>
                                          <p:spTgt spid="54784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47843">
                                            <p:txEl>
                                              <p:pRg st="4" end="4"/>
                                            </p:txEl>
                                          </p:spTgt>
                                        </p:tgtEl>
                                        <p:attrNameLst>
                                          <p:attrName>style.visibility</p:attrName>
                                        </p:attrNameLst>
                                      </p:cBhvr>
                                      <p:to>
                                        <p:strVal val="visible"/>
                                      </p:to>
                                    </p:set>
                                    <p:animEffect transition="in" filter="wipe(left)">
                                      <p:cBhvr>
                                        <p:cTn id="19" dur="500"/>
                                        <p:tgtEl>
                                          <p:spTgt spid="547843">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47843">
                                            <p:txEl>
                                              <p:pRg st="5" end="5"/>
                                            </p:txEl>
                                          </p:spTgt>
                                        </p:tgtEl>
                                        <p:attrNameLst>
                                          <p:attrName>style.visibility</p:attrName>
                                        </p:attrNameLst>
                                      </p:cBhvr>
                                      <p:to>
                                        <p:strVal val="visible"/>
                                      </p:to>
                                    </p:set>
                                    <p:animEffect transition="in" filter="wipe(left)">
                                      <p:cBhvr>
                                        <p:cTn id="22" dur="500"/>
                                        <p:tgtEl>
                                          <p:spTgt spid="547843">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547843">
                                            <p:txEl>
                                              <p:pRg st="6" end="6"/>
                                            </p:txEl>
                                          </p:spTgt>
                                        </p:tgtEl>
                                        <p:attrNameLst>
                                          <p:attrName>style.visibility</p:attrName>
                                        </p:attrNameLst>
                                      </p:cBhvr>
                                      <p:to>
                                        <p:strVal val="visible"/>
                                      </p:to>
                                    </p:set>
                                    <p:animEffect transition="in" filter="wipe(left)">
                                      <p:cBhvr>
                                        <p:cTn id="25" dur="500"/>
                                        <p:tgtEl>
                                          <p:spTgt spid="547843">
                                            <p:txEl>
                                              <p:pRg st="6" end="6"/>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47843">
                                            <p:txEl>
                                              <p:pRg st="7" end="7"/>
                                            </p:txEl>
                                          </p:spTgt>
                                        </p:tgtEl>
                                        <p:attrNameLst>
                                          <p:attrName>style.visibility</p:attrName>
                                        </p:attrNameLst>
                                      </p:cBhvr>
                                      <p:to>
                                        <p:strVal val="visible"/>
                                      </p:to>
                                    </p:set>
                                    <p:animEffect transition="in" filter="wipe(left)">
                                      <p:cBhvr>
                                        <p:cTn id="28" dur="500"/>
                                        <p:tgtEl>
                                          <p:spTgt spid="547843">
                                            <p:txEl>
                                              <p:pRg st="7" end="7"/>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47843">
                                            <p:txEl>
                                              <p:pRg st="8" end="8"/>
                                            </p:txEl>
                                          </p:spTgt>
                                        </p:tgtEl>
                                        <p:attrNameLst>
                                          <p:attrName>style.visibility</p:attrName>
                                        </p:attrNameLst>
                                      </p:cBhvr>
                                      <p:to>
                                        <p:strVal val="visible"/>
                                      </p:to>
                                    </p:set>
                                    <p:animEffect transition="in" filter="wipe(left)">
                                      <p:cBhvr>
                                        <p:cTn id="31" dur="500"/>
                                        <p:tgtEl>
                                          <p:spTgt spid="547843">
                                            <p:txEl>
                                              <p:pRg st="8" end="8"/>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547843">
                                            <p:txEl>
                                              <p:pRg st="9" end="9"/>
                                            </p:txEl>
                                          </p:spTgt>
                                        </p:tgtEl>
                                        <p:attrNameLst>
                                          <p:attrName>style.visibility</p:attrName>
                                        </p:attrNameLst>
                                      </p:cBhvr>
                                      <p:to>
                                        <p:strVal val="visible"/>
                                      </p:to>
                                    </p:set>
                                    <p:animEffect transition="in" filter="wipe(left)">
                                      <p:cBhvr>
                                        <p:cTn id="34" dur="400"/>
                                        <p:tgtEl>
                                          <p:spTgt spid="547843">
                                            <p:txEl>
                                              <p:pRg st="9" end="9"/>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547843">
                                            <p:txEl>
                                              <p:pRg st="10" end="10"/>
                                            </p:txEl>
                                          </p:spTgt>
                                        </p:tgtEl>
                                        <p:attrNameLst>
                                          <p:attrName>style.visibility</p:attrName>
                                        </p:attrNameLst>
                                      </p:cBhvr>
                                      <p:to>
                                        <p:strVal val="visible"/>
                                      </p:to>
                                    </p:set>
                                    <p:animEffect transition="in" filter="wipe(left)">
                                      <p:cBhvr>
                                        <p:cTn id="37" dur="500"/>
                                        <p:tgtEl>
                                          <p:spTgt spid="54784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B4C9199E-2C91-B2A9-F1EC-0A30EFD3151E}"/>
              </a:ext>
            </a:extLst>
          </p:cNvPr>
          <p:cNvPicPr>
            <a:picLocks noChangeAspect="1"/>
          </p:cNvPicPr>
          <p:nvPr/>
        </p:nvPicPr>
        <p:blipFill>
          <a:blip r:embed="rId2"/>
          <a:stretch>
            <a:fillRect/>
          </a:stretch>
        </p:blipFill>
        <p:spPr>
          <a:xfrm>
            <a:off x="6096000" y="327561"/>
            <a:ext cx="2879083" cy="3826023"/>
          </a:xfrm>
          <a:prstGeom prst="rect">
            <a:avLst/>
          </a:prstGeom>
        </p:spPr>
      </p:pic>
      <p:pic>
        <p:nvPicPr>
          <p:cNvPr id="5" name="Picture 4">
            <a:extLst>
              <a:ext uri="{FF2B5EF4-FFF2-40B4-BE49-F238E27FC236}">
                <a16:creationId xmlns:a16="http://schemas.microsoft.com/office/drawing/2014/main" id="{6DC60522-A50F-49F1-AB32-1A17108A5FBA}"/>
              </a:ext>
            </a:extLst>
          </p:cNvPr>
          <p:cNvPicPr>
            <a:picLocks noChangeAspect="1"/>
          </p:cNvPicPr>
          <p:nvPr/>
        </p:nvPicPr>
        <p:blipFill>
          <a:blip r:embed="rId3"/>
          <a:stretch>
            <a:fillRect/>
          </a:stretch>
        </p:blipFill>
        <p:spPr>
          <a:xfrm>
            <a:off x="3125805" y="2810524"/>
            <a:ext cx="2880360" cy="3765175"/>
          </a:xfrm>
          <a:prstGeom prst="rect">
            <a:avLst/>
          </a:prstGeom>
        </p:spPr>
      </p:pic>
      <p:pic>
        <p:nvPicPr>
          <p:cNvPr id="3" name="Picture 2">
            <a:extLst>
              <a:ext uri="{FF2B5EF4-FFF2-40B4-BE49-F238E27FC236}">
                <a16:creationId xmlns:a16="http://schemas.microsoft.com/office/drawing/2014/main" id="{19817B20-5B3F-42A3-8A14-C27CB37CD518}"/>
              </a:ext>
            </a:extLst>
          </p:cNvPr>
          <p:cNvPicPr>
            <a:picLocks noChangeAspect="1"/>
          </p:cNvPicPr>
          <p:nvPr/>
        </p:nvPicPr>
        <p:blipFill>
          <a:blip r:embed="rId4"/>
          <a:stretch>
            <a:fillRect/>
          </a:stretch>
        </p:blipFill>
        <p:spPr>
          <a:xfrm>
            <a:off x="150397" y="388409"/>
            <a:ext cx="2880360" cy="3765175"/>
          </a:xfrm>
          <a:prstGeom prst="rect">
            <a:avLst/>
          </a:prstGeom>
        </p:spPr>
      </p:pic>
      <p:pic>
        <p:nvPicPr>
          <p:cNvPr id="1026" name="Picture 2">
            <a:extLst>
              <a:ext uri="{FF2B5EF4-FFF2-40B4-BE49-F238E27FC236}">
                <a16:creationId xmlns:a16="http://schemas.microsoft.com/office/drawing/2014/main" id="{F506CC88-D4CF-6815-3EF7-45A48D2978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0122" y="2810524"/>
            <a:ext cx="2784035" cy="3977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8872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
            <a:ext cx="8229600" cy="1387475"/>
          </a:xfrm>
        </p:spPr>
        <p:txBody>
          <a:bodyPr>
            <a:normAutofit/>
          </a:bodyPr>
          <a:lstStyle/>
          <a:p>
            <a:pPr algn="ctr" eaLnBrk="1" hangingPunct="1"/>
            <a:r>
              <a:rPr lang="en-US" sz="4400" dirty="0">
                <a:solidFill>
                  <a:schemeClr val="tx1"/>
                </a:solidFill>
                <a:effectLst>
                  <a:outerShdw blurRad="38100" dist="38100" dir="2700000" algn="tl">
                    <a:srgbClr val="000000">
                      <a:alpha val="43137"/>
                    </a:srgbClr>
                  </a:outerShdw>
                </a:effectLst>
                <a:latin typeface="Arial" pitchFamily="34" charset="0"/>
              </a:rPr>
              <a:t>ORS – Interpersonal</a:t>
            </a:r>
            <a:endParaRPr lang="en-US" sz="3200" dirty="0">
              <a:solidFill>
                <a:schemeClr val="tx1"/>
              </a:solidFill>
              <a:effectLst>
                <a:outerShdw blurRad="38100" dist="38100" dir="2700000" algn="tl">
                  <a:srgbClr val="000000">
                    <a:alpha val="43137"/>
                  </a:srgbClr>
                </a:outerShdw>
              </a:effectLst>
              <a:latin typeface="Arial" pitchFamily="34" charset="0"/>
            </a:endParaRPr>
          </a:p>
        </p:txBody>
      </p:sp>
      <p:sp>
        <p:nvSpPr>
          <p:cNvPr id="547843" name="Rectangle 3"/>
          <p:cNvSpPr>
            <a:spLocks noGrp="1" noChangeArrowheads="1"/>
          </p:cNvSpPr>
          <p:nvPr>
            <p:ph idx="1"/>
          </p:nvPr>
        </p:nvSpPr>
        <p:spPr>
          <a:xfrm>
            <a:off x="719847" y="1387476"/>
            <a:ext cx="9414753" cy="4974413"/>
          </a:xfrm>
          <a:effectLst/>
        </p:spPr>
        <p:txBody>
          <a:bodyPr>
            <a:noAutofit/>
          </a:bodyPr>
          <a:lstStyle/>
          <a:p>
            <a:pPr marL="411480" lvl="1" indent="0">
              <a:lnSpc>
                <a:spcPct val="100000"/>
              </a:lnSpc>
              <a:spcBef>
                <a:spcPts val="0"/>
              </a:spcBef>
              <a:spcAft>
                <a:spcPts val="0"/>
              </a:spcAft>
              <a:buClr>
                <a:prstClr val="black"/>
              </a:buClr>
              <a:buSzPct val="100000"/>
              <a:buNone/>
            </a:pPr>
            <a:r>
              <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rPr>
              <a:t>+	Close Relationships</a:t>
            </a:r>
          </a:p>
          <a:p>
            <a:pPr marL="411480" lvl="1" indent="0">
              <a:lnSpc>
                <a:spcPct val="100000"/>
              </a:lnSpc>
              <a:spcBef>
                <a:spcPts val="0"/>
              </a:spcBef>
              <a:spcAft>
                <a:spcPts val="0"/>
              </a:spcAft>
              <a:buClr>
                <a:prstClr val="black"/>
              </a:buClr>
              <a:buSzPct val="100000"/>
              <a:buNone/>
            </a:pPr>
            <a:r>
              <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rPr>
              <a:t>+	Romantic Relationships</a:t>
            </a:r>
          </a:p>
          <a:p>
            <a:pPr marL="411480" lvl="1" indent="0">
              <a:lnSpc>
                <a:spcPct val="100000"/>
              </a:lnSpc>
              <a:spcBef>
                <a:spcPts val="0"/>
              </a:spcBef>
              <a:spcAft>
                <a:spcPts val="0"/>
              </a:spcAft>
              <a:buClr>
                <a:prstClr val="black"/>
              </a:buClr>
              <a:buSzPct val="100000"/>
              <a:buNone/>
            </a:pPr>
            <a:r>
              <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rPr>
              <a:t>+	Family</a:t>
            </a:r>
          </a:p>
          <a:p>
            <a:pPr marL="411480" lvl="1" indent="0">
              <a:lnSpc>
                <a:spcPct val="100000"/>
              </a:lnSpc>
              <a:spcBef>
                <a:spcPts val="0"/>
              </a:spcBef>
              <a:spcAft>
                <a:spcPts val="0"/>
              </a:spcAft>
              <a:buClr>
                <a:prstClr val="black"/>
              </a:buClr>
              <a:buSzPct val="100000"/>
              <a:buNone/>
            </a:pPr>
            <a:r>
              <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rPr>
              <a:t>+	Close Friends</a:t>
            </a:r>
          </a:p>
          <a:p>
            <a:pPr marL="411480" lvl="1" indent="0">
              <a:lnSpc>
                <a:spcPct val="100000"/>
              </a:lnSpc>
              <a:spcBef>
                <a:spcPts val="0"/>
              </a:spcBef>
              <a:spcAft>
                <a:spcPts val="0"/>
              </a:spcAft>
              <a:buClr>
                <a:prstClr val="black"/>
              </a:buClr>
              <a:buSzPct val="100000"/>
              <a:buNone/>
            </a:pPr>
            <a:r>
              <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rPr>
              <a:t>+	Stable Living Environment</a:t>
            </a:r>
          </a:p>
          <a:p>
            <a:pPr marL="411480" lvl="1" indent="0">
              <a:lnSpc>
                <a:spcPct val="100000"/>
              </a:lnSpc>
              <a:spcBef>
                <a:spcPts val="0"/>
              </a:spcBef>
              <a:spcAft>
                <a:spcPts val="0"/>
              </a:spcAft>
              <a:buClr>
                <a:prstClr val="black"/>
              </a:buClr>
              <a:buSzPct val="100000"/>
              <a:buNone/>
            </a:pPr>
            <a:r>
              <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rPr>
              <a:t>+	Conflict Resolution</a:t>
            </a:r>
          </a:p>
          <a:p>
            <a:pPr marL="411480" lvl="1" indent="0">
              <a:lnSpc>
                <a:spcPct val="100000"/>
              </a:lnSpc>
              <a:spcBef>
                <a:spcPts val="0"/>
              </a:spcBef>
              <a:buClr>
                <a:prstClr val="black"/>
              </a:buClr>
              <a:buSzPct val="100000"/>
              <a:buNone/>
            </a:pPr>
            <a:r>
              <a:rPr lang="en-US" sz="2800" dirty="0">
                <a:effectLst>
                  <a:outerShdw blurRad="38100" dist="38100" dir="2700000" algn="tl">
                    <a:srgbClr val="000000">
                      <a:alpha val="43137"/>
                    </a:srgbClr>
                  </a:outerShdw>
                </a:effectLst>
                <a:cs typeface="Arial" pitchFamily="34" charset="0"/>
              </a:rPr>
              <a:t>+	Safety</a:t>
            </a:r>
            <a:endPar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411480" lvl="1" indent="0">
              <a:lnSpc>
                <a:spcPct val="100000"/>
              </a:lnSpc>
              <a:spcBef>
                <a:spcPts val="0"/>
              </a:spcBef>
              <a:spcAft>
                <a:spcPts val="0"/>
              </a:spcAft>
              <a:buClr>
                <a:prstClr val="black"/>
              </a:buClr>
              <a:buSzPct val="100000"/>
              <a:buNone/>
            </a:pPr>
            <a:r>
              <a:rPr lang="en-US" sz="2800" dirty="0">
                <a:solidFill>
                  <a:schemeClr val="tx1"/>
                </a:solidFill>
                <a:effectLst>
                  <a:outerShdw blurRad="38100" dist="38100" dir="2700000" algn="tl">
                    <a:srgbClr val="000000">
                      <a:alpha val="43137"/>
                    </a:srgbClr>
                  </a:outerShdw>
                </a:effectLst>
                <a:cs typeface="Arial" pitchFamily="34" charset="0"/>
              </a:rPr>
              <a:t>-</a:t>
            </a:r>
            <a:r>
              <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rPr>
              <a:t>	Violence</a:t>
            </a:r>
          </a:p>
          <a:p>
            <a:pPr marL="411480" lvl="1" indent="0">
              <a:lnSpc>
                <a:spcPct val="100000"/>
              </a:lnSpc>
              <a:spcBef>
                <a:spcPts val="0"/>
              </a:spcBef>
              <a:spcAft>
                <a:spcPts val="0"/>
              </a:spcAft>
              <a:buClr>
                <a:prstClr val="black"/>
              </a:buClr>
              <a:buSzPct val="100000"/>
              <a:buNone/>
            </a:pPr>
            <a:r>
              <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rPr>
              <a:t>-	Mystification</a:t>
            </a:r>
          </a:p>
          <a:p>
            <a:pPr marL="411480" lvl="1" indent="0">
              <a:lnSpc>
                <a:spcPct val="100000"/>
              </a:lnSpc>
              <a:spcBef>
                <a:spcPts val="0"/>
              </a:spcBef>
              <a:spcAft>
                <a:spcPts val="0"/>
              </a:spcAft>
              <a:buClr>
                <a:prstClr val="black"/>
              </a:buClr>
              <a:buSzPct val="100000"/>
              <a:buNone/>
            </a:pPr>
            <a:r>
              <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rPr>
              <a:t>-	Disconnection</a:t>
            </a:r>
          </a:p>
        </p:txBody>
      </p:sp>
    </p:spTree>
    <p:extLst>
      <p:ext uri="{BB962C8B-B14F-4D97-AF65-F5344CB8AC3E}">
        <p14:creationId xmlns:p14="http://schemas.microsoft.com/office/powerpoint/2010/main" val="248721239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47843">
                                            <p:txEl>
                                              <p:pRg st="1" end="1"/>
                                            </p:txEl>
                                          </p:spTgt>
                                        </p:tgtEl>
                                        <p:attrNameLst>
                                          <p:attrName>style.visibility</p:attrName>
                                        </p:attrNameLst>
                                      </p:cBhvr>
                                      <p:to>
                                        <p:strVal val="visible"/>
                                      </p:to>
                                    </p:set>
                                    <p:animEffect transition="in" filter="wipe(left)">
                                      <p:cBhvr>
                                        <p:cTn id="10" dur="500"/>
                                        <p:tgtEl>
                                          <p:spTgt spid="54784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47843">
                                            <p:txEl>
                                              <p:pRg st="2" end="2"/>
                                            </p:txEl>
                                          </p:spTgt>
                                        </p:tgtEl>
                                        <p:attrNameLst>
                                          <p:attrName>style.visibility</p:attrName>
                                        </p:attrNameLst>
                                      </p:cBhvr>
                                      <p:to>
                                        <p:strVal val="visible"/>
                                      </p:to>
                                    </p:set>
                                    <p:animEffect transition="in" filter="wipe(left)">
                                      <p:cBhvr>
                                        <p:cTn id="13" dur="500"/>
                                        <p:tgtEl>
                                          <p:spTgt spid="54784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47843">
                                            <p:txEl>
                                              <p:pRg st="3" end="3"/>
                                            </p:txEl>
                                          </p:spTgt>
                                        </p:tgtEl>
                                        <p:attrNameLst>
                                          <p:attrName>style.visibility</p:attrName>
                                        </p:attrNameLst>
                                      </p:cBhvr>
                                      <p:to>
                                        <p:strVal val="visible"/>
                                      </p:to>
                                    </p:set>
                                    <p:animEffect transition="in" filter="wipe(left)">
                                      <p:cBhvr>
                                        <p:cTn id="16" dur="500"/>
                                        <p:tgtEl>
                                          <p:spTgt spid="54784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47843">
                                            <p:txEl>
                                              <p:pRg st="4" end="4"/>
                                            </p:txEl>
                                          </p:spTgt>
                                        </p:tgtEl>
                                        <p:attrNameLst>
                                          <p:attrName>style.visibility</p:attrName>
                                        </p:attrNameLst>
                                      </p:cBhvr>
                                      <p:to>
                                        <p:strVal val="visible"/>
                                      </p:to>
                                    </p:set>
                                    <p:animEffect transition="in" filter="wipe(left)">
                                      <p:cBhvr>
                                        <p:cTn id="19" dur="500"/>
                                        <p:tgtEl>
                                          <p:spTgt spid="547843">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47843">
                                            <p:txEl>
                                              <p:pRg st="5" end="5"/>
                                            </p:txEl>
                                          </p:spTgt>
                                        </p:tgtEl>
                                        <p:attrNameLst>
                                          <p:attrName>style.visibility</p:attrName>
                                        </p:attrNameLst>
                                      </p:cBhvr>
                                      <p:to>
                                        <p:strVal val="visible"/>
                                      </p:to>
                                    </p:set>
                                    <p:animEffect transition="in" filter="wipe(left)">
                                      <p:cBhvr>
                                        <p:cTn id="22" dur="500"/>
                                        <p:tgtEl>
                                          <p:spTgt spid="547843">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547843">
                                            <p:txEl>
                                              <p:pRg st="6" end="6"/>
                                            </p:txEl>
                                          </p:spTgt>
                                        </p:tgtEl>
                                        <p:attrNameLst>
                                          <p:attrName>style.visibility</p:attrName>
                                        </p:attrNameLst>
                                      </p:cBhvr>
                                      <p:to>
                                        <p:strVal val="visible"/>
                                      </p:to>
                                    </p:set>
                                    <p:animEffect transition="in" filter="wipe(left)">
                                      <p:cBhvr>
                                        <p:cTn id="25" dur="500"/>
                                        <p:tgtEl>
                                          <p:spTgt spid="547843">
                                            <p:txEl>
                                              <p:pRg st="6" end="6"/>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47843">
                                            <p:txEl>
                                              <p:pRg st="7" end="7"/>
                                            </p:txEl>
                                          </p:spTgt>
                                        </p:tgtEl>
                                        <p:attrNameLst>
                                          <p:attrName>style.visibility</p:attrName>
                                        </p:attrNameLst>
                                      </p:cBhvr>
                                      <p:to>
                                        <p:strVal val="visible"/>
                                      </p:to>
                                    </p:set>
                                    <p:animEffect transition="in" filter="wipe(left)">
                                      <p:cBhvr>
                                        <p:cTn id="28" dur="500"/>
                                        <p:tgtEl>
                                          <p:spTgt spid="547843">
                                            <p:txEl>
                                              <p:pRg st="7" end="7"/>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47843">
                                            <p:txEl>
                                              <p:pRg st="8" end="8"/>
                                            </p:txEl>
                                          </p:spTgt>
                                        </p:tgtEl>
                                        <p:attrNameLst>
                                          <p:attrName>style.visibility</p:attrName>
                                        </p:attrNameLst>
                                      </p:cBhvr>
                                      <p:to>
                                        <p:strVal val="visible"/>
                                      </p:to>
                                    </p:set>
                                    <p:animEffect transition="in" filter="wipe(left)">
                                      <p:cBhvr>
                                        <p:cTn id="31" dur="500"/>
                                        <p:tgtEl>
                                          <p:spTgt spid="547843">
                                            <p:txEl>
                                              <p:pRg st="8" end="8"/>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547843">
                                            <p:txEl>
                                              <p:pRg st="9" end="9"/>
                                            </p:txEl>
                                          </p:spTgt>
                                        </p:tgtEl>
                                        <p:attrNameLst>
                                          <p:attrName>style.visibility</p:attrName>
                                        </p:attrNameLst>
                                      </p:cBhvr>
                                      <p:to>
                                        <p:strVal val="visible"/>
                                      </p:to>
                                    </p:set>
                                    <p:animEffect transition="in" filter="wipe(left)">
                                      <p:cBhvr>
                                        <p:cTn id="34" dur="500"/>
                                        <p:tgtEl>
                                          <p:spTgt spid="54784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
            <a:ext cx="8229600" cy="1387475"/>
          </a:xfrm>
        </p:spPr>
        <p:txBody>
          <a:bodyPr>
            <a:normAutofit/>
          </a:bodyPr>
          <a:lstStyle/>
          <a:p>
            <a:pPr algn="ctr" eaLnBrk="1" hangingPunct="1"/>
            <a:r>
              <a:rPr lang="en-US" sz="4400" dirty="0">
                <a:solidFill>
                  <a:schemeClr val="tx1"/>
                </a:solidFill>
                <a:effectLst>
                  <a:outerShdw blurRad="38100" dist="38100" dir="2700000" algn="tl">
                    <a:srgbClr val="000000">
                      <a:alpha val="43137"/>
                    </a:srgbClr>
                  </a:outerShdw>
                </a:effectLst>
                <a:latin typeface="Arial" pitchFamily="34" charset="0"/>
              </a:rPr>
              <a:t>ORS – Social Role</a:t>
            </a:r>
            <a:endParaRPr lang="en-US" sz="3200" dirty="0">
              <a:solidFill>
                <a:schemeClr val="tx1"/>
              </a:solidFill>
              <a:effectLst>
                <a:outerShdw blurRad="38100" dist="38100" dir="2700000" algn="tl">
                  <a:srgbClr val="000000">
                    <a:alpha val="43137"/>
                  </a:srgbClr>
                </a:outerShdw>
              </a:effectLst>
              <a:latin typeface="Arial" pitchFamily="34" charset="0"/>
            </a:endParaRPr>
          </a:p>
        </p:txBody>
      </p:sp>
      <p:sp>
        <p:nvSpPr>
          <p:cNvPr id="547843" name="Rectangle 3"/>
          <p:cNvSpPr>
            <a:spLocks noGrp="1" noChangeArrowheads="1"/>
          </p:cNvSpPr>
          <p:nvPr>
            <p:ph idx="1"/>
          </p:nvPr>
        </p:nvSpPr>
        <p:spPr>
          <a:xfrm>
            <a:off x="807396" y="1387477"/>
            <a:ext cx="10204315" cy="5241924"/>
          </a:xfrm>
          <a:effectLst/>
        </p:spPr>
        <p:txBody>
          <a:bodyPr>
            <a:noAutofit/>
          </a:bodyPr>
          <a:lstStyle/>
          <a:p>
            <a:pPr marL="411480" lvl="1" indent="0">
              <a:lnSpc>
                <a:spcPct val="100000"/>
              </a:lnSpc>
              <a:spcBef>
                <a:spcPts val="0"/>
              </a:spcBef>
              <a:spcAft>
                <a:spcPts val="0"/>
              </a:spcAft>
              <a:buClr>
                <a:prstClr val="black"/>
              </a:buClr>
              <a:buSzPct val="100000"/>
              <a:buNone/>
            </a:pPr>
            <a:r>
              <a:rPr lang="en-US" sz="2400" dirty="0">
                <a:solidFill>
                  <a:schemeClr val="tx1"/>
                </a:solidFill>
                <a:effectLst>
                  <a:outerShdw blurRad="38100" dist="38100" dir="2700000" algn="tl">
                    <a:srgbClr val="000000">
                      <a:alpha val="43137"/>
                    </a:srgbClr>
                  </a:outerShdw>
                </a:effectLst>
                <a:cs typeface="Arial" pitchFamily="34" charset="0"/>
              </a:rPr>
              <a:t>+	Other Friends and Supports</a:t>
            </a:r>
          </a:p>
          <a:p>
            <a:pPr marL="411480" lvl="1" indent="0">
              <a:lnSpc>
                <a:spcPct val="100000"/>
              </a:lnSpc>
              <a:spcBef>
                <a:spcPts val="0"/>
              </a:spcBef>
              <a:spcAft>
                <a:spcPts val="0"/>
              </a:spcAft>
              <a:buClr>
                <a:prstClr val="black"/>
              </a:buClr>
              <a:buSzPct val="100000"/>
              <a:buNone/>
            </a:pPr>
            <a:r>
              <a:rPr lang="en-US" sz="2400" dirty="0">
                <a:solidFill>
                  <a:schemeClr val="tx1"/>
                </a:solidFill>
                <a:effectLst>
                  <a:outerShdw blurRad="38100" dist="38100" dir="2700000" algn="tl">
                    <a:srgbClr val="000000">
                      <a:alpha val="43137"/>
                    </a:srgbClr>
                  </a:outerShdw>
                </a:effectLst>
                <a:cs typeface="Arial" pitchFamily="34" charset="0"/>
              </a:rPr>
              <a:t>+	Community Connections (to individuals, groups, and the </a:t>
            </a:r>
          </a:p>
          <a:p>
            <a:pPr marL="411480" lvl="1" indent="0">
              <a:lnSpc>
                <a:spcPct val="100000"/>
              </a:lnSpc>
              <a:spcBef>
                <a:spcPts val="0"/>
              </a:spcBef>
              <a:spcAft>
                <a:spcPts val="0"/>
              </a:spcAft>
              <a:buClr>
                <a:prstClr val="black"/>
              </a:buClr>
              <a:buSzPct val="100000"/>
              <a:buNone/>
            </a:pPr>
            <a:r>
              <a:rPr lang="en-US" sz="2400" dirty="0">
                <a:solidFill>
                  <a:schemeClr val="tx1"/>
                </a:solidFill>
                <a:effectLst>
                  <a:outerShdw blurRad="38100" dist="38100" dir="2700000" algn="tl">
                    <a:srgbClr val="000000">
                      <a:alpha val="43137"/>
                    </a:srgbClr>
                  </a:outerShdw>
                </a:effectLst>
                <a:cs typeface="Arial" pitchFamily="34" charset="0"/>
              </a:rPr>
              <a:t>	community at-large)</a:t>
            </a:r>
          </a:p>
          <a:p>
            <a:pPr marL="411480" lvl="1" indent="0">
              <a:lnSpc>
                <a:spcPct val="100000"/>
              </a:lnSpc>
              <a:spcBef>
                <a:spcPts val="0"/>
              </a:spcBef>
              <a:spcAft>
                <a:spcPts val="0"/>
              </a:spcAft>
              <a:buClr>
                <a:prstClr val="black"/>
              </a:buClr>
              <a:buSzPct val="100000"/>
              <a:buNone/>
            </a:pPr>
            <a:r>
              <a:rPr lang="en-US" sz="2400" dirty="0">
                <a:solidFill>
                  <a:schemeClr val="tx1"/>
                </a:solidFill>
                <a:effectLst>
                  <a:outerShdw blurRad="38100" dist="38100" dir="2700000" algn="tl">
                    <a:srgbClr val="000000">
                      <a:alpha val="43137"/>
                    </a:srgbClr>
                  </a:outerShdw>
                </a:effectLst>
                <a:cs typeface="Arial" pitchFamily="34" charset="0"/>
              </a:rPr>
              <a:t>+	Education (School, GED, Job Skills Programs)</a:t>
            </a:r>
          </a:p>
          <a:p>
            <a:pPr marL="411480" lvl="1" indent="0">
              <a:lnSpc>
                <a:spcPct val="100000"/>
              </a:lnSpc>
              <a:spcBef>
                <a:spcPts val="0"/>
              </a:spcBef>
              <a:spcAft>
                <a:spcPts val="0"/>
              </a:spcAft>
              <a:buClr>
                <a:prstClr val="black"/>
              </a:buClr>
              <a:buSzPct val="100000"/>
              <a:buNone/>
            </a:pPr>
            <a:r>
              <a:rPr lang="en-US" sz="2400" dirty="0">
                <a:solidFill>
                  <a:schemeClr val="tx1"/>
                </a:solidFill>
                <a:effectLst>
                  <a:outerShdw blurRad="38100" dist="38100" dir="2700000" algn="tl">
                    <a:srgbClr val="000000">
                      <a:alpha val="43137"/>
                    </a:srgbClr>
                  </a:outerShdw>
                </a:effectLst>
                <a:cs typeface="Arial" pitchFamily="34" charset="0"/>
              </a:rPr>
              <a:t>+	Employment</a:t>
            </a:r>
          </a:p>
          <a:p>
            <a:pPr marL="411480" lvl="1" indent="0">
              <a:lnSpc>
                <a:spcPct val="100000"/>
              </a:lnSpc>
              <a:spcBef>
                <a:spcPts val="0"/>
              </a:spcBef>
              <a:spcAft>
                <a:spcPts val="0"/>
              </a:spcAft>
              <a:buClr>
                <a:prstClr val="black"/>
              </a:buClr>
              <a:buSzPct val="100000"/>
              <a:buNone/>
            </a:pPr>
            <a:r>
              <a:rPr lang="en-US" sz="2400" dirty="0">
                <a:solidFill>
                  <a:schemeClr val="tx1"/>
                </a:solidFill>
                <a:effectLst>
                  <a:outerShdw blurRad="38100" dist="38100" dir="2700000" algn="tl">
                    <a:srgbClr val="000000">
                      <a:alpha val="43137"/>
                    </a:srgbClr>
                  </a:outerShdw>
                </a:effectLst>
                <a:cs typeface="Arial" pitchFamily="34" charset="0"/>
              </a:rPr>
              <a:t>+	Volunteering</a:t>
            </a:r>
          </a:p>
          <a:p>
            <a:pPr marL="411480" lvl="1" indent="0">
              <a:lnSpc>
                <a:spcPct val="100000"/>
              </a:lnSpc>
              <a:spcBef>
                <a:spcPts val="0"/>
              </a:spcBef>
              <a:spcAft>
                <a:spcPts val="0"/>
              </a:spcAft>
              <a:buClr>
                <a:prstClr val="black"/>
              </a:buClr>
              <a:buSzPct val="100000"/>
              <a:buNone/>
            </a:pPr>
            <a:r>
              <a:rPr lang="en-US" sz="2400" dirty="0">
                <a:solidFill>
                  <a:schemeClr val="tx1"/>
                </a:solidFill>
                <a:effectLst>
                  <a:outerShdw blurRad="38100" dist="38100" dir="2700000" algn="tl">
                    <a:srgbClr val="000000">
                      <a:alpha val="43137"/>
                    </a:srgbClr>
                  </a:outerShdw>
                </a:effectLst>
                <a:cs typeface="Arial" pitchFamily="34" charset="0"/>
              </a:rPr>
              <a:t>+	Feeling Valued and Empowered as a Member of a Community </a:t>
            </a:r>
          </a:p>
          <a:p>
            <a:pPr marL="411480" lvl="1" indent="0">
              <a:lnSpc>
                <a:spcPct val="100000"/>
              </a:lnSpc>
              <a:spcBef>
                <a:spcPts val="0"/>
              </a:spcBef>
              <a:spcAft>
                <a:spcPts val="0"/>
              </a:spcAft>
              <a:buClr>
                <a:prstClr val="black"/>
              </a:buClr>
              <a:buSzPct val="100000"/>
              <a:buNone/>
            </a:pPr>
            <a:r>
              <a:rPr lang="en-US" sz="2400" dirty="0">
                <a:solidFill>
                  <a:schemeClr val="tx1"/>
                </a:solidFill>
                <a:effectLst>
                  <a:outerShdw blurRad="38100" dist="38100" dir="2700000" algn="tl">
                    <a:srgbClr val="000000">
                      <a:alpha val="43137"/>
                    </a:srgbClr>
                  </a:outerShdw>
                </a:effectLst>
                <a:cs typeface="Arial" pitchFamily="34" charset="0"/>
              </a:rPr>
              <a:t>	(there can be more than one)</a:t>
            </a:r>
          </a:p>
          <a:p>
            <a:pPr marL="411480" lvl="1" indent="0">
              <a:lnSpc>
                <a:spcPct val="100000"/>
              </a:lnSpc>
              <a:spcBef>
                <a:spcPts val="0"/>
              </a:spcBef>
              <a:buClr>
                <a:prstClr val="black"/>
              </a:buClr>
              <a:buSzPct val="100000"/>
              <a:buNone/>
            </a:pPr>
            <a:r>
              <a:rPr lang="en-US" sz="2400" dirty="0">
                <a:effectLst>
                  <a:outerShdw blurRad="38100" dist="38100" dir="2700000" algn="tl">
                    <a:srgbClr val="000000">
                      <a:alpha val="43137"/>
                    </a:srgbClr>
                  </a:outerShdw>
                </a:effectLst>
                <a:cs typeface="Arial" pitchFamily="34" charset="0"/>
              </a:rPr>
              <a:t>+	Safety</a:t>
            </a:r>
            <a:endParaRPr lang="en-US" sz="2400" dirty="0">
              <a:solidFill>
                <a:schemeClr val="tx1"/>
              </a:solidFill>
              <a:effectLst>
                <a:outerShdw blurRad="38100" dist="38100" dir="2700000" algn="tl">
                  <a:srgbClr val="000000">
                    <a:alpha val="43137"/>
                  </a:srgbClr>
                </a:outerShdw>
              </a:effectLst>
              <a:cs typeface="Arial" pitchFamily="34" charset="0"/>
            </a:endParaRPr>
          </a:p>
          <a:p>
            <a:pPr marL="411480" lvl="1" indent="0">
              <a:lnSpc>
                <a:spcPct val="100000"/>
              </a:lnSpc>
              <a:spcBef>
                <a:spcPts val="0"/>
              </a:spcBef>
              <a:spcAft>
                <a:spcPts val="0"/>
              </a:spcAft>
              <a:buClr>
                <a:prstClr val="black"/>
              </a:buClr>
              <a:buSzPct val="100000"/>
              <a:buNone/>
            </a:pPr>
            <a:r>
              <a:rPr lang="en-US" sz="2400" dirty="0">
                <a:solidFill>
                  <a:schemeClr val="tx1"/>
                </a:solidFill>
                <a:effectLst>
                  <a:outerShdw blurRad="38100" dist="38100" dir="2700000" algn="tl">
                    <a:srgbClr val="000000">
                      <a:alpha val="43137"/>
                    </a:srgbClr>
                  </a:outerShdw>
                </a:effectLst>
                <a:cs typeface="Arial" pitchFamily="34" charset="0"/>
              </a:rPr>
              <a:t>-	Feeling Isolated (disconnection)</a:t>
            </a:r>
          </a:p>
          <a:p>
            <a:pPr marL="411480" lvl="1" indent="0">
              <a:lnSpc>
                <a:spcPct val="100000"/>
              </a:lnSpc>
              <a:spcBef>
                <a:spcPts val="0"/>
              </a:spcBef>
              <a:spcAft>
                <a:spcPts val="0"/>
              </a:spcAft>
              <a:buClr>
                <a:prstClr val="black"/>
              </a:buClr>
              <a:buSzPct val="100000"/>
              <a:buNone/>
            </a:pPr>
            <a:r>
              <a:rPr lang="en-US" sz="2400" dirty="0">
                <a:solidFill>
                  <a:schemeClr val="tx1"/>
                </a:solidFill>
                <a:effectLst>
                  <a:outerShdw blurRad="38100" dist="38100" dir="2700000" algn="tl">
                    <a:srgbClr val="000000">
                      <a:alpha val="43137"/>
                    </a:srgbClr>
                  </a:outerShdw>
                </a:effectLst>
                <a:cs typeface="Arial" pitchFamily="34" charset="0"/>
              </a:rPr>
              <a:t>-	Lack of Acceptance</a:t>
            </a:r>
          </a:p>
          <a:p>
            <a:pPr marL="411480" lvl="1" indent="0">
              <a:lnSpc>
                <a:spcPct val="100000"/>
              </a:lnSpc>
              <a:spcBef>
                <a:spcPts val="0"/>
              </a:spcBef>
              <a:spcAft>
                <a:spcPts val="0"/>
              </a:spcAft>
              <a:buClr>
                <a:prstClr val="black"/>
              </a:buClr>
              <a:buSzPct val="100000"/>
              <a:buNone/>
            </a:pPr>
            <a:r>
              <a:rPr lang="en-US" sz="2400" dirty="0">
                <a:solidFill>
                  <a:schemeClr val="tx1"/>
                </a:solidFill>
                <a:effectLst>
                  <a:outerShdw blurRad="38100" dist="38100" dir="2700000" algn="tl">
                    <a:srgbClr val="000000">
                      <a:alpha val="43137"/>
                    </a:srgbClr>
                  </a:outerShdw>
                </a:effectLst>
                <a:cs typeface="Arial" pitchFamily="34" charset="0"/>
              </a:rPr>
              <a:t>-	Lack of Opportunity</a:t>
            </a:r>
          </a:p>
        </p:txBody>
      </p:sp>
    </p:spTree>
    <p:extLst>
      <p:ext uri="{BB962C8B-B14F-4D97-AF65-F5344CB8AC3E}">
        <p14:creationId xmlns:p14="http://schemas.microsoft.com/office/powerpoint/2010/main" val="375252407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47843">
                                            <p:txEl>
                                              <p:pRg st="1" end="1"/>
                                            </p:txEl>
                                          </p:spTgt>
                                        </p:tgtEl>
                                        <p:attrNameLst>
                                          <p:attrName>style.visibility</p:attrName>
                                        </p:attrNameLst>
                                      </p:cBhvr>
                                      <p:to>
                                        <p:strVal val="visible"/>
                                      </p:to>
                                    </p:set>
                                    <p:animEffect transition="in" filter="wipe(left)">
                                      <p:cBhvr>
                                        <p:cTn id="10" dur="500"/>
                                        <p:tgtEl>
                                          <p:spTgt spid="54784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47843">
                                            <p:txEl>
                                              <p:pRg st="2" end="2"/>
                                            </p:txEl>
                                          </p:spTgt>
                                        </p:tgtEl>
                                        <p:attrNameLst>
                                          <p:attrName>style.visibility</p:attrName>
                                        </p:attrNameLst>
                                      </p:cBhvr>
                                      <p:to>
                                        <p:strVal val="visible"/>
                                      </p:to>
                                    </p:set>
                                    <p:animEffect transition="in" filter="wipe(left)">
                                      <p:cBhvr>
                                        <p:cTn id="13" dur="500"/>
                                        <p:tgtEl>
                                          <p:spTgt spid="54784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47843">
                                            <p:txEl>
                                              <p:pRg st="3" end="3"/>
                                            </p:txEl>
                                          </p:spTgt>
                                        </p:tgtEl>
                                        <p:attrNameLst>
                                          <p:attrName>style.visibility</p:attrName>
                                        </p:attrNameLst>
                                      </p:cBhvr>
                                      <p:to>
                                        <p:strVal val="visible"/>
                                      </p:to>
                                    </p:set>
                                    <p:animEffect transition="in" filter="wipe(left)">
                                      <p:cBhvr>
                                        <p:cTn id="16" dur="500"/>
                                        <p:tgtEl>
                                          <p:spTgt spid="54784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47843">
                                            <p:txEl>
                                              <p:pRg st="4" end="4"/>
                                            </p:txEl>
                                          </p:spTgt>
                                        </p:tgtEl>
                                        <p:attrNameLst>
                                          <p:attrName>style.visibility</p:attrName>
                                        </p:attrNameLst>
                                      </p:cBhvr>
                                      <p:to>
                                        <p:strVal val="visible"/>
                                      </p:to>
                                    </p:set>
                                    <p:animEffect transition="in" filter="wipe(left)">
                                      <p:cBhvr>
                                        <p:cTn id="19" dur="500"/>
                                        <p:tgtEl>
                                          <p:spTgt spid="547843">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47843">
                                            <p:txEl>
                                              <p:pRg st="5" end="5"/>
                                            </p:txEl>
                                          </p:spTgt>
                                        </p:tgtEl>
                                        <p:attrNameLst>
                                          <p:attrName>style.visibility</p:attrName>
                                        </p:attrNameLst>
                                      </p:cBhvr>
                                      <p:to>
                                        <p:strVal val="visible"/>
                                      </p:to>
                                    </p:set>
                                    <p:animEffect transition="in" filter="wipe(left)">
                                      <p:cBhvr>
                                        <p:cTn id="22" dur="500"/>
                                        <p:tgtEl>
                                          <p:spTgt spid="547843">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547843">
                                            <p:txEl>
                                              <p:pRg st="6" end="6"/>
                                            </p:txEl>
                                          </p:spTgt>
                                        </p:tgtEl>
                                        <p:attrNameLst>
                                          <p:attrName>style.visibility</p:attrName>
                                        </p:attrNameLst>
                                      </p:cBhvr>
                                      <p:to>
                                        <p:strVal val="visible"/>
                                      </p:to>
                                    </p:set>
                                    <p:animEffect transition="in" filter="wipe(left)">
                                      <p:cBhvr>
                                        <p:cTn id="25" dur="500"/>
                                        <p:tgtEl>
                                          <p:spTgt spid="547843">
                                            <p:txEl>
                                              <p:pRg st="6" end="6"/>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47843">
                                            <p:txEl>
                                              <p:pRg st="7" end="7"/>
                                            </p:txEl>
                                          </p:spTgt>
                                        </p:tgtEl>
                                        <p:attrNameLst>
                                          <p:attrName>style.visibility</p:attrName>
                                        </p:attrNameLst>
                                      </p:cBhvr>
                                      <p:to>
                                        <p:strVal val="visible"/>
                                      </p:to>
                                    </p:set>
                                    <p:animEffect transition="in" filter="wipe(left)">
                                      <p:cBhvr>
                                        <p:cTn id="28" dur="500"/>
                                        <p:tgtEl>
                                          <p:spTgt spid="547843">
                                            <p:txEl>
                                              <p:pRg st="7" end="7"/>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47843">
                                            <p:txEl>
                                              <p:pRg st="8" end="8"/>
                                            </p:txEl>
                                          </p:spTgt>
                                        </p:tgtEl>
                                        <p:attrNameLst>
                                          <p:attrName>style.visibility</p:attrName>
                                        </p:attrNameLst>
                                      </p:cBhvr>
                                      <p:to>
                                        <p:strVal val="visible"/>
                                      </p:to>
                                    </p:set>
                                    <p:animEffect transition="in" filter="wipe(left)">
                                      <p:cBhvr>
                                        <p:cTn id="31" dur="500"/>
                                        <p:tgtEl>
                                          <p:spTgt spid="547843">
                                            <p:txEl>
                                              <p:pRg st="8" end="8"/>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547843">
                                            <p:txEl>
                                              <p:pRg st="9" end="9"/>
                                            </p:txEl>
                                          </p:spTgt>
                                        </p:tgtEl>
                                        <p:attrNameLst>
                                          <p:attrName>style.visibility</p:attrName>
                                        </p:attrNameLst>
                                      </p:cBhvr>
                                      <p:to>
                                        <p:strVal val="visible"/>
                                      </p:to>
                                    </p:set>
                                    <p:animEffect transition="in" filter="wipe(left)">
                                      <p:cBhvr>
                                        <p:cTn id="34" dur="500"/>
                                        <p:tgtEl>
                                          <p:spTgt spid="547843">
                                            <p:txEl>
                                              <p:pRg st="9" end="9"/>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547843">
                                            <p:txEl>
                                              <p:pRg st="10" end="10"/>
                                            </p:txEl>
                                          </p:spTgt>
                                        </p:tgtEl>
                                        <p:attrNameLst>
                                          <p:attrName>style.visibility</p:attrName>
                                        </p:attrNameLst>
                                      </p:cBhvr>
                                      <p:to>
                                        <p:strVal val="visible"/>
                                      </p:to>
                                    </p:set>
                                    <p:animEffect transition="in" filter="wipe(left)">
                                      <p:cBhvr>
                                        <p:cTn id="37" dur="500"/>
                                        <p:tgtEl>
                                          <p:spTgt spid="547843">
                                            <p:txEl>
                                              <p:pRg st="10" end="10"/>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547843">
                                            <p:txEl>
                                              <p:pRg st="11" end="11"/>
                                            </p:txEl>
                                          </p:spTgt>
                                        </p:tgtEl>
                                        <p:attrNameLst>
                                          <p:attrName>style.visibility</p:attrName>
                                        </p:attrNameLst>
                                      </p:cBhvr>
                                      <p:to>
                                        <p:strVal val="visible"/>
                                      </p:to>
                                    </p:set>
                                    <p:animEffect transition="in" filter="wipe(left)">
                                      <p:cBhvr>
                                        <p:cTn id="40" dur="500"/>
                                        <p:tgtEl>
                                          <p:spTgt spid="54784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BF1DC79-DF3C-2247-3D48-625B2194973D}"/>
            </a:ext>
          </a:extLst>
        </p:cNvPr>
        <p:cNvGrpSpPr/>
        <p:nvPr/>
      </p:nvGrpSpPr>
      <p:grpSpPr>
        <a:xfrm>
          <a:off x="0" y="0"/>
          <a:ext cx="0" cy="0"/>
          <a:chOff x="0" y="0"/>
          <a:chExt cx="0" cy="0"/>
        </a:xfrm>
      </p:grpSpPr>
      <p:sp>
        <p:nvSpPr>
          <p:cNvPr id="547842" name="Rectangle 2">
            <a:extLst>
              <a:ext uri="{FF2B5EF4-FFF2-40B4-BE49-F238E27FC236}">
                <a16:creationId xmlns:a16="http://schemas.microsoft.com/office/drawing/2014/main" id="{782C3EB8-5BB2-96C4-86A6-5EB6406F4373}"/>
              </a:ext>
            </a:extLst>
          </p:cNvPr>
          <p:cNvSpPr>
            <a:spLocks noGrp="1" noChangeArrowheads="1"/>
          </p:cNvSpPr>
          <p:nvPr>
            <p:ph type="title"/>
          </p:nvPr>
        </p:nvSpPr>
        <p:spPr>
          <a:xfrm>
            <a:off x="1117600" y="1"/>
            <a:ext cx="9814560" cy="1387475"/>
          </a:xfrm>
        </p:spPr>
        <p:txBody>
          <a:bodyPr>
            <a:normAutofit/>
          </a:bodyPr>
          <a:lstStyle/>
          <a:p>
            <a:pPr algn="ctr" eaLnBrk="1" hangingPunct="1"/>
            <a:r>
              <a:rPr lang="en-US" sz="4000" dirty="0">
                <a:solidFill>
                  <a:schemeClr val="tx1"/>
                </a:solidFill>
                <a:effectLst/>
                <a:latin typeface="Arial" pitchFamily="34" charset="0"/>
              </a:rPr>
              <a:t>Introduction to the SRS: Example 1</a:t>
            </a:r>
          </a:p>
        </p:txBody>
      </p:sp>
      <p:sp>
        <p:nvSpPr>
          <p:cNvPr id="547843" name="Rectangle 3">
            <a:extLst>
              <a:ext uri="{FF2B5EF4-FFF2-40B4-BE49-F238E27FC236}">
                <a16:creationId xmlns:a16="http://schemas.microsoft.com/office/drawing/2014/main" id="{DCADBA8A-86AB-CF5F-CC26-17F96D51C289}"/>
              </a:ext>
            </a:extLst>
          </p:cNvPr>
          <p:cNvSpPr>
            <a:spLocks noGrp="1" noChangeArrowheads="1"/>
          </p:cNvSpPr>
          <p:nvPr>
            <p:ph idx="1"/>
          </p:nvPr>
        </p:nvSpPr>
        <p:spPr>
          <a:xfrm>
            <a:off x="396240" y="1280160"/>
            <a:ext cx="11429999" cy="5136516"/>
          </a:xfrm>
          <a:effectLst/>
        </p:spPr>
        <p:txBody>
          <a:bodyPr>
            <a:noAutofit/>
          </a:bodyPr>
          <a:lstStyle/>
          <a:p>
            <a:pPr marL="411480" lvl="1" indent="0">
              <a:lnSpc>
                <a:spcPct val="100000"/>
              </a:lnSpc>
              <a:spcBef>
                <a:spcPts val="0"/>
              </a:spcBef>
              <a:spcAft>
                <a:spcPts val="0"/>
              </a:spcAft>
              <a:buClr>
                <a:prstClr val="black"/>
              </a:buClr>
              <a:buSzPct val="100000"/>
              <a:buNone/>
            </a:pPr>
            <a:r>
              <a:rPr lang="en-US" sz="2400" dirty="0">
                <a:effectLst/>
                <a:cs typeface="Arial" pitchFamily="34" charset="0"/>
              </a:rPr>
              <a:t>I'd like to ask you to fill out one additional form. This is called the Session Rating Scale or SRS. This is a measure that you and I will use at the end of each session to adjust and improve the way we work together. Research shows that your experience of our work together is a good predictor of whether we'll be successful. I want to emphasize that I'm not aiming for a perfect score. Life isn't perfect, and neither am I. What I'm aiming for is feedback about even the smallest things—even if it seems unimportant—so that we can adjust our work and make sure we don't veer off course. Whatever your feedback might be, I promise I won't take it personally. I'm always learning and am curious about what I can learn from getting this feedback from you that will in time help me improve my skills. Does this make sense? </a:t>
            </a:r>
            <a:endParaRPr lang="en-US" sz="2400" dirty="0">
              <a:solidFill>
                <a:schemeClr val="tx1"/>
              </a:solidFill>
              <a:effectLst/>
              <a:cs typeface="Arial" pitchFamily="34" charset="0"/>
            </a:endParaRPr>
          </a:p>
        </p:txBody>
      </p:sp>
    </p:spTree>
    <p:extLst>
      <p:ext uri="{BB962C8B-B14F-4D97-AF65-F5344CB8AC3E}">
        <p14:creationId xmlns:p14="http://schemas.microsoft.com/office/powerpoint/2010/main" val="421848077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9C7F34E3-E9F5-A960-5630-CD8259A0F3C7}"/>
            </a:ext>
          </a:extLst>
        </p:cNvPr>
        <p:cNvGrpSpPr/>
        <p:nvPr/>
      </p:nvGrpSpPr>
      <p:grpSpPr>
        <a:xfrm>
          <a:off x="0" y="0"/>
          <a:ext cx="0" cy="0"/>
          <a:chOff x="0" y="0"/>
          <a:chExt cx="0" cy="0"/>
        </a:xfrm>
      </p:grpSpPr>
      <p:sp>
        <p:nvSpPr>
          <p:cNvPr id="547842" name="Rectangle 2">
            <a:extLst>
              <a:ext uri="{FF2B5EF4-FFF2-40B4-BE49-F238E27FC236}">
                <a16:creationId xmlns:a16="http://schemas.microsoft.com/office/drawing/2014/main" id="{EA6D7E27-9FC5-15F3-406D-89D00EBC4806}"/>
              </a:ext>
            </a:extLst>
          </p:cNvPr>
          <p:cNvSpPr>
            <a:spLocks noGrp="1" noChangeArrowheads="1"/>
          </p:cNvSpPr>
          <p:nvPr>
            <p:ph type="title"/>
          </p:nvPr>
        </p:nvSpPr>
        <p:spPr>
          <a:xfrm>
            <a:off x="1117600" y="1"/>
            <a:ext cx="9814560" cy="1387475"/>
          </a:xfrm>
        </p:spPr>
        <p:txBody>
          <a:bodyPr>
            <a:normAutofit/>
          </a:bodyPr>
          <a:lstStyle/>
          <a:p>
            <a:pPr algn="ctr" eaLnBrk="1" hangingPunct="1"/>
            <a:r>
              <a:rPr lang="en-US" sz="4000" dirty="0">
                <a:solidFill>
                  <a:schemeClr val="tx1"/>
                </a:solidFill>
                <a:effectLst/>
                <a:latin typeface="Arial" pitchFamily="34" charset="0"/>
              </a:rPr>
              <a:t>Introduction to the SRS: Examp</a:t>
            </a:r>
            <a:r>
              <a:rPr lang="en-US" sz="4000" dirty="0">
                <a:effectLst/>
              </a:rPr>
              <a:t>le 2</a:t>
            </a:r>
            <a:endParaRPr lang="en-US" sz="4000" dirty="0">
              <a:solidFill>
                <a:schemeClr val="tx1"/>
              </a:solidFill>
              <a:effectLst/>
              <a:latin typeface="Arial" pitchFamily="34" charset="0"/>
            </a:endParaRPr>
          </a:p>
        </p:txBody>
      </p:sp>
      <p:sp>
        <p:nvSpPr>
          <p:cNvPr id="547843" name="Rectangle 3">
            <a:extLst>
              <a:ext uri="{FF2B5EF4-FFF2-40B4-BE49-F238E27FC236}">
                <a16:creationId xmlns:a16="http://schemas.microsoft.com/office/drawing/2014/main" id="{248FCE0B-FFFA-44F9-7F80-090B50B0DF40}"/>
              </a:ext>
            </a:extLst>
          </p:cNvPr>
          <p:cNvSpPr>
            <a:spLocks noGrp="1" noChangeArrowheads="1"/>
          </p:cNvSpPr>
          <p:nvPr>
            <p:ph idx="1"/>
          </p:nvPr>
        </p:nvSpPr>
        <p:spPr>
          <a:xfrm>
            <a:off x="396240" y="1280160"/>
            <a:ext cx="11429999" cy="5136516"/>
          </a:xfrm>
          <a:effectLst/>
        </p:spPr>
        <p:txBody>
          <a:bodyPr>
            <a:noAutofit/>
          </a:bodyPr>
          <a:lstStyle/>
          <a:p>
            <a:pPr marL="411480" lvl="1" indent="0">
              <a:lnSpc>
                <a:spcPct val="100000"/>
              </a:lnSpc>
              <a:spcBef>
                <a:spcPts val="0"/>
              </a:spcBef>
              <a:spcAft>
                <a:spcPts val="0"/>
              </a:spcAft>
              <a:buClr>
                <a:prstClr val="black"/>
              </a:buClr>
              <a:buSzPct val="100000"/>
              <a:buNone/>
            </a:pPr>
            <a:r>
              <a:rPr lang="en-US" sz="2400" dirty="0">
                <a:effectLst/>
                <a:cs typeface="Arial" pitchFamily="34" charset="0"/>
              </a:rPr>
              <a:t>As we approach the end of our session, I’d like to ask that you complete one additional form. This is called the Session Rating Scale or SRS. It is a measure that you and I will use at the end of each session. Your feedback will help me to adjust and improve the way we work together. Research shows that your experience of our work together, including, did you feel understood, did we focus on what was important to you, did the approach I’m taking make sense and feel right—is a good predictor of whether we’ll be successful. I want to emphasize that I’m not aiming for a perfect score. What I’m asking for is your feedback—even if it seems small and unimportant—so we can make course corrections and ensure we don’t steer off course. Whatever your feedback, I promise I won’t take it personally. I am always learning, and I am curious about what I can learn from getting this feedback from you that will in time help me improve my skills. Does this make sense?</a:t>
            </a:r>
            <a:endParaRPr lang="en-US" sz="2400" dirty="0">
              <a:solidFill>
                <a:schemeClr val="tx1"/>
              </a:solidFill>
              <a:effectLst/>
              <a:cs typeface="Arial" pitchFamily="34" charset="0"/>
            </a:endParaRPr>
          </a:p>
        </p:txBody>
      </p:sp>
    </p:spTree>
    <p:extLst>
      <p:ext uri="{BB962C8B-B14F-4D97-AF65-F5344CB8AC3E}">
        <p14:creationId xmlns:p14="http://schemas.microsoft.com/office/powerpoint/2010/main" val="231469453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9508FE42-11B2-CD5D-9162-E2037F16B8CD}"/>
            </a:ext>
          </a:extLst>
        </p:cNvPr>
        <p:cNvGrpSpPr/>
        <p:nvPr/>
      </p:nvGrpSpPr>
      <p:grpSpPr>
        <a:xfrm>
          <a:off x="0" y="0"/>
          <a:ext cx="0" cy="0"/>
          <a:chOff x="0" y="0"/>
          <a:chExt cx="0" cy="0"/>
        </a:xfrm>
      </p:grpSpPr>
      <p:sp>
        <p:nvSpPr>
          <p:cNvPr id="547842" name="Rectangle 2">
            <a:extLst>
              <a:ext uri="{FF2B5EF4-FFF2-40B4-BE49-F238E27FC236}">
                <a16:creationId xmlns:a16="http://schemas.microsoft.com/office/drawing/2014/main" id="{87263254-905A-156C-6173-2A83A959B214}"/>
              </a:ext>
            </a:extLst>
          </p:cNvPr>
          <p:cNvSpPr>
            <a:spLocks noGrp="1" noChangeArrowheads="1"/>
          </p:cNvSpPr>
          <p:nvPr>
            <p:ph type="title"/>
          </p:nvPr>
        </p:nvSpPr>
        <p:spPr>
          <a:xfrm>
            <a:off x="1981200" y="1"/>
            <a:ext cx="8229600" cy="1387475"/>
          </a:xfrm>
        </p:spPr>
        <p:txBody>
          <a:bodyPr>
            <a:normAutofit/>
          </a:bodyPr>
          <a:lstStyle/>
          <a:p>
            <a:pPr algn="ctr" eaLnBrk="1" hangingPunct="1"/>
            <a:r>
              <a:rPr lang="en-US" sz="4000" dirty="0">
                <a:solidFill>
                  <a:schemeClr val="tx1"/>
                </a:solidFill>
                <a:effectLst/>
                <a:latin typeface="Arial" pitchFamily="34" charset="0"/>
              </a:rPr>
              <a:t>SRS Considerations</a:t>
            </a:r>
          </a:p>
        </p:txBody>
      </p:sp>
      <p:sp>
        <p:nvSpPr>
          <p:cNvPr id="547843" name="Rectangle 3">
            <a:extLst>
              <a:ext uri="{FF2B5EF4-FFF2-40B4-BE49-F238E27FC236}">
                <a16:creationId xmlns:a16="http://schemas.microsoft.com/office/drawing/2014/main" id="{A2B11140-AB38-F550-0650-D1A0C59E2C75}"/>
              </a:ext>
            </a:extLst>
          </p:cNvPr>
          <p:cNvSpPr>
            <a:spLocks noGrp="1" noChangeArrowheads="1"/>
          </p:cNvSpPr>
          <p:nvPr>
            <p:ph idx="1"/>
          </p:nvPr>
        </p:nvSpPr>
        <p:spPr>
          <a:xfrm>
            <a:off x="545284" y="1387476"/>
            <a:ext cx="10444294" cy="4974413"/>
          </a:xfrm>
          <a:effectLst/>
        </p:spPr>
        <p:txBody>
          <a:bodyPr>
            <a:noAutofit/>
          </a:bodyPr>
          <a:lstStyle/>
          <a:p>
            <a:pPr marL="868680" lvl="1" indent="-457200">
              <a:lnSpc>
                <a:spcPct val="100000"/>
              </a:lnSpc>
              <a:spcBef>
                <a:spcPts val="0"/>
              </a:spcBef>
              <a:buClr>
                <a:schemeClr val="tx1"/>
              </a:buClr>
              <a:buSzPct val="100000"/>
            </a:pPr>
            <a:r>
              <a:rPr lang="en-US" sz="2800" dirty="0">
                <a:effectLst/>
                <a:cs typeface="Arial" pitchFamily="34" charset="0"/>
              </a:rPr>
              <a:t>Summarize the results of the SRS (CSRS or GSRS).</a:t>
            </a:r>
          </a:p>
          <a:p>
            <a:pPr marL="868680" lvl="1" indent="-457200">
              <a:lnSpc>
                <a:spcPct val="100000"/>
              </a:lnSpc>
              <a:spcBef>
                <a:spcPts val="0"/>
              </a:spcBef>
              <a:buClr>
                <a:schemeClr val="tx1"/>
              </a:buClr>
              <a:buSzPct val="100000"/>
            </a:pPr>
            <a:r>
              <a:rPr lang="en-US" sz="2800" dirty="0">
                <a:effectLst/>
                <a:cs typeface="Arial" pitchFamily="34" charset="0"/>
              </a:rPr>
              <a:t>Although the cutoff for the SRS is 36, respond to any cumulative score below 40. </a:t>
            </a:r>
          </a:p>
          <a:p>
            <a:pPr marL="868680" lvl="1" indent="-457200">
              <a:lnSpc>
                <a:spcPct val="100000"/>
              </a:lnSpc>
              <a:spcBef>
                <a:spcPts val="0"/>
              </a:spcBef>
              <a:buClr>
                <a:schemeClr val="tx1"/>
              </a:buClr>
              <a:buSzPct val="100000"/>
            </a:pPr>
            <a:r>
              <a:rPr lang="en-US" sz="2800" dirty="0">
                <a:effectLst/>
                <a:cs typeface="Arial" pitchFamily="34" charset="0"/>
              </a:rPr>
              <a:t>Pay specific attention to </a:t>
            </a:r>
            <a:r>
              <a:rPr lang="en-US" sz="2800" dirty="0">
                <a:solidFill>
                  <a:schemeClr val="tx1"/>
                </a:solidFill>
                <a:effectLst/>
                <a:latin typeface="Arial" pitchFamily="34" charset="0"/>
                <a:cs typeface="Arial" pitchFamily="34" charset="0"/>
              </a:rPr>
              <a:t>any subscale score of 8 or below.</a:t>
            </a:r>
          </a:p>
          <a:p>
            <a:pPr marL="868680" lvl="1" indent="-457200">
              <a:lnSpc>
                <a:spcPct val="100000"/>
              </a:lnSpc>
              <a:spcBef>
                <a:spcPts val="0"/>
              </a:spcBef>
              <a:buClr>
                <a:schemeClr val="tx1"/>
              </a:buClr>
              <a:buSzPct val="100000"/>
            </a:pPr>
            <a:r>
              <a:rPr lang="en-US" sz="2800" dirty="0">
                <a:effectLst/>
                <a:cs typeface="Arial" pitchFamily="34" charset="0"/>
              </a:rPr>
              <a:t>Invite conversation by ensuring the client that their feedback will not hurt your feelings or make you feel bad; rather, it is a way to learning how you can best your client’s needs and develop professionally.</a:t>
            </a:r>
          </a:p>
          <a:p>
            <a:pPr marL="868680" lvl="1" indent="-457200">
              <a:lnSpc>
                <a:spcPct val="100000"/>
              </a:lnSpc>
              <a:spcBef>
                <a:spcPts val="0"/>
              </a:spcBef>
              <a:buClr>
                <a:schemeClr val="tx1"/>
              </a:buClr>
              <a:buSzPct val="100000"/>
            </a:pPr>
            <a:r>
              <a:rPr lang="en-US" sz="2800" dirty="0">
                <a:effectLst/>
                <a:cs typeface="Arial" pitchFamily="34" charset="0"/>
              </a:rPr>
              <a:t>Discuss</a:t>
            </a:r>
            <a:r>
              <a:rPr lang="en-US" sz="2800" dirty="0">
                <a:solidFill>
                  <a:schemeClr val="tx1"/>
                </a:solidFill>
                <a:effectLst/>
                <a:latin typeface="Arial" pitchFamily="34" charset="0"/>
                <a:cs typeface="Arial" pitchFamily="34" charset="0"/>
              </a:rPr>
              <a:t> any aspects of the alliance that are not quite in line with the client’s views and offer options.</a:t>
            </a:r>
          </a:p>
        </p:txBody>
      </p:sp>
    </p:spTree>
    <p:extLst>
      <p:ext uri="{BB962C8B-B14F-4D97-AF65-F5344CB8AC3E}">
        <p14:creationId xmlns:p14="http://schemas.microsoft.com/office/powerpoint/2010/main" val="264111289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47843">
                                            <p:txEl>
                                              <p:pRg st="1" end="1"/>
                                            </p:txEl>
                                          </p:spTgt>
                                        </p:tgtEl>
                                        <p:attrNameLst>
                                          <p:attrName>style.visibility</p:attrName>
                                        </p:attrNameLst>
                                      </p:cBhvr>
                                      <p:to>
                                        <p:strVal val="visible"/>
                                      </p:to>
                                    </p:set>
                                    <p:animEffect transition="in" filter="wipe(left)">
                                      <p:cBhvr>
                                        <p:cTn id="10" dur="500"/>
                                        <p:tgtEl>
                                          <p:spTgt spid="54784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47843">
                                            <p:txEl>
                                              <p:pRg st="2" end="2"/>
                                            </p:txEl>
                                          </p:spTgt>
                                        </p:tgtEl>
                                        <p:attrNameLst>
                                          <p:attrName>style.visibility</p:attrName>
                                        </p:attrNameLst>
                                      </p:cBhvr>
                                      <p:to>
                                        <p:strVal val="visible"/>
                                      </p:to>
                                    </p:set>
                                    <p:animEffect transition="in" filter="wipe(left)">
                                      <p:cBhvr>
                                        <p:cTn id="13" dur="500"/>
                                        <p:tgtEl>
                                          <p:spTgt spid="54784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47843">
                                            <p:txEl>
                                              <p:pRg st="3" end="3"/>
                                            </p:txEl>
                                          </p:spTgt>
                                        </p:tgtEl>
                                        <p:attrNameLst>
                                          <p:attrName>style.visibility</p:attrName>
                                        </p:attrNameLst>
                                      </p:cBhvr>
                                      <p:to>
                                        <p:strVal val="visible"/>
                                      </p:to>
                                    </p:set>
                                    <p:animEffect transition="in" filter="wipe(left)">
                                      <p:cBhvr>
                                        <p:cTn id="16" dur="500"/>
                                        <p:tgtEl>
                                          <p:spTgt spid="54784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47843">
                                            <p:txEl>
                                              <p:pRg st="4" end="4"/>
                                            </p:txEl>
                                          </p:spTgt>
                                        </p:tgtEl>
                                        <p:attrNameLst>
                                          <p:attrName>style.visibility</p:attrName>
                                        </p:attrNameLst>
                                      </p:cBhvr>
                                      <p:to>
                                        <p:strVal val="visible"/>
                                      </p:to>
                                    </p:set>
                                    <p:animEffect transition="in" filter="wipe(left)">
                                      <p:cBhvr>
                                        <p:cTn id="19" dur="500"/>
                                        <p:tgtEl>
                                          <p:spTgt spid="5478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6773494" y="320040"/>
            <a:ext cx="4805551" cy="6217920"/>
          </a:xfrm>
          <a:ln>
            <a:solidFill>
              <a:schemeClr val="tx1"/>
            </a:solidFill>
          </a:ln>
        </p:spPr>
      </p:pic>
      <p:sp>
        <p:nvSpPr>
          <p:cNvPr id="7" name="TextBox 6">
            <a:extLst>
              <a:ext uri="{FF2B5EF4-FFF2-40B4-BE49-F238E27FC236}">
                <a16:creationId xmlns:a16="http://schemas.microsoft.com/office/drawing/2014/main" id="{E50BCA3B-0F60-4974-B834-E094853C3D72}"/>
              </a:ext>
            </a:extLst>
          </p:cNvPr>
          <p:cNvSpPr txBox="1"/>
          <p:nvPr/>
        </p:nvSpPr>
        <p:spPr>
          <a:xfrm>
            <a:off x="806245" y="751344"/>
            <a:ext cx="5289755" cy="5355312"/>
          </a:xfrm>
          <a:prstGeom prst="rect">
            <a:avLst/>
          </a:prstGeom>
          <a:noFill/>
        </p:spPr>
        <p:txBody>
          <a:bodyPr wrap="square" rtlCol="0">
            <a:spAutoFit/>
          </a:bodyPr>
          <a:lstStyle/>
          <a:p>
            <a:pPr algn="ctr"/>
            <a:r>
              <a:rPr lang="en-US" sz="3200" dirty="0">
                <a:solidFill>
                  <a:schemeClr val="bg1"/>
                </a:solidFill>
                <a:latin typeface="Arial" panose="020B0604020202020204" pitchFamily="34" charset="0"/>
                <a:cs typeface="Arial" panose="020B0604020202020204" pitchFamily="34" charset="0"/>
              </a:rPr>
              <a:t>SONAR SFC</a:t>
            </a:r>
          </a:p>
          <a:p>
            <a:pPr algn="ctr"/>
            <a:endParaRPr lang="en-US" dirty="0">
              <a:solidFill>
                <a:schemeClr val="bg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SSFC: Sonar Session Feedback Checklist</a:t>
            </a:r>
          </a:p>
          <a:p>
            <a:pPr marL="457200" indent="-4572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A guide for clinicians interested in eliciting feedback to measure the </a:t>
            </a:r>
            <a:r>
              <a:rPr lang="en-US" sz="2400" i="1" dirty="0">
                <a:solidFill>
                  <a:schemeClr val="bg1"/>
                </a:solidFill>
                <a:latin typeface="Arial" panose="020B0604020202020204" pitchFamily="34" charset="0"/>
                <a:cs typeface="Arial" panose="020B0604020202020204" pitchFamily="34" charset="0"/>
              </a:rPr>
              <a:t>fit </a:t>
            </a:r>
            <a:r>
              <a:rPr lang="en-US" sz="2400" dirty="0">
                <a:solidFill>
                  <a:schemeClr val="bg1"/>
                </a:solidFill>
                <a:latin typeface="Arial" panose="020B0604020202020204" pitchFamily="34" charset="0"/>
                <a:cs typeface="Arial" panose="020B0604020202020204" pitchFamily="34" charset="0"/>
              </a:rPr>
              <a:t>of their approach with clients and the </a:t>
            </a:r>
            <a:r>
              <a:rPr lang="en-US" sz="2400" i="1" dirty="0">
                <a:solidFill>
                  <a:schemeClr val="bg1"/>
                </a:solidFill>
                <a:latin typeface="Arial" panose="020B0604020202020204" pitchFamily="34" charset="0"/>
                <a:cs typeface="Arial" panose="020B0604020202020204" pitchFamily="34" charset="0"/>
              </a:rPr>
              <a:t>effect </a:t>
            </a:r>
            <a:r>
              <a:rPr lang="en-US" sz="2400" dirty="0">
                <a:solidFill>
                  <a:schemeClr val="bg1"/>
                </a:solidFill>
                <a:latin typeface="Arial" panose="020B0604020202020204" pitchFamily="34" charset="0"/>
                <a:cs typeface="Arial" panose="020B0604020202020204" pitchFamily="34" charset="0"/>
              </a:rPr>
              <a:t>of those efforts have on outcomes and the benefit of services.</a:t>
            </a:r>
          </a:p>
          <a:p>
            <a:pPr marL="457200" indent="-4572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The full SSFC with instructions is available for free at:</a:t>
            </a:r>
            <a:r>
              <a:rPr lang="en-US" sz="2800" dirty="0">
                <a:solidFill>
                  <a:schemeClr val="bg1"/>
                </a:solidFill>
                <a:latin typeface="Arial" panose="020B0604020202020204" pitchFamily="34" charset="0"/>
                <a:cs typeface="Arial" panose="020B0604020202020204" pitchFamily="34" charset="0"/>
              </a:rPr>
              <a:t> </a:t>
            </a:r>
            <a:r>
              <a:rPr lang="en-US" sz="2400" dirty="0">
                <a:solidFill>
                  <a:schemeClr val="bg1"/>
                </a:solidFill>
                <a:latin typeface="Arial" panose="020B0604020202020204" pitchFamily="34" charset="0"/>
                <a:cs typeface="Arial" panose="020B0604020202020204" pitchFamily="34" charset="0"/>
                <a:hlinkClick r:id="rId4"/>
              </a:rPr>
              <a:t>https://www.bobbertolino.com/handouts</a:t>
            </a:r>
            <a:r>
              <a:rPr lang="en-US" sz="24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956816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05528-EB28-4A48-B051-865B6AF6DE1B}"/>
            </a:ext>
          </a:extLst>
        </p:cNvPr>
        <p:cNvGrpSpPr/>
        <p:nvPr/>
      </p:nvGrpSpPr>
      <p:grpSpPr>
        <a:xfrm>
          <a:off x="0" y="0"/>
          <a:ext cx="0" cy="0"/>
          <a:chOff x="0" y="0"/>
          <a:chExt cx="0" cy="0"/>
        </a:xfrm>
      </p:grpSpPr>
      <p:sp>
        <p:nvSpPr>
          <p:cNvPr id="114690" name="Rectangle 2">
            <a:extLst>
              <a:ext uri="{FF2B5EF4-FFF2-40B4-BE49-F238E27FC236}">
                <a16:creationId xmlns:a16="http://schemas.microsoft.com/office/drawing/2014/main" id="{EB8D2358-46D7-D7FD-5B39-C7F5E3DC0A8F}"/>
              </a:ext>
            </a:extLst>
          </p:cNvPr>
          <p:cNvSpPr>
            <a:spLocks noGrp="1" noChangeArrowheads="1"/>
          </p:cNvSpPr>
          <p:nvPr>
            <p:ph type="title" idx="4294967295"/>
          </p:nvPr>
        </p:nvSpPr>
        <p:spPr>
          <a:xfrm>
            <a:off x="1074198" y="759862"/>
            <a:ext cx="9934113" cy="4156268"/>
          </a:xfrm>
        </p:spPr>
        <p:txBody>
          <a:bodyPr/>
          <a:lstStyle/>
          <a:p>
            <a:pPr>
              <a:defRPr/>
            </a:pPr>
            <a:r>
              <a:rPr lang="en-US" sz="4400" b="0" cap="none" dirty="0">
                <a:effectLst/>
                <a:latin typeface="Arial" pitchFamily="34" charset="0"/>
                <a:cs typeface="Arial" pitchFamily="34" charset="0"/>
              </a:rPr>
              <a:t>Improving Outcomes</a:t>
            </a:r>
            <a:endParaRPr lang="en-US" sz="3600" b="0" cap="none" dirty="0">
              <a:effectLst/>
              <a:latin typeface="Arial" pitchFamily="34" charset="0"/>
              <a:cs typeface="Arial" pitchFamily="34" charset="0"/>
            </a:endParaRPr>
          </a:p>
        </p:txBody>
      </p:sp>
      <p:sp>
        <p:nvSpPr>
          <p:cNvPr id="10244" name="Rectangle 4">
            <a:extLst>
              <a:ext uri="{FF2B5EF4-FFF2-40B4-BE49-F238E27FC236}">
                <a16:creationId xmlns:a16="http://schemas.microsoft.com/office/drawing/2014/main" id="{07695571-E408-D388-CBBF-881EF5ACD1E0}"/>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3290360418"/>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D4D5A9E1-2E05-7801-A0D5-0EC72E469E3C}"/>
            </a:ext>
          </a:extLst>
        </p:cNvPr>
        <p:cNvGrpSpPr/>
        <p:nvPr/>
      </p:nvGrpSpPr>
      <p:grpSpPr>
        <a:xfrm>
          <a:off x="0" y="0"/>
          <a:ext cx="0" cy="0"/>
          <a:chOff x="0" y="0"/>
          <a:chExt cx="0" cy="0"/>
        </a:xfrm>
      </p:grpSpPr>
      <p:sp>
        <p:nvSpPr>
          <p:cNvPr id="547842" name="Rectangle 2">
            <a:extLst>
              <a:ext uri="{FF2B5EF4-FFF2-40B4-BE49-F238E27FC236}">
                <a16:creationId xmlns:a16="http://schemas.microsoft.com/office/drawing/2014/main" id="{9DCA6B96-0592-4AA8-C2E0-02EF982F7DFF}"/>
              </a:ext>
            </a:extLst>
          </p:cNvPr>
          <p:cNvSpPr>
            <a:spLocks noGrp="1" noChangeArrowheads="1"/>
          </p:cNvSpPr>
          <p:nvPr>
            <p:ph type="title"/>
          </p:nvPr>
        </p:nvSpPr>
        <p:spPr>
          <a:xfrm>
            <a:off x="365760" y="0"/>
            <a:ext cx="11389359" cy="1298893"/>
          </a:xfrm>
        </p:spPr>
        <p:txBody>
          <a:bodyPr/>
          <a:lstStyle/>
          <a:p>
            <a:pPr algn="ctr" eaLnBrk="1" hangingPunct="1"/>
            <a:r>
              <a:rPr lang="en-US" sz="4000" b="0" cap="none" dirty="0">
                <a:effectLst/>
                <a:latin typeface="Arial" panose="020B0604020202020204" pitchFamily="34" charset="0"/>
                <a:cs typeface="Arial" panose="020B0604020202020204" pitchFamily="34" charset="0"/>
              </a:rPr>
              <a:t>Therapist Improvement with Time and Experience</a:t>
            </a:r>
          </a:p>
        </p:txBody>
      </p:sp>
      <p:sp>
        <p:nvSpPr>
          <p:cNvPr id="547843" name="Rectangle 3">
            <a:extLst>
              <a:ext uri="{FF2B5EF4-FFF2-40B4-BE49-F238E27FC236}">
                <a16:creationId xmlns:a16="http://schemas.microsoft.com/office/drawing/2014/main" id="{F8ED508E-1AC6-1C1C-1DF1-80C5B11FEB40}"/>
              </a:ext>
            </a:extLst>
          </p:cNvPr>
          <p:cNvSpPr>
            <a:spLocks noGrp="1" noChangeArrowheads="1"/>
          </p:cNvSpPr>
          <p:nvPr>
            <p:ph sz="half" idx="1"/>
          </p:nvPr>
        </p:nvSpPr>
        <p:spPr>
          <a:xfrm>
            <a:off x="365760" y="1463040"/>
            <a:ext cx="4450081" cy="4965066"/>
          </a:xfrm>
        </p:spPr>
        <p:txBody>
          <a:bodyPr>
            <a:normAutofit/>
          </a:bodyPr>
          <a:lstStyle/>
          <a:p>
            <a:pPr marL="609600" indent="-609600">
              <a:lnSpc>
                <a:spcPct val="110000"/>
              </a:lnSpc>
              <a:spcBef>
                <a:spcPts val="600"/>
              </a:spcBef>
              <a:buClr>
                <a:schemeClr val="tx1"/>
              </a:buClr>
              <a:defRPr/>
            </a:pPr>
            <a:r>
              <a:rPr lang="en-US" sz="2200" dirty="0">
                <a:effectLst/>
                <a:latin typeface="Arial" panose="020B0604020202020204" pitchFamily="34" charset="0"/>
                <a:cs typeface="Arial" panose="020B0604020202020204" pitchFamily="34" charset="0"/>
              </a:rPr>
              <a:t>The largest study to date on the effect of experience on outcome.</a:t>
            </a:r>
          </a:p>
          <a:p>
            <a:pPr marL="609600" indent="-609600">
              <a:lnSpc>
                <a:spcPct val="110000"/>
              </a:lnSpc>
              <a:spcBef>
                <a:spcPts val="600"/>
              </a:spcBef>
              <a:buClr>
                <a:schemeClr val="tx1"/>
              </a:buClr>
              <a:defRPr/>
            </a:pPr>
            <a:r>
              <a:rPr lang="en-US" sz="2200" dirty="0">
                <a:effectLst/>
                <a:latin typeface="Arial" panose="020B0604020202020204" pitchFamily="34" charset="0"/>
                <a:cs typeface="Arial" panose="020B0604020202020204" pitchFamily="34" charset="0"/>
              </a:rPr>
              <a:t>170 therapists followed for 17 years.</a:t>
            </a:r>
          </a:p>
          <a:p>
            <a:pPr marL="609600" indent="-609600">
              <a:lnSpc>
                <a:spcPct val="110000"/>
              </a:lnSpc>
              <a:spcBef>
                <a:spcPts val="600"/>
              </a:spcBef>
              <a:buClr>
                <a:schemeClr val="tx1"/>
              </a:buClr>
              <a:defRPr/>
            </a:pPr>
            <a:r>
              <a:rPr lang="en-US" sz="2200" dirty="0">
                <a:effectLst/>
                <a:latin typeface="Arial" panose="020B0604020202020204" pitchFamily="34" charset="0"/>
                <a:cs typeface="Arial" panose="020B0604020202020204" pitchFamily="34" charset="0"/>
              </a:rPr>
              <a:t>Question: Do therapists improve over time in terms of effectiveness with more experience and training?</a:t>
            </a:r>
          </a:p>
          <a:p>
            <a:pPr marL="609600" indent="-609600">
              <a:lnSpc>
                <a:spcPct val="110000"/>
              </a:lnSpc>
              <a:spcBef>
                <a:spcPts val="600"/>
              </a:spcBef>
              <a:buClr>
                <a:schemeClr val="tx1"/>
              </a:buClr>
              <a:defRPr/>
            </a:pPr>
            <a:r>
              <a:rPr lang="en-US" sz="2200" dirty="0">
                <a:effectLst/>
                <a:latin typeface="Arial" panose="020B0604020202020204" pitchFamily="34" charset="0"/>
                <a:cs typeface="Arial" panose="020B0604020202020204" pitchFamily="34" charset="0"/>
              </a:rPr>
              <a:t>The answer: No.</a:t>
            </a:r>
          </a:p>
          <a:p>
            <a:pPr marL="609600" indent="-609600">
              <a:lnSpc>
                <a:spcPct val="110000"/>
              </a:lnSpc>
              <a:spcBef>
                <a:spcPts val="600"/>
              </a:spcBef>
              <a:buClr>
                <a:schemeClr val="tx1"/>
              </a:buClr>
              <a:defRPr/>
            </a:pPr>
            <a:r>
              <a:rPr lang="en-US" sz="2200" dirty="0">
                <a:effectLst/>
                <a:latin typeface="Arial" panose="020B0604020202020204" pitchFamily="34" charset="0"/>
                <a:cs typeface="Arial" panose="020B0604020202020204" pitchFamily="34" charset="0"/>
              </a:rPr>
              <a:t>On average therapists’ outcomes declined over time.</a:t>
            </a:r>
          </a:p>
        </p:txBody>
      </p:sp>
      <p:pic>
        <p:nvPicPr>
          <p:cNvPr id="3" name="Content Placeholder 2">
            <a:extLst>
              <a:ext uri="{FF2B5EF4-FFF2-40B4-BE49-F238E27FC236}">
                <a16:creationId xmlns:a16="http://schemas.microsoft.com/office/drawing/2014/main" id="{CE8906C5-D579-F177-91F1-E0926369CC32}"/>
              </a:ext>
            </a:extLst>
          </p:cNvPr>
          <p:cNvPicPr>
            <a:picLocks noGrp="1" noChangeAspect="1"/>
          </p:cNvPicPr>
          <p:nvPr>
            <p:ph sz="half" idx="2"/>
          </p:nvPr>
        </p:nvPicPr>
        <p:blipFill>
          <a:blip r:embed="rId3"/>
          <a:stretch>
            <a:fillRect/>
          </a:stretch>
        </p:blipFill>
        <p:spPr>
          <a:xfrm>
            <a:off x="5098182" y="1298893"/>
            <a:ext cx="6867556" cy="3108960"/>
          </a:xfrm>
          <a:prstGeom prst="rect">
            <a:avLst/>
          </a:prstGeom>
        </p:spPr>
      </p:pic>
      <p:pic>
        <p:nvPicPr>
          <p:cNvPr id="4" name="Picture 3">
            <a:extLst>
              <a:ext uri="{FF2B5EF4-FFF2-40B4-BE49-F238E27FC236}">
                <a16:creationId xmlns:a16="http://schemas.microsoft.com/office/drawing/2014/main" id="{F44FFE71-CD54-39CC-8B91-69F78357D078}"/>
              </a:ext>
            </a:extLst>
          </p:cNvPr>
          <p:cNvPicPr>
            <a:picLocks noChangeAspect="1"/>
          </p:cNvPicPr>
          <p:nvPr/>
        </p:nvPicPr>
        <p:blipFill>
          <a:blip r:embed="rId4"/>
          <a:stretch>
            <a:fillRect/>
          </a:stretch>
        </p:blipFill>
        <p:spPr>
          <a:xfrm>
            <a:off x="5127629" y="4599306"/>
            <a:ext cx="6808663" cy="1828800"/>
          </a:xfrm>
          <a:prstGeom prst="rect">
            <a:avLst/>
          </a:prstGeom>
        </p:spPr>
      </p:pic>
    </p:spTree>
    <p:extLst>
      <p:ext uri="{BB962C8B-B14F-4D97-AF65-F5344CB8AC3E}">
        <p14:creationId xmlns:p14="http://schemas.microsoft.com/office/powerpoint/2010/main" val="413666726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D16787C-0E51-40AD-9954-C1198686D75A}"/>
              </a:ext>
            </a:extLst>
          </p:cNvPr>
          <p:cNvSpPr/>
          <p:nvPr/>
        </p:nvSpPr>
        <p:spPr>
          <a:xfrm>
            <a:off x="355270" y="3064823"/>
            <a:ext cx="1357746" cy="20504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2" name="Picture 1" descr="Graphical user interface, application, table&#10;&#10;Description automatically generated">
            <a:extLst>
              <a:ext uri="{FF2B5EF4-FFF2-40B4-BE49-F238E27FC236}">
                <a16:creationId xmlns:a16="http://schemas.microsoft.com/office/drawing/2014/main" id="{A17A7E29-CD2E-36CF-C60F-037027437262}"/>
              </a:ext>
            </a:extLst>
          </p:cNvPr>
          <p:cNvPicPr>
            <a:picLocks noChangeAspect="1"/>
          </p:cNvPicPr>
          <p:nvPr/>
        </p:nvPicPr>
        <p:blipFill>
          <a:blip r:embed="rId3"/>
          <a:stretch>
            <a:fillRect/>
          </a:stretch>
        </p:blipFill>
        <p:spPr>
          <a:xfrm>
            <a:off x="355270" y="365760"/>
            <a:ext cx="11556614" cy="6126480"/>
          </a:xfrm>
          <a:prstGeom prst="rect">
            <a:avLst/>
          </a:prstGeom>
        </p:spPr>
      </p:pic>
      <p:sp>
        <p:nvSpPr>
          <p:cNvPr id="5" name="Rectangle 4">
            <a:extLst>
              <a:ext uri="{FF2B5EF4-FFF2-40B4-BE49-F238E27FC236}">
                <a16:creationId xmlns:a16="http://schemas.microsoft.com/office/drawing/2014/main" id="{995C3F07-C5FA-865C-47C3-45993E510BC4}"/>
              </a:ext>
            </a:extLst>
          </p:cNvPr>
          <p:cNvSpPr/>
          <p:nvPr/>
        </p:nvSpPr>
        <p:spPr>
          <a:xfrm>
            <a:off x="596900" y="2247900"/>
            <a:ext cx="1357746" cy="4178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7" name="Rectangle 6">
            <a:extLst>
              <a:ext uri="{FF2B5EF4-FFF2-40B4-BE49-F238E27FC236}">
                <a16:creationId xmlns:a16="http://schemas.microsoft.com/office/drawing/2014/main" id="{7161559A-1B15-24F8-3667-BC596B1185FA}"/>
              </a:ext>
            </a:extLst>
          </p:cNvPr>
          <p:cNvSpPr/>
          <p:nvPr/>
        </p:nvSpPr>
        <p:spPr>
          <a:xfrm>
            <a:off x="5689819" y="2247900"/>
            <a:ext cx="1357746" cy="4178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16473037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3122023" y="105809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Rockwell" panose="02060603020205020403"/>
              <a:ea typeface="+mn-ea"/>
              <a:cs typeface="+mn-cs"/>
            </a:endParaRPr>
          </a:p>
        </p:txBody>
      </p:sp>
      <p:sp>
        <p:nvSpPr>
          <p:cNvPr id="5" name="Rectangle 4"/>
          <p:cNvSpPr/>
          <p:nvPr/>
        </p:nvSpPr>
        <p:spPr>
          <a:xfrm>
            <a:off x="326571" y="2194560"/>
            <a:ext cx="2037806" cy="45337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Rockwell" panose="02060603020205020403"/>
              <a:ea typeface="+mn-ea"/>
              <a:cs typeface="+mn-cs"/>
            </a:endParaRPr>
          </a:p>
        </p:txBody>
      </p:sp>
      <p:pic>
        <p:nvPicPr>
          <p:cNvPr id="3" name="Picture 2" descr="Graphical user interface, application&#10;&#10;Description automatically generated">
            <a:extLst>
              <a:ext uri="{FF2B5EF4-FFF2-40B4-BE49-F238E27FC236}">
                <a16:creationId xmlns:a16="http://schemas.microsoft.com/office/drawing/2014/main" id="{4EF3D229-0582-17CF-1B74-F5BB6A8B5D4D}"/>
              </a:ext>
            </a:extLst>
          </p:cNvPr>
          <p:cNvPicPr>
            <a:picLocks noChangeAspect="1"/>
          </p:cNvPicPr>
          <p:nvPr/>
        </p:nvPicPr>
        <p:blipFill>
          <a:blip r:embed="rId3"/>
          <a:stretch>
            <a:fillRect/>
          </a:stretch>
        </p:blipFill>
        <p:spPr>
          <a:xfrm>
            <a:off x="192728" y="370116"/>
            <a:ext cx="11672701" cy="5943600"/>
          </a:xfrm>
          <a:prstGeom prst="rect">
            <a:avLst/>
          </a:prstGeom>
        </p:spPr>
      </p:pic>
      <p:sp>
        <p:nvSpPr>
          <p:cNvPr id="7" name="Rectangle 6">
            <a:extLst>
              <a:ext uri="{FF2B5EF4-FFF2-40B4-BE49-F238E27FC236}">
                <a16:creationId xmlns:a16="http://schemas.microsoft.com/office/drawing/2014/main" id="{376A0274-8BB1-2956-A15D-B5B46BADAFB0}"/>
              </a:ext>
            </a:extLst>
          </p:cNvPr>
          <p:cNvSpPr/>
          <p:nvPr/>
        </p:nvSpPr>
        <p:spPr>
          <a:xfrm>
            <a:off x="446314" y="2612571"/>
            <a:ext cx="1034143" cy="37555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8" name="Rectangle 7">
            <a:extLst>
              <a:ext uri="{FF2B5EF4-FFF2-40B4-BE49-F238E27FC236}">
                <a16:creationId xmlns:a16="http://schemas.microsoft.com/office/drawing/2014/main" id="{36D986BC-4FC2-E937-0AEC-7598B66DE7E8}"/>
              </a:ext>
            </a:extLst>
          </p:cNvPr>
          <p:cNvSpPr/>
          <p:nvPr/>
        </p:nvSpPr>
        <p:spPr>
          <a:xfrm>
            <a:off x="1420586" y="2579914"/>
            <a:ext cx="1034143" cy="37555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9" name="Rectangle 8">
            <a:extLst>
              <a:ext uri="{FF2B5EF4-FFF2-40B4-BE49-F238E27FC236}">
                <a16:creationId xmlns:a16="http://schemas.microsoft.com/office/drawing/2014/main" id="{B86E8B34-E1D7-BB17-1CC4-E1DDE83A6C3A}"/>
              </a:ext>
            </a:extLst>
          </p:cNvPr>
          <p:cNvSpPr/>
          <p:nvPr/>
        </p:nvSpPr>
        <p:spPr>
          <a:xfrm>
            <a:off x="4474028" y="2579914"/>
            <a:ext cx="1034143" cy="37555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1350558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91205" y="977772"/>
            <a:ext cx="3723390" cy="4643846"/>
          </a:xfrm>
          <a:prstGeom prst="rect">
            <a:avLst/>
          </a:prstGeom>
        </p:spPr>
      </p:pic>
      <p:pic>
        <p:nvPicPr>
          <p:cNvPr id="4" name="Picture 3" descr="A close up of a sign&#10;&#10;Description generated with high confidence">
            <a:extLst>
              <a:ext uri="{FF2B5EF4-FFF2-40B4-BE49-F238E27FC236}">
                <a16:creationId xmlns:a16="http://schemas.microsoft.com/office/drawing/2014/main" id="{782D55FA-B043-4C9E-A499-C2FB90A21F9E}"/>
              </a:ext>
            </a:extLst>
          </p:cNvPr>
          <p:cNvPicPr>
            <a:picLocks noChangeAspect="1"/>
          </p:cNvPicPr>
          <p:nvPr/>
        </p:nvPicPr>
        <p:blipFill>
          <a:blip r:embed="rId4"/>
          <a:stretch>
            <a:fillRect/>
          </a:stretch>
        </p:blipFill>
        <p:spPr>
          <a:xfrm>
            <a:off x="4508216" y="923207"/>
            <a:ext cx="3327083" cy="4752975"/>
          </a:xfrm>
          <a:prstGeom prst="rect">
            <a:avLst/>
          </a:prstGeom>
        </p:spPr>
      </p:pic>
      <p:pic>
        <p:nvPicPr>
          <p:cNvPr id="5" name="Picture 4" descr="A book cover of a person and a group of people&#10;&#10;Description automatically generated with low confidence">
            <a:extLst>
              <a:ext uri="{FF2B5EF4-FFF2-40B4-BE49-F238E27FC236}">
                <a16:creationId xmlns:a16="http://schemas.microsoft.com/office/drawing/2014/main" id="{DD1A5D67-DE52-FF63-6FF6-E4E613A887A5}"/>
              </a:ext>
            </a:extLst>
          </p:cNvPr>
          <p:cNvPicPr>
            <a:picLocks noChangeAspect="1"/>
          </p:cNvPicPr>
          <p:nvPr/>
        </p:nvPicPr>
        <p:blipFill>
          <a:blip r:embed="rId5"/>
          <a:stretch>
            <a:fillRect/>
          </a:stretch>
        </p:blipFill>
        <p:spPr>
          <a:xfrm>
            <a:off x="8228920" y="923207"/>
            <a:ext cx="3571875" cy="4752975"/>
          </a:xfrm>
          <a:prstGeom prst="rect">
            <a:avLst/>
          </a:prstGeom>
        </p:spPr>
      </p:pic>
    </p:spTree>
    <p:extLst>
      <p:ext uri="{BB962C8B-B14F-4D97-AF65-F5344CB8AC3E}">
        <p14:creationId xmlns:p14="http://schemas.microsoft.com/office/powerpoint/2010/main" val="95485646"/>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3122023" y="105809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Rockwell" panose="02060603020205020403"/>
              <a:ea typeface="+mn-ea"/>
              <a:cs typeface="+mn-cs"/>
            </a:endParaRPr>
          </a:p>
        </p:txBody>
      </p:sp>
      <p:sp>
        <p:nvSpPr>
          <p:cNvPr id="5" name="Rectangle 4"/>
          <p:cNvSpPr/>
          <p:nvPr/>
        </p:nvSpPr>
        <p:spPr>
          <a:xfrm>
            <a:off x="326571" y="2194560"/>
            <a:ext cx="2037806" cy="45337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Rockwell" panose="02060603020205020403"/>
              <a:ea typeface="+mn-ea"/>
              <a:cs typeface="+mn-cs"/>
            </a:endParaRPr>
          </a:p>
        </p:txBody>
      </p:sp>
      <p:sp>
        <p:nvSpPr>
          <p:cNvPr id="7" name="Rectangle 6">
            <a:extLst>
              <a:ext uri="{FF2B5EF4-FFF2-40B4-BE49-F238E27FC236}">
                <a16:creationId xmlns:a16="http://schemas.microsoft.com/office/drawing/2014/main" id="{376A0274-8BB1-2956-A15D-B5B46BADAFB0}"/>
              </a:ext>
            </a:extLst>
          </p:cNvPr>
          <p:cNvSpPr/>
          <p:nvPr/>
        </p:nvSpPr>
        <p:spPr>
          <a:xfrm>
            <a:off x="446314" y="2612571"/>
            <a:ext cx="1034143" cy="37555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8" name="Rectangle 7">
            <a:extLst>
              <a:ext uri="{FF2B5EF4-FFF2-40B4-BE49-F238E27FC236}">
                <a16:creationId xmlns:a16="http://schemas.microsoft.com/office/drawing/2014/main" id="{36D986BC-4FC2-E937-0AEC-7598B66DE7E8}"/>
              </a:ext>
            </a:extLst>
          </p:cNvPr>
          <p:cNvSpPr/>
          <p:nvPr/>
        </p:nvSpPr>
        <p:spPr>
          <a:xfrm>
            <a:off x="1420586" y="2579914"/>
            <a:ext cx="1034143" cy="37555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9" name="Rectangle 8">
            <a:extLst>
              <a:ext uri="{FF2B5EF4-FFF2-40B4-BE49-F238E27FC236}">
                <a16:creationId xmlns:a16="http://schemas.microsoft.com/office/drawing/2014/main" id="{B86E8B34-E1D7-BB17-1CC4-E1DDE83A6C3A}"/>
              </a:ext>
            </a:extLst>
          </p:cNvPr>
          <p:cNvSpPr/>
          <p:nvPr/>
        </p:nvSpPr>
        <p:spPr>
          <a:xfrm>
            <a:off x="4474028" y="2579914"/>
            <a:ext cx="1034143" cy="37555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4" name="Picture 3" descr="Graphical user interface, application, table&#10;&#10;Description automatically generated">
            <a:extLst>
              <a:ext uri="{FF2B5EF4-FFF2-40B4-BE49-F238E27FC236}">
                <a16:creationId xmlns:a16="http://schemas.microsoft.com/office/drawing/2014/main" id="{FC27EB61-8332-04C6-9EEA-39FE52D1AF50}"/>
              </a:ext>
            </a:extLst>
          </p:cNvPr>
          <p:cNvPicPr>
            <a:picLocks noChangeAspect="1"/>
          </p:cNvPicPr>
          <p:nvPr/>
        </p:nvPicPr>
        <p:blipFill>
          <a:blip r:embed="rId3"/>
          <a:stretch>
            <a:fillRect/>
          </a:stretch>
        </p:blipFill>
        <p:spPr>
          <a:xfrm>
            <a:off x="298677" y="522514"/>
            <a:ext cx="11594645" cy="5486400"/>
          </a:xfrm>
          <a:prstGeom prst="rect">
            <a:avLst/>
          </a:prstGeom>
        </p:spPr>
      </p:pic>
      <p:sp>
        <p:nvSpPr>
          <p:cNvPr id="6" name="Rectangle 5">
            <a:extLst>
              <a:ext uri="{FF2B5EF4-FFF2-40B4-BE49-F238E27FC236}">
                <a16:creationId xmlns:a16="http://schemas.microsoft.com/office/drawing/2014/main" id="{3025779A-CED3-639C-6161-CB8CE2D91EDC}"/>
              </a:ext>
            </a:extLst>
          </p:cNvPr>
          <p:cNvSpPr/>
          <p:nvPr/>
        </p:nvSpPr>
        <p:spPr>
          <a:xfrm>
            <a:off x="609600" y="2717800"/>
            <a:ext cx="990600" cy="3276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0" name="Rectangle 9">
            <a:extLst>
              <a:ext uri="{FF2B5EF4-FFF2-40B4-BE49-F238E27FC236}">
                <a16:creationId xmlns:a16="http://schemas.microsoft.com/office/drawing/2014/main" id="{B099BAEA-4E9E-BAB9-190F-C757CC5C7C7A}"/>
              </a:ext>
            </a:extLst>
          </p:cNvPr>
          <p:cNvSpPr/>
          <p:nvPr/>
        </p:nvSpPr>
        <p:spPr>
          <a:xfrm>
            <a:off x="1520009" y="2685143"/>
            <a:ext cx="990600" cy="3276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1" name="Rectangle 10">
            <a:extLst>
              <a:ext uri="{FF2B5EF4-FFF2-40B4-BE49-F238E27FC236}">
                <a16:creationId xmlns:a16="http://schemas.microsoft.com/office/drawing/2014/main" id="{10A0244E-67D0-327D-DA3F-2FA15D4A49B3}"/>
              </a:ext>
            </a:extLst>
          </p:cNvPr>
          <p:cNvSpPr/>
          <p:nvPr/>
        </p:nvSpPr>
        <p:spPr>
          <a:xfrm>
            <a:off x="4461328" y="2685143"/>
            <a:ext cx="990600" cy="3276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Rectangle 11">
            <a:extLst>
              <a:ext uri="{FF2B5EF4-FFF2-40B4-BE49-F238E27FC236}">
                <a16:creationId xmlns:a16="http://schemas.microsoft.com/office/drawing/2014/main" id="{D322453D-9501-C91D-4DF6-F9DF8983438F}"/>
              </a:ext>
            </a:extLst>
          </p:cNvPr>
          <p:cNvSpPr/>
          <p:nvPr/>
        </p:nvSpPr>
        <p:spPr>
          <a:xfrm>
            <a:off x="2364377" y="2717800"/>
            <a:ext cx="8570323" cy="3174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4071283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95D8A7-A0D0-498A-B72E-A7732B09C496}"/>
              </a:ext>
            </a:extLst>
          </p:cNvPr>
          <p:cNvPicPr/>
          <p:nvPr/>
        </p:nvPicPr>
        <p:blipFill>
          <a:blip r:embed="rId3"/>
          <a:stretch>
            <a:fillRect/>
          </a:stretch>
        </p:blipFill>
        <p:spPr>
          <a:xfrm>
            <a:off x="76200" y="3396932"/>
            <a:ext cx="5943600" cy="2299335"/>
          </a:xfrm>
          <a:prstGeom prst="rect">
            <a:avLst/>
          </a:prstGeom>
        </p:spPr>
      </p:pic>
      <p:sp>
        <p:nvSpPr>
          <p:cNvPr id="2" name="TextBox 1">
            <a:extLst>
              <a:ext uri="{FF2B5EF4-FFF2-40B4-BE49-F238E27FC236}">
                <a16:creationId xmlns:a16="http://schemas.microsoft.com/office/drawing/2014/main" id="{31DFEF57-D773-4B90-B962-C17520855637}"/>
              </a:ext>
            </a:extLst>
          </p:cNvPr>
          <p:cNvSpPr txBox="1"/>
          <p:nvPr/>
        </p:nvSpPr>
        <p:spPr>
          <a:xfrm>
            <a:off x="538480" y="2696447"/>
            <a:ext cx="185928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Bleeding</a:t>
            </a:r>
          </a:p>
        </p:txBody>
      </p:sp>
      <p:sp>
        <p:nvSpPr>
          <p:cNvPr id="6" name="TextBox 5">
            <a:extLst>
              <a:ext uri="{FF2B5EF4-FFF2-40B4-BE49-F238E27FC236}">
                <a16:creationId xmlns:a16="http://schemas.microsoft.com/office/drawing/2014/main" id="{D97A926D-0DAA-486E-BA00-045AB9A88D3A}"/>
              </a:ext>
            </a:extLst>
          </p:cNvPr>
          <p:cNvSpPr txBox="1"/>
          <p:nvPr/>
        </p:nvSpPr>
        <p:spPr>
          <a:xfrm>
            <a:off x="396240" y="5896907"/>
            <a:ext cx="185928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Dipping</a:t>
            </a:r>
          </a:p>
        </p:txBody>
      </p:sp>
      <p:pic>
        <p:nvPicPr>
          <p:cNvPr id="7" name="Picture 6">
            <a:extLst>
              <a:ext uri="{FF2B5EF4-FFF2-40B4-BE49-F238E27FC236}">
                <a16:creationId xmlns:a16="http://schemas.microsoft.com/office/drawing/2014/main" id="{AABFFD2F-2E70-47D4-9DAF-E5B290FC4B29}"/>
              </a:ext>
            </a:extLst>
          </p:cNvPr>
          <p:cNvPicPr/>
          <p:nvPr/>
        </p:nvPicPr>
        <p:blipFill>
          <a:blip r:embed="rId4"/>
          <a:stretch>
            <a:fillRect/>
          </a:stretch>
        </p:blipFill>
        <p:spPr>
          <a:xfrm>
            <a:off x="6131560" y="210730"/>
            <a:ext cx="5943600" cy="2349500"/>
          </a:xfrm>
          <a:prstGeom prst="rect">
            <a:avLst/>
          </a:prstGeom>
        </p:spPr>
      </p:pic>
      <p:sp>
        <p:nvSpPr>
          <p:cNvPr id="8" name="TextBox 7">
            <a:extLst>
              <a:ext uri="{FF2B5EF4-FFF2-40B4-BE49-F238E27FC236}">
                <a16:creationId xmlns:a16="http://schemas.microsoft.com/office/drawing/2014/main" id="{6F9825BF-DA2D-4446-9781-B50B764C2F07}"/>
              </a:ext>
            </a:extLst>
          </p:cNvPr>
          <p:cNvSpPr txBox="1"/>
          <p:nvPr/>
        </p:nvSpPr>
        <p:spPr>
          <a:xfrm>
            <a:off x="6360160" y="2696447"/>
            <a:ext cx="332232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Seesawing/fluctuating</a:t>
            </a:r>
          </a:p>
        </p:txBody>
      </p:sp>
      <p:pic>
        <p:nvPicPr>
          <p:cNvPr id="9" name="Picture 8">
            <a:extLst>
              <a:ext uri="{FF2B5EF4-FFF2-40B4-BE49-F238E27FC236}">
                <a16:creationId xmlns:a16="http://schemas.microsoft.com/office/drawing/2014/main" id="{4E8FA99E-8712-47BA-9910-C5626604B579}"/>
              </a:ext>
            </a:extLst>
          </p:cNvPr>
          <p:cNvPicPr/>
          <p:nvPr/>
        </p:nvPicPr>
        <p:blipFill>
          <a:blip r:embed="rId5"/>
          <a:stretch>
            <a:fillRect/>
          </a:stretch>
        </p:blipFill>
        <p:spPr>
          <a:xfrm>
            <a:off x="6131560" y="3385502"/>
            <a:ext cx="5943600" cy="2310765"/>
          </a:xfrm>
          <a:prstGeom prst="rect">
            <a:avLst/>
          </a:prstGeom>
        </p:spPr>
      </p:pic>
      <p:sp>
        <p:nvSpPr>
          <p:cNvPr id="10" name="TextBox 9">
            <a:extLst>
              <a:ext uri="{FF2B5EF4-FFF2-40B4-BE49-F238E27FC236}">
                <a16:creationId xmlns:a16="http://schemas.microsoft.com/office/drawing/2014/main" id="{D9205687-7EAE-49D1-A080-D5324770EA84}"/>
              </a:ext>
            </a:extLst>
          </p:cNvPr>
          <p:cNvSpPr txBox="1"/>
          <p:nvPr/>
        </p:nvSpPr>
        <p:spPr>
          <a:xfrm>
            <a:off x="6289040" y="5857169"/>
            <a:ext cx="332232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Plateauing</a:t>
            </a:r>
          </a:p>
        </p:txBody>
      </p:sp>
      <p:pic>
        <p:nvPicPr>
          <p:cNvPr id="1026" name="Picture 2">
            <a:extLst>
              <a:ext uri="{FF2B5EF4-FFF2-40B4-BE49-F238E27FC236}">
                <a16:creationId xmlns:a16="http://schemas.microsoft.com/office/drawing/2014/main" id="{1EBE55F0-8E5C-43C3-B79E-673D295998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550" y="228857"/>
            <a:ext cx="593725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79974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2C4AE3C-3FFD-4A2A-804B-C5486551CF2F}"/>
              </a:ext>
            </a:extLst>
          </p:cNvPr>
          <p:cNvPicPr/>
          <p:nvPr/>
        </p:nvPicPr>
        <p:blipFill>
          <a:blip r:embed="rId3"/>
          <a:stretch>
            <a:fillRect/>
          </a:stretch>
        </p:blipFill>
        <p:spPr>
          <a:xfrm>
            <a:off x="76200" y="339972"/>
            <a:ext cx="5943600" cy="2256155"/>
          </a:xfrm>
          <a:prstGeom prst="rect">
            <a:avLst/>
          </a:prstGeom>
        </p:spPr>
      </p:pic>
      <p:pic>
        <p:nvPicPr>
          <p:cNvPr id="12" name="Picture 11">
            <a:extLst>
              <a:ext uri="{FF2B5EF4-FFF2-40B4-BE49-F238E27FC236}">
                <a16:creationId xmlns:a16="http://schemas.microsoft.com/office/drawing/2014/main" id="{E385F297-223F-4A48-979B-E4E97AB2CE05}"/>
              </a:ext>
            </a:extLst>
          </p:cNvPr>
          <p:cNvPicPr/>
          <p:nvPr/>
        </p:nvPicPr>
        <p:blipFill>
          <a:blip r:embed="rId4"/>
          <a:stretch>
            <a:fillRect/>
          </a:stretch>
        </p:blipFill>
        <p:spPr>
          <a:xfrm>
            <a:off x="76200" y="3334047"/>
            <a:ext cx="5943600" cy="2325370"/>
          </a:xfrm>
          <a:prstGeom prst="rect">
            <a:avLst/>
          </a:prstGeom>
        </p:spPr>
      </p:pic>
      <p:pic>
        <p:nvPicPr>
          <p:cNvPr id="13" name="Picture 12">
            <a:extLst>
              <a:ext uri="{FF2B5EF4-FFF2-40B4-BE49-F238E27FC236}">
                <a16:creationId xmlns:a16="http://schemas.microsoft.com/office/drawing/2014/main" id="{47DA0A5C-7881-42CA-A67E-B64AB9E0F704}"/>
              </a:ext>
            </a:extLst>
          </p:cNvPr>
          <p:cNvPicPr/>
          <p:nvPr/>
        </p:nvPicPr>
        <p:blipFill>
          <a:blip r:embed="rId5"/>
          <a:stretch>
            <a:fillRect/>
          </a:stretch>
        </p:blipFill>
        <p:spPr>
          <a:xfrm>
            <a:off x="6121400" y="339972"/>
            <a:ext cx="5943600" cy="2277745"/>
          </a:xfrm>
          <a:prstGeom prst="rect">
            <a:avLst/>
          </a:prstGeom>
        </p:spPr>
      </p:pic>
      <p:pic>
        <p:nvPicPr>
          <p:cNvPr id="14" name="Picture 13">
            <a:extLst>
              <a:ext uri="{FF2B5EF4-FFF2-40B4-BE49-F238E27FC236}">
                <a16:creationId xmlns:a16="http://schemas.microsoft.com/office/drawing/2014/main" id="{1DD9267B-CEC3-4ED8-BC5C-72E6D2A04C67}"/>
              </a:ext>
            </a:extLst>
          </p:cNvPr>
          <p:cNvPicPr/>
          <p:nvPr/>
        </p:nvPicPr>
        <p:blipFill>
          <a:blip r:embed="rId6"/>
          <a:stretch>
            <a:fillRect/>
          </a:stretch>
        </p:blipFill>
        <p:spPr>
          <a:xfrm>
            <a:off x="6121400" y="3334047"/>
            <a:ext cx="5943600" cy="2286000"/>
          </a:xfrm>
          <a:prstGeom prst="rect">
            <a:avLst/>
          </a:prstGeom>
        </p:spPr>
      </p:pic>
    </p:spTree>
    <p:extLst>
      <p:ext uri="{BB962C8B-B14F-4D97-AF65-F5344CB8AC3E}">
        <p14:creationId xmlns:p14="http://schemas.microsoft.com/office/powerpoint/2010/main" val="25409669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081548" y="137652"/>
            <a:ext cx="9812594" cy="1396180"/>
          </a:xfrm>
          <a:effectLst/>
        </p:spPr>
        <p:txBody>
          <a:bodyPr>
            <a:normAutofit/>
          </a:bodyPr>
          <a:lstStyle/>
          <a:p>
            <a:pPr algn="ctr">
              <a:defRPr/>
            </a:pPr>
            <a:r>
              <a:rPr lang="en-US" sz="4000" dirty="0">
                <a:solidFill>
                  <a:schemeClr val="tx1"/>
                </a:solidFill>
                <a:effectLst/>
                <a:latin typeface="Arial" pitchFamily="34" charset="0"/>
                <a:cs typeface="Arial" pitchFamily="34" charset="0"/>
              </a:rPr>
              <a:t>Selecting and Matching </a:t>
            </a:r>
            <a:r>
              <a:rPr lang="en-US" sz="4000" dirty="0">
                <a:effectLst/>
                <a:cs typeface="Arial" pitchFamily="34" charset="0"/>
              </a:rPr>
              <a:t>Interventions</a:t>
            </a:r>
            <a:br>
              <a:rPr lang="en-US" i="1" dirty="0">
                <a:solidFill>
                  <a:schemeClr val="tx1"/>
                </a:solidFill>
                <a:latin typeface="Arial" pitchFamily="34" charset="0"/>
                <a:cs typeface="Arial" pitchFamily="34" charset="0"/>
              </a:rPr>
            </a:br>
            <a:r>
              <a:rPr lang="en-US" sz="3600" i="1" dirty="0">
                <a:solidFill>
                  <a:schemeClr val="tx1"/>
                </a:solidFill>
                <a:effectLst/>
                <a:latin typeface="Arial" pitchFamily="34" charset="0"/>
                <a:cs typeface="Arial" pitchFamily="34" charset="0"/>
              </a:rPr>
              <a:t>Fit</a:t>
            </a:r>
            <a:r>
              <a:rPr lang="en-US" sz="3600" dirty="0">
                <a:solidFill>
                  <a:schemeClr val="tx1"/>
                </a:solidFill>
                <a:effectLst/>
                <a:latin typeface="Arial" pitchFamily="34" charset="0"/>
                <a:cs typeface="Arial" pitchFamily="34" charset="0"/>
              </a:rPr>
              <a:t> and </a:t>
            </a:r>
            <a:r>
              <a:rPr lang="en-US" sz="3600" i="1" dirty="0">
                <a:solidFill>
                  <a:schemeClr val="tx1"/>
                </a:solidFill>
                <a:effectLst/>
                <a:latin typeface="Arial" pitchFamily="34" charset="0"/>
                <a:cs typeface="Arial" pitchFamily="34" charset="0"/>
              </a:rPr>
              <a:t>Effect</a:t>
            </a:r>
            <a:endParaRPr lang="en-US" i="1" dirty="0">
              <a:solidFill>
                <a:schemeClr val="tx1"/>
              </a:solidFill>
              <a:effectLst/>
              <a:latin typeface="Arial" pitchFamily="34" charset="0"/>
              <a:cs typeface="Arial" pitchFamily="34" charset="0"/>
            </a:endParaRPr>
          </a:p>
        </p:txBody>
      </p:sp>
      <p:sp>
        <p:nvSpPr>
          <p:cNvPr id="25603" name="Content Placeholder 2"/>
          <p:cNvSpPr>
            <a:spLocks noGrp="1"/>
          </p:cNvSpPr>
          <p:nvPr>
            <p:ph idx="1"/>
          </p:nvPr>
        </p:nvSpPr>
        <p:spPr>
          <a:xfrm>
            <a:off x="649356" y="1602658"/>
            <a:ext cx="10805225" cy="4721942"/>
          </a:xfrm>
          <a:effectLst/>
        </p:spPr>
        <p:txBody>
          <a:bodyPr>
            <a:normAutofit/>
          </a:bodyPr>
          <a:lstStyle/>
          <a:p>
            <a:pPr>
              <a:lnSpc>
                <a:spcPct val="110000"/>
              </a:lnSpc>
              <a:spcBef>
                <a:spcPts val="600"/>
              </a:spcBef>
              <a:buClr>
                <a:schemeClr val="tx1"/>
              </a:buClr>
              <a:buFont typeface="Arial" panose="020B0604020202020204" pitchFamily="34" charset="0"/>
              <a:buChar char="•"/>
              <a:defRPr/>
            </a:pPr>
            <a:r>
              <a:rPr lang="en-US" sz="2800" i="1" dirty="0">
                <a:effectLst/>
                <a:cs typeface="Arial" pitchFamily="34" charset="0"/>
              </a:rPr>
              <a:t>Fit</a:t>
            </a:r>
            <a:r>
              <a:rPr lang="en-US" sz="2800" dirty="0">
                <a:effectLst/>
                <a:cs typeface="Arial" pitchFamily="34" charset="0"/>
              </a:rPr>
              <a:t>: The degree to which a way of working with a client matches his or her worldview, culture, and ideas about change.</a:t>
            </a:r>
          </a:p>
          <a:p>
            <a:pPr lvl="1">
              <a:lnSpc>
                <a:spcPct val="110000"/>
              </a:lnSpc>
              <a:spcBef>
                <a:spcPts val="600"/>
              </a:spcBef>
              <a:buClr>
                <a:schemeClr val="tx1"/>
              </a:buClr>
              <a:buFont typeface="Arial" panose="020B0604020202020204" pitchFamily="34" charset="0"/>
              <a:buChar char="•"/>
              <a:defRPr/>
            </a:pPr>
            <a:r>
              <a:rPr lang="en-US" sz="2400" dirty="0">
                <a:effectLst/>
                <a:cs typeface="Arial" pitchFamily="34" charset="0"/>
              </a:rPr>
              <a:t>Consider assessment processes, diagnosis, the use of interventions, etc.</a:t>
            </a:r>
          </a:p>
          <a:p>
            <a:pPr lvl="1">
              <a:lnSpc>
                <a:spcPct val="110000"/>
              </a:lnSpc>
              <a:spcBef>
                <a:spcPts val="600"/>
              </a:spcBef>
              <a:buClr>
                <a:schemeClr val="tx1"/>
              </a:buClr>
              <a:buFont typeface="Arial" panose="020B0604020202020204" pitchFamily="34" charset="0"/>
              <a:buChar char="•"/>
              <a:defRPr/>
            </a:pPr>
            <a:r>
              <a:rPr lang="en-US" sz="2400" dirty="0">
                <a:effectLst/>
                <a:cs typeface="Arial" pitchFamily="34" charset="0"/>
              </a:rPr>
              <a:t>Feedback that focuses on the alliance assists with increasing fit.</a:t>
            </a:r>
          </a:p>
          <a:p>
            <a:pPr>
              <a:lnSpc>
                <a:spcPct val="110000"/>
              </a:lnSpc>
              <a:spcBef>
                <a:spcPts val="600"/>
              </a:spcBef>
              <a:buClr>
                <a:schemeClr val="tx1"/>
              </a:buClr>
              <a:buFont typeface="Arial" panose="020B0604020202020204" pitchFamily="34" charset="0"/>
              <a:buChar char="•"/>
              <a:defRPr/>
            </a:pPr>
            <a:r>
              <a:rPr lang="en-US" sz="2800" i="1" dirty="0">
                <a:effectLst/>
                <a:cs typeface="Arial" pitchFamily="34" charset="0"/>
              </a:rPr>
              <a:t>Effect</a:t>
            </a:r>
            <a:r>
              <a:rPr lang="en-US" sz="2800" dirty="0">
                <a:effectLst/>
                <a:cs typeface="Arial" pitchFamily="34" charset="0"/>
              </a:rPr>
              <a:t>: Did the intervention, at minimum, benefit the client, and at best contribute to a positive, measurable outcome?</a:t>
            </a:r>
          </a:p>
          <a:p>
            <a:pPr lvl="1">
              <a:lnSpc>
                <a:spcPct val="110000"/>
              </a:lnSpc>
              <a:spcBef>
                <a:spcPts val="600"/>
              </a:spcBef>
              <a:buClr>
                <a:schemeClr val="tx1"/>
              </a:buClr>
              <a:buFont typeface="Arial" panose="020B0604020202020204" pitchFamily="34" charset="0"/>
              <a:buChar char="•"/>
              <a:defRPr/>
            </a:pPr>
            <a:r>
              <a:rPr lang="en-US" sz="2400" dirty="0">
                <a:effectLst/>
                <a:cs typeface="Arial" pitchFamily="34" charset="0"/>
              </a:rPr>
              <a:t>Feedback that focuses on the client’s subjective interpretation of the benefit of services assists with increasing effect.</a:t>
            </a:r>
          </a:p>
        </p:txBody>
      </p:sp>
    </p:spTree>
    <p:extLst>
      <p:ext uri="{BB962C8B-B14F-4D97-AF65-F5344CB8AC3E}">
        <p14:creationId xmlns:p14="http://schemas.microsoft.com/office/powerpoint/2010/main" val="11472832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5603">
                                            <p:txEl>
                                              <p:pRg st="4" end="4"/>
                                            </p:txEl>
                                          </p:spTgt>
                                        </p:tgtEl>
                                        <p:attrNameLst>
                                          <p:attrName>style.visibility</p:attrName>
                                        </p:attrNameLst>
                                      </p:cBhvr>
                                      <p:to>
                                        <p:strVal val="visible"/>
                                      </p:to>
                                    </p:set>
                                    <p:anim calcmode="lin" valueType="num">
                                      <p:cBhvr additive="base">
                                        <p:cTn id="31" dur="500" fill="hold"/>
                                        <p:tgtEl>
                                          <p:spTgt spid="2560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560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a:extLst>
            <a:ext uri="{FF2B5EF4-FFF2-40B4-BE49-F238E27FC236}">
              <a16:creationId xmlns:a16="http://schemas.microsoft.com/office/drawing/2014/main" id="{E9A78245-4B86-7DA5-C222-DDFC2FD75D7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5089E40-FFEF-D44F-9C44-1AE5D6724CD7}"/>
              </a:ext>
            </a:extLst>
          </p:cNvPr>
          <p:cNvPicPr>
            <a:picLocks noChangeAspect="1"/>
          </p:cNvPicPr>
          <p:nvPr/>
        </p:nvPicPr>
        <p:blipFill rotWithShape="1">
          <a:blip r:embed="rId4"/>
          <a:srcRect r="5778"/>
          <a:stretch/>
        </p:blipFill>
        <p:spPr>
          <a:xfrm>
            <a:off x="20" y="10"/>
            <a:ext cx="12191980" cy="6857990"/>
          </a:xfrm>
          <a:prstGeom prst="rect">
            <a:avLst/>
          </a:prstGeom>
        </p:spPr>
      </p:pic>
    </p:spTree>
    <p:extLst>
      <p:ext uri="{BB962C8B-B14F-4D97-AF65-F5344CB8AC3E}">
        <p14:creationId xmlns:p14="http://schemas.microsoft.com/office/powerpoint/2010/main" val="1857530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BAE895-2853-470E-A611-7AFBB4E02320}"/>
              </a:ext>
            </a:extLst>
          </p:cNvPr>
          <p:cNvPicPr>
            <a:picLocks noChangeAspect="1"/>
          </p:cNvPicPr>
          <p:nvPr/>
        </p:nvPicPr>
        <p:blipFill>
          <a:blip r:embed="rId2"/>
          <a:stretch>
            <a:fillRect/>
          </a:stretch>
        </p:blipFill>
        <p:spPr>
          <a:xfrm>
            <a:off x="1282431" y="0"/>
            <a:ext cx="9627137" cy="6858000"/>
          </a:xfrm>
          <a:prstGeom prst="rect">
            <a:avLst/>
          </a:prstGeom>
        </p:spPr>
      </p:pic>
    </p:spTree>
    <p:extLst>
      <p:ext uri="{BB962C8B-B14F-4D97-AF65-F5344CB8AC3E}">
        <p14:creationId xmlns:p14="http://schemas.microsoft.com/office/powerpoint/2010/main" val="280942489"/>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6AB40E-AE62-4152-A77F-EFB9FEBFC7FF}"/>
              </a:ext>
            </a:extLst>
          </p:cNvPr>
          <p:cNvPicPr>
            <a:picLocks noChangeAspect="1"/>
          </p:cNvPicPr>
          <p:nvPr/>
        </p:nvPicPr>
        <p:blipFill>
          <a:blip r:embed="rId2"/>
          <a:stretch>
            <a:fillRect/>
          </a:stretch>
        </p:blipFill>
        <p:spPr>
          <a:xfrm>
            <a:off x="995109" y="0"/>
            <a:ext cx="10201782" cy="6858000"/>
          </a:xfrm>
          <a:prstGeom prst="rect">
            <a:avLst/>
          </a:prstGeom>
        </p:spPr>
      </p:pic>
    </p:spTree>
    <p:extLst>
      <p:ext uri="{BB962C8B-B14F-4D97-AF65-F5344CB8AC3E}">
        <p14:creationId xmlns:p14="http://schemas.microsoft.com/office/powerpoint/2010/main" val="3407560941"/>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8649" y="599757"/>
            <a:ext cx="12250649" cy="4846320"/>
          </a:xfrm>
          <a:prstGeom prst="rect">
            <a:avLst/>
          </a:prstGeom>
        </p:spPr>
      </p:pic>
      <p:sp>
        <p:nvSpPr>
          <p:cNvPr id="3" name="TextBox 2">
            <a:extLst>
              <a:ext uri="{FF2B5EF4-FFF2-40B4-BE49-F238E27FC236}">
                <a16:creationId xmlns:a16="http://schemas.microsoft.com/office/drawing/2014/main" id="{522C6B21-8BBE-4F98-9644-3BBD7D754C5E}"/>
              </a:ext>
            </a:extLst>
          </p:cNvPr>
          <p:cNvSpPr txBox="1"/>
          <p:nvPr/>
        </p:nvSpPr>
        <p:spPr>
          <a:xfrm>
            <a:off x="1126838" y="6309271"/>
            <a:ext cx="4969162" cy="276999"/>
          </a:xfrm>
          <a:prstGeom prst="rect">
            <a:avLst/>
          </a:prstGeom>
          <a:noFill/>
        </p:spPr>
        <p:txBody>
          <a:bodyPr wrap="square" rtlCol="0">
            <a:spAutoFit/>
          </a:bodyPr>
          <a:lstStyle/>
          <a:p>
            <a:r>
              <a:rPr lang="en-US" sz="1200" dirty="0">
                <a:solidFill>
                  <a:schemeClr val="accent3">
                    <a:lumMod val="75000"/>
                  </a:schemeClr>
                </a:solidFill>
                <a:latin typeface="Arial" panose="020B0604020202020204" pitchFamily="34" charset="0"/>
                <a:cs typeface="Arial" panose="020B0604020202020204" pitchFamily="34" charset="0"/>
              </a:rPr>
              <a:t>Imagine OMS – https://www.bobbertolino.com/imagine-oms</a:t>
            </a:r>
          </a:p>
        </p:txBody>
      </p:sp>
    </p:spTree>
    <p:extLst>
      <p:ext uri="{BB962C8B-B14F-4D97-AF65-F5344CB8AC3E}">
        <p14:creationId xmlns:p14="http://schemas.microsoft.com/office/powerpoint/2010/main" val="2498283611"/>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9364" y="353291"/>
            <a:ext cx="11645549" cy="3657600"/>
          </a:xfrm>
          <a:prstGeom prst="rect">
            <a:avLst/>
          </a:prstGeom>
        </p:spPr>
      </p:pic>
      <p:pic>
        <p:nvPicPr>
          <p:cNvPr id="3" name="Picture 2"/>
          <p:cNvPicPr>
            <a:picLocks noChangeAspect="1"/>
          </p:cNvPicPr>
          <p:nvPr/>
        </p:nvPicPr>
        <p:blipFill>
          <a:blip r:embed="rId4"/>
          <a:stretch>
            <a:fillRect/>
          </a:stretch>
        </p:blipFill>
        <p:spPr>
          <a:xfrm>
            <a:off x="32272" y="4495800"/>
            <a:ext cx="12174968" cy="2194560"/>
          </a:xfrm>
          <a:prstGeom prst="rect">
            <a:avLst/>
          </a:prstGeom>
        </p:spPr>
      </p:pic>
      <p:sp>
        <p:nvSpPr>
          <p:cNvPr id="4" name="Oval 3"/>
          <p:cNvSpPr/>
          <p:nvPr/>
        </p:nvSpPr>
        <p:spPr>
          <a:xfrm>
            <a:off x="6160655" y="646544"/>
            <a:ext cx="1505527" cy="235527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TextBox 4">
            <a:extLst>
              <a:ext uri="{FF2B5EF4-FFF2-40B4-BE49-F238E27FC236}">
                <a16:creationId xmlns:a16="http://schemas.microsoft.com/office/drawing/2014/main" id="{36C615F2-20D4-40FE-BA25-029EB9F078BF}"/>
              </a:ext>
            </a:extLst>
          </p:cNvPr>
          <p:cNvSpPr txBox="1"/>
          <p:nvPr/>
        </p:nvSpPr>
        <p:spPr>
          <a:xfrm>
            <a:off x="1126838" y="6504709"/>
            <a:ext cx="4969162" cy="276999"/>
          </a:xfrm>
          <a:prstGeom prst="rect">
            <a:avLst/>
          </a:prstGeom>
          <a:noFill/>
        </p:spPr>
        <p:txBody>
          <a:bodyPr wrap="square" rtlCol="0">
            <a:spAutoFit/>
          </a:bodyPr>
          <a:lstStyle/>
          <a:p>
            <a:r>
              <a:rPr lang="en-US" sz="1200" dirty="0">
                <a:solidFill>
                  <a:schemeClr val="accent3">
                    <a:lumMod val="75000"/>
                  </a:schemeClr>
                </a:solidFill>
                <a:latin typeface="Arial" panose="020B0604020202020204" pitchFamily="34" charset="0"/>
                <a:cs typeface="Arial" panose="020B0604020202020204" pitchFamily="34" charset="0"/>
              </a:rPr>
              <a:t>Imagine OMS – https://www.bobbertolino.com/imagine-oms</a:t>
            </a:r>
          </a:p>
        </p:txBody>
      </p:sp>
    </p:spTree>
    <p:extLst>
      <p:ext uri="{BB962C8B-B14F-4D97-AF65-F5344CB8AC3E}">
        <p14:creationId xmlns:p14="http://schemas.microsoft.com/office/powerpoint/2010/main" val="3282279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6200" y="503873"/>
            <a:ext cx="9704518" cy="6035040"/>
          </a:xfrm>
          <a:prstGeom prst="rect">
            <a:avLst/>
          </a:prstGeom>
        </p:spPr>
      </p:pic>
      <p:pic>
        <p:nvPicPr>
          <p:cNvPr id="5" name="Picture 4"/>
          <p:cNvPicPr>
            <a:picLocks noChangeAspect="1"/>
          </p:cNvPicPr>
          <p:nvPr/>
        </p:nvPicPr>
        <p:blipFill>
          <a:blip r:embed="rId3"/>
          <a:stretch>
            <a:fillRect/>
          </a:stretch>
        </p:blipFill>
        <p:spPr>
          <a:xfrm>
            <a:off x="5473210" y="793752"/>
            <a:ext cx="6718790" cy="3890962"/>
          </a:xfrm>
          <a:prstGeom prst="rect">
            <a:avLst/>
          </a:prstGeom>
        </p:spPr>
      </p:pic>
      <p:sp>
        <p:nvSpPr>
          <p:cNvPr id="4" name="TextBox 3">
            <a:extLst>
              <a:ext uri="{FF2B5EF4-FFF2-40B4-BE49-F238E27FC236}">
                <a16:creationId xmlns:a16="http://schemas.microsoft.com/office/drawing/2014/main" id="{0366D801-F70E-46D1-875F-C3DB86A1B48D}"/>
              </a:ext>
            </a:extLst>
          </p:cNvPr>
          <p:cNvSpPr txBox="1"/>
          <p:nvPr/>
        </p:nvSpPr>
        <p:spPr>
          <a:xfrm>
            <a:off x="6964220" y="6307454"/>
            <a:ext cx="4969162" cy="276999"/>
          </a:xfrm>
          <a:prstGeom prst="rect">
            <a:avLst/>
          </a:prstGeom>
          <a:noFill/>
        </p:spPr>
        <p:txBody>
          <a:bodyPr wrap="square" rtlCol="0">
            <a:spAutoFit/>
          </a:bodyPr>
          <a:lstStyle/>
          <a:p>
            <a:r>
              <a:rPr lang="en-US" sz="1200" dirty="0">
                <a:solidFill>
                  <a:schemeClr val="accent3">
                    <a:lumMod val="75000"/>
                  </a:schemeClr>
                </a:solidFill>
                <a:latin typeface="Arial" panose="020B0604020202020204" pitchFamily="34" charset="0"/>
                <a:cs typeface="Arial" panose="020B0604020202020204" pitchFamily="34" charset="0"/>
              </a:rPr>
              <a:t>Imagine OMS – https://www.bobbertolino.com/imagine-oms</a:t>
            </a:r>
          </a:p>
        </p:txBody>
      </p:sp>
    </p:spTree>
    <p:extLst>
      <p:ext uri="{BB962C8B-B14F-4D97-AF65-F5344CB8AC3E}">
        <p14:creationId xmlns:p14="http://schemas.microsoft.com/office/powerpoint/2010/main" val="2272807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eelOff"/>
      </p:transition>
    </mc:Choice>
    <mc:Fallback xmlns="">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a:xfrm>
            <a:off x="1168400" y="830317"/>
            <a:ext cx="9776505" cy="4162098"/>
          </a:xfrm>
        </p:spPr>
        <p:txBody>
          <a:bodyPr>
            <a:normAutofit/>
          </a:bodyPr>
          <a:lstStyle/>
          <a:p>
            <a:pPr>
              <a:defRPr/>
            </a:pPr>
            <a:r>
              <a:rPr lang="en-US" sz="4800" b="0" cap="none" dirty="0">
                <a:effectLst/>
                <a:latin typeface="Arial" pitchFamily="34" charset="0"/>
                <a:cs typeface="Arial" pitchFamily="34" charset="0"/>
              </a:rPr>
              <a:t>Terminology</a:t>
            </a:r>
            <a:endParaRPr lang="en-US" sz="3200" b="0" cap="none" dirty="0">
              <a:solidFill>
                <a:schemeClr val="tx1"/>
              </a:solidFill>
              <a:effectLst/>
              <a:latin typeface="Arial" pitchFamily="34" charset="0"/>
              <a:cs typeface="Arial" pitchFamily="34" charset="0"/>
            </a:endParaRPr>
          </a:p>
        </p:txBody>
      </p:sp>
      <p:sp>
        <p:nvSpPr>
          <p:cNvPr id="1024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1338436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621971" y="165723"/>
            <a:ext cx="8974512" cy="6217920"/>
          </a:xfrm>
          <a:prstGeom prst="rect">
            <a:avLst/>
          </a:prstGeom>
        </p:spPr>
      </p:pic>
      <p:sp>
        <p:nvSpPr>
          <p:cNvPr id="3" name="TextBox 2">
            <a:extLst>
              <a:ext uri="{FF2B5EF4-FFF2-40B4-BE49-F238E27FC236}">
                <a16:creationId xmlns:a16="http://schemas.microsoft.com/office/drawing/2014/main" id="{5227F624-63A0-4F2A-8992-7AB9BBB8BADA}"/>
              </a:ext>
            </a:extLst>
          </p:cNvPr>
          <p:cNvSpPr txBox="1"/>
          <p:nvPr/>
        </p:nvSpPr>
        <p:spPr>
          <a:xfrm>
            <a:off x="1140065" y="6415278"/>
            <a:ext cx="4969162" cy="276999"/>
          </a:xfrm>
          <a:prstGeom prst="rect">
            <a:avLst/>
          </a:prstGeom>
          <a:noFill/>
        </p:spPr>
        <p:txBody>
          <a:bodyPr wrap="square" rtlCol="0">
            <a:spAutoFit/>
          </a:bodyPr>
          <a:lstStyle/>
          <a:p>
            <a:r>
              <a:rPr lang="en-US" sz="1200" dirty="0">
                <a:solidFill>
                  <a:schemeClr val="accent3">
                    <a:lumMod val="75000"/>
                  </a:schemeClr>
                </a:solidFill>
                <a:latin typeface="Arial" panose="020B0604020202020204" pitchFamily="34" charset="0"/>
                <a:cs typeface="Arial" panose="020B0604020202020204" pitchFamily="34" charset="0"/>
              </a:rPr>
              <a:t>Imagine OMS – https://www.bobbertolino.com/imagine-oms</a:t>
            </a:r>
          </a:p>
        </p:txBody>
      </p:sp>
    </p:spTree>
    <p:extLst>
      <p:ext uri="{BB962C8B-B14F-4D97-AF65-F5344CB8AC3E}">
        <p14:creationId xmlns:p14="http://schemas.microsoft.com/office/powerpoint/2010/main" val="1471856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
            <a:ext cx="8229600" cy="1387475"/>
          </a:xfrm>
        </p:spPr>
        <p:txBody>
          <a:bodyPr>
            <a:normAutofit/>
          </a:bodyPr>
          <a:lstStyle/>
          <a:p>
            <a:pPr algn="ctr" eaLnBrk="1" hangingPunct="1"/>
            <a:r>
              <a:rPr lang="en-US" sz="4000" b="0" dirty="0">
                <a:effectLst/>
                <a:latin typeface="Arial" pitchFamily="34" charset="0"/>
              </a:rPr>
              <a:t>At-Risk Cases</a:t>
            </a:r>
          </a:p>
        </p:txBody>
      </p:sp>
      <p:sp>
        <p:nvSpPr>
          <p:cNvPr id="547843" name="Rectangle 3"/>
          <p:cNvSpPr>
            <a:spLocks noGrp="1" noChangeArrowheads="1"/>
          </p:cNvSpPr>
          <p:nvPr>
            <p:ph idx="1"/>
          </p:nvPr>
        </p:nvSpPr>
        <p:spPr>
          <a:xfrm>
            <a:off x="935421" y="1387476"/>
            <a:ext cx="9963807" cy="5241924"/>
          </a:xfrm>
        </p:spPr>
        <p:txBody>
          <a:bodyPr>
            <a:noAutofit/>
          </a:bodyPr>
          <a:lstStyle/>
          <a:p>
            <a:pPr marL="457200" indent="-457200">
              <a:lnSpc>
                <a:spcPct val="100000"/>
              </a:lnSpc>
              <a:buClrTx/>
              <a:buSzPct val="100000"/>
              <a:buFont typeface="+mj-lt"/>
              <a:buAutoNum type="arabicPeriod"/>
              <a:defRPr/>
            </a:pPr>
            <a:r>
              <a:rPr lang="en-US" sz="3600" dirty="0">
                <a:effectLst/>
                <a:latin typeface="Arial"/>
                <a:cs typeface="Arial" pitchFamily="34" charset="0"/>
              </a:rPr>
              <a:t>Scores at or above the clinical cut-off.</a:t>
            </a:r>
          </a:p>
          <a:p>
            <a:pPr marL="457200" indent="-457200">
              <a:lnSpc>
                <a:spcPct val="100000"/>
              </a:lnSpc>
              <a:buClrTx/>
              <a:buSzPct val="100000"/>
              <a:buFont typeface="+mj-lt"/>
              <a:buAutoNum type="arabicPeriod"/>
              <a:defRPr/>
            </a:pPr>
            <a:r>
              <a:rPr lang="en-US" sz="3600" dirty="0">
                <a:effectLst/>
                <a:latin typeface="Arial"/>
                <a:cs typeface="Arial" pitchFamily="34" charset="0"/>
              </a:rPr>
              <a:t>Lack of progress on the ORS.</a:t>
            </a:r>
          </a:p>
          <a:p>
            <a:pPr marL="457200" indent="-457200">
              <a:lnSpc>
                <a:spcPct val="100000"/>
              </a:lnSpc>
              <a:buClrTx/>
              <a:buSzPct val="100000"/>
              <a:buFont typeface="+mj-lt"/>
              <a:buAutoNum type="arabicPeriod"/>
              <a:defRPr/>
            </a:pPr>
            <a:r>
              <a:rPr lang="en-US" sz="3600" dirty="0">
                <a:effectLst/>
                <a:latin typeface="Arial"/>
                <a:cs typeface="Arial" pitchFamily="34" charset="0"/>
              </a:rPr>
              <a:t>Fluctuating ORS scores (see-saw, bleeding, ditching).</a:t>
            </a:r>
          </a:p>
          <a:p>
            <a:pPr marL="457200" indent="-457200">
              <a:lnSpc>
                <a:spcPct val="100000"/>
              </a:lnSpc>
              <a:buClrTx/>
              <a:buSzPct val="100000"/>
              <a:buFont typeface="+mj-lt"/>
              <a:buAutoNum type="arabicPeriod"/>
              <a:defRPr/>
            </a:pPr>
            <a:r>
              <a:rPr lang="en-US" sz="3600" dirty="0">
                <a:effectLst/>
                <a:latin typeface="Arial"/>
                <a:cs typeface="Arial" pitchFamily="34" charset="0"/>
              </a:rPr>
              <a:t>Problematic alliance scores. </a:t>
            </a:r>
          </a:p>
        </p:txBody>
      </p:sp>
    </p:spTree>
    <p:extLst>
      <p:ext uri="{BB962C8B-B14F-4D97-AF65-F5344CB8AC3E}">
        <p14:creationId xmlns:p14="http://schemas.microsoft.com/office/powerpoint/2010/main" val="18318486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 calcmode="lin" valueType="num">
                                      <p:cBhvr additive="base">
                                        <p:cTn id="7" dur="1000" fill="hold"/>
                                        <p:tgtEl>
                                          <p:spTgt spid="54784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47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47843">
                                            <p:txEl>
                                              <p:pRg st="1" end="1"/>
                                            </p:txEl>
                                          </p:spTgt>
                                        </p:tgtEl>
                                        <p:attrNameLst>
                                          <p:attrName>style.visibility</p:attrName>
                                        </p:attrNameLst>
                                      </p:cBhvr>
                                      <p:to>
                                        <p:strVal val="visible"/>
                                      </p:to>
                                    </p:set>
                                    <p:anim calcmode="lin" valueType="num">
                                      <p:cBhvr additive="base">
                                        <p:cTn id="13" dur="1000" fill="hold"/>
                                        <p:tgtEl>
                                          <p:spTgt spid="54784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5478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47843">
                                            <p:txEl>
                                              <p:pRg st="2" end="2"/>
                                            </p:txEl>
                                          </p:spTgt>
                                        </p:tgtEl>
                                        <p:attrNameLst>
                                          <p:attrName>style.visibility</p:attrName>
                                        </p:attrNameLst>
                                      </p:cBhvr>
                                      <p:to>
                                        <p:strVal val="visible"/>
                                      </p:to>
                                    </p:set>
                                    <p:anim calcmode="lin" valueType="num">
                                      <p:cBhvr additive="base">
                                        <p:cTn id="19" dur="1000" fill="hold"/>
                                        <p:tgtEl>
                                          <p:spTgt spid="54784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5478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47843">
                                            <p:txEl>
                                              <p:pRg st="3" end="3"/>
                                            </p:txEl>
                                          </p:spTgt>
                                        </p:tgtEl>
                                        <p:attrNameLst>
                                          <p:attrName>style.visibility</p:attrName>
                                        </p:attrNameLst>
                                      </p:cBhvr>
                                      <p:to>
                                        <p:strVal val="visible"/>
                                      </p:to>
                                    </p:set>
                                    <p:anim calcmode="lin" valueType="num">
                                      <p:cBhvr additive="base">
                                        <p:cTn id="25" dur="1000" fill="hold"/>
                                        <p:tgtEl>
                                          <p:spTgt spid="54784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54784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47782"/>
            <a:ext cx="8229600" cy="1145309"/>
          </a:xfrm>
        </p:spPr>
        <p:txBody>
          <a:bodyPr/>
          <a:lstStyle/>
          <a:p>
            <a:pPr algn="ctr" eaLnBrk="1" hangingPunct="1"/>
            <a:r>
              <a:rPr lang="en-US" sz="4000" dirty="0">
                <a:effectLst/>
              </a:rPr>
              <a:t>Outcomes Indicators</a:t>
            </a:r>
          </a:p>
        </p:txBody>
      </p:sp>
      <p:sp>
        <p:nvSpPr>
          <p:cNvPr id="547843" name="Rectangle 3"/>
          <p:cNvSpPr>
            <a:spLocks noGrp="1" noChangeArrowheads="1"/>
          </p:cNvSpPr>
          <p:nvPr>
            <p:ph type="body" idx="1"/>
          </p:nvPr>
        </p:nvSpPr>
        <p:spPr>
          <a:xfrm>
            <a:off x="863600" y="1293091"/>
            <a:ext cx="10198847" cy="5087389"/>
          </a:xfrm>
        </p:spPr>
        <p:txBody>
          <a:bodyPr>
            <a:normAutofit/>
          </a:bodyPr>
          <a:lstStyle/>
          <a:p>
            <a:pPr marL="609600" indent="-609600">
              <a:lnSpc>
                <a:spcPct val="110000"/>
              </a:lnSpc>
              <a:spcBef>
                <a:spcPts val="600"/>
              </a:spcBef>
              <a:buClr>
                <a:schemeClr val="tx1"/>
              </a:buClr>
              <a:defRPr/>
            </a:pPr>
            <a:r>
              <a:rPr lang="en-US" sz="3000" dirty="0">
                <a:effectLst/>
                <a:cs typeface="Arial" pitchFamily="34" charset="0"/>
              </a:rPr>
              <a:t>What statistics are most meaningful in terms of outcomes?</a:t>
            </a:r>
          </a:p>
          <a:p>
            <a:pPr marL="1066800" lvl="1" indent="-609600">
              <a:lnSpc>
                <a:spcPct val="110000"/>
              </a:lnSpc>
              <a:spcBef>
                <a:spcPts val="600"/>
              </a:spcBef>
              <a:buClr>
                <a:schemeClr val="tx1"/>
              </a:buClr>
              <a:defRPr/>
            </a:pPr>
            <a:r>
              <a:rPr lang="en-US" sz="2800" dirty="0">
                <a:solidFill>
                  <a:schemeClr val="tx2">
                    <a:lumMod val="75000"/>
                  </a:schemeClr>
                </a:solidFill>
                <a:effectLst/>
                <a:cs typeface="Arial" pitchFamily="34" charset="0"/>
              </a:rPr>
              <a:t>Clinical Cutoffs</a:t>
            </a:r>
          </a:p>
          <a:p>
            <a:pPr marL="1066800" lvl="1" indent="-609600">
              <a:lnSpc>
                <a:spcPct val="110000"/>
              </a:lnSpc>
              <a:spcBef>
                <a:spcPts val="600"/>
              </a:spcBef>
              <a:buClr>
                <a:schemeClr val="tx1"/>
              </a:buClr>
              <a:defRPr/>
            </a:pPr>
            <a:r>
              <a:rPr lang="en-US" sz="2800" dirty="0">
                <a:effectLst/>
                <a:cs typeface="Arial" pitchFamily="34" charset="0"/>
              </a:rPr>
              <a:t>Reliable Change Index</a:t>
            </a:r>
          </a:p>
          <a:p>
            <a:pPr marL="1066800" lvl="1" indent="-609600">
              <a:lnSpc>
                <a:spcPct val="110000"/>
              </a:lnSpc>
              <a:spcBef>
                <a:spcPts val="600"/>
              </a:spcBef>
              <a:buClr>
                <a:schemeClr val="tx1"/>
              </a:buClr>
              <a:defRPr/>
            </a:pPr>
            <a:r>
              <a:rPr lang="en-US" sz="2800" dirty="0">
                <a:effectLst/>
                <a:cs typeface="Arial" pitchFamily="34" charset="0"/>
              </a:rPr>
              <a:t>Clinical Significance</a:t>
            </a:r>
          </a:p>
          <a:p>
            <a:pPr marL="1066800" lvl="1" indent="-609600">
              <a:lnSpc>
                <a:spcPct val="110000"/>
              </a:lnSpc>
              <a:spcBef>
                <a:spcPts val="600"/>
              </a:spcBef>
              <a:buClr>
                <a:schemeClr val="tx1"/>
              </a:buClr>
              <a:defRPr/>
            </a:pPr>
            <a:r>
              <a:rPr lang="en-US" sz="2800" dirty="0">
                <a:effectLst/>
                <a:cs typeface="Arial" pitchFamily="34" charset="0"/>
              </a:rPr>
              <a:t>Effect Sizes</a:t>
            </a:r>
          </a:p>
          <a:p>
            <a:pPr marL="1066800" lvl="1" indent="-609600">
              <a:lnSpc>
                <a:spcPct val="110000"/>
              </a:lnSpc>
              <a:spcBef>
                <a:spcPts val="600"/>
              </a:spcBef>
              <a:buClr>
                <a:schemeClr val="tx1"/>
              </a:buClr>
              <a:defRPr/>
            </a:pPr>
            <a:r>
              <a:rPr lang="en-US" sz="2800" dirty="0">
                <a:effectLst/>
                <a:cs typeface="Arial" pitchFamily="34" charset="0"/>
              </a:rPr>
              <a:t>Service Targets/Predictive Trajectories</a:t>
            </a:r>
          </a:p>
        </p:txBody>
      </p:sp>
    </p:spTree>
    <p:extLst>
      <p:ext uri="{BB962C8B-B14F-4D97-AF65-F5344CB8AC3E}">
        <p14:creationId xmlns:p14="http://schemas.microsoft.com/office/powerpoint/2010/main" val="25976799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barn(inVertical)">
                                      <p:cBhvr>
                                        <p:cTn id="7" dur="500"/>
                                        <p:tgtEl>
                                          <p:spTgt spid="54784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47843">
                                            <p:txEl>
                                              <p:pRg st="1" end="1"/>
                                            </p:txEl>
                                          </p:spTgt>
                                        </p:tgtEl>
                                        <p:attrNameLst>
                                          <p:attrName>style.visibility</p:attrName>
                                        </p:attrNameLst>
                                      </p:cBhvr>
                                      <p:to>
                                        <p:strVal val="visible"/>
                                      </p:to>
                                    </p:set>
                                    <p:animEffect transition="in" filter="barn(inVertical)">
                                      <p:cBhvr>
                                        <p:cTn id="10" dur="500"/>
                                        <p:tgtEl>
                                          <p:spTgt spid="54784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47843">
                                            <p:txEl>
                                              <p:pRg st="2" end="2"/>
                                            </p:txEl>
                                          </p:spTgt>
                                        </p:tgtEl>
                                        <p:attrNameLst>
                                          <p:attrName>style.visibility</p:attrName>
                                        </p:attrNameLst>
                                      </p:cBhvr>
                                      <p:to>
                                        <p:strVal val="visible"/>
                                      </p:to>
                                    </p:set>
                                    <p:animEffect transition="in" filter="barn(inVertical)">
                                      <p:cBhvr>
                                        <p:cTn id="13" dur="500"/>
                                        <p:tgtEl>
                                          <p:spTgt spid="547843">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47843">
                                            <p:txEl>
                                              <p:pRg st="3" end="3"/>
                                            </p:txEl>
                                          </p:spTgt>
                                        </p:tgtEl>
                                        <p:attrNameLst>
                                          <p:attrName>style.visibility</p:attrName>
                                        </p:attrNameLst>
                                      </p:cBhvr>
                                      <p:to>
                                        <p:strVal val="visible"/>
                                      </p:to>
                                    </p:set>
                                    <p:animEffect transition="in" filter="barn(inVertical)">
                                      <p:cBhvr>
                                        <p:cTn id="16" dur="500"/>
                                        <p:tgtEl>
                                          <p:spTgt spid="547843">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47843">
                                            <p:txEl>
                                              <p:pRg st="4" end="4"/>
                                            </p:txEl>
                                          </p:spTgt>
                                        </p:tgtEl>
                                        <p:attrNameLst>
                                          <p:attrName>style.visibility</p:attrName>
                                        </p:attrNameLst>
                                      </p:cBhvr>
                                      <p:to>
                                        <p:strVal val="visible"/>
                                      </p:to>
                                    </p:set>
                                    <p:animEffect transition="in" filter="barn(inVertical)">
                                      <p:cBhvr>
                                        <p:cTn id="19" dur="500"/>
                                        <p:tgtEl>
                                          <p:spTgt spid="547843">
                                            <p:txEl>
                                              <p:pRg st="4" end="4"/>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47843">
                                            <p:txEl>
                                              <p:pRg st="5" end="5"/>
                                            </p:txEl>
                                          </p:spTgt>
                                        </p:tgtEl>
                                        <p:attrNameLst>
                                          <p:attrName>style.visibility</p:attrName>
                                        </p:attrNameLst>
                                      </p:cBhvr>
                                      <p:to>
                                        <p:strVal val="visible"/>
                                      </p:to>
                                    </p:set>
                                    <p:animEffect transition="in" filter="barn(inVertical)">
                                      <p:cBhvr>
                                        <p:cTn id="22" dur="500"/>
                                        <p:tgtEl>
                                          <p:spTgt spid="547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199535" y="147783"/>
            <a:ext cx="9733936" cy="904270"/>
          </a:xfrm>
        </p:spPr>
        <p:txBody>
          <a:bodyPr>
            <a:normAutofit/>
          </a:bodyPr>
          <a:lstStyle/>
          <a:p>
            <a:pPr algn="ctr" eaLnBrk="1" hangingPunct="1"/>
            <a:r>
              <a:rPr lang="en-US" sz="3600" dirty="0">
                <a:effectLst/>
              </a:rPr>
              <a:t>Clinical Cutoffs</a:t>
            </a:r>
          </a:p>
        </p:txBody>
      </p:sp>
      <p:sp>
        <p:nvSpPr>
          <p:cNvPr id="547843" name="Rectangle 3"/>
          <p:cNvSpPr>
            <a:spLocks noGrp="1" noChangeArrowheads="1"/>
          </p:cNvSpPr>
          <p:nvPr>
            <p:ph type="body" idx="1"/>
          </p:nvPr>
        </p:nvSpPr>
        <p:spPr>
          <a:xfrm>
            <a:off x="835742" y="1189703"/>
            <a:ext cx="10569677" cy="5160297"/>
          </a:xfrm>
        </p:spPr>
        <p:txBody>
          <a:bodyPr>
            <a:noAutofit/>
          </a:bodyPr>
          <a:lstStyle/>
          <a:p>
            <a:pPr marL="609600" indent="-609600">
              <a:lnSpc>
                <a:spcPct val="100000"/>
              </a:lnSpc>
              <a:spcBef>
                <a:spcPts val="600"/>
              </a:spcBef>
              <a:buClr>
                <a:schemeClr val="tx1"/>
              </a:buClr>
              <a:defRPr/>
            </a:pPr>
            <a:r>
              <a:rPr lang="en-US" sz="3200" i="1" dirty="0">
                <a:effectLst/>
                <a:cs typeface="Arial" pitchFamily="34" charset="0"/>
              </a:rPr>
              <a:t>Clinical cutoff (CC) </a:t>
            </a:r>
            <a:r>
              <a:rPr lang="en-US" sz="3200" dirty="0">
                <a:effectLst/>
                <a:cs typeface="Arial" pitchFamily="34" charset="0"/>
              </a:rPr>
              <a:t>for an outcome measure: (1) Defines the boundary between a normal and clinical range of distress; and (2) Provides a reference point for evaluating the severity of distress for a particular client or client sample. </a:t>
            </a:r>
          </a:p>
          <a:p>
            <a:pPr marL="1066800" lvl="1" indent="-609600">
              <a:lnSpc>
                <a:spcPct val="100000"/>
              </a:lnSpc>
              <a:spcBef>
                <a:spcPts val="600"/>
              </a:spcBef>
              <a:buClr>
                <a:schemeClr val="tx1"/>
              </a:buClr>
              <a:defRPr/>
            </a:pPr>
            <a:r>
              <a:rPr lang="en-US" sz="2800" dirty="0">
                <a:effectLst/>
                <a:cs typeface="Arial" pitchFamily="34" charset="0"/>
              </a:rPr>
              <a:t>CCs for ORS/CORS measure: 25 (&gt;19); 28 (13-19); 32 (≤12)</a:t>
            </a:r>
          </a:p>
          <a:p>
            <a:pPr marL="1066800" lvl="1" indent="-609600">
              <a:lnSpc>
                <a:spcPct val="100000"/>
              </a:lnSpc>
              <a:spcBef>
                <a:spcPts val="600"/>
              </a:spcBef>
              <a:buClr>
                <a:schemeClr val="tx1"/>
              </a:buClr>
              <a:defRPr/>
            </a:pPr>
            <a:r>
              <a:rPr lang="en-US" sz="2800" dirty="0">
                <a:effectLst/>
                <a:cs typeface="Arial" pitchFamily="34" charset="0"/>
              </a:rPr>
              <a:t>Note: 25-33% of people presenting for treatment score above the CC at intake</a:t>
            </a:r>
            <a:endParaRPr lang="en-US" sz="3200" i="1" dirty="0">
              <a:effectLst/>
              <a:cs typeface="Arial" pitchFamily="34" charset="0"/>
            </a:endParaRPr>
          </a:p>
        </p:txBody>
      </p:sp>
    </p:spTree>
    <p:extLst>
      <p:ext uri="{BB962C8B-B14F-4D97-AF65-F5344CB8AC3E}">
        <p14:creationId xmlns:p14="http://schemas.microsoft.com/office/powerpoint/2010/main" val="136958134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 calcmode="lin" valueType="num">
                                      <p:cBhvr additive="base">
                                        <p:cTn id="7" dur="500" fill="hold"/>
                                        <p:tgtEl>
                                          <p:spTgt spid="5478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784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47843">
                                            <p:txEl>
                                              <p:pRg st="1" end="1"/>
                                            </p:txEl>
                                          </p:spTgt>
                                        </p:tgtEl>
                                        <p:attrNameLst>
                                          <p:attrName>style.visibility</p:attrName>
                                        </p:attrNameLst>
                                      </p:cBhvr>
                                      <p:to>
                                        <p:strVal val="visible"/>
                                      </p:to>
                                    </p:set>
                                    <p:anim calcmode="lin" valueType="num">
                                      <p:cBhvr additive="base">
                                        <p:cTn id="11" dur="500" fill="hold"/>
                                        <p:tgtEl>
                                          <p:spTgt spid="54784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4784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47843">
                                            <p:txEl>
                                              <p:pRg st="2" end="2"/>
                                            </p:txEl>
                                          </p:spTgt>
                                        </p:tgtEl>
                                        <p:attrNameLst>
                                          <p:attrName>style.visibility</p:attrName>
                                        </p:attrNameLst>
                                      </p:cBhvr>
                                      <p:to>
                                        <p:strVal val="visible"/>
                                      </p:to>
                                    </p:set>
                                    <p:anim calcmode="lin" valueType="num">
                                      <p:cBhvr additive="base">
                                        <p:cTn id="15" dur="500" fill="hold"/>
                                        <p:tgtEl>
                                          <p:spTgt spid="54784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4784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199535" y="147783"/>
            <a:ext cx="9733936" cy="982928"/>
          </a:xfrm>
        </p:spPr>
        <p:txBody>
          <a:bodyPr>
            <a:normAutofit/>
          </a:bodyPr>
          <a:lstStyle/>
          <a:p>
            <a:pPr algn="ctr" eaLnBrk="1" hangingPunct="1"/>
            <a:r>
              <a:rPr lang="en-US" sz="3600" dirty="0">
                <a:effectLst/>
              </a:rPr>
              <a:t>Reliable Change Index</a:t>
            </a:r>
          </a:p>
        </p:txBody>
      </p:sp>
      <p:sp>
        <p:nvSpPr>
          <p:cNvPr id="547843" name="Rectangle 3"/>
          <p:cNvSpPr>
            <a:spLocks noGrp="1" noChangeArrowheads="1"/>
          </p:cNvSpPr>
          <p:nvPr>
            <p:ph type="body" idx="1"/>
          </p:nvPr>
        </p:nvSpPr>
        <p:spPr>
          <a:xfrm>
            <a:off x="835743" y="1413164"/>
            <a:ext cx="10589342" cy="4936836"/>
          </a:xfrm>
        </p:spPr>
        <p:txBody>
          <a:bodyPr>
            <a:normAutofit/>
          </a:bodyPr>
          <a:lstStyle/>
          <a:p>
            <a:pPr marL="609600" indent="-609600">
              <a:lnSpc>
                <a:spcPct val="100000"/>
              </a:lnSpc>
              <a:spcBef>
                <a:spcPts val="600"/>
              </a:spcBef>
              <a:buClr>
                <a:schemeClr val="tx1"/>
              </a:buClr>
              <a:defRPr/>
            </a:pPr>
            <a:r>
              <a:rPr lang="en-US" sz="3200" i="1" dirty="0">
                <a:effectLst/>
                <a:cs typeface="Arial" pitchFamily="34" charset="0"/>
              </a:rPr>
              <a:t>Reliable Change Index (RCI)</a:t>
            </a:r>
            <a:r>
              <a:rPr lang="en-US" sz="3200" dirty="0">
                <a:effectLst/>
                <a:cs typeface="Arial" pitchFamily="34" charset="0"/>
              </a:rPr>
              <a:t>: A measure used to assess the magnitude of change necessary to be considered statistically reliable and not due to chance, maturation (the passage of time), or measurement (statistical) error. It is an average based on the reliability or consistency of an instrument. </a:t>
            </a:r>
          </a:p>
          <a:p>
            <a:pPr marL="1066800" lvl="1" indent="-609600">
              <a:lnSpc>
                <a:spcPct val="100000"/>
              </a:lnSpc>
              <a:spcBef>
                <a:spcPts val="600"/>
              </a:spcBef>
              <a:buClr>
                <a:schemeClr val="tx1"/>
              </a:buClr>
              <a:defRPr/>
            </a:pPr>
            <a:r>
              <a:rPr lang="en-US" sz="2800" dirty="0">
                <a:effectLst/>
                <a:cs typeface="Arial" pitchFamily="34" charset="0"/>
              </a:rPr>
              <a:t>The RCI for the ORS is 5-point increase between two scores</a:t>
            </a:r>
          </a:p>
        </p:txBody>
      </p:sp>
    </p:spTree>
    <p:extLst>
      <p:ext uri="{BB962C8B-B14F-4D97-AF65-F5344CB8AC3E}">
        <p14:creationId xmlns:p14="http://schemas.microsoft.com/office/powerpoint/2010/main" val="216611548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 calcmode="lin" valueType="num">
                                      <p:cBhvr additive="base">
                                        <p:cTn id="7" dur="500" fill="hold"/>
                                        <p:tgtEl>
                                          <p:spTgt spid="5478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784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47843">
                                            <p:txEl>
                                              <p:pRg st="1" end="1"/>
                                            </p:txEl>
                                          </p:spTgt>
                                        </p:tgtEl>
                                        <p:attrNameLst>
                                          <p:attrName>style.visibility</p:attrName>
                                        </p:attrNameLst>
                                      </p:cBhvr>
                                      <p:to>
                                        <p:strVal val="visible"/>
                                      </p:to>
                                    </p:set>
                                    <p:anim calcmode="lin" valueType="num">
                                      <p:cBhvr additive="base">
                                        <p:cTn id="11" dur="500" fill="hold"/>
                                        <p:tgtEl>
                                          <p:spTgt spid="54784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4784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199535" y="147783"/>
            <a:ext cx="9733936" cy="904270"/>
          </a:xfrm>
        </p:spPr>
        <p:txBody>
          <a:bodyPr>
            <a:normAutofit/>
          </a:bodyPr>
          <a:lstStyle/>
          <a:p>
            <a:pPr algn="ctr" eaLnBrk="1" hangingPunct="1"/>
            <a:r>
              <a:rPr lang="en-US" sz="3600" dirty="0">
                <a:effectLst/>
              </a:rPr>
              <a:t>Clinical Significance</a:t>
            </a:r>
          </a:p>
        </p:txBody>
      </p:sp>
      <p:sp>
        <p:nvSpPr>
          <p:cNvPr id="547843" name="Rectangle 3"/>
          <p:cNvSpPr>
            <a:spLocks noGrp="1" noChangeArrowheads="1"/>
          </p:cNvSpPr>
          <p:nvPr>
            <p:ph type="body" idx="1"/>
          </p:nvPr>
        </p:nvSpPr>
        <p:spPr>
          <a:xfrm>
            <a:off x="835742" y="1189703"/>
            <a:ext cx="10569677" cy="5160297"/>
          </a:xfrm>
        </p:spPr>
        <p:txBody>
          <a:bodyPr>
            <a:noAutofit/>
          </a:bodyPr>
          <a:lstStyle/>
          <a:p>
            <a:pPr marL="609600" indent="-609600">
              <a:lnSpc>
                <a:spcPct val="100000"/>
              </a:lnSpc>
              <a:spcBef>
                <a:spcPts val="600"/>
              </a:spcBef>
              <a:buClr>
                <a:schemeClr val="tx1"/>
              </a:buClr>
              <a:defRPr/>
            </a:pPr>
            <a:r>
              <a:rPr lang="en-US" sz="3200" i="1" dirty="0">
                <a:effectLst/>
                <a:cs typeface="Arial" pitchFamily="34" charset="0"/>
              </a:rPr>
              <a:t>Clinical significance (CS)</a:t>
            </a:r>
            <a:r>
              <a:rPr lang="en-US" sz="3200" dirty="0">
                <a:effectLst/>
                <a:cs typeface="Arial" pitchFamily="34" charset="0"/>
              </a:rPr>
              <a:t> or clinically significant change, refers to reliable improvement (i.e., 5 points or more on the ORS) that is beyond a trivial amount of “day-to-day” fluctuation and also corresponds to a change in clinical status—movement from a clinical (i.e., distressed) range to a nonclinical (non-distressed, functional) range.</a:t>
            </a:r>
          </a:p>
        </p:txBody>
      </p:sp>
    </p:spTree>
    <p:extLst>
      <p:ext uri="{BB962C8B-B14F-4D97-AF65-F5344CB8AC3E}">
        <p14:creationId xmlns:p14="http://schemas.microsoft.com/office/powerpoint/2010/main" val="393991145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 calcmode="lin" valueType="num">
                                      <p:cBhvr additive="base">
                                        <p:cTn id="7" dur="500" fill="hold"/>
                                        <p:tgtEl>
                                          <p:spTgt spid="5478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784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099128" y="147782"/>
            <a:ext cx="9633528" cy="1145309"/>
          </a:xfrm>
        </p:spPr>
        <p:txBody>
          <a:bodyPr>
            <a:normAutofit/>
          </a:bodyPr>
          <a:lstStyle/>
          <a:p>
            <a:pPr algn="ctr" eaLnBrk="1" hangingPunct="1"/>
            <a:r>
              <a:rPr lang="en-US" sz="4000" dirty="0">
                <a:effectLst/>
              </a:rPr>
              <a:t>Target Scores &amp; Predictive Trajectories </a:t>
            </a:r>
          </a:p>
        </p:txBody>
      </p:sp>
      <p:sp>
        <p:nvSpPr>
          <p:cNvPr id="547843" name="Rectangle 3"/>
          <p:cNvSpPr>
            <a:spLocks noGrp="1" noChangeArrowheads="1"/>
          </p:cNvSpPr>
          <p:nvPr>
            <p:ph type="body" idx="1"/>
          </p:nvPr>
        </p:nvSpPr>
        <p:spPr>
          <a:xfrm>
            <a:off x="923365" y="1376517"/>
            <a:ext cx="10354236" cy="4993804"/>
          </a:xfrm>
        </p:spPr>
        <p:txBody>
          <a:bodyPr>
            <a:normAutofit/>
          </a:bodyPr>
          <a:lstStyle/>
          <a:p>
            <a:pPr marL="609600" indent="-609600">
              <a:lnSpc>
                <a:spcPct val="100000"/>
              </a:lnSpc>
              <a:spcBef>
                <a:spcPts val="600"/>
              </a:spcBef>
              <a:buClr>
                <a:schemeClr val="tx1"/>
              </a:buClr>
              <a:defRPr/>
            </a:pPr>
            <a:r>
              <a:rPr lang="en-US" sz="2800" dirty="0">
                <a:effectLst/>
                <a:cs typeface="Arial" pitchFamily="34" charset="0"/>
              </a:rPr>
              <a:t>Target Scores are the best way of determining the actual benefit of services.</a:t>
            </a:r>
          </a:p>
          <a:p>
            <a:pPr marL="609600" indent="-609600">
              <a:lnSpc>
                <a:spcPct val="100000"/>
              </a:lnSpc>
              <a:spcBef>
                <a:spcPts val="600"/>
              </a:spcBef>
              <a:buClr>
                <a:schemeClr val="tx1"/>
              </a:buClr>
              <a:defRPr/>
            </a:pPr>
            <a:r>
              <a:rPr lang="en-US" sz="2800" dirty="0">
                <a:effectLst/>
                <a:cs typeface="Arial" pitchFamily="34" charset="0"/>
              </a:rPr>
              <a:t>Service Targets/Predictive Trajectories</a:t>
            </a:r>
          </a:p>
          <a:p>
            <a:pPr marL="1066800" lvl="1" indent="-609600">
              <a:lnSpc>
                <a:spcPct val="100000"/>
              </a:lnSpc>
              <a:spcBef>
                <a:spcPts val="600"/>
              </a:spcBef>
              <a:buClr>
                <a:schemeClr val="tx1"/>
              </a:buClr>
              <a:defRPr/>
            </a:pPr>
            <a:r>
              <a:rPr lang="en-US" sz="2400" dirty="0">
                <a:effectLst/>
                <a:cs typeface="Arial" pitchFamily="34" charset="0"/>
              </a:rPr>
              <a:t>Require comparative samples and are most often produced by computerized statistical packages</a:t>
            </a:r>
          </a:p>
          <a:p>
            <a:pPr marL="1066800" lvl="1" indent="-609600">
              <a:lnSpc>
                <a:spcPct val="100000"/>
              </a:lnSpc>
              <a:spcBef>
                <a:spcPts val="600"/>
              </a:spcBef>
              <a:buClr>
                <a:schemeClr val="tx1"/>
              </a:buClr>
              <a:defRPr/>
            </a:pPr>
            <a:r>
              <a:rPr lang="en-US" sz="2400" dirty="0">
                <a:effectLst/>
                <a:cs typeface="Arial" pitchFamily="34" charset="0"/>
              </a:rPr>
              <a:t>The service target is the highest score of the expected treatment response (ETR) based on the intake score;</a:t>
            </a:r>
          </a:p>
          <a:p>
            <a:pPr marL="1066800" lvl="1" indent="-609600">
              <a:lnSpc>
                <a:spcPct val="100000"/>
              </a:lnSpc>
              <a:spcBef>
                <a:spcPts val="600"/>
              </a:spcBef>
              <a:buClr>
                <a:schemeClr val="tx1"/>
              </a:buClr>
              <a:defRPr/>
            </a:pPr>
            <a:r>
              <a:rPr lang="en-US" sz="2400" dirty="0">
                <a:effectLst/>
                <a:cs typeface="Arial" pitchFamily="34" charset="0"/>
              </a:rPr>
              <a:t>The % reaching targets will typically be lower for active clients than inactive clients because active clients have not completed service;</a:t>
            </a:r>
          </a:p>
          <a:p>
            <a:pPr marL="1066800" lvl="1" indent="-609600">
              <a:lnSpc>
                <a:spcPct val="100000"/>
              </a:lnSpc>
              <a:spcBef>
                <a:spcPts val="600"/>
              </a:spcBef>
              <a:buClr>
                <a:schemeClr val="tx1"/>
              </a:buClr>
              <a:defRPr/>
            </a:pPr>
            <a:r>
              <a:rPr lang="en-US" sz="2400" dirty="0">
                <a:effectLst/>
                <a:cs typeface="Arial" pitchFamily="34" charset="0"/>
              </a:rPr>
              <a:t>Normally will be between 64-74% for inactive clients;</a:t>
            </a:r>
          </a:p>
          <a:p>
            <a:pPr marL="1066800" lvl="1" indent="-609600">
              <a:lnSpc>
                <a:spcPct val="100000"/>
              </a:lnSpc>
              <a:spcBef>
                <a:spcPts val="600"/>
              </a:spcBef>
              <a:buClr>
                <a:schemeClr val="tx1"/>
              </a:buClr>
              <a:defRPr/>
            </a:pPr>
            <a:r>
              <a:rPr lang="en-US" sz="2400" dirty="0">
                <a:effectLst/>
                <a:cs typeface="Arial" pitchFamily="34" charset="0"/>
              </a:rPr>
              <a:t>If higher than 74% then data can be suspect.</a:t>
            </a:r>
            <a:endParaRPr lang="en-US" sz="3000" dirty="0">
              <a:effectLst/>
              <a:cs typeface="Arial" pitchFamily="34" charset="0"/>
            </a:endParaRPr>
          </a:p>
        </p:txBody>
      </p:sp>
    </p:spTree>
    <p:extLst>
      <p:ext uri="{BB962C8B-B14F-4D97-AF65-F5344CB8AC3E}">
        <p14:creationId xmlns:p14="http://schemas.microsoft.com/office/powerpoint/2010/main" val="364063944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 calcmode="lin" valueType="num">
                                      <p:cBhvr additive="base">
                                        <p:cTn id="7" dur="500" fill="hold"/>
                                        <p:tgtEl>
                                          <p:spTgt spid="5478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7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47843">
                                            <p:txEl>
                                              <p:pRg st="1" end="1"/>
                                            </p:txEl>
                                          </p:spTgt>
                                        </p:tgtEl>
                                        <p:attrNameLst>
                                          <p:attrName>style.visibility</p:attrName>
                                        </p:attrNameLst>
                                      </p:cBhvr>
                                      <p:to>
                                        <p:strVal val="visible"/>
                                      </p:to>
                                    </p:set>
                                    <p:anim calcmode="lin" valueType="num">
                                      <p:cBhvr additive="base">
                                        <p:cTn id="13" dur="500" fill="hold"/>
                                        <p:tgtEl>
                                          <p:spTgt spid="5478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4784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 calcmode="lin" valueType="num">
                                      <p:cBhvr additive="base">
                                        <p:cTn id="17" dur="500" fill="hold"/>
                                        <p:tgtEl>
                                          <p:spTgt spid="54784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4784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9810" name="Rectangle 2"/>
          <p:cNvSpPr>
            <a:spLocks noGrp="1" noChangeArrowheads="1"/>
          </p:cNvSpPr>
          <p:nvPr>
            <p:ph type="title"/>
          </p:nvPr>
        </p:nvSpPr>
        <p:spPr>
          <a:xfrm>
            <a:off x="1981200" y="81280"/>
            <a:ext cx="8229600" cy="1246777"/>
          </a:xfrm>
        </p:spPr>
        <p:txBody>
          <a:bodyPr>
            <a:normAutofit/>
          </a:bodyPr>
          <a:lstStyle/>
          <a:p>
            <a:pPr algn="ctr" eaLnBrk="1" hangingPunct="1"/>
            <a:r>
              <a:rPr lang="en-US" sz="4000">
                <a:effectLst/>
                <a:cs typeface="Arial" pitchFamily="34" charset="0"/>
              </a:rPr>
              <a:t>Achieving Better Outcomes</a:t>
            </a:r>
            <a:endParaRPr lang="en-US" sz="4000" dirty="0">
              <a:effectLst/>
              <a:cs typeface="Arial" pitchFamily="34" charset="0"/>
            </a:endParaRPr>
          </a:p>
        </p:txBody>
      </p:sp>
      <p:sp>
        <p:nvSpPr>
          <p:cNvPr id="1399811" name="Rectangle 3"/>
          <p:cNvSpPr>
            <a:spLocks noGrp="1" noChangeArrowheads="1"/>
          </p:cNvSpPr>
          <p:nvPr>
            <p:ph type="body" idx="1"/>
          </p:nvPr>
        </p:nvSpPr>
        <p:spPr>
          <a:xfrm>
            <a:off x="579121" y="1360715"/>
            <a:ext cx="10850880" cy="5301343"/>
          </a:xfrm>
        </p:spPr>
        <p:txBody>
          <a:bodyPr>
            <a:normAutofit/>
          </a:bodyPr>
          <a:lstStyle/>
          <a:p>
            <a:pPr marL="609600" indent="-609600">
              <a:lnSpc>
                <a:spcPct val="100000"/>
              </a:lnSpc>
              <a:spcBef>
                <a:spcPts val="300"/>
              </a:spcBef>
              <a:buClr>
                <a:schemeClr val="tx1"/>
              </a:buClr>
            </a:pPr>
            <a:r>
              <a:rPr lang="en-US" sz="2800" dirty="0">
                <a:effectLst/>
              </a:rPr>
              <a:t>Remain aware of three inherent risks: Failure to identify client deterioration, overprediction of client improvement, and therapist self-assessment bias.</a:t>
            </a:r>
          </a:p>
          <a:p>
            <a:pPr marL="609600" indent="-609600">
              <a:lnSpc>
                <a:spcPct val="100000"/>
              </a:lnSpc>
              <a:spcBef>
                <a:spcPts val="300"/>
              </a:spcBef>
              <a:buClr>
                <a:schemeClr val="tx1"/>
              </a:buClr>
            </a:pPr>
            <a:r>
              <a:rPr lang="en-US" sz="2800" dirty="0">
                <a:effectLst/>
              </a:rPr>
              <a:t>Begin using Routine Outcome Management (ROM).</a:t>
            </a:r>
          </a:p>
          <a:p>
            <a:pPr marL="609600" indent="-609600">
              <a:lnSpc>
                <a:spcPct val="100000"/>
              </a:lnSpc>
              <a:spcBef>
                <a:spcPts val="300"/>
              </a:spcBef>
              <a:buClr>
                <a:schemeClr val="tx1"/>
              </a:buClr>
            </a:pPr>
            <a:r>
              <a:rPr lang="en-US" sz="2800" dirty="0">
                <a:solidFill>
                  <a:schemeClr val="tx2">
                    <a:lumMod val="75000"/>
                  </a:schemeClr>
                </a:solidFill>
                <a:effectLst/>
              </a:rPr>
              <a:t>Discuss choices of models/approaches and offer further training.</a:t>
            </a:r>
          </a:p>
          <a:p>
            <a:pPr marL="609600" indent="-609600">
              <a:lnSpc>
                <a:spcPct val="100000"/>
              </a:lnSpc>
              <a:spcBef>
                <a:spcPts val="300"/>
              </a:spcBef>
              <a:buClr>
                <a:schemeClr val="tx1"/>
              </a:buClr>
            </a:pPr>
            <a:r>
              <a:rPr lang="en-US" sz="2800" dirty="0">
                <a:solidFill>
                  <a:schemeClr val="tx2">
                    <a:lumMod val="75000"/>
                  </a:schemeClr>
                </a:solidFill>
                <a:effectLst/>
              </a:rPr>
              <a:t>Discuss the use of additional measurement when clients are not progressing or deteriorating.</a:t>
            </a:r>
          </a:p>
          <a:p>
            <a:pPr marL="609600" indent="-609600">
              <a:lnSpc>
                <a:spcPct val="100000"/>
              </a:lnSpc>
              <a:spcBef>
                <a:spcPts val="300"/>
              </a:spcBef>
              <a:buClr>
                <a:schemeClr val="tx1"/>
              </a:buClr>
            </a:pPr>
            <a:r>
              <a:rPr lang="en-US" sz="2800" dirty="0">
                <a:effectLst/>
                <a:cs typeface="Arial" panose="020B0604020202020204" pitchFamily="34" charset="0"/>
              </a:rPr>
              <a:t>Begin by scheduling time every day, if possible, but no less than 3x per week, to practice new skills.</a:t>
            </a:r>
          </a:p>
        </p:txBody>
      </p:sp>
    </p:spTree>
    <p:extLst>
      <p:ext uri="{BB962C8B-B14F-4D97-AF65-F5344CB8AC3E}">
        <p14:creationId xmlns:p14="http://schemas.microsoft.com/office/powerpoint/2010/main" val="3092281182"/>
      </p:ext>
    </p:extLst>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9810" name="Rectangle 2"/>
          <p:cNvSpPr>
            <a:spLocks noGrp="1" noChangeArrowheads="1"/>
          </p:cNvSpPr>
          <p:nvPr>
            <p:ph type="title"/>
          </p:nvPr>
        </p:nvSpPr>
        <p:spPr>
          <a:xfrm>
            <a:off x="1981200" y="81280"/>
            <a:ext cx="8229600" cy="1246777"/>
          </a:xfrm>
        </p:spPr>
        <p:txBody>
          <a:bodyPr>
            <a:normAutofit/>
          </a:bodyPr>
          <a:lstStyle/>
          <a:p>
            <a:pPr algn="ctr" eaLnBrk="1" hangingPunct="1"/>
            <a:r>
              <a:rPr lang="en-US" sz="4000">
                <a:effectLst/>
                <a:cs typeface="Arial" pitchFamily="34" charset="0"/>
              </a:rPr>
              <a:t>Achieving Better Outcomes</a:t>
            </a:r>
            <a:endParaRPr lang="en-US" sz="4000" dirty="0">
              <a:effectLst/>
              <a:cs typeface="Arial" pitchFamily="34" charset="0"/>
            </a:endParaRPr>
          </a:p>
        </p:txBody>
      </p:sp>
      <p:sp>
        <p:nvSpPr>
          <p:cNvPr id="1399811" name="Rectangle 3"/>
          <p:cNvSpPr>
            <a:spLocks noGrp="1" noChangeArrowheads="1"/>
          </p:cNvSpPr>
          <p:nvPr>
            <p:ph type="body" idx="1"/>
          </p:nvPr>
        </p:nvSpPr>
        <p:spPr>
          <a:xfrm>
            <a:off x="579121" y="1360715"/>
            <a:ext cx="10850880" cy="5301343"/>
          </a:xfrm>
        </p:spPr>
        <p:txBody>
          <a:bodyPr>
            <a:normAutofit/>
          </a:bodyPr>
          <a:lstStyle/>
          <a:p>
            <a:pPr marL="609600" indent="-609600">
              <a:lnSpc>
                <a:spcPct val="100000"/>
              </a:lnSpc>
              <a:spcBef>
                <a:spcPts val="300"/>
              </a:spcBef>
              <a:buClr>
                <a:schemeClr val="tx1"/>
              </a:buClr>
            </a:pPr>
            <a:r>
              <a:rPr lang="en-US" sz="2800" dirty="0">
                <a:solidFill>
                  <a:schemeClr val="tx2">
                    <a:lumMod val="75000"/>
                  </a:schemeClr>
                </a:solidFill>
                <a:effectLst/>
                <a:cs typeface="Arial" panose="020B0604020202020204" pitchFamily="34" charset="0"/>
              </a:rPr>
              <a:t>Use </a:t>
            </a:r>
            <a:r>
              <a:rPr lang="en-US" sz="2800" i="1" dirty="0">
                <a:solidFill>
                  <a:schemeClr val="tx2">
                    <a:lumMod val="75000"/>
                  </a:schemeClr>
                </a:solidFill>
                <a:effectLst/>
                <a:cs typeface="Arial" panose="020B0604020202020204" pitchFamily="34" charset="0"/>
              </a:rPr>
              <a:t>deliberate practice—</a:t>
            </a:r>
            <a:r>
              <a:rPr lang="en-US" sz="2800" dirty="0">
                <a:solidFill>
                  <a:schemeClr val="tx2">
                    <a:lumMod val="75000"/>
                  </a:schemeClr>
                </a:solidFill>
                <a:effectLst/>
                <a:cs typeface="Arial" panose="020B0604020202020204" pitchFamily="34" charset="0"/>
              </a:rPr>
              <a:t>individualized training activities designed to improve specific aspects of performance through repetitive and successive refinement.</a:t>
            </a:r>
          </a:p>
          <a:p>
            <a:pPr marL="609600" indent="-609600">
              <a:lnSpc>
                <a:spcPct val="100000"/>
              </a:lnSpc>
              <a:spcBef>
                <a:spcPts val="300"/>
              </a:spcBef>
              <a:buClr>
                <a:schemeClr val="tx1"/>
              </a:buClr>
            </a:pPr>
            <a:r>
              <a:rPr lang="en-US" sz="2800" dirty="0">
                <a:effectLst/>
                <a:cs typeface="Arial" panose="020B0604020202020204" pitchFamily="34" charset="0"/>
              </a:rPr>
              <a:t>Examples of DP activities: Reviewing video recorded sessions, simulation-based learning, behavioral rehearsal, provider-client engagement role plays, and reading case studies.</a:t>
            </a:r>
            <a:endParaRPr lang="en-US" sz="2800" dirty="0">
              <a:effectLst/>
            </a:endParaRPr>
          </a:p>
        </p:txBody>
      </p:sp>
    </p:spTree>
    <p:extLst>
      <p:ext uri="{BB962C8B-B14F-4D97-AF65-F5344CB8AC3E}">
        <p14:creationId xmlns:p14="http://schemas.microsoft.com/office/powerpoint/2010/main" val="3631103798"/>
      </p:ext>
    </p:extLst>
  </p:cSld>
  <p:clrMapOvr>
    <a:masterClrMapping/>
  </p:clrMapOvr>
  <p:transition>
    <p:random/>
  </p:transition>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365760" y="0"/>
            <a:ext cx="11389359" cy="1298893"/>
          </a:xfrm>
        </p:spPr>
        <p:txBody>
          <a:bodyPr/>
          <a:lstStyle/>
          <a:p>
            <a:pPr algn="ctr" eaLnBrk="1" hangingPunct="1"/>
            <a:r>
              <a:rPr lang="en-US" sz="4000" b="0" cap="none" dirty="0">
                <a:effectLst/>
                <a:latin typeface="Arial" panose="020B0604020202020204" pitchFamily="34" charset="0"/>
                <a:cs typeface="Arial" panose="020B0604020202020204" pitchFamily="34" charset="0"/>
              </a:rPr>
              <a:t>How Do Therapists Achieve Better Outcomes?</a:t>
            </a:r>
          </a:p>
        </p:txBody>
      </p:sp>
      <p:sp>
        <p:nvSpPr>
          <p:cNvPr id="547843" name="Rectangle 3"/>
          <p:cNvSpPr>
            <a:spLocks noGrp="1" noChangeArrowheads="1"/>
          </p:cNvSpPr>
          <p:nvPr>
            <p:ph sz="half" idx="1"/>
          </p:nvPr>
        </p:nvSpPr>
        <p:spPr>
          <a:xfrm>
            <a:off x="365760" y="1298893"/>
            <a:ext cx="4846320" cy="5129213"/>
          </a:xfrm>
        </p:spPr>
        <p:txBody>
          <a:bodyPr>
            <a:noAutofit/>
          </a:bodyPr>
          <a:lstStyle/>
          <a:p>
            <a:pPr>
              <a:lnSpc>
                <a:spcPct val="100000"/>
              </a:lnSpc>
              <a:spcBef>
                <a:spcPts val="600"/>
              </a:spcBef>
              <a:buClr>
                <a:schemeClr val="tx1"/>
              </a:buClr>
              <a:defRPr/>
            </a:pPr>
            <a:r>
              <a:rPr lang="en-US" sz="1800" dirty="0">
                <a:effectLst/>
                <a:latin typeface="Arial" panose="020B0604020202020204" pitchFamily="34" charset="0"/>
                <a:cs typeface="Arial" panose="020B0604020202020204" pitchFamily="34" charset="0"/>
              </a:rPr>
              <a:t>The findings from Chow and colleagues’ study showed a correlation between the time therapists spent on activities intended to improve their ability and their outcomes. </a:t>
            </a:r>
          </a:p>
          <a:p>
            <a:pPr>
              <a:lnSpc>
                <a:spcPct val="100000"/>
              </a:lnSpc>
              <a:spcBef>
                <a:spcPts val="600"/>
              </a:spcBef>
              <a:buClr>
                <a:schemeClr val="tx1"/>
              </a:buClr>
              <a:defRPr/>
            </a:pPr>
            <a:r>
              <a:rPr lang="en-US" sz="1800" dirty="0">
                <a:effectLst/>
                <a:latin typeface="Arial" panose="020B0604020202020204" pitchFamily="34" charset="0"/>
                <a:cs typeface="Arial" panose="020B0604020202020204" pitchFamily="34" charset="0"/>
              </a:rPr>
              <a:t>The top performers spent 2.5 to 4.5 more hours reflecting on actions, consulting about cases, reading, attending professional development activities, planning, and engaging in other learning activities than average therapists.</a:t>
            </a:r>
          </a:p>
          <a:p>
            <a:pPr>
              <a:lnSpc>
                <a:spcPct val="100000"/>
              </a:lnSpc>
              <a:spcBef>
                <a:spcPts val="600"/>
              </a:spcBef>
              <a:buClr>
                <a:schemeClr val="tx1"/>
              </a:buClr>
              <a:defRPr/>
            </a:pPr>
            <a:r>
              <a:rPr lang="en-US" sz="1800" dirty="0">
                <a:effectLst/>
                <a:latin typeface="Arial" panose="020B0604020202020204" pitchFamily="34" charset="0"/>
                <a:cs typeface="Arial" panose="020B0604020202020204" pitchFamily="34" charset="0"/>
              </a:rPr>
              <a:t>Researchers also estimated that that “the accumulative time spent by the top quartile (most effective therapists) was, on average, about 2.8 times more hours per week engaged in DP activities aimed at improving effectiveness than the rest of the other therapists” (p. 341). </a:t>
            </a:r>
          </a:p>
        </p:txBody>
      </p:sp>
      <p:pic>
        <p:nvPicPr>
          <p:cNvPr id="6" name="Picture 5">
            <a:extLst>
              <a:ext uri="{FF2B5EF4-FFF2-40B4-BE49-F238E27FC236}">
                <a16:creationId xmlns:a16="http://schemas.microsoft.com/office/drawing/2014/main" id="{C4E34BBF-4FE2-48BD-A5EC-2E1281C7653D}"/>
              </a:ext>
            </a:extLst>
          </p:cNvPr>
          <p:cNvPicPr>
            <a:picLocks noChangeAspect="1"/>
          </p:cNvPicPr>
          <p:nvPr/>
        </p:nvPicPr>
        <p:blipFill>
          <a:blip r:embed="rId3"/>
          <a:stretch>
            <a:fillRect/>
          </a:stretch>
        </p:blipFill>
        <p:spPr>
          <a:xfrm>
            <a:off x="5709603" y="1351467"/>
            <a:ext cx="5924350" cy="2549233"/>
          </a:xfrm>
          <a:prstGeom prst="rect">
            <a:avLst/>
          </a:prstGeom>
        </p:spPr>
      </p:pic>
      <p:pic>
        <p:nvPicPr>
          <p:cNvPr id="7" name="Picture 6">
            <a:extLst>
              <a:ext uri="{FF2B5EF4-FFF2-40B4-BE49-F238E27FC236}">
                <a16:creationId xmlns:a16="http://schemas.microsoft.com/office/drawing/2014/main" id="{CF9C57BB-CB68-4D19-949D-45CF8F52EEC7}"/>
              </a:ext>
            </a:extLst>
          </p:cNvPr>
          <p:cNvPicPr>
            <a:picLocks noChangeAspect="1"/>
          </p:cNvPicPr>
          <p:nvPr/>
        </p:nvPicPr>
        <p:blipFill>
          <a:blip r:embed="rId4"/>
          <a:stretch>
            <a:fillRect/>
          </a:stretch>
        </p:blipFill>
        <p:spPr>
          <a:xfrm>
            <a:off x="5740459" y="3945573"/>
            <a:ext cx="5893494" cy="2574905"/>
          </a:xfrm>
          <a:prstGeom prst="rect">
            <a:avLst/>
          </a:prstGeom>
        </p:spPr>
      </p:pic>
    </p:spTree>
    <p:extLst>
      <p:ext uri="{BB962C8B-B14F-4D97-AF65-F5344CB8AC3E}">
        <p14:creationId xmlns:p14="http://schemas.microsoft.com/office/powerpoint/2010/main" val="418810726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3795" y="285226"/>
            <a:ext cx="10353761" cy="1166069"/>
          </a:xfrm>
        </p:spPr>
        <p:txBody>
          <a:bodyPr>
            <a:normAutofit/>
          </a:bodyPr>
          <a:lstStyle/>
          <a:p>
            <a:pPr>
              <a:defRPr/>
            </a:pPr>
            <a:r>
              <a:rPr lang="en-US" dirty="0">
                <a:effectLst/>
                <a:cs typeface="Arial" pitchFamily="34" charset="0"/>
              </a:rPr>
              <a:t>T</a:t>
            </a:r>
            <a:r>
              <a:rPr lang="en-US" dirty="0">
                <a:effectLst/>
                <a:latin typeface="Arial" pitchFamily="34" charset="0"/>
                <a:cs typeface="Arial" pitchFamily="34" charset="0"/>
              </a:rPr>
              <a:t>ermi</a:t>
            </a:r>
            <a:r>
              <a:rPr lang="en-US" dirty="0">
                <a:effectLst/>
                <a:cs typeface="Arial" pitchFamily="34" charset="0"/>
              </a:rPr>
              <a:t>nology</a:t>
            </a:r>
            <a:endParaRPr lang="en-US" dirty="0">
              <a:effectLst/>
              <a:latin typeface="Arial" pitchFamily="34" charset="0"/>
              <a:cs typeface="Arial" pitchFamily="34" charset="0"/>
            </a:endParaRPr>
          </a:p>
        </p:txBody>
      </p:sp>
      <p:graphicFrame>
        <p:nvGraphicFramePr>
          <p:cNvPr id="7" name="Content Placeholder 4">
            <a:extLst>
              <a:ext uri="{FF2B5EF4-FFF2-40B4-BE49-F238E27FC236}">
                <a16:creationId xmlns:a16="http://schemas.microsoft.com/office/drawing/2014/main" id="{AF06B807-EB47-4A0B-A437-723FED1DA822}"/>
              </a:ext>
            </a:extLst>
          </p:cNvPr>
          <p:cNvGraphicFramePr>
            <a:graphicFrameLocks noGrp="1"/>
          </p:cNvGraphicFramePr>
          <p:nvPr>
            <p:ph idx="1"/>
            <p:extLst>
              <p:ext uri="{D42A27DB-BD31-4B8C-83A1-F6EECF244321}">
                <p14:modId xmlns:p14="http://schemas.microsoft.com/office/powerpoint/2010/main" val="1346115623"/>
              </p:ext>
            </p:extLst>
          </p:nvPr>
        </p:nvGraphicFramePr>
        <p:xfrm>
          <a:off x="913881" y="1930672"/>
          <a:ext cx="10353675" cy="3305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4618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ft-Right Arrow 3"/>
          <p:cNvSpPr/>
          <p:nvPr/>
        </p:nvSpPr>
        <p:spPr>
          <a:xfrm>
            <a:off x="2971800" y="3124200"/>
            <a:ext cx="5943600" cy="1143000"/>
          </a:xfrm>
          <a:prstGeom prst="leftRight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5" name="Rectangle 4"/>
          <p:cNvSpPr/>
          <p:nvPr/>
        </p:nvSpPr>
        <p:spPr>
          <a:xfrm>
            <a:off x="5334000" y="3429000"/>
            <a:ext cx="1371600" cy="533400"/>
          </a:xfrm>
          <a:prstGeom prst="rect">
            <a:avLst/>
          </a:prstGeom>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cxnSp>
        <p:nvCxnSpPr>
          <p:cNvPr id="7" name="Straight Arrow Connector 6"/>
          <p:cNvCxnSpPr/>
          <p:nvPr/>
        </p:nvCxnSpPr>
        <p:spPr>
          <a:xfrm flipV="1">
            <a:off x="6019800" y="2819400"/>
            <a:ext cx="0" cy="838200"/>
          </a:xfrm>
          <a:prstGeom prst="straightConnector1">
            <a:avLst/>
          </a:prstGeom>
          <a:ln w="44450">
            <a:solidFill>
              <a:schemeClr val="tx1"/>
            </a:solidFill>
            <a:headEnd type="diamond"/>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29200" y="2433936"/>
            <a:ext cx="2406684"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Edge of Ability</a:t>
            </a:r>
          </a:p>
        </p:txBody>
      </p:sp>
      <p:cxnSp>
        <p:nvCxnSpPr>
          <p:cNvPr id="9" name="Straight Arrow Connector 8"/>
          <p:cNvCxnSpPr/>
          <p:nvPr/>
        </p:nvCxnSpPr>
        <p:spPr>
          <a:xfrm>
            <a:off x="4419600" y="3733800"/>
            <a:ext cx="0" cy="685800"/>
          </a:xfrm>
          <a:prstGeom prst="straightConnector1">
            <a:avLst/>
          </a:prstGeom>
          <a:ln w="44450">
            <a:solidFill>
              <a:schemeClr val="tx1"/>
            </a:solidFill>
            <a:headEnd type="diamond"/>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620000" y="3733800"/>
            <a:ext cx="0" cy="685800"/>
          </a:xfrm>
          <a:prstGeom prst="straightConnector1">
            <a:avLst/>
          </a:prstGeom>
          <a:ln w="44450">
            <a:solidFill>
              <a:schemeClr val="tx1"/>
            </a:solidFill>
            <a:headEnd type="diamond"/>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781801" y="4495801"/>
            <a:ext cx="1976823"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Too Difficult</a:t>
            </a:r>
          </a:p>
        </p:txBody>
      </p:sp>
      <p:sp>
        <p:nvSpPr>
          <p:cNvPr id="13" name="TextBox 12"/>
          <p:cNvSpPr txBox="1"/>
          <p:nvPr/>
        </p:nvSpPr>
        <p:spPr>
          <a:xfrm>
            <a:off x="3469206" y="4495801"/>
            <a:ext cx="1522596"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8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Too Easy</a:t>
            </a:r>
          </a:p>
        </p:txBody>
      </p:sp>
      <p:sp>
        <p:nvSpPr>
          <p:cNvPr id="14" name="TextBox 13"/>
          <p:cNvSpPr txBox="1"/>
          <p:nvPr/>
        </p:nvSpPr>
        <p:spPr>
          <a:xfrm>
            <a:off x="2682240" y="457201"/>
            <a:ext cx="664463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Deliberate Practice</a:t>
            </a:r>
          </a:p>
        </p:txBody>
      </p:sp>
      <p:sp>
        <p:nvSpPr>
          <p:cNvPr id="18" name="TextBox 17"/>
          <p:cNvSpPr txBox="1"/>
          <p:nvPr/>
        </p:nvSpPr>
        <p:spPr>
          <a:xfrm>
            <a:off x="3139440" y="1371600"/>
            <a:ext cx="5872480" cy="136960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Zone of “Proximal Development</a:t>
            </a: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Reliable performance inconsistent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Identification of errors, misperceptions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Setting small process and outcome objectives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Involves planning, rehearsal, reflection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TextBox 18"/>
          <p:cNvSpPr txBox="1"/>
          <p:nvPr/>
        </p:nvSpPr>
        <p:spPr>
          <a:xfrm>
            <a:off x="2407921" y="5029200"/>
            <a:ext cx="3200400" cy="7232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Realm of “Reliable” Performance</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Processes executed quickly, automatically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Involves recognition, retrieval, execution</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TextBox 20"/>
          <p:cNvSpPr txBox="1"/>
          <p:nvPr/>
        </p:nvSpPr>
        <p:spPr>
          <a:xfrm>
            <a:off x="6096000" y="4931658"/>
            <a:ext cx="3733800" cy="141577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Ambit of Admiration</a:t>
            </a: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Abilities of others appear flawless, magical, dramatic</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Effort and attention focused on easily recognized, but non-causal factors and/or processes (superstition)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Risk of failure and injury high</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1376640277"/>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017 -0.0037 L 0.05555 -0.0037 L -0.06736 -0.0037 L 0.05833 -0.0037 L 0.00017 -0.0037 Z " pathEditMode="relative" ptsTypes="AAAAA">
                                      <p:cBhvr>
                                        <p:cTn id="6" dur="5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15440" y="-1321493"/>
            <a:ext cx="6802531" cy="7725973"/>
          </a:xfrm>
          <a:prstGeom prst="rect">
            <a:avLst/>
          </a:prstGeom>
        </p:spPr>
      </p:pic>
      <p:sp>
        <p:nvSpPr>
          <p:cNvPr id="5" name="TextBox 4"/>
          <p:cNvSpPr txBox="1"/>
          <p:nvPr/>
        </p:nvSpPr>
        <p:spPr>
          <a:xfrm>
            <a:off x="5262282" y="2958353"/>
            <a:ext cx="112955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Comfort Zone</a:t>
            </a:r>
          </a:p>
        </p:txBody>
      </p:sp>
      <p:sp>
        <p:nvSpPr>
          <p:cNvPr id="6" name="TextBox 5"/>
          <p:cNvSpPr txBox="1"/>
          <p:nvPr/>
        </p:nvSpPr>
        <p:spPr>
          <a:xfrm>
            <a:off x="5262282" y="1559859"/>
            <a:ext cx="112955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Learning Zone</a:t>
            </a:r>
          </a:p>
        </p:txBody>
      </p:sp>
      <p:sp>
        <p:nvSpPr>
          <p:cNvPr id="7" name="TextBox 6"/>
          <p:cNvSpPr txBox="1"/>
          <p:nvPr/>
        </p:nvSpPr>
        <p:spPr>
          <a:xfrm>
            <a:off x="5118849" y="555813"/>
            <a:ext cx="1380564"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Panic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Zone</a:t>
            </a:r>
          </a:p>
        </p:txBody>
      </p:sp>
    </p:spTree>
    <p:extLst>
      <p:ext uri="{BB962C8B-B14F-4D97-AF65-F5344CB8AC3E}">
        <p14:creationId xmlns:p14="http://schemas.microsoft.com/office/powerpoint/2010/main" val="42512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757825-4333-53F0-663B-265B48120C6C}"/>
              </a:ext>
            </a:extLst>
          </p:cNvPr>
          <p:cNvPicPr>
            <a:picLocks noChangeAspect="1"/>
          </p:cNvPicPr>
          <p:nvPr/>
        </p:nvPicPr>
        <p:blipFill>
          <a:blip r:embed="rId2"/>
          <a:stretch>
            <a:fillRect/>
          </a:stretch>
        </p:blipFill>
        <p:spPr>
          <a:xfrm>
            <a:off x="3694949" y="320040"/>
            <a:ext cx="4802102" cy="6217920"/>
          </a:xfrm>
          <a:prstGeom prst="rect">
            <a:avLst/>
          </a:prstGeom>
        </p:spPr>
      </p:pic>
    </p:spTree>
    <p:extLst>
      <p:ext uri="{BB962C8B-B14F-4D97-AF65-F5344CB8AC3E}">
        <p14:creationId xmlns:p14="http://schemas.microsoft.com/office/powerpoint/2010/main" val="2164937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47782"/>
            <a:ext cx="8229600" cy="1223818"/>
          </a:xfrm>
        </p:spPr>
        <p:txBody>
          <a:bodyPr/>
          <a:lstStyle/>
          <a:p>
            <a:pPr algn="ctr" eaLnBrk="1" hangingPunct="1"/>
            <a:r>
              <a:rPr lang="en-US" sz="4000" dirty="0">
                <a:effectLst>
                  <a:outerShdw blurRad="38100" dist="38100" dir="2700000" algn="tl">
                    <a:srgbClr val="000000">
                      <a:alpha val="43137"/>
                    </a:srgbClr>
                  </a:outerShdw>
                </a:effectLst>
              </a:rPr>
              <a:t>How Do We Improve? (Revisited)</a:t>
            </a:r>
          </a:p>
        </p:txBody>
      </p:sp>
      <p:sp>
        <p:nvSpPr>
          <p:cNvPr id="547843" name="Rectangle 3"/>
          <p:cNvSpPr>
            <a:spLocks noGrp="1" noChangeArrowheads="1"/>
          </p:cNvSpPr>
          <p:nvPr>
            <p:ph type="body" idx="1"/>
          </p:nvPr>
        </p:nvSpPr>
        <p:spPr>
          <a:xfrm>
            <a:off x="923365" y="1450109"/>
            <a:ext cx="10139082" cy="5179291"/>
          </a:xfrm>
        </p:spPr>
        <p:txBody>
          <a:bodyPr>
            <a:normAutofit fontScale="70000" lnSpcReduction="20000"/>
          </a:bodyPr>
          <a:lstStyle/>
          <a:p>
            <a:pPr>
              <a:lnSpc>
                <a:spcPct val="110000"/>
              </a:lnSpc>
              <a:spcBef>
                <a:spcPts val="600"/>
              </a:spcBef>
              <a:buClr>
                <a:schemeClr val="tx1"/>
              </a:buClr>
              <a:defRPr/>
            </a:pPr>
            <a:r>
              <a:rPr lang="en-US" sz="3000" dirty="0">
                <a:effectLst/>
                <a:cs typeface="Arial" pitchFamily="34" charset="0"/>
              </a:rPr>
              <a:t>Choose a skill to improve on.</a:t>
            </a:r>
          </a:p>
          <a:p>
            <a:pPr>
              <a:lnSpc>
                <a:spcPct val="110000"/>
              </a:lnSpc>
              <a:spcBef>
                <a:spcPts val="600"/>
              </a:spcBef>
              <a:buClr>
                <a:schemeClr val="tx1"/>
              </a:buClr>
              <a:defRPr/>
            </a:pPr>
            <a:r>
              <a:rPr lang="en-US" sz="3000" dirty="0">
                <a:effectLst/>
                <a:cs typeface="Arial" pitchFamily="34" charset="0"/>
              </a:rPr>
              <a:t>Practice it routinely.</a:t>
            </a:r>
          </a:p>
          <a:p>
            <a:pPr>
              <a:lnSpc>
                <a:spcPct val="110000"/>
              </a:lnSpc>
              <a:spcBef>
                <a:spcPts val="600"/>
              </a:spcBef>
              <a:buClr>
                <a:schemeClr val="tx1"/>
              </a:buClr>
              <a:defRPr/>
            </a:pPr>
            <a:r>
              <a:rPr lang="en-US" sz="3000" dirty="0">
                <a:effectLst/>
                <a:cs typeface="Arial" pitchFamily="34" charset="0"/>
              </a:rPr>
              <a:t>Use feedback.</a:t>
            </a:r>
          </a:p>
          <a:p>
            <a:pPr>
              <a:lnSpc>
                <a:spcPct val="110000"/>
              </a:lnSpc>
              <a:spcBef>
                <a:spcPts val="600"/>
              </a:spcBef>
              <a:buClr>
                <a:schemeClr val="tx1"/>
              </a:buClr>
              <a:defRPr/>
            </a:pPr>
            <a:r>
              <a:rPr lang="en-US" sz="3000" dirty="0">
                <a:effectLst/>
                <a:cs typeface="Arial" pitchFamily="34" charset="0"/>
              </a:rPr>
              <a:t>Get coaching.</a:t>
            </a:r>
          </a:p>
          <a:p>
            <a:pPr lvl="1">
              <a:lnSpc>
                <a:spcPct val="110000"/>
              </a:lnSpc>
              <a:spcBef>
                <a:spcPts val="600"/>
              </a:spcBef>
              <a:buClr>
                <a:schemeClr val="tx1"/>
              </a:buClr>
              <a:defRPr/>
            </a:pPr>
            <a:r>
              <a:rPr lang="en-US" sz="2600" dirty="0">
                <a:effectLst/>
                <a:cs typeface="Arial" pitchFamily="34" charset="0"/>
              </a:rPr>
              <a:t>Be clear about what you want help with;</a:t>
            </a:r>
          </a:p>
          <a:p>
            <a:pPr lvl="1">
              <a:lnSpc>
                <a:spcPct val="110000"/>
              </a:lnSpc>
              <a:spcBef>
                <a:spcPts val="600"/>
              </a:spcBef>
              <a:buClr>
                <a:schemeClr val="tx1"/>
              </a:buClr>
              <a:defRPr/>
            </a:pPr>
            <a:r>
              <a:rPr lang="en-US" sz="2600" dirty="0">
                <a:effectLst/>
                <a:cs typeface="Arial" pitchFamily="34" charset="0"/>
              </a:rPr>
              <a:t>Someone who gives short, clear directions;</a:t>
            </a:r>
          </a:p>
          <a:p>
            <a:pPr lvl="1">
              <a:lnSpc>
                <a:spcPct val="110000"/>
              </a:lnSpc>
              <a:spcBef>
                <a:spcPts val="600"/>
              </a:spcBef>
              <a:buClr>
                <a:schemeClr val="tx1"/>
              </a:buClr>
              <a:defRPr/>
            </a:pPr>
            <a:r>
              <a:rPr lang="en-US" sz="2600" dirty="0">
                <a:effectLst/>
                <a:cs typeface="Arial" pitchFamily="34" charset="0"/>
              </a:rPr>
              <a:t>Someone who loves teaching fundamentals;</a:t>
            </a:r>
          </a:p>
          <a:p>
            <a:pPr lvl="1">
              <a:lnSpc>
                <a:spcPct val="110000"/>
              </a:lnSpc>
              <a:spcBef>
                <a:spcPts val="600"/>
              </a:spcBef>
              <a:buClr>
                <a:schemeClr val="tx1"/>
              </a:buClr>
              <a:defRPr/>
            </a:pPr>
            <a:r>
              <a:rPr lang="en-US" sz="2600" dirty="0">
                <a:effectLst/>
                <a:cs typeface="Arial" pitchFamily="34" charset="0"/>
              </a:rPr>
              <a:t>Willing to analyze your game;</a:t>
            </a:r>
          </a:p>
          <a:p>
            <a:pPr lvl="1">
              <a:lnSpc>
                <a:spcPct val="110000"/>
              </a:lnSpc>
              <a:spcBef>
                <a:spcPts val="600"/>
              </a:spcBef>
              <a:buClr>
                <a:schemeClr val="tx1"/>
              </a:buClr>
              <a:defRPr/>
            </a:pPr>
            <a:r>
              <a:rPr lang="en-US" sz="2600" dirty="0">
                <a:effectLst/>
                <a:cs typeface="Arial" pitchFamily="34" charset="0"/>
              </a:rPr>
              <a:t>More corrective than critical;</a:t>
            </a:r>
          </a:p>
          <a:p>
            <a:pPr lvl="1">
              <a:lnSpc>
                <a:spcPct val="110000"/>
              </a:lnSpc>
              <a:spcBef>
                <a:spcPts val="600"/>
              </a:spcBef>
              <a:buClr>
                <a:schemeClr val="tx1"/>
              </a:buClr>
              <a:defRPr/>
            </a:pPr>
            <a:r>
              <a:rPr lang="en-US" sz="2600" dirty="0">
                <a:effectLst/>
                <a:cs typeface="Arial" pitchFamily="34" charset="0"/>
              </a:rPr>
              <a:t>Process versus technique/tricks;</a:t>
            </a:r>
          </a:p>
          <a:p>
            <a:pPr lvl="1">
              <a:lnSpc>
                <a:spcPct val="110000"/>
              </a:lnSpc>
              <a:spcBef>
                <a:spcPts val="600"/>
              </a:spcBef>
              <a:buClr>
                <a:schemeClr val="tx1"/>
              </a:buClr>
              <a:defRPr/>
            </a:pPr>
            <a:r>
              <a:rPr lang="en-US" sz="2600" dirty="0">
                <a:effectLst/>
                <a:cs typeface="Arial" pitchFamily="34" charset="0"/>
              </a:rPr>
              <a:t>An authority, not authoritarian;</a:t>
            </a:r>
          </a:p>
          <a:p>
            <a:pPr lvl="1">
              <a:lnSpc>
                <a:spcPct val="110000"/>
              </a:lnSpc>
              <a:spcBef>
                <a:spcPts val="600"/>
              </a:spcBef>
              <a:buClr>
                <a:schemeClr val="tx1"/>
              </a:buClr>
              <a:defRPr/>
            </a:pPr>
            <a:r>
              <a:rPr lang="en-US" sz="2600" dirty="0">
                <a:effectLst/>
                <a:cs typeface="Arial" pitchFamily="34" charset="0"/>
              </a:rPr>
              <a:t>Able to distinguish when any challenges encountered are a result of you and your growth edge, or the coaching;</a:t>
            </a:r>
          </a:p>
          <a:p>
            <a:pPr lvl="1">
              <a:lnSpc>
                <a:spcPct val="110000"/>
              </a:lnSpc>
              <a:spcBef>
                <a:spcPts val="600"/>
              </a:spcBef>
              <a:buClr>
                <a:schemeClr val="tx1"/>
              </a:buClr>
              <a:defRPr/>
            </a:pPr>
            <a:r>
              <a:rPr lang="en-US" sz="2600" dirty="0">
                <a:effectLst/>
                <a:cs typeface="Arial" pitchFamily="34" charset="0"/>
              </a:rPr>
              <a:t>How to become a better version of you, not a version of the coach.</a:t>
            </a:r>
          </a:p>
          <a:p>
            <a:pPr lvl="1">
              <a:lnSpc>
                <a:spcPct val="110000"/>
              </a:lnSpc>
              <a:spcBef>
                <a:spcPts val="600"/>
              </a:spcBef>
              <a:buClr>
                <a:schemeClr val="tx1"/>
              </a:buClr>
              <a:defRPr/>
            </a:pPr>
            <a:r>
              <a:rPr lang="en-US" sz="2600" dirty="0">
                <a:effectLst/>
                <a:cs typeface="Arial" pitchFamily="34" charset="0"/>
              </a:rPr>
              <a:t>Help you stay at your growth edge.</a:t>
            </a:r>
          </a:p>
        </p:txBody>
      </p:sp>
    </p:spTree>
    <p:extLst>
      <p:ext uri="{BB962C8B-B14F-4D97-AF65-F5344CB8AC3E}">
        <p14:creationId xmlns:p14="http://schemas.microsoft.com/office/powerpoint/2010/main" val="263110573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547843">
                                            <p:txEl>
                                              <p:pRg st="4" end="4"/>
                                            </p:txEl>
                                          </p:spTgt>
                                        </p:tgtEl>
                                        <p:attrNameLst>
                                          <p:attrName>style.visibility</p:attrName>
                                        </p:attrNameLst>
                                      </p:cBhvr>
                                      <p:to>
                                        <p:strVal val="visible"/>
                                      </p:to>
                                    </p:set>
                                    <p:animEffect transition="in" filter="wipe(left)">
                                      <p:cBhvr>
                                        <p:cTn id="25" dur="500"/>
                                        <p:tgtEl>
                                          <p:spTgt spid="547843">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47843">
                                            <p:txEl>
                                              <p:pRg st="5" end="5"/>
                                            </p:txEl>
                                          </p:spTgt>
                                        </p:tgtEl>
                                        <p:attrNameLst>
                                          <p:attrName>style.visibility</p:attrName>
                                        </p:attrNameLst>
                                      </p:cBhvr>
                                      <p:to>
                                        <p:strVal val="visible"/>
                                      </p:to>
                                    </p:set>
                                    <p:animEffect transition="in" filter="wipe(left)">
                                      <p:cBhvr>
                                        <p:cTn id="28" dur="500"/>
                                        <p:tgtEl>
                                          <p:spTgt spid="547843">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47843">
                                            <p:txEl>
                                              <p:pRg st="6" end="6"/>
                                            </p:txEl>
                                          </p:spTgt>
                                        </p:tgtEl>
                                        <p:attrNameLst>
                                          <p:attrName>style.visibility</p:attrName>
                                        </p:attrNameLst>
                                      </p:cBhvr>
                                      <p:to>
                                        <p:strVal val="visible"/>
                                      </p:to>
                                    </p:set>
                                    <p:animEffect transition="in" filter="wipe(left)">
                                      <p:cBhvr>
                                        <p:cTn id="31" dur="500"/>
                                        <p:tgtEl>
                                          <p:spTgt spid="547843">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547843">
                                            <p:txEl>
                                              <p:pRg st="7" end="7"/>
                                            </p:txEl>
                                          </p:spTgt>
                                        </p:tgtEl>
                                        <p:attrNameLst>
                                          <p:attrName>style.visibility</p:attrName>
                                        </p:attrNameLst>
                                      </p:cBhvr>
                                      <p:to>
                                        <p:strVal val="visible"/>
                                      </p:to>
                                    </p:set>
                                    <p:animEffect transition="in" filter="wipe(left)">
                                      <p:cBhvr>
                                        <p:cTn id="34" dur="500"/>
                                        <p:tgtEl>
                                          <p:spTgt spid="547843">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547843">
                                            <p:txEl>
                                              <p:pRg st="8" end="8"/>
                                            </p:txEl>
                                          </p:spTgt>
                                        </p:tgtEl>
                                        <p:attrNameLst>
                                          <p:attrName>style.visibility</p:attrName>
                                        </p:attrNameLst>
                                      </p:cBhvr>
                                      <p:to>
                                        <p:strVal val="visible"/>
                                      </p:to>
                                    </p:set>
                                    <p:animEffect transition="in" filter="wipe(left)">
                                      <p:cBhvr>
                                        <p:cTn id="37" dur="500"/>
                                        <p:tgtEl>
                                          <p:spTgt spid="547843">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547843">
                                            <p:txEl>
                                              <p:pRg st="9" end="9"/>
                                            </p:txEl>
                                          </p:spTgt>
                                        </p:tgtEl>
                                        <p:attrNameLst>
                                          <p:attrName>style.visibility</p:attrName>
                                        </p:attrNameLst>
                                      </p:cBhvr>
                                      <p:to>
                                        <p:strVal val="visible"/>
                                      </p:to>
                                    </p:set>
                                    <p:animEffect transition="in" filter="wipe(left)">
                                      <p:cBhvr>
                                        <p:cTn id="40" dur="500"/>
                                        <p:tgtEl>
                                          <p:spTgt spid="547843">
                                            <p:txEl>
                                              <p:pRg st="9" end="9"/>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547843">
                                            <p:txEl>
                                              <p:pRg st="10" end="10"/>
                                            </p:txEl>
                                          </p:spTgt>
                                        </p:tgtEl>
                                        <p:attrNameLst>
                                          <p:attrName>style.visibility</p:attrName>
                                        </p:attrNameLst>
                                      </p:cBhvr>
                                      <p:to>
                                        <p:strVal val="visible"/>
                                      </p:to>
                                    </p:set>
                                    <p:animEffect transition="in" filter="wipe(left)">
                                      <p:cBhvr>
                                        <p:cTn id="43" dur="500"/>
                                        <p:tgtEl>
                                          <p:spTgt spid="547843">
                                            <p:txEl>
                                              <p:pRg st="10" end="10"/>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547843">
                                            <p:txEl>
                                              <p:pRg st="11" end="11"/>
                                            </p:txEl>
                                          </p:spTgt>
                                        </p:tgtEl>
                                        <p:attrNameLst>
                                          <p:attrName>style.visibility</p:attrName>
                                        </p:attrNameLst>
                                      </p:cBhvr>
                                      <p:to>
                                        <p:strVal val="visible"/>
                                      </p:to>
                                    </p:set>
                                    <p:animEffect transition="in" filter="wipe(left)">
                                      <p:cBhvr>
                                        <p:cTn id="46" dur="500"/>
                                        <p:tgtEl>
                                          <p:spTgt spid="547843">
                                            <p:txEl>
                                              <p:pRg st="11" end="11"/>
                                            </p:tx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547843">
                                            <p:txEl>
                                              <p:pRg st="12" end="12"/>
                                            </p:txEl>
                                          </p:spTgt>
                                        </p:tgtEl>
                                        <p:attrNameLst>
                                          <p:attrName>style.visibility</p:attrName>
                                        </p:attrNameLst>
                                      </p:cBhvr>
                                      <p:to>
                                        <p:strVal val="visible"/>
                                      </p:to>
                                    </p:set>
                                    <p:animEffect transition="in" filter="wipe(left)">
                                      <p:cBhvr>
                                        <p:cTn id="49" dur="500"/>
                                        <p:tgtEl>
                                          <p:spTgt spid="547843">
                                            <p:txEl>
                                              <p:pRg st="12" end="12"/>
                                            </p:tx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547843">
                                            <p:txEl>
                                              <p:pRg st="13" end="13"/>
                                            </p:txEl>
                                          </p:spTgt>
                                        </p:tgtEl>
                                        <p:attrNameLst>
                                          <p:attrName>style.visibility</p:attrName>
                                        </p:attrNameLst>
                                      </p:cBhvr>
                                      <p:to>
                                        <p:strVal val="visible"/>
                                      </p:to>
                                    </p:set>
                                    <p:animEffect transition="in" filter="wipe(left)">
                                      <p:cBhvr>
                                        <p:cTn id="52" dur="500"/>
                                        <p:tgtEl>
                                          <p:spTgt spid="54784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a:xfrm>
            <a:off x="1168400" y="671118"/>
            <a:ext cx="9776505" cy="4001549"/>
          </a:xfrm>
        </p:spPr>
        <p:txBody>
          <a:bodyPr>
            <a:normAutofit/>
          </a:bodyPr>
          <a:lstStyle/>
          <a:p>
            <a:pPr>
              <a:defRPr/>
            </a:pPr>
            <a:r>
              <a:rPr lang="en-US" sz="5400" b="0" cap="none" dirty="0">
                <a:effectLst/>
                <a:latin typeface="Arial" pitchFamily="34" charset="0"/>
                <a:cs typeface="Arial" pitchFamily="34" charset="0"/>
              </a:rPr>
              <a:t>1</a:t>
            </a:r>
            <a:br>
              <a:rPr lang="en-US" sz="4400" b="0" cap="none" dirty="0">
                <a:solidFill>
                  <a:schemeClr val="tx1"/>
                </a:solidFill>
                <a:effectLst/>
                <a:latin typeface="Arial" pitchFamily="34" charset="0"/>
                <a:cs typeface="Arial" pitchFamily="34" charset="0"/>
              </a:rPr>
            </a:br>
            <a:br>
              <a:rPr lang="en-US" sz="4400" b="0" cap="none" dirty="0">
                <a:solidFill>
                  <a:schemeClr val="tx1"/>
                </a:solidFill>
                <a:effectLst/>
                <a:latin typeface="Arial" pitchFamily="34" charset="0"/>
                <a:cs typeface="Arial" pitchFamily="34" charset="0"/>
              </a:rPr>
            </a:br>
            <a:r>
              <a:rPr lang="en-US" sz="4400" b="0" cap="none" dirty="0">
                <a:solidFill>
                  <a:schemeClr val="tx1"/>
                </a:solidFill>
                <a:effectLst/>
                <a:latin typeface="Arial" pitchFamily="34" charset="0"/>
                <a:cs typeface="Arial" pitchFamily="34" charset="0"/>
              </a:rPr>
              <a:t>Evidence-Based Practice (EBP) vs. Empirically-Supported Treatments (EST)</a:t>
            </a:r>
            <a:endParaRPr lang="en-US" sz="3200" b="0" cap="none" dirty="0">
              <a:solidFill>
                <a:schemeClr val="tx1"/>
              </a:solidFill>
              <a:effectLst/>
              <a:latin typeface="Arial" pitchFamily="34" charset="0"/>
              <a:cs typeface="Arial" pitchFamily="34" charset="0"/>
            </a:endParaRPr>
          </a:p>
        </p:txBody>
      </p:sp>
      <p:sp>
        <p:nvSpPr>
          <p:cNvPr id="1024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25841892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453243" y="115410"/>
            <a:ext cx="9282793" cy="1313894"/>
          </a:xfrm>
          <a:effectLst/>
        </p:spPr>
        <p:txBody>
          <a:bodyPr>
            <a:normAutofit/>
          </a:bodyPr>
          <a:lstStyle/>
          <a:p>
            <a:pPr>
              <a:defRPr/>
            </a:pPr>
            <a:r>
              <a:rPr lang="en-US" sz="3600" dirty="0">
                <a:effectLst/>
                <a:cs typeface="Arial" pitchFamily="34" charset="0"/>
              </a:rPr>
              <a:t>Empirically-Supported Treatments (ESTs) vs. Evidence-Based Practice (EBP)</a:t>
            </a:r>
            <a:endParaRPr lang="en-US" sz="3600" dirty="0">
              <a:solidFill>
                <a:schemeClr val="tx1"/>
              </a:solidFill>
              <a:effectLst/>
              <a:latin typeface="Arial" pitchFamily="34" charset="0"/>
              <a:cs typeface="Arial" pitchFamily="34" charset="0"/>
            </a:endParaRPr>
          </a:p>
        </p:txBody>
      </p:sp>
      <p:sp>
        <p:nvSpPr>
          <p:cNvPr id="25603" name="Content Placeholder 2"/>
          <p:cNvSpPr>
            <a:spLocks noGrp="1"/>
          </p:cNvSpPr>
          <p:nvPr>
            <p:ph idx="1"/>
          </p:nvPr>
        </p:nvSpPr>
        <p:spPr>
          <a:xfrm>
            <a:off x="489527" y="1429304"/>
            <a:ext cx="10867585" cy="5131294"/>
          </a:xfrm>
          <a:effectLst/>
        </p:spPr>
        <p:txBody>
          <a:bodyPr>
            <a:normAutofit/>
          </a:bodyPr>
          <a:lstStyle/>
          <a:p>
            <a:pPr lvl="1">
              <a:lnSpc>
                <a:spcPct val="100000"/>
              </a:lnSpc>
              <a:spcBef>
                <a:spcPts val="300"/>
              </a:spcBef>
              <a:buSzPct val="100000"/>
            </a:pPr>
            <a:r>
              <a:rPr lang="en-US" sz="2000" dirty="0">
                <a:effectLst/>
                <a:cs typeface="Arial" pitchFamily="34" charset="0"/>
              </a:rPr>
              <a:t>ESTs: “Clearly specified psychological treatments shown to be efficacious in controlled research with a delineated population" (Chambless &amp; Holon, 1998, p. 7).</a:t>
            </a:r>
          </a:p>
          <a:p>
            <a:pPr lvl="1">
              <a:lnSpc>
                <a:spcPct val="100000"/>
              </a:lnSpc>
              <a:spcBef>
                <a:spcPts val="300"/>
              </a:spcBef>
              <a:buSzPct val="100000"/>
            </a:pPr>
            <a:r>
              <a:rPr lang="en-US" sz="2000" dirty="0">
                <a:effectLst/>
                <a:cs typeface="Arial" pitchFamily="34" charset="0"/>
              </a:rPr>
              <a:t>EBP is inclusive of meta-analyses, naturalistic, process-outcome, and correlational studies and delved into a broad array of factors such as the therapeutic relationship, client and therapist effects, and other elements thought to influence therapeutic outcomes. </a:t>
            </a:r>
          </a:p>
          <a:p>
            <a:pPr lvl="1">
              <a:lnSpc>
                <a:spcPct val="100000"/>
              </a:lnSpc>
              <a:spcBef>
                <a:spcPts val="300"/>
              </a:spcBef>
              <a:buSzPct val="100000"/>
            </a:pPr>
            <a:r>
              <a:rPr lang="en-US" sz="2000" dirty="0">
                <a:effectLst/>
                <a:cs typeface="Arial" pitchFamily="34" charset="0"/>
              </a:rPr>
              <a:t>Professionals often cannot distinguish between the ESTs and EBP.</a:t>
            </a:r>
          </a:p>
          <a:p>
            <a:pPr lvl="1">
              <a:lnSpc>
                <a:spcPct val="100000"/>
              </a:lnSpc>
              <a:spcBef>
                <a:spcPts val="300"/>
              </a:spcBef>
              <a:buSzPct val="100000"/>
            </a:pPr>
            <a:r>
              <a:rPr lang="en-US" sz="2000" dirty="0">
                <a:effectLst/>
                <a:cs typeface="Arial" pitchFamily="34" charset="0"/>
              </a:rPr>
              <a:t>In a survey of clinical psychology graduate students, the majority identified EBP as synonymous with empirically supported treatments (</a:t>
            </a:r>
            <a:r>
              <a:rPr lang="en-US" sz="2000" dirty="0" err="1">
                <a:effectLst/>
                <a:cs typeface="Arial" pitchFamily="34" charset="0"/>
              </a:rPr>
              <a:t>Luebbe</a:t>
            </a:r>
            <a:r>
              <a:rPr lang="en-US" sz="2000" dirty="0">
                <a:effectLst/>
                <a:cs typeface="Arial" pitchFamily="34" charset="0"/>
              </a:rPr>
              <a:t>, Radcliffe, </a:t>
            </a:r>
            <a:r>
              <a:rPr lang="en-US" sz="2000" dirty="0" err="1">
                <a:effectLst/>
                <a:cs typeface="Arial" pitchFamily="34" charset="0"/>
              </a:rPr>
              <a:t>Callands</a:t>
            </a:r>
            <a:r>
              <a:rPr lang="en-US" sz="2000" dirty="0">
                <a:effectLst/>
                <a:cs typeface="Arial" pitchFamily="34" charset="0"/>
              </a:rPr>
              <a:t>, Green, &amp; Thorn, 2007).</a:t>
            </a:r>
          </a:p>
          <a:p>
            <a:pPr lvl="1">
              <a:lnSpc>
                <a:spcPct val="100000"/>
              </a:lnSpc>
              <a:spcBef>
                <a:spcPts val="300"/>
              </a:spcBef>
              <a:buSzPct val="100000"/>
            </a:pPr>
            <a:r>
              <a:rPr lang="en-US" sz="2000" dirty="0">
                <a:effectLst/>
                <a:cs typeface="Arial" pitchFamily="34" charset="0"/>
              </a:rPr>
              <a:t>This confusion is easily corroborated through an internet search of the terms “empirical-supported treatments” and “evidence-based practice.” Many sites either inaccurately define the terms, describe them as the same, or use the terms interchangeably.</a:t>
            </a:r>
          </a:p>
        </p:txBody>
      </p:sp>
      <p:sp>
        <p:nvSpPr>
          <p:cNvPr id="4" name="TextBox 3">
            <a:extLst>
              <a:ext uri="{FF2B5EF4-FFF2-40B4-BE49-F238E27FC236}">
                <a16:creationId xmlns:a16="http://schemas.microsoft.com/office/drawing/2014/main" id="{CEE6BD24-A346-4480-B83A-DB6825E5F0E2}"/>
              </a:ext>
            </a:extLst>
          </p:cNvPr>
          <p:cNvSpPr txBox="1"/>
          <p:nvPr/>
        </p:nvSpPr>
        <p:spPr>
          <a:xfrm>
            <a:off x="942109" y="5927960"/>
            <a:ext cx="10415003" cy="646331"/>
          </a:xfrm>
          <a:prstGeom prst="rect">
            <a:avLst/>
          </a:prstGeom>
          <a:noFill/>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Chambless, D. L., &amp; </a:t>
            </a:r>
            <a:r>
              <a:rPr kumimoji="0" lang="en-US"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Hollon</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S. D. (1998). Defining empirically supported therapies. </a:t>
            </a:r>
            <a:r>
              <a:rPr kumimoji="0" lang="en-US" sz="1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Journal of Consulting and Clinical Psychology, 66</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7–18.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Luebbe</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 M., Radcliffe, A. M., </a:t>
            </a:r>
            <a:r>
              <a:rPr kumimoji="0" lang="en-US"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Callands</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T. A., Green, D., &amp; Thorn, B. E. (2007). Evidence-based practice in psychology: Perceptions of graduate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students in scientist practitioner programs. </a:t>
            </a:r>
            <a:r>
              <a:rPr kumimoji="0" lang="en-US" sz="1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Journal of Clinical Psychology, 63</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643–655.</a:t>
            </a:r>
          </a:p>
        </p:txBody>
      </p:sp>
    </p:spTree>
    <p:extLst>
      <p:ext uri="{BB962C8B-B14F-4D97-AF65-F5344CB8AC3E}">
        <p14:creationId xmlns:p14="http://schemas.microsoft.com/office/powerpoint/2010/main" val="1809069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5603">
                                            <p:txEl>
                                              <p:pRg st="4" end="4"/>
                                            </p:txEl>
                                          </p:spTgt>
                                        </p:tgtEl>
                                        <p:attrNameLst>
                                          <p:attrName>style.visibility</p:attrName>
                                        </p:attrNameLst>
                                      </p:cBhvr>
                                      <p:to>
                                        <p:strVal val="visible"/>
                                      </p:to>
                                    </p:set>
                                    <p:anim calcmode="lin" valueType="num">
                                      <p:cBhvr additive="base">
                                        <p:cTn id="31" dur="500" fill="hold"/>
                                        <p:tgtEl>
                                          <p:spTgt spid="2560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560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453243" y="115410"/>
            <a:ext cx="9282793" cy="1313894"/>
          </a:xfrm>
          <a:effectLst/>
        </p:spPr>
        <p:txBody>
          <a:bodyPr>
            <a:normAutofit/>
          </a:bodyPr>
          <a:lstStyle/>
          <a:p>
            <a:pPr>
              <a:defRPr/>
            </a:pPr>
            <a:r>
              <a:rPr lang="en-US" sz="4000" dirty="0">
                <a:effectLst/>
                <a:cs typeface="Arial" pitchFamily="34" charset="0"/>
              </a:rPr>
              <a:t>EBP in Behavioral Health &amp; Health</a:t>
            </a:r>
            <a:endParaRPr lang="en-US" sz="4000" dirty="0">
              <a:solidFill>
                <a:schemeClr val="tx1"/>
              </a:solidFill>
              <a:effectLst/>
              <a:latin typeface="Arial" pitchFamily="34" charset="0"/>
              <a:cs typeface="Arial" pitchFamily="34" charset="0"/>
            </a:endParaRPr>
          </a:p>
        </p:txBody>
      </p:sp>
      <p:sp>
        <p:nvSpPr>
          <p:cNvPr id="25603" name="Content Placeholder 2"/>
          <p:cNvSpPr>
            <a:spLocks noGrp="1"/>
          </p:cNvSpPr>
          <p:nvPr>
            <p:ph idx="1"/>
          </p:nvPr>
        </p:nvSpPr>
        <p:spPr>
          <a:xfrm>
            <a:off x="489527" y="1429304"/>
            <a:ext cx="10867585" cy="5131294"/>
          </a:xfrm>
          <a:effectLst/>
        </p:spPr>
        <p:txBody>
          <a:bodyPr>
            <a:normAutofit/>
          </a:bodyPr>
          <a:lstStyle/>
          <a:p>
            <a:pPr lvl="1">
              <a:lnSpc>
                <a:spcPct val="100000"/>
              </a:lnSpc>
              <a:spcBef>
                <a:spcPts val="300"/>
              </a:spcBef>
              <a:buSzPct val="100000"/>
            </a:pPr>
            <a:r>
              <a:rPr lang="en-US" sz="2200" dirty="0">
                <a:effectLst/>
                <a:cs typeface="Arial" pitchFamily="34" charset="0"/>
              </a:rPr>
              <a:t>APA: </a:t>
            </a:r>
            <a:r>
              <a:rPr lang="en-US" sz="2200" dirty="0">
                <a:effectLst/>
              </a:rPr>
              <a:t>“The integration of </a:t>
            </a:r>
            <a:r>
              <a:rPr lang="en-US" sz="2200" dirty="0">
                <a:solidFill>
                  <a:schemeClr val="accent3"/>
                </a:solidFill>
                <a:effectLst/>
              </a:rPr>
              <a:t>the best available research</a:t>
            </a:r>
            <a:r>
              <a:rPr lang="en-US" sz="2200" dirty="0">
                <a:effectLst/>
              </a:rPr>
              <a:t> with </a:t>
            </a:r>
            <a:r>
              <a:rPr lang="en-US" sz="2200" dirty="0">
                <a:solidFill>
                  <a:schemeClr val="accent3"/>
                </a:solidFill>
                <a:effectLst/>
              </a:rPr>
              <a:t>clinical expertise </a:t>
            </a:r>
            <a:r>
              <a:rPr lang="en-US" sz="2200" dirty="0">
                <a:effectLst/>
              </a:rPr>
              <a:t>in the context of </a:t>
            </a:r>
            <a:r>
              <a:rPr lang="en-US" sz="2200" dirty="0">
                <a:solidFill>
                  <a:schemeClr val="accent3"/>
                </a:solidFill>
                <a:effectLst/>
              </a:rPr>
              <a:t>patient characteristics, culture, and preferences</a:t>
            </a:r>
            <a:r>
              <a:rPr lang="en-US" sz="2200" dirty="0">
                <a:effectLst/>
              </a:rPr>
              <a:t>.” (1)</a:t>
            </a:r>
          </a:p>
          <a:p>
            <a:pPr lvl="1">
              <a:lnSpc>
                <a:spcPct val="100000"/>
              </a:lnSpc>
              <a:spcBef>
                <a:spcPts val="300"/>
              </a:spcBef>
              <a:buSzPct val="100000"/>
            </a:pPr>
            <a:r>
              <a:rPr lang="en-US" sz="2200" dirty="0">
                <a:effectLst/>
                <a:cs typeface="Arial" pitchFamily="34" charset="0"/>
              </a:rPr>
              <a:t>SAMHSA: </a:t>
            </a:r>
            <a:r>
              <a:rPr lang="en-US" sz="2200" dirty="0">
                <a:effectLst/>
              </a:rPr>
              <a:t> “EBPs integrate </a:t>
            </a:r>
            <a:r>
              <a:rPr lang="en-US" sz="2200" dirty="0">
                <a:solidFill>
                  <a:schemeClr val="accent3"/>
                </a:solidFill>
                <a:effectLst/>
              </a:rPr>
              <a:t>clinical expertise</a:t>
            </a:r>
            <a:r>
              <a:rPr lang="en-US" sz="2200" dirty="0">
                <a:effectLst/>
              </a:rPr>
              <a:t>; </a:t>
            </a:r>
            <a:r>
              <a:rPr lang="en-US" sz="2200" dirty="0">
                <a:solidFill>
                  <a:schemeClr val="accent3"/>
                </a:solidFill>
                <a:effectLst/>
              </a:rPr>
              <a:t>expert opinion</a:t>
            </a:r>
            <a:r>
              <a:rPr lang="en-US" sz="2200" dirty="0">
                <a:effectLst/>
              </a:rPr>
              <a:t>; </a:t>
            </a:r>
            <a:r>
              <a:rPr lang="en-US" sz="2200" dirty="0">
                <a:solidFill>
                  <a:schemeClr val="tx2">
                    <a:lumMod val="75000"/>
                  </a:schemeClr>
                </a:solidFill>
                <a:effectLst/>
              </a:rPr>
              <a:t>external scientific evidence</a:t>
            </a:r>
            <a:r>
              <a:rPr lang="en-US" sz="2200" dirty="0">
                <a:effectLst/>
              </a:rPr>
              <a:t>; and </a:t>
            </a:r>
            <a:r>
              <a:rPr lang="en-US" sz="2200" dirty="0">
                <a:solidFill>
                  <a:schemeClr val="accent3"/>
                </a:solidFill>
                <a:effectLst/>
              </a:rPr>
              <a:t>client, patient, and caregiver perspectives so that providers can offer high-quality services that reflect the interests, values, needs, and choices of the individuals served</a:t>
            </a:r>
            <a:r>
              <a:rPr lang="en-US" sz="2200" dirty="0">
                <a:effectLst/>
              </a:rPr>
              <a:t>.” (3)</a:t>
            </a:r>
          </a:p>
          <a:p>
            <a:pPr lvl="1">
              <a:lnSpc>
                <a:spcPct val="100000"/>
              </a:lnSpc>
              <a:spcBef>
                <a:spcPts val="300"/>
              </a:spcBef>
              <a:buSzPct val="100000"/>
            </a:pPr>
            <a:r>
              <a:rPr lang="en-US" sz="2200" dirty="0">
                <a:effectLst/>
                <a:cs typeface="Arial" pitchFamily="34" charset="0"/>
              </a:rPr>
              <a:t>IOM: </a:t>
            </a:r>
            <a:r>
              <a:rPr lang="en-US" sz="2200" dirty="0">
                <a:effectLst/>
              </a:rPr>
              <a:t>“Evidence based medicine is </a:t>
            </a:r>
            <a:r>
              <a:rPr lang="en-US" sz="2200" dirty="0">
                <a:solidFill>
                  <a:schemeClr val="accent3"/>
                </a:solidFill>
                <a:effectLst/>
              </a:rPr>
              <a:t>the conscientious, explicit, and judicious use of current best evidence in making decisions about the care of individual patients</a:t>
            </a:r>
            <a:r>
              <a:rPr lang="en-US" sz="2200" dirty="0">
                <a:effectLst/>
              </a:rPr>
              <a:t>. The practice of evidence based medicine means integrating </a:t>
            </a:r>
            <a:r>
              <a:rPr lang="en-US" sz="2200" dirty="0">
                <a:solidFill>
                  <a:schemeClr val="accent3"/>
                </a:solidFill>
                <a:effectLst/>
              </a:rPr>
              <a:t>individual clinical expertise</a:t>
            </a:r>
            <a:r>
              <a:rPr lang="en-US" sz="2200" dirty="0">
                <a:effectLst/>
              </a:rPr>
              <a:t> with the </a:t>
            </a:r>
            <a:r>
              <a:rPr lang="en-US" sz="2200" dirty="0">
                <a:solidFill>
                  <a:schemeClr val="accent3"/>
                </a:solidFill>
                <a:effectLst/>
              </a:rPr>
              <a:t>best available external clinical evidence </a:t>
            </a:r>
            <a:r>
              <a:rPr lang="en-US" sz="2200" dirty="0">
                <a:effectLst/>
              </a:rPr>
              <a:t>from systematic research.” (3)</a:t>
            </a:r>
            <a:endParaRPr lang="en-US" sz="2200" dirty="0">
              <a:effectLst/>
              <a:cs typeface="Arial" pitchFamily="34" charset="0"/>
            </a:endParaRPr>
          </a:p>
        </p:txBody>
      </p:sp>
      <p:sp>
        <p:nvSpPr>
          <p:cNvPr id="4" name="TextBox 3">
            <a:extLst>
              <a:ext uri="{FF2B5EF4-FFF2-40B4-BE49-F238E27FC236}">
                <a16:creationId xmlns:a16="http://schemas.microsoft.com/office/drawing/2014/main" id="{CEE6BD24-A346-4480-B83A-DB6825E5F0E2}"/>
              </a:ext>
            </a:extLst>
          </p:cNvPr>
          <p:cNvSpPr txBox="1"/>
          <p:nvPr/>
        </p:nvSpPr>
        <p:spPr>
          <a:xfrm>
            <a:off x="942109" y="5652657"/>
            <a:ext cx="10415003" cy="830997"/>
          </a:xfrm>
          <a:prstGeom prst="rect">
            <a:avLst/>
          </a:prstGeom>
          <a:noFill/>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 typeface="Wingdings" pitchFamily="2" charset="2"/>
              <a:buNone/>
              <a:tabLst/>
              <a:defRPr/>
            </a:pPr>
            <a:r>
              <a:rPr kumimoji="0" lang="en-US" sz="1200" b="0" i="0" u="none" strike="noStrike" kern="1200" cap="none" spc="0" normalizeH="0" baseline="0" noProof="0" dirty="0">
                <a:ln>
                  <a:noFill/>
                </a:ln>
                <a:solidFill>
                  <a:srgbClr val="DADADA"/>
                </a:solidFill>
                <a:effectLst/>
                <a:uLnTx/>
                <a:uFillTx/>
                <a:latin typeface="Arial" pitchFamily="34" charset="0"/>
                <a:ea typeface="ＭＳ Ｐゴシック" pitchFamily="34" charset="-128"/>
                <a:cs typeface="Arial" pitchFamily="34" charset="0"/>
              </a:rPr>
              <a:t>(1) APA Presidential Task Force on Evidence-Based Practice. (2006). Evidence-based practice in psychology. </a:t>
            </a:r>
            <a:r>
              <a:rPr kumimoji="0" lang="en-US" sz="1200" b="0" i="1" u="none" strike="noStrike" kern="1200" cap="none" spc="0" normalizeH="0" baseline="0" noProof="0" dirty="0">
                <a:ln>
                  <a:noFill/>
                </a:ln>
                <a:solidFill>
                  <a:srgbClr val="DADADA"/>
                </a:solidFill>
                <a:effectLst/>
                <a:uLnTx/>
                <a:uFillTx/>
                <a:latin typeface="Arial" pitchFamily="34" charset="0"/>
                <a:ea typeface="ＭＳ Ｐゴシック" pitchFamily="34" charset="-128"/>
                <a:cs typeface="Arial" pitchFamily="34" charset="0"/>
              </a:rPr>
              <a:t>American Psychologist, 61</a:t>
            </a:r>
            <a:r>
              <a:rPr kumimoji="0" lang="en-US" sz="1200" b="0" i="0" u="none" strike="noStrike" kern="1200" cap="none" spc="0" normalizeH="0" baseline="0" noProof="0" dirty="0">
                <a:ln>
                  <a:noFill/>
                </a:ln>
                <a:solidFill>
                  <a:srgbClr val="DADADA"/>
                </a:solidFill>
                <a:effectLst/>
                <a:uLnTx/>
                <a:uFillTx/>
                <a:latin typeface="Arial" pitchFamily="34" charset="0"/>
                <a:ea typeface="ＭＳ Ｐゴシック" pitchFamily="34" charset="-128"/>
                <a:cs typeface="Arial" pitchFamily="34" charset="0"/>
              </a:rPr>
              <a:t>(4), 271–285.</a:t>
            </a:r>
          </a:p>
          <a:p>
            <a:pPr marL="0" marR="0" lvl="0" indent="0" algn="l" defTabSz="457200" rtl="0" eaLnBrk="1" fontAlgn="auto" latinLnBrk="0" hangingPunct="1">
              <a:lnSpc>
                <a:spcPct val="100000"/>
              </a:lnSpc>
              <a:spcBef>
                <a:spcPts val="0"/>
              </a:spcBef>
              <a:spcAft>
                <a:spcPts val="0"/>
              </a:spcAft>
              <a:buClrTx/>
              <a:buSzTx/>
              <a:buFont typeface="Wingdings" pitchFamily="2" charset="2"/>
              <a:buNone/>
              <a:tabLst/>
              <a:defRPr/>
            </a:pPr>
            <a:r>
              <a:rPr kumimoji="0" lang="en-US" sz="1200" b="0" i="0" u="none" strike="noStrike" kern="1200" cap="none" spc="0" normalizeH="0" baseline="0" noProof="0" dirty="0">
                <a:ln>
                  <a:noFill/>
                </a:ln>
                <a:solidFill>
                  <a:srgbClr val="DADADA"/>
                </a:solidFill>
                <a:effectLst/>
                <a:uLnTx/>
                <a:uFillTx/>
                <a:latin typeface="Arial" pitchFamily="34" charset="0"/>
                <a:ea typeface="ＭＳ Ｐゴシック" pitchFamily="34" charset="-128"/>
                <a:cs typeface="Arial" pitchFamily="34" charset="0"/>
              </a:rPr>
              <a:t>(2) Sackett, D. L., Rosenberg, W. M. C., Muir Gray, J. A., Haynes, R. B., &amp; Richardson, W. S. (1996). Evidence based medicine: What it is and what it </a:t>
            </a:r>
          </a:p>
          <a:p>
            <a:pPr marL="0" marR="0" lvl="0" indent="0" algn="l" defTabSz="457200" rtl="0" eaLnBrk="1" fontAlgn="auto" latinLnBrk="0" hangingPunct="1">
              <a:lnSpc>
                <a:spcPct val="100000"/>
              </a:lnSpc>
              <a:spcBef>
                <a:spcPts val="0"/>
              </a:spcBef>
              <a:spcAft>
                <a:spcPts val="0"/>
              </a:spcAft>
              <a:buClrTx/>
              <a:buSzTx/>
              <a:buFont typeface="Wingdings" pitchFamily="2" charset="2"/>
              <a:buNone/>
              <a:tabLst/>
              <a:defRPr/>
            </a:pPr>
            <a:r>
              <a:rPr kumimoji="0" lang="en-US" sz="1200" b="0" i="0" u="none" strike="noStrike" kern="1200" cap="none" spc="0" normalizeH="0" baseline="0" noProof="0" dirty="0">
                <a:ln>
                  <a:noFill/>
                </a:ln>
                <a:solidFill>
                  <a:srgbClr val="DADADA"/>
                </a:solidFill>
                <a:effectLst/>
                <a:uLnTx/>
                <a:uFillTx/>
                <a:latin typeface="Arial" pitchFamily="34" charset="0"/>
                <a:ea typeface="ＭＳ Ｐゴシック" pitchFamily="34" charset="-128"/>
                <a:cs typeface="Arial" pitchFamily="34" charset="0"/>
              </a:rPr>
              <a:t>     isn't: It's about integrating individual clinical expertise and the best external evidence. BMJ: British Medical Journal, 312(7023), 71-72.</a:t>
            </a:r>
          </a:p>
          <a:p>
            <a:pPr marL="0" marR="0" lvl="0" indent="0" algn="l" defTabSz="457200" rtl="0" eaLnBrk="1" fontAlgn="auto" latinLnBrk="0" hangingPunct="1">
              <a:lnSpc>
                <a:spcPct val="100000"/>
              </a:lnSpc>
              <a:spcBef>
                <a:spcPts val="0"/>
              </a:spcBef>
              <a:spcAft>
                <a:spcPts val="0"/>
              </a:spcAft>
              <a:buClrTx/>
              <a:buSzTx/>
              <a:buFont typeface="Wingdings" pitchFamily="2" charset="2"/>
              <a:buNone/>
              <a:tabLst/>
              <a:defRPr/>
            </a:pPr>
            <a:r>
              <a:rPr kumimoji="0" lang="en-US" sz="1200" b="0" i="0" u="none" strike="noStrike" kern="1200" cap="none" spc="0" normalizeH="0" baseline="0" noProof="0" dirty="0">
                <a:ln>
                  <a:noFill/>
                </a:ln>
                <a:solidFill>
                  <a:srgbClr val="DADADA"/>
                </a:solidFill>
                <a:effectLst/>
                <a:uLnTx/>
                <a:uFillTx/>
                <a:latin typeface="Arial" pitchFamily="34" charset="0"/>
                <a:ea typeface="ＭＳ Ｐゴシック" pitchFamily="34" charset="-128"/>
                <a:cs typeface="Arial" pitchFamily="34" charset="0"/>
              </a:rPr>
              <a:t>(3) SAMHSA. (2016, January 6). Evidence-based practices web guide. https://www.samhsa.gov/ebp-web-Guide</a:t>
            </a:r>
          </a:p>
        </p:txBody>
      </p:sp>
    </p:spTree>
    <p:extLst>
      <p:ext uri="{BB962C8B-B14F-4D97-AF65-F5344CB8AC3E}">
        <p14:creationId xmlns:p14="http://schemas.microsoft.com/office/powerpoint/2010/main" val="20230068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12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TC104033921[[fn=Damask]]</Template>
  <TotalTime>52760</TotalTime>
  <Words>4153</Words>
  <Application>Microsoft Office PowerPoint</Application>
  <PresentationFormat>Widescreen</PresentationFormat>
  <Paragraphs>318</Paragraphs>
  <Slides>63</Slides>
  <Notes>55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63</vt:i4>
      </vt:variant>
    </vt:vector>
  </HeadingPairs>
  <TitlesOfParts>
    <vt:vector size="76" baseType="lpstr">
      <vt:lpstr>MS PGothic</vt:lpstr>
      <vt:lpstr>Arial</vt:lpstr>
      <vt:lpstr>Bookman Old Style</vt:lpstr>
      <vt:lpstr>Calibri</vt:lpstr>
      <vt:lpstr>Corbel</vt:lpstr>
      <vt:lpstr>Rockwell</vt:lpstr>
      <vt:lpstr>Tahoma</vt:lpstr>
      <vt:lpstr>Times New Roman</vt:lpstr>
      <vt:lpstr>Wingdings</vt:lpstr>
      <vt:lpstr>Wingdings 2</vt:lpstr>
      <vt:lpstr>Wingdings 3</vt:lpstr>
      <vt:lpstr>Damask</vt:lpstr>
      <vt:lpstr>12_Module</vt:lpstr>
      <vt:lpstr>PowerPoint Presentation</vt:lpstr>
      <vt:lpstr>Tidbits</vt:lpstr>
      <vt:lpstr>PowerPoint Presentation</vt:lpstr>
      <vt:lpstr>PowerPoint Presentation</vt:lpstr>
      <vt:lpstr>Terminology</vt:lpstr>
      <vt:lpstr>Terminology</vt:lpstr>
      <vt:lpstr>1  Evidence-Based Practice (EBP) vs. Empirically-Supported Treatments (EST)</vt:lpstr>
      <vt:lpstr>Empirically-Supported Treatments (ESTs) vs. Evidence-Based Practice (EBP)</vt:lpstr>
      <vt:lpstr>EBP in Behavioral Health &amp; Health</vt:lpstr>
      <vt:lpstr>Evidence-Based Practice (EBP)</vt:lpstr>
      <vt:lpstr>Evidence-Based Practice (EBP)</vt:lpstr>
      <vt:lpstr>Best Available Research The Variance in Psychotherapy Outcome</vt:lpstr>
      <vt:lpstr>Evidence-Based Practice (EBP)</vt:lpstr>
      <vt:lpstr>Clinical Expertise The APA Task Force on EBP</vt:lpstr>
      <vt:lpstr>Evidence-Based Practice (EBP)</vt:lpstr>
      <vt:lpstr>Patient (Client) Characteristics, Culture, and Preferences</vt:lpstr>
      <vt:lpstr>2  Routine Outcome Management (ROM)</vt:lpstr>
      <vt:lpstr>PowerPoint Presentation</vt:lpstr>
      <vt:lpstr>Why Measure Outcome? Why Does it Matter?</vt:lpstr>
      <vt:lpstr>PowerPoint Presentation</vt:lpstr>
      <vt:lpstr>PowerPoint Presentation</vt:lpstr>
      <vt:lpstr>PowerPoint Presentation</vt:lpstr>
      <vt:lpstr>3 Feedback-Informed Treatment (FIT)</vt:lpstr>
      <vt:lpstr>PowerPoint Presentation</vt:lpstr>
      <vt:lpstr>Introduction to Measures</vt:lpstr>
      <vt:lpstr>Introduction to Measures (cont.)</vt:lpstr>
      <vt:lpstr>Introduction to the ORS: Example 1</vt:lpstr>
      <vt:lpstr>Introduction to the ORS: Example 2</vt:lpstr>
      <vt:lpstr>ORS – Individual</vt:lpstr>
      <vt:lpstr>ORS – Interpersonal</vt:lpstr>
      <vt:lpstr>ORS – Social Role</vt:lpstr>
      <vt:lpstr>Introduction to the SRS: Example 1</vt:lpstr>
      <vt:lpstr>Introduction to the SRS: Example 2</vt:lpstr>
      <vt:lpstr>SRS Considerations</vt:lpstr>
      <vt:lpstr>PowerPoint Presentation</vt:lpstr>
      <vt:lpstr>Improving Outcomes</vt:lpstr>
      <vt:lpstr>Therapist Improvement with Time and Experience</vt:lpstr>
      <vt:lpstr>PowerPoint Presentation</vt:lpstr>
      <vt:lpstr>PowerPoint Presentation</vt:lpstr>
      <vt:lpstr>PowerPoint Presentation</vt:lpstr>
      <vt:lpstr>PowerPoint Presentation</vt:lpstr>
      <vt:lpstr>PowerPoint Presentation</vt:lpstr>
      <vt:lpstr>Selecting and Matching Interventions Fit and Effect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At-Risk Cases</vt:lpstr>
      <vt:lpstr>Outcomes Indicators</vt:lpstr>
      <vt:lpstr>Clinical Cutoffs</vt:lpstr>
      <vt:lpstr>Reliable Change Index</vt:lpstr>
      <vt:lpstr>Clinical Significance</vt:lpstr>
      <vt:lpstr>Target Scores &amp; Predictive Trajectories </vt:lpstr>
      <vt:lpstr>Achieving Better Outcomes</vt:lpstr>
      <vt:lpstr>Achieving Better Outcomes</vt:lpstr>
      <vt:lpstr>How Do Therapists Achieve Better Outcomes?</vt:lpstr>
      <vt:lpstr>PowerPoint Presentation</vt:lpstr>
      <vt:lpstr>PowerPoint Presentation</vt:lpstr>
      <vt:lpstr>PowerPoint Presentation</vt:lpstr>
      <vt:lpstr>How Do We Improve? (Revisited)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Bertolino</dc:creator>
  <cp:lastModifiedBy>Bertolino, Robert A.</cp:lastModifiedBy>
  <cp:revision>1140</cp:revision>
  <dcterms:created xsi:type="dcterms:W3CDTF">2013-08-22T00:53:06Z</dcterms:created>
  <dcterms:modified xsi:type="dcterms:W3CDTF">2025-08-22T13:43:56Z</dcterms:modified>
</cp:coreProperties>
</file>