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22" r:id="rId2"/>
    <p:sldMasterId id="2147484052" r:id="rId3"/>
    <p:sldMasterId id="2147484082" r:id="rId4"/>
    <p:sldMasterId id="2147484100" r:id="rId5"/>
    <p:sldMasterId id="2147484112" r:id="rId6"/>
  </p:sldMasterIdLst>
  <p:notesMasterIdLst>
    <p:notesMasterId r:id="rId75"/>
  </p:notesMasterIdLst>
  <p:sldIdLst>
    <p:sldId id="1012" r:id="rId7"/>
    <p:sldId id="443" r:id="rId8"/>
    <p:sldId id="1024" r:id="rId9"/>
    <p:sldId id="1025" r:id="rId10"/>
    <p:sldId id="1026" r:id="rId11"/>
    <p:sldId id="1027" r:id="rId12"/>
    <p:sldId id="1369" r:id="rId13"/>
    <p:sldId id="1393" r:id="rId14"/>
    <p:sldId id="1370" r:id="rId15"/>
    <p:sldId id="1355" r:id="rId16"/>
    <p:sldId id="1350" r:id="rId17"/>
    <p:sldId id="1127" r:id="rId18"/>
    <p:sldId id="933" r:id="rId19"/>
    <p:sldId id="955" r:id="rId20"/>
    <p:sldId id="956" r:id="rId21"/>
    <p:sldId id="970" r:id="rId22"/>
    <p:sldId id="971" r:id="rId23"/>
    <p:sldId id="988" r:id="rId24"/>
    <p:sldId id="974" r:id="rId25"/>
    <p:sldId id="816" r:id="rId26"/>
    <p:sldId id="969" r:id="rId27"/>
    <p:sldId id="1117" r:id="rId28"/>
    <p:sldId id="1116" r:id="rId29"/>
    <p:sldId id="1055" r:id="rId30"/>
    <p:sldId id="975" r:id="rId31"/>
    <p:sldId id="321" r:id="rId32"/>
    <p:sldId id="1128" r:id="rId33"/>
    <p:sldId id="278" r:id="rId34"/>
    <p:sldId id="326" r:id="rId35"/>
    <p:sldId id="865" r:id="rId36"/>
    <p:sldId id="919" r:id="rId37"/>
    <p:sldId id="949" r:id="rId38"/>
    <p:sldId id="1031" r:id="rId39"/>
    <p:sldId id="980" r:id="rId40"/>
    <p:sldId id="979" r:id="rId41"/>
    <p:sldId id="1112" r:id="rId42"/>
    <p:sldId id="1108" r:id="rId43"/>
    <p:sldId id="1126" r:id="rId44"/>
    <p:sldId id="1114" r:id="rId45"/>
    <p:sldId id="954" r:id="rId46"/>
    <p:sldId id="857" r:id="rId47"/>
    <p:sldId id="1032" r:id="rId48"/>
    <p:sldId id="1034" r:id="rId49"/>
    <p:sldId id="417" r:id="rId50"/>
    <p:sldId id="1035" r:id="rId51"/>
    <p:sldId id="1036" r:id="rId52"/>
    <p:sldId id="1037" r:id="rId53"/>
    <p:sldId id="436" r:id="rId54"/>
    <p:sldId id="437" r:id="rId55"/>
    <p:sldId id="1038" r:id="rId56"/>
    <p:sldId id="1041" r:id="rId57"/>
    <p:sldId id="1042" r:id="rId58"/>
    <p:sldId id="1056" r:id="rId59"/>
    <p:sldId id="452" r:id="rId60"/>
    <p:sldId id="1086" r:id="rId61"/>
    <p:sldId id="301" r:id="rId62"/>
    <p:sldId id="302" r:id="rId63"/>
    <p:sldId id="435" r:id="rId64"/>
    <p:sldId id="303" r:id="rId65"/>
    <p:sldId id="305" r:id="rId66"/>
    <p:sldId id="1394" r:id="rId67"/>
    <p:sldId id="304" r:id="rId68"/>
    <p:sldId id="1398" r:id="rId69"/>
    <p:sldId id="1397" r:id="rId70"/>
    <p:sldId id="1399" r:id="rId71"/>
    <p:sldId id="1400" r:id="rId72"/>
    <p:sldId id="1401" r:id="rId73"/>
    <p:sldId id="698" r:id="rId7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8" d="100"/>
          <a:sy n="68" d="100"/>
        </p:scale>
        <p:origin x="504"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cene3d>
              <a:camera prst="orthographicFront"/>
              <a:lightRig rig="balanced" dir="t"/>
            </a:scene3d>
            <a:sp3d prstMaterial="matte">
              <a:bevelT w="25400" h="25400"/>
            </a:sp3d>
          </c:spPr>
          <c:explosion val="9"/>
          <c:dPt>
            <c:idx val="0"/>
            <c:bubble3D val="0"/>
            <c:spPr>
              <a:gradFill rotWithShape="1">
                <a:gsLst>
                  <a:gs pos="0">
                    <a:schemeClr val="accent6">
                      <a:tint val="94000"/>
                      <a:satMod val="100000"/>
                      <a:lumMod val="104000"/>
                    </a:schemeClr>
                  </a:gs>
                  <a:gs pos="69000">
                    <a:schemeClr val="accent6">
                      <a:shade val="86000"/>
                      <a:satMod val="130000"/>
                      <a:lumMod val="102000"/>
                    </a:schemeClr>
                  </a:gs>
                  <a:gs pos="100000">
                    <a:schemeClr val="accent6">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1-7682-4FEB-98FF-C7DF7BFFEB89}"/>
              </c:ext>
            </c:extLst>
          </c:dPt>
          <c:dPt>
            <c:idx val="1"/>
            <c:bubble3D val="0"/>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3-7682-4FEB-98FF-C7DF7BFFEB89}"/>
              </c:ext>
            </c:extLst>
          </c:dPt>
          <c:dPt>
            <c:idx val="2"/>
            <c:bubble3D val="0"/>
            <c:spPr>
              <a:gradFill rotWithShape="1">
                <a:gsLst>
                  <a:gs pos="0">
                    <a:schemeClr val="accent4">
                      <a:tint val="94000"/>
                      <a:satMod val="100000"/>
                      <a:lumMod val="104000"/>
                    </a:schemeClr>
                  </a:gs>
                  <a:gs pos="69000">
                    <a:schemeClr val="accent4">
                      <a:shade val="86000"/>
                      <a:satMod val="130000"/>
                      <a:lumMod val="102000"/>
                    </a:schemeClr>
                  </a:gs>
                  <a:gs pos="100000">
                    <a:schemeClr val="accent4">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5-7682-4FEB-98FF-C7DF7BFFEB89}"/>
              </c:ext>
            </c:extLst>
          </c:dPt>
          <c:dPt>
            <c:idx val="3"/>
            <c:bubble3D val="0"/>
            <c:spPr>
              <a:gradFill rotWithShape="1">
                <a:gsLst>
                  <a:gs pos="0">
                    <a:schemeClr val="accent6">
                      <a:lumMod val="60000"/>
                      <a:tint val="94000"/>
                      <a:satMod val="100000"/>
                      <a:lumMod val="104000"/>
                    </a:schemeClr>
                  </a:gs>
                  <a:gs pos="69000">
                    <a:schemeClr val="accent6">
                      <a:lumMod val="60000"/>
                      <a:shade val="86000"/>
                      <a:satMod val="130000"/>
                      <a:lumMod val="102000"/>
                    </a:schemeClr>
                  </a:gs>
                  <a:gs pos="100000">
                    <a:schemeClr val="accent6">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7-7682-4FEB-98FF-C7DF7BFFEB89}"/>
              </c:ext>
            </c:extLst>
          </c:dPt>
          <c:dLbls>
            <c:dLbl>
              <c:idx val="0"/>
              <c:layout>
                <c:manualLayout>
                  <c:x val="-2.6234567901234566E-2"/>
                  <c:y val="-4.54409609303777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82-4FEB-98FF-C7DF7BFFEB89}"/>
                </c:ext>
              </c:extLst>
            </c:dLbl>
            <c:dLbl>
              <c:idx val="1"/>
              <c:layout>
                <c:manualLayout>
                  <c:x val="-3.0864197530864196E-3"/>
                  <c:y val="-4.30493314077263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82-4FEB-98FF-C7DF7BFFEB8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Life Circumstances</c:v>
                </c:pt>
                <c:pt idx="1">
                  <c:v>Intentional Activities</c:v>
                </c:pt>
                <c:pt idx="2">
                  <c:v>Set Point/Temperment</c:v>
                </c:pt>
              </c:strCache>
            </c:strRef>
          </c:cat>
          <c:val>
            <c:numRef>
              <c:f>Sheet1!$B$2:$B$5</c:f>
              <c:numCache>
                <c:formatCode>0%</c:formatCode>
                <c:ptCount val="4"/>
                <c:pt idx="0">
                  <c:v>0.1</c:v>
                </c:pt>
                <c:pt idx="1">
                  <c:v>0.4</c:v>
                </c:pt>
                <c:pt idx="2">
                  <c:v>0.5</c:v>
                </c:pt>
              </c:numCache>
            </c:numRef>
          </c:val>
          <c:extLst>
            <c:ext xmlns:c16="http://schemas.microsoft.com/office/drawing/2014/chart" uri="{C3380CC4-5D6E-409C-BE32-E72D297353CC}">
              <c16:uniqueId val="{00000008-7682-4FEB-98FF-C7DF7BFFEB89}"/>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3/5/2020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7B23EABE-0BCD-4BF4-85FC-DD2E690C244F}" type="slidenum">
              <a:rPr lang="en-US" sz="1900" kern="0">
                <a:solidFill>
                  <a:prstClr val="black"/>
                </a:solidFill>
              </a:rPr>
              <a:pPr defTabSz="942289">
                <a:defRPr/>
              </a:pPr>
              <a:t>1</a:t>
            </a:fld>
            <a:endParaRPr lang="en-US" sz="1900" kern="0">
              <a:solidFill>
                <a:prstClr val="black"/>
              </a:solidFill>
            </a:endParaRPr>
          </a:p>
        </p:txBody>
      </p:sp>
    </p:spTree>
    <p:extLst>
      <p:ext uri="{BB962C8B-B14F-4D97-AF65-F5344CB8AC3E}">
        <p14:creationId xmlns:p14="http://schemas.microsoft.com/office/powerpoint/2010/main" val="35343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3248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7665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16</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36267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0972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6404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1041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fld id="{A5D756D4-F7A1-422C-9603-1F85059DCE3F}" type="slidenum">
              <a:rPr lang="en-US" sz="1200">
                <a:solidFill>
                  <a:prstClr val="black"/>
                </a:solidFill>
              </a:rPr>
              <a:pPr/>
              <a:t>20</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29738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0DC5B0A4-F1F0-4FF4-B137-3FD5BDA8F2D3}" type="slidenum">
              <a:rPr lang="en-US" sz="1200" b="0">
                <a:solidFill>
                  <a:prstClr val="black"/>
                </a:solidFill>
                <a:latin typeface="Times New Roman" pitchFamily="18" charset="0"/>
              </a:rPr>
              <a:pPr/>
              <a:t>21</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715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6471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2177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a:solidFill>
                  <a:schemeClr val="tx1"/>
                </a:solidFill>
                <a:latin typeface="Tahoma" panose="020B0604030504040204" pitchFamily="34" charset="0"/>
              </a:defRPr>
            </a:lvl1pPr>
            <a:lvl2pPr marL="765610" indent="-294465">
              <a:defRPr sz="3700">
                <a:solidFill>
                  <a:schemeClr val="tx1"/>
                </a:solidFill>
                <a:latin typeface="Tahoma" panose="020B0604030504040204" pitchFamily="34" charset="0"/>
              </a:defRPr>
            </a:lvl2pPr>
            <a:lvl3pPr marL="1177862" indent="-235572">
              <a:defRPr sz="3700">
                <a:solidFill>
                  <a:schemeClr val="tx1"/>
                </a:solidFill>
                <a:latin typeface="Tahoma" panose="020B0604030504040204" pitchFamily="34" charset="0"/>
              </a:defRPr>
            </a:lvl3pPr>
            <a:lvl4pPr marL="1649006" indent="-235572">
              <a:defRPr sz="3700">
                <a:solidFill>
                  <a:schemeClr val="tx1"/>
                </a:solidFill>
                <a:latin typeface="Tahoma" panose="020B0604030504040204" pitchFamily="34" charset="0"/>
              </a:defRPr>
            </a:lvl4pPr>
            <a:lvl5pPr marL="2120151" indent="-235572">
              <a:defRPr sz="3700">
                <a:solidFill>
                  <a:schemeClr val="tx1"/>
                </a:solidFill>
                <a:latin typeface="Tahoma" panose="020B0604030504040204" pitchFamily="34" charset="0"/>
              </a:defRPr>
            </a:lvl5pPr>
            <a:lvl6pPr marL="2591295" indent="-235572" eaLnBrk="0" fontAlgn="base" hangingPunct="0">
              <a:spcBef>
                <a:spcPct val="0"/>
              </a:spcBef>
              <a:spcAft>
                <a:spcPct val="0"/>
              </a:spcAft>
              <a:defRPr sz="3700">
                <a:solidFill>
                  <a:schemeClr val="tx1"/>
                </a:solidFill>
                <a:latin typeface="Tahoma" panose="020B0604030504040204" pitchFamily="34" charset="0"/>
              </a:defRPr>
            </a:lvl6pPr>
            <a:lvl7pPr marL="3062440" indent="-235572" eaLnBrk="0" fontAlgn="base" hangingPunct="0">
              <a:spcBef>
                <a:spcPct val="0"/>
              </a:spcBef>
              <a:spcAft>
                <a:spcPct val="0"/>
              </a:spcAft>
              <a:defRPr sz="3700">
                <a:solidFill>
                  <a:schemeClr val="tx1"/>
                </a:solidFill>
                <a:latin typeface="Tahoma" panose="020B0604030504040204" pitchFamily="34" charset="0"/>
              </a:defRPr>
            </a:lvl7pPr>
            <a:lvl8pPr marL="3533585" indent="-235572" eaLnBrk="0" fontAlgn="base" hangingPunct="0">
              <a:spcBef>
                <a:spcPct val="0"/>
              </a:spcBef>
              <a:spcAft>
                <a:spcPct val="0"/>
              </a:spcAft>
              <a:defRPr sz="3700">
                <a:solidFill>
                  <a:schemeClr val="tx1"/>
                </a:solidFill>
                <a:latin typeface="Tahoma" panose="020B0604030504040204" pitchFamily="34" charset="0"/>
              </a:defRPr>
            </a:lvl8pPr>
            <a:lvl9pPr marL="4004729" indent="-235572" eaLnBrk="0" fontAlgn="base" hangingPunct="0">
              <a:spcBef>
                <a:spcPct val="0"/>
              </a:spcBef>
              <a:spcAft>
                <a:spcPct val="0"/>
              </a:spcAft>
              <a:defRPr sz="37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24</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08496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25</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898885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A90357F9-C669-43BA-A925-2E3BB6E583A2}" type="slidenum">
              <a:rPr lang="en-US" sz="1200" b="0">
                <a:solidFill>
                  <a:prstClr val="black"/>
                </a:solidFill>
                <a:latin typeface="Times New Roman" pitchFamily="18" charset="0"/>
              </a:rPr>
              <a:pPr defTabSz="471145">
                <a:defRPr/>
              </a:pPr>
              <a:t>26</a:t>
            </a:fld>
            <a:endParaRPr lang="en-US" sz="1200" b="0">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0690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349200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28</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146555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29</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340253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30</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368950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fld id="{E86B8389-6675-40AC-B110-49DFFF0E04B7}" type="slidenum">
              <a:rPr lang="en-US" sz="1200">
                <a:solidFill>
                  <a:prstClr val="black"/>
                </a:solidFill>
              </a:rPr>
              <a:pPr/>
              <a:t>31</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469146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500">
                <a:solidFill>
                  <a:schemeClr val="tx1"/>
                </a:solidFill>
                <a:latin typeface="Arial" charset="0"/>
                <a:ea typeface="ＭＳ Ｐゴシック" pitchFamily="-112" charset="-128"/>
              </a:defRPr>
            </a:lvl1pPr>
            <a:lvl2pPr marL="765610" indent="-294465">
              <a:defRPr sz="2500">
                <a:solidFill>
                  <a:schemeClr val="tx1"/>
                </a:solidFill>
                <a:latin typeface="Arial" charset="0"/>
                <a:ea typeface="ＭＳ Ｐゴシック" pitchFamily="-112" charset="-128"/>
              </a:defRPr>
            </a:lvl2pPr>
            <a:lvl3pPr marL="1177862" indent="-235572">
              <a:defRPr sz="2500">
                <a:solidFill>
                  <a:schemeClr val="tx1"/>
                </a:solidFill>
                <a:latin typeface="Arial" charset="0"/>
                <a:ea typeface="ＭＳ Ｐゴシック" pitchFamily="-112" charset="-128"/>
              </a:defRPr>
            </a:lvl3pPr>
            <a:lvl4pPr marL="1649006" indent="-235572">
              <a:defRPr sz="2500">
                <a:solidFill>
                  <a:schemeClr val="tx1"/>
                </a:solidFill>
                <a:latin typeface="Arial" charset="0"/>
                <a:ea typeface="ＭＳ Ｐゴシック" pitchFamily="-112" charset="-128"/>
              </a:defRPr>
            </a:lvl4pPr>
            <a:lvl5pPr marL="2120151" indent="-235572">
              <a:defRPr sz="2500">
                <a:solidFill>
                  <a:schemeClr val="tx1"/>
                </a:solidFill>
                <a:latin typeface="Arial" charset="0"/>
                <a:ea typeface="ＭＳ Ｐゴシック" pitchFamily="-112" charset="-128"/>
              </a:defRPr>
            </a:lvl5pPr>
            <a:lvl6pPr marL="2591295" indent="-235572" eaLnBrk="0" fontAlgn="base" hangingPunct="0">
              <a:spcBef>
                <a:spcPct val="0"/>
              </a:spcBef>
              <a:spcAft>
                <a:spcPct val="0"/>
              </a:spcAft>
              <a:defRPr sz="2500">
                <a:solidFill>
                  <a:schemeClr val="tx1"/>
                </a:solidFill>
                <a:latin typeface="Arial" charset="0"/>
                <a:ea typeface="ＭＳ Ｐゴシック" pitchFamily="-112" charset="-128"/>
              </a:defRPr>
            </a:lvl6pPr>
            <a:lvl7pPr marL="3062440" indent="-235572" eaLnBrk="0" fontAlgn="base" hangingPunct="0">
              <a:spcBef>
                <a:spcPct val="0"/>
              </a:spcBef>
              <a:spcAft>
                <a:spcPct val="0"/>
              </a:spcAft>
              <a:defRPr sz="2500">
                <a:solidFill>
                  <a:schemeClr val="tx1"/>
                </a:solidFill>
                <a:latin typeface="Arial" charset="0"/>
                <a:ea typeface="ＭＳ Ｐゴシック" pitchFamily="-112" charset="-128"/>
              </a:defRPr>
            </a:lvl7pPr>
            <a:lvl8pPr marL="3533585" indent="-235572" eaLnBrk="0" fontAlgn="base" hangingPunct="0">
              <a:spcBef>
                <a:spcPct val="0"/>
              </a:spcBef>
              <a:spcAft>
                <a:spcPct val="0"/>
              </a:spcAft>
              <a:defRPr sz="2500">
                <a:solidFill>
                  <a:schemeClr val="tx1"/>
                </a:solidFill>
                <a:latin typeface="Arial" charset="0"/>
                <a:ea typeface="ＭＳ Ｐゴシック" pitchFamily="-112" charset="-128"/>
              </a:defRPr>
            </a:lvl8pPr>
            <a:lvl9pPr marL="4004729" indent="-235572" eaLnBrk="0" fontAlgn="base" hangingPunct="0">
              <a:spcBef>
                <a:spcPct val="0"/>
              </a:spcBef>
              <a:spcAft>
                <a:spcPct val="0"/>
              </a:spcAft>
              <a:defRPr sz="2500">
                <a:solidFill>
                  <a:schemeClr val="tx1"/>
                </a:solidFill>
                <a:latin typeface="Arial" charset="0"/>
                <a:ea typeface="ＭＳ Ｐゴシック" pitchFamily="-112" charset="-128"/>
              </a:defRPr>
            </a:lvl9pPr>
          </a:lstStyle>
          <a:p>
            <a:pPr defTabSz="471145">
              <a:defRPr/>
            </a:pPr>
            <a:fld id="{E86B8389-6675-40AC-B110-49DFFF0E04B7}" type="slidenum">
              <a:rPr lang="en-US" sz="1200">
                <a:solidFill>
                  <a:prstClr val="black"/>
                </a:solidFill>
              </a:rPr>
              <a:pPr defTabSz="471145">
                <a:defRPr/>
              </a:pPr>
              <a:t>32</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57166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33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0380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85463">
              <a:defRPr/>
            </a:pPr>
            <a:fld id="{6D7B4A3A-564E-4AFB-8EEF-ABF89C6FEB3D}" type="slidenum">
              <a:rPr lang="en-US" altLang="en-US" sz="1200" b="0">
                <a:solidFill>
                  <a:prstClr val="black"/>
                </a:solidFill>
                <a:latin typeface="Times New Roman" panose="02020603050405020304" pitchFamily="18" charset="0"/>
              </a:rPr>
              <a:pPr algn="r" defTabSz="485463">
                <a:defRPr/>
              </a:pPr>
              <a:t>7</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4131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01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solidFill>
                  <a:prstClr val="black"/>
                </a:solidFill>
                <a:latin typeface="Times New Roman" pitchFamily="18" charset="0"/>
              </a:rPr>
              <a:pPr/>
              <a:t>35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1605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8576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DD5C71-8E22-46A2-982D-35D972677CB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30" name="Rectangle 2"/>
          <p:cNvSpPr>
            <a:spLocks noGrp="1" noRot="1" noChangeAspect="1" noChangeArrowheads="1"/>
          </p:cNvSpPr>
          <p:nvPr>
            <p:ph type="sldImg"/>
          </p:nvPr>
        </p:nvSpPr>
        <p:spPr bwMode="auto">
          <a:xfrm>
            <a:off x="355600" y="690563"/>
            <a:ext cx="6146800" cy="3457575"/>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78476"/>
            <a:ext cx="5029200" cy="414803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6520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433718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2019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solidFill>
                  <a:prstClr val="black"/>
                </a:solidFill>
                <a:latin typeface="Times New Roman" pitchFamily="18" charset="0"/>
              </a:rPr>
              <a:pPr/>
              <a:t>40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547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250CFE53-514D-4952-8539-44FAA7948DEF}" type="slidenum">
              <a:rPr lang="en-US" sz="1200" b="0">
                <a:latin typeface="Times New Roman" pitchFamily="18" charset="0"/>
              </a:rPr>
              <a:pPr/>
              <a:t>41</a:t>
            </a:fld>
            <a:endParaRPr lang="en-US" sz="1200" b="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1138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98607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3324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85463">
              <a:defRPr/>
            </a:pPr>
            <a:fld id="{6D7B4A3A-564E-4AFB-8EEF-ABF89C6FEB3D}" type="slidenum">
              <a:rPr lang="en-US" altLang="en-US" sz="1200" b="0">
                <a:solidFill>
                  <a:prstClr val="black"/>
                </a:solidFill>
                <a:latin typeface="Times New Roman" panose="02020603050405020304" pitchFamily="18" charset="0"/>
              </a:rPr>
              <a:pPr algn="r" defTabSz="485463">
                <a:defRPr/>
              </a:pPr>
              <a:t>8</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00860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98375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61897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47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9C17F282-F561-4110-8A87-A5DD77B5A4AA}" type="slidenum">
              <a:rPr lang="en-US" sz="1200">
                <a:solidFill>
                  <a:prstClr val="black"/>
                </a:solidFill>
              </a:rPr>
              <a:pPr defTabSz="471145" eaLnBrk="1" hangingPunct="1">
                <a:defRPr/>
              </a:pPr>
              <a:t>48</a:t>
            </a:fld>
            <a:endParaRPr lang="en-US" sz="1200">
              <a:solidFill>
                <a:prstClr val="black"/>
              </a:solidFill>
            </a:endParaRPr>
          </a:p>
        </p:txBody>
      </p:sp>
    </p:spTree>
    <p:extLst>
      <p:ext uri="{BB962C8B-B14F-4D97-AF65-F5344CB8AC3E}">
        <p14:creationId xmlns:p14="http://schemas.microsoft.com/office/powerpoint/2010/main" val="11002584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2"/>
                </a:solidFill>
                <a:latin typeface="Times New Roman" panose="02020603050405020304" pitchFamily="18" charset="0"/>
                <a:ea typeface="MS PGothic" panose="020B0600070205080204" pitchFamily="34" charset="-128"/>
              </a:defRPr>
            </a:lvl1pPr>
            <a:lvl2pPr marL="765610" indent="-294465" eaLnBrk="0" hangingPunct="0">
              <a:defRPr sz="2900">
                <a:solidFill>
                  <a:schemeClr val="tx2"/>
                </a:solidFill>
                <a:latin typeface="Times New Roman" panose="02020603050405020304" pitchFamily="18" charset="0"/>
                <a:ea typeface="MS PGothic" panose="020B0600070205080204" pitchFamily="34" charset="-128"/>
              </a:defRPr>
            </a:lvl2pPr>
            <a:lvl3pPr marL="1177862" indent="-235572" eaLnBrk="0" hangingPunct="0">
              <a:defRPr sz="2900">
                <a:solidFill>
                  <a:schemeClr val="tx2"/>
                </a:solidFill>
                <a:latin typeface="Times New Roman" panose="02020603050405020304" pitchFamily="18" charset="0"/>
                <a:ea typeface="MS PGothic" panose="020B0600070205080204" pitchFamily="34" charset="-128"/>
              </a:defRPr>
            </a:lvl3pPr>
            <a:lvl4pPr marL="1649006" indent="-235572" eaLnBrk="0" hangingPunct="0">
              <a:defRPr sz="2900">
                <a:solidFill>
                  <a:schemeClr val="tx2"/>
                </a:solidFill>
                <a:latin typeface="Times New Roman" panose="02020603050405020304" pitchFamily="18" charset="0"/>
                <a:ea typeface="MS PGothic" panose="020B0600070205080204" pitchFamily="34" charset="-128"/>
              </a:defRPr>
            </a:lvl4pPr>
            <a:lvl5pPr marL="2120151" indent="-235572" eaLnBrk="0" hangingPunct="0">
              <a:defRPr sz="2900">
                <a:solidFill>
                  <a:schemeClr val="tx2"/>
                </a:solidFill>
                <a:latin typeface="Times New Roman" panose="02020603050405020304" pitchFamily="18" charset="0"/>
                <a:ea typeface="MS PGothic" panose="020B0600070205080204" pitchFamily="34" charset="-128"/>
              </a:defRPr>
            </a:lvl5pPr>
            <a:lvl6pPr marL="259129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6pPr>
            <a:lvl7pPr marL="3062440"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7pPr>
            <a:lvl8pPr marL="3533585"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8pPr>
            <a:lvl9pPr marL="4004729" indent="-235572" eaLnBrk="0" fontAlgn="base" hangingPunct="0">
              <a:spcBef>
                <a:spcPct val="0"/>
              </a:spcBef>
              <a:spcAft>
                <a:spcPct val="0"/>
              </a:spcAft>
              <a:defRPr sz="2900">
                <a:solidFill>
                  <a:schemeClr val="tx2"/>
                </a:solidFill>
                <a:latin typeface="Times New Roman" panose="02020603050405020304" pitchFamily="18" charset="0"/>
                <a:ea typeface="MS PGothic" panose="020B0600070205080204" pitchFamily="34" charset="-128"/>
              </a:defRPr>
            </a:lvl9pPr>
          </a:lstStyle>
          <a:p>
            <a:pPr defTabSz="471145" eaLnBrk="1" hangingPunct="1">
              <a:defRPr/>
            </a:pPr>
            <a:fld id="{146FBC3A-7A19-4A19-9447-879F60BF9591}" type="slidenum">
              <a:rPr lang="en-US" sz="1200">
                <a:solidFill>
                  <a:prstClr val="black"/>
                </a:solidFill>
              </a:rPr>
              <a:pPr defTabSz="471145" eaLnBrk="1" hangingPunct="1">
                <a:defRPr/>
              </a:pPr>
              <a:t>49</a:t>
            </a:fld>
            <a:endParaRPr lang="en-US" sz="1200">
              <a:solidFill>
                <a:prstClr val="black"/>
              </a:solidFill>
            </a:endParaRPr>
          </a:p>
        </p:txBody>
      </p:sp>
    </p:spTree>
    <p:extLst>
      <p:ext uri="{BB962C8B-B14F-4D97-AF65-F5344CB8AC3E}">
        <p14:creationId xmlns:p14="http://schemas.microsoft.com/office/powerpoint/2010/main" val="2354264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51307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38204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05625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036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68212" y="9157512"/>
            <a:ext cx="3187455" cy="4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93" tIns="48546" rIns="97093" bIns="48546" anchor="b"/>
          <a:lstStyle>
            <a:lvl1pPr>
              <a:defRPr sz="3600" b="1">
                <a:solidFill>
                  <a:schemeClr val="tx1"/>
                </a:solidFill>
                <a:latin typeface="Tahoma" panose="020B0604030504040204" pitchFamily="34" charset="0"/>
              </a:defRPr>
            </a:lvl1pPr>
            <a:lvl2pPr marL="742950" indent="-285750">
              <a:defRPr sz="3600" b="1">
                <a:solidFill>
                  <a:schemeClr val="tx1"/>
                </a:solidFill>
                <a:latin typeface="Tahoma" panose="020B0604030504040204" pitchFamily="34" charset="0"/>
              </a:defRPr>
            </a:lvl2pPr>
            <a:lvl3pPr marL="1143000" indent="-228600">
              <a:defRPr sz="3600" b="1">
                <a:solidFill>
                  <a:schemeClr val="tx1"/>
                </a:solidFill>
                <a:latin typeface="Tahoma" panose="020B0604030504040204" pitchFamily="34" charset="0"/>
              </a:defRPr>
            </a:lvl3pPr>
            <a:lvl4pPr marL="1600200" indent="-228600">
              <a:defRPr sz="3600" b="1">
                <a:solidFill>
                  <a:schemeClr val="tx1"/>
                </a:solidFill>
                <a:latin typeface="Tahoma" panose="020B0604030504040204" pitchFamily="34" charset="0"/>
              </a:defRPr>
            </a:lvl4pPr>
            <a:lvl5pPr marL="2057400" indent="-228600">
              <a:defRPr sz="3600" b="1">
                <a:solidFill>
                  <a:schemeClr val="tx1"/>
                </a:solidFill>
                <a:latin typeface="Tahoma" panose="020B0604030504040204" pitchFamily="34" charset="0"/>
              </a:defRPr>
            </a:lvl5pPr>
            <a:lvl6pPr marL="2514600" indent="-228600" eaLnBrk="0" fontAlgn="base" hangingPunct="0">
              <a:spcBef>
                <a:spcPct val="0"/>
              </a:spcBef>
              <a:spcAft>
                <a:spcPct val="0"/>
              </a:spcAft>
              <a:defRPr sz="3600" b="1">
                <a:solidFill>
                  <a:schemeClr val="tx1"/>
                </a:solidFill>
                <a:latin typeface="Tahoma" panose="020B0604030504040204" pitchFamily="34" charset="0"/>
              </a:defRPr>
            </a:lvl6pPr>
            <a:lvl7pPr marL="2971800" indent="-228600" eaLnBrk="0" fontAlgn="base" hangingPunct="0">
              <a:spcBef>
                <a:spcPct val="0"/>
              </a:spcBef>
              <a:spcAft>
                <a:spcPct val="0"/>
              </a:spcAft>
              <a:defRPr sz="3600" b="1">
                <a:solidFill>
                  <a:schemeClr val="tx1"/>
                </a:solidFill>
                <a:latin typeface="Tahoma" panose="020B0604030504040204" pitchFamily="34" charset="0"/>
              </a:defRPr>
            </a:lvl7pPr>
            <a:lvl8pPr marL="3429000" indent="-228600" eaLnBrk="0" fontAlgn="base" hangingPunct="0">
              <a:spcBef>
                <a:spcPct val="0"/>
              </a:spcBef>
              <a:spcAft>
                <a:spcPct val="0"/>
              </a:spcAft>
              <a:defRPr sz="3600" b="1">
                <a:solidFill>
                  <a:schemeClr val="tx1"/>
                </a:solidFill>
                <a:latin typeface="Tahoma" panose="020B0604030504040204" pitchFamily="34" charset="0"/>
              </a:defRPr>
            </a:lvl8pPr>
            <a:lvl9pPr marL="3886200" indent="-228600" eaLnBrk="0" fontAlgn="base" hangingPunct="0">
              <a:spcBef>
                <a:spcPct val="0"/>
              </a:spcBef>
              <a:spcAft>
                <a:spcPct val="0"/>
              </a:spcAft>
              <a:defRPr sz="3600" b="1">
                <a:solidFill>
                  <a:schemeClr val="tx1"/>
                </a:solidFill>
                <a:latin typeface="Tahoma" panose="020B0604030504040204" pitchFamily="34" charset="0"/>
              </a:defRPr>
            </a:lvl9pPr>
          </a:lstStyle>
          <a:p>
            <a:pPr algn="r" defTabSz="485463">
              <a:defRPr/>
            </a:pPr>
            <a:fld id="{6D7B4A3A-564E-4AFB-8EEF-ABF89C6FEB3D}" type="slidenum">
              <a:rPr lang="en-US" altLang="en-US" sz="1200" b="0">
                <a:solidFill>
                  <a:prstClr val="black"/>
                </a:solidFill>
                <a:latin typeface="Times New Roman" panose="02020603050405020304" pitchFamily="18" charset="0"/>
              </a:rPr>
              <a:pPr algn="r" defTabSz="485463">
                <a:defRPr/>
              </a:pPr>
              <a:t>9</a:t>
            </a:fld>
            <a:endParaRPr lang="en-US" altLang="en-US" sz="1200" b="0">
              <a:solidFill>
                <a:prstClr val="black"/>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42651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57239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58</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58598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59</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94189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60</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21514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61</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07888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62</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01330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marL="0" marR="0" lvl="0" indent="0" algn="r" defTabSz="471145"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23851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64</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06811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8557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286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chemeClr val="tx1"/>
                </a:solidFill>
                <a:latin typeface="Tahoma" pitchFamily="34" charset="0"/>
              </a:defRPr>
            </a:lvl1pPr>
            <a:lvl2pPr marL="788878" indent="-303413">
              <a:defRPr sz="3800" b="1">
                <a:solidFill>
                  <a:schemeClr val="tx1"/>
                </a:solidFill>
                <a:latin typeface="Tahoma" pitchFamily="34" charset="0"/>
              </a:defRPr>
            </a:lvl2pPr>
            <a:lvl3pPr marL="1213658" indent="-242732">
              <a:defRPr sz="3800" b="1">
                <a:solidFill>
                  <a:schemeClr val="tx1"/>
                </a:solidFill>
                <a:latin typeface="Tahoma" pitchFamily="34" charset="0"/>
              </a:defRPr>
            </a:lvl3pPr>
            <a:lvl4pPr marL="1699121" indent="-242732">
              <a:defRPr sz="3800" b="1">
                <a:solidFill>
                  <a:schemeClr val="tx1"/>
                </a:solidFill>
                <a:latin typeface="Tahoma" pitchFamily="34" charset="0"/>
              </a:defRPr>
            </a:lvl4pPr>
            <a:lvl5pPr marL="2184585" indent="-242732">
              <a:defRPr sz="3800" b="1">
                <a:solidFill>
                  <a:schemeClr val="tx1"/>
                </a:solidFill>
                <a:latin typeface="Tahoma" pitchFamily="34" charset="0"/>
              </a:defRPr>
            </a:lvl5pPr>
            <a:lvl6pPr marL="2670047" indent="-242732" eaLnBrk="0" fontAlgn="base" hangingPunct="0">
              <a:spcBef>
                <a:spcPct val="0"/>
              </a:spcBef>
              <a:spcAft>
                <a:spcPct val="0"/>
              </a:spcAft>
              <a:defRPr sz="3800" b="1">
                <a:solidFill>
                  <a:schemeClr val="tx1"/>
                </a:solidFill>
                <a:latin typeface="Tahoma" pitchFamily="34" charset="0"/>
              </a:defRPr>
            </a:lvl6pPr>
            <a:lvl7pPr marL="3155511" indent="-242732" eaLnBrk="0" fontAlgn="base" hangingPunct="0">
              <a:spcBef>
                <a:spcPct val="0"/>
              </a:spcBef>
              <a:spcAft>
                <a:spcPct val="0"/>
              </a:spcAft>
              <a:defRPr sz="3800" b="1">
                <a:solidFill>
                  <a:schemeClr val="tx1"/>
                </a:solidFill>
                <a:latin typeface="Tahoma" pitchFamily="34" charset="0"/>
              </a:defRPr>
            </a:lvl7pPr>
            <a:lvl8pPr marL="3640974" indent="-242732" eaLnBrk="0" fontAlgn="base" hangingPunct="0">
              <a:spcBef>
                <a:spcPct val="0"/>
              </a:spcBef>
              <a:spcAft>
                <a:spcPct val="0"/>
              </a:spcAft>
              <a:defRPr sz="3800" b="1">
                <a:solidFill>
                  <a:schemeClr val="tx1"/>
                </a:solidFill>
                <a:latin typeface="Tahoma" pitchFamily="34" charset="0"/>
              </a:defRPr>
            </a:lvl8pPr>
            <a:lvl9pPr marL="4126437" indent="-242732" eaLnBrk="0" fontAlgn="base" hangingPunct="0">
              <a:spcBef>
                <a:spcPct val="0"/>
              </a:spcBef>
              <a:spcAft>
                <a:spcPct val="0"/>
              </a:spcAft>
              <a:defRPr sz="3800" b="1">
                <a:solidFill>
                  <a:schemeClr val="tx1"/>
                </a:solidFill>
                <a:latin typeface="Tahoma" pitchFamily="34" charset="0"/>
              </a:defRPr>
            </a:lvl9pPr>
          </a:lstStyle>
          <a:p>
            <a:pPr defTabSz="485463">
              <a:defRPr/>
            </a:pPr>
            <a:fld id="{55D6CFE6-C5B6-4335-A47D-48208C053239}" type="slidenum">
              <a:rPr lang="en-US" sz="1200" b="0">
                <a:solidFill>
                  <a:prstClr val="black"/>
                </a:solidFill>
                <a:latin typeface="Times New Roman" pitchFamily="18" charset="0"/>
              </a:rPr>
              <a:pPr defTabSz="485463">
                <a:defRPr/>
              </a:pPr>
              <a:t>10</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25795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pPr defTabSz="471145">
              <a:defRPr/>
            </a:pPr>
            <a:fld id="{250CFE53-514D-4952-8539-44FAA7948DEF}" type="slidenum">
              <a:rPr lang="en-US" sz="1200" b="0">
                <a:solidFill>
                  <a:prstClr val="black"/>
                </a:solidFill>
                <a:latin typeface="Times New Roman" pitchFamily="18" charset="0"/>
              </a:rPr>
              <a:pPr defTabSz="471145">
                <a:defRPr/>
              </a:pPr>
              <a:t>67</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44812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ea typeface="MS PGothic" pitchFamily="34" charset="-128"/>
              </a:rPr>
              <a:t>Gawande</a:t>
            </a:r>
            <a:r>
              <a:rPr lang="en-US" dirty="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68</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24201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itchFamily="34" charset="0"/>
                <a:ea typeface="MS PGothic" pitchFamily="34" charset="-128"/>
              </a:defRPr>
            </a:lvl1pPr>
            <a:lvl2pPr marL="788878" indent="-303413">
              <a:defRPr sz="2600">
                <a:solidFill>
                  <a:schemeClr val="tx1"/>
                </a:solidFill>
                <a:latin typeface="Arial" pitchFamily="34" charset="0"/>
                <a:ea typeface="MS PGothic" pitchFamily="34" charset="-128"/>
              </a:defRPr>
            </a:lvl2pPr>
            <a:lvl3pPr marL="1213658" indent="-242732">
              <a:defRPr sz="2600">
                <a:solidFill>
                  <a:schemeClr val="tx1"/>
                </a:solidFill>
                <a:latin typeface="Arial" pitchFamily="34" charset="0"/>
                <a:ea typeface="MS PGothic" pitchFamily="34" charset="-128"/>
              </a:defRPr>
            </a:lvl3pPr>
            <a:lvl4pPr marL="1699121" indent="-242732">
              <a:defRPr sz="2600">
                <a:solidFill>
                  <a:schemeClr val="tx1"/>
                </a:solidFill>
                <a:latin typeface="Arial" pitchFamily="34" charset="0"/>
                <a:ea typeface="MS PGothic" pitchFamily="34" charset="-128"/>
              </a:defRPr>
            </a:lvl4pPr>
            <a:lvl5pPr marL="2184585" indent="-242732">
              <a:defRPr sz="2600">
                <a:solidFill>
                  <a:schemeClr val="tx1"/>
                </a:solidFill>
                <a:latin typeface="Arial" pitchFamily="34" charset="0"/>
                <a:ea typeface="MS PGothic" pitchFamily="34" charset="-128"/>
              </a:defRPr>
            </a:lvl5pPr>
            <a:lvl6pPr marL="2670047" indent="-242732" eaLnBrk="0" fontAlgn="base" hangingPunct="0">
              <a:spcBef>
                <a:spcPct val="0"/>
              </a:spcBef>
              <a:spcAft>
                <a:spcPct val="0"/>
              </a:spcAft>
              <a:defRPr sz="2600">
                <a:solidFill>
                  <a:schemeClr val="tx1"/>
                </a:solidFill>
                <a:latin typeface="Arial" pitchFamily="34" charset="0"/>
                <a:ea typeface="MS PGothic" pitchFamily="34" charset="-128"/>
              </a:defRPr>
            </a:lvl6pPr>
            <a:lvl7pPr marL="3155511" indent="-242732" eaLnBrk="0" fontAlgn="base" hangingPunct="0">
              <a:spcBef>
                <a:spcPct val="0"/>
              </a:spcBef>
              <a:spcAft>
                <a:spcPct val="0"/>
              </a:spcAft>
              <a:defRPr sz="2600">
                <a:solidFill>
                  <a:schemeClr val="tx1"/>
                </a:solidFill>
                <a:latin typeface="Arial" pitchFamily="34" charset="0"/>
                <a:ea typeface="MS PGothic" pitchFamily="34" charset="-128"/>
              </a:defRPr>
            </a:lvl7pPr>
            <a:lvl8pPr marL="3640974" indent="-242732" eaLnBrk="0" fontAlgn="base" hangingPunct="0">
              <a:spcBef>
                <a:spcPct val="0"/>
              </a:spcBef>
              <a:spcAft>
                <a:spcPct val="0"/>
              </a:spcAft>
              <a:defRPr sz="2600">
                <a:solidFill>
                  <a:schemeClr val="tx1"/>
                </a:solidFill>
                <a:latin typeface="Arial" pitchFamily="34" charset="0"/>
                <a:ea typeface="MS PGothic" pitchFamily="34" charset="-128"/>
              </a:defRPr>
            </a:lvl8pPr>
            <a:lvl9pPr marL="4126437" indent="-242732" eaLnBrk="0" fontAlgn="base" hangingPunct="0">
              <a:spcBef>
                <a:spcPct val="0"/>
              </a:spcBef>
              <a:spcAft>
                <a:spcPct val="0"/>
              </a:spcAft>
              <a:defRPr sz="2600">
                <a:solidFill>
                  <a:schemeClr val="tx1"/>
                </a:solidFill>
                <a:latin typeface="Arial" pitchFamily="34" charset="0"/>
                <a:ea typeface="MS PGothic" pitchFamily="34" charset="-128"/>
              </a:defRPr>
            </a:lvl9pPr>
          </a:lstStyle>
          <a:p>
            <a:pPr defTabSz="970926">
              <a:defRPr/>
            </a:pPr>
            <a:fld id="{9D4F3D71-FA9A-4DE4-895D-49EF185DB54B}" type="slidenum">
              <a:rPr lang="en-US" sz="1200" kern="0">
                <a:solidFill>
                  <a:prstClr val="black"/>
                </a:solidFill>
                <a:latin typeface="Times New Roman" pitchFamily="18" charset="0"/>
              </a:rPr>
              <a:pPr defTabSz="970926">
                <a:defRPr/>
              </a:pPr>
              <a:t>11</a:t>
            </a:fld>
            <a:endParaRPr lang="en-US" sz="1200" kern="0">
              <a:solidFill>
                <a:prstClr val="black"/>
              </a:solidFill>
              <a:latin typeface="Times New Roman" pitchFamily="18" charset="0"/>
            </a:endParaRPr>
          </a:p>
        </p:txBody>
      </p:sp>
    </p:spTree>
    <p:extLst>
      <p:ext uri="{BB962C8B-B14F-4D97-AF65-F5344CB8AC3E}">
        <p14:creationId xmlns:p14="http://schemas.microsoft.com/office/powerpoint/2010/main" val="352023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121499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6918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0308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55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480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0161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745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774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5235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74117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58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052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106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83810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266831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67053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0721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128038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30072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00860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1491053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189264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24606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8657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7707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8140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5525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2969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49538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7613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9311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8486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7480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839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0433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017656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1681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354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5855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49704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0164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D4F5D5-FFFD-6E45-93BD-E1230C33D76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773814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5008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4F5D5-FFFD-6E45-93BD-E1230C33D76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08968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D4F5D5-FFFD-6E45-93BD-E1230C33D765}"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391030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D4F5D5-FFFD-6E45-93BD-E1230C33D765}"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8739570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4F5D5-FFFD-6E45-93BD-E1230C33D765}"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16307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F5D5-FFFD-6E45-93BD-E1230C33D765}"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1372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679434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D4F5D5-FFFD-6E45-93BD-E1230C33D765}"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3849463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2814400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F5D5-FFFD-6E45-93BD-E1230C33D765}"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57F66-EBE3-EF45-842A-1C5B9B82E17A}" type="slidenum">
              <a:rPr lang="en-US" smtClean="0"/>
              <a:t>‹#›</a:t>
            </a:fld>
            <a:endParaRPr lang="en-US"/>
          </a:p>
        </p:txBody>
      </p:sp>
    </p:spTree>
    <p:extLst>
      <p:ext uri="{BB962C8B-B14F-4D97-AF65-F5344CB8AC3E}">
        <p14:creationId xmlns:p14="http://schemas.microsoft.com/office/powerpoint/2010/main" val="1966891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7180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237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9682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43955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3303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5467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7753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0743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0712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52909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9372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55018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5378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3556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7044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1317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3/5/2020</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0052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4.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2625189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67318287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873222376"/>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BD4F5D5-FFFD-6E45-93BD-E1230C33D765}" type="datetimeFigureOut">
              <a:rPr lang="en-US" smtClean="0"/>
              <a:t>3/5/2020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E57F66-EBE3-EF45-842A-1C5B9B82E17A}" type="slidenum">
              <a:rPr lang="en-US" smtClean="0"/>
              <a:t>‹#›</a:t>
            </a:fld>
            <a:endParaRPr lang="en-US"/>
          </a:p>
        </p:txBody>
      </p:sp>
      <p:pic>
        <p:nvPicPr>
          <p:cNvPr id="7" name="Picture 6" descr="Nate - 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069619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3103673797"/>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8.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www.viacharacter.org/www/" TargetMode="External"/><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ositivepsychologynews.com/news/ryan-niemiec/201805033836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ted.com/talks/martin_seligman_on_the_state_of_psycholog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ted.com/talks/shawn_achor_the_happy_secret_to_better_work" TargetMode="External"/><Relationship Id="rId5" Type="http://schemas.openxmlformats.org/officeDocument/2006/relationships/hyperlink" Target="https://www.ted.com/talks/laura_carstensen_older_people_are_happier#t-90397" TargetMode="External"/><Relationship Id="rId4" Type="http://schemas.openxmlformats.org/officeDocument/2006/relationships/hyperlink" Target="https://www.ted.com/talks/dan_gilbert_asks_why_are_we_happy#t-14307"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ted.com/talks/carol_dweck_the_power_of_believing_that_you_can_improve" TargetMode="External"/><Relationship Id="rId7" Type="http://schemas.openxmlformats.org/officeDocument/2006/relationships/hyperlink" Target="https://www.youtube.com/watch?v=_hFzxfQpLjM&amp;t=55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ted.com/talks/matt_killingsworth_want_to_be_happier_stay_in_the_moment" TargetMode="External"/><Relationship Id="rId5" Type="http://schemas.openxmlformats.org/officeDocument/2006/relationships/hyperlink" Target="https://www.youtube.com/watch?v=PU0QOKIPU9o" TargetMode="External"/><Relationship Id="rId4" Type="http://schemas.openxmlformats.org/officeDocument/2006/relationships/hyperlink" Target="https://www.youtube.com/watch?v=DMWck0mKGWc"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ted.com/talks/mihaly_csikszentmihalyi_on_flow"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ww.ted.com/talks/sherry_turkle_alone_together" TargetMode="External"/><Relationship Id="rId5" Type="http://schemas.openxmlformats.org/officeDocument/2006/relationships/hyperlink" Target="https://www.ted.com/talks/susan_pinker_the_secret_to_living_longer_may_be_your_social_life?referrer=playlist-the_secret_to_lifelong_friendship" TargetMode="External"/><Relationship Id="rId4" Type="http://schemas.openxmlformats.org/officeDocument/2006/relationships/hyperlink" Target="https://www.ted.com/talks/robert_waldinger_what_makes_a_good_life_lessons_from_the_longest_study_on_happines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ted.com/talks/peter_gabriel_fights_injustice_with_vide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ted.com/talks/angela_lee_duckworth_grit_the_power_of_passion_and_perseverance" TargetMode="External"/><Relationship Id="rId5" Type="http://schemas.openxmlformats.org/officeDocument/2006/relationships/hyperlink" Target="https://www.ted.com/talks/susan_cain_the_power_of_introverts" TargetMode="External"/><Relationship Id="rId4" Type="http://schemas.openxmlformats.org/officeDocument/2006/relationships/hyperlink" Target="https://www.ted.com/talks/jonathan_haidt_humanity_s_stairway_to_self_transcendenc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ted.com/talks/simon_sinek_why_good_leaders_make_you_feel_saf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youtube.com/watch?v=DMWck0mKGWc" TargetMode="External"/><Relationship Id="rId4" Type="http://schemas.openxmlformats.org/officeDocument/2006/relationships/hyperlink" Target="https://www.ted.com/talks/carol_dweck_the_power_of_believing_that_you_can_improve"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189" y="1928591"/>
            <a:ext cx="9709038" cy="3147015"/>
          </a:xfrm>
          <a:prstGeom prst="rect">
            <a:avLst/>
          </a:prstGeom>
          <a:noFill/>
        </p:spPr>
        <p:txBody>
          <a:bodyPr wrap="square" rtlCol="0">
            <a:spAutoFit/>
          </a:bodyPr>
          <a:lstStyle/>
          <a:p>
            <a:pPr lvl="0" algn="ctr" defTabSz="914400">
              <a:defRPr/>
            </a:pPr>
            <a:r>
              <a:rPr lang="en-US" sz="4800" kern="0" dirty="0">
                <a:solidFill>
                  <a:prstClr val="white"/>
                </a:solidFill>
                <a:latin typeface="Arial" pitchFamily="34" charset="0"/>
                <a:cs typeface="Arial" pitchFamily="34" charset="0"/>
              </a:rPr>
              <a:t>Positive Psychology Strategies</a:t>
            </a:r>
          </a:p>
          <a:p>
            <a:pPr lvl="0" algn="ctr" defTabSz="914400">
              <a:defRPr/>
            </a:pPr>
            <a:r>
              <a:rPr lang="en-US" sz="4800" kern="0" dirty="0">
                <a:solidFill>
                  <a:prstClr val="white"/>
                </a:solidFill>
                <a:latin typeface="Arial" pitchFamily="34" charset="0"/>
                <a:cs typeface="Arial" pitchFamily="34" charset="0"/>
              </a:rPr>
              <a:t>To Strengthen Well-Being</a:t>
            </a:r>
          </a:p>
          <a:p>
            <a:pPr lvl="0" algn="ctr" defTabSz="914400">
              <a:defRPr/>
            </a:pPr>
            <a:endParaRPr kumimoji="0" lang="en-US" sz="36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cs typeface="Arial" pitchFamily="34" charset="0"/>
              </a:rPr>
              <a:t>Bob Bertolino, Ph.D.</a:t>
            </a:r>
            <a:br>
              <a:rPr kumimoji="0" lang="en-US" sz="2000" b="0" i="0" u="none" strike="noStrike" kern="0" cap="none" spc="0" normalizeH="0" baseline="0" noProof="0" dirty="0">
                <a:ln>
                  <a:noFill/>
                </a:ln>
                <a:solidFill>
                  <a:prstClr val="white"/>
                </a:solidFill>
                <a:effectLst/>
                <a:uLnTx/>
                <a:uFillTx/>
                <a:latin typeface="Arial" pitchFamily="34" charset="0"/>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Professor, Maryville University-St. Louis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Clinical Advisor, Youth In Need, Inc.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Associate, International Center for Clinical Excellence</a:t>
            </a:r>
          </a:p>
        </p:txBody>
      </p:sp>
      <p:sp>
        <p:nvSpPr>
          <p:cNvPr id="3" name="TextBox 2"/>
          <p:cNvSpPr txBox="1"/>
          <p:nvPr/>
        </p:nvSpPr>
        <p:spPr>
          <a:xfrm>
            <a:off x="1699490" y="554182"/>
            <a:ext cx="882072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latin typeface="Arial" panose="020B0604020202020204" pitchFamily="34" charset="0"/>
                <a:cs typeface="Arial" panose="020B0604020202020204" pitchFamily="34" charset="0"/>
              </a:rPr>
              <a:t>Wentzville School District</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6570" y="147781"/>
            <a:ext cx="9962364" cy="1360508"/>
          </a:xfrm>
        </p:spPr>
        <p:txBody>
          <a:bodyPr>
            <a:noAutofit/>
          </a:bodyPr>
          <a:lstStyle/>
          <a:p>
            <a:pPr algn="ctr" eaLnBrk="1" hangingPunct="1"/>
            <a:r>
              <a:rPr lang="en-US" sz="4267" dirty="0">
                <a:solidFill>
                  <a:schemeClr val="bg1"/>
                </a:solidFill>
                <a:latin typeface="Arial" panose="020B0604020202020204" pitchFamily="34" charset="0"/>
                <a:cs typeface="Arial" panose="020B0604020202020204" pitchFamily="34" charset="0"/>
              </a:rPr>
              <a:t>The Future is Now</a:t>
            </a:r>
            <a:br>
              <a:rPr lang="en-US" sz="4267"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An Intersection in Health and Behavioral Health</a:t>
            </a:r>
            <a:endParaRPr lang="en-US" sz="3733" dirty="0">
              <a:solidFill>
                <a:schemeClr val="bg1"/>
              </a:solidFill>
              <a:latin typeface="Arial" panose="020B0604020202020204" pitchFamily="34" charset="0"/>
              <a:cs typeface="Arial" panose="020B0604020202020204" pitchFamily="34" charset="0"/>
            </a:endParaRPr>
          </a:p>
        </p:txBody>
      </p:sp>
      <p:sp>
        <p:nvSpPr>
          <p:cNvPr id="547843" name="Rectangle 3"/>
          <p:cNvSpPr>
            <a:spLocks noGrp="1" noChangeArrowheads="1"/>
          </p:cNvSpPr>
          <p:nvPr>
            <p:ph type="body" idx="1"/>
          </p:nvPr>
        </p:nvSpPr>
        <p:spPr>
          <a:xfrm>
            <a:off x="480182" y="1797039"/>
            <a:ext cx="7304868" cy="4333747"/>
          </a:xfrm>
        </p:spPr>
        <p:txBody>
          <a:bodyPr>
            <a:noAutofit/>
          </a:bodyPr>
          <a:lstStyle/>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Intersections between health and behavioral health and adjoining fields continue to emerge.</a:t>
            </a:r>
          </a:p>
          <a:p>
            <a:pPr>
              <a:spcBef>
                <a:spcPts val="400"/>
              </a:spcBef>
              <a:buClr>
                <a:schemeClr val="bg1"/>
              </a:buClr>
              <a:defRPr/>
            </a:pPr>
            <a:r>
              <a:rPr lang="en-US" sz="3200" dirty="0">
                <a:solidFill>
                  <a:schemeClr val="bg1"/>
                </a:solidFill>
                <a:latin typeface="Arial" panose="020B0604020202020204" pitchFamily="34" charset="0"/>
                <a:cs typeface="Arial" panose="020B0604020202020204" pitchFamily="34" charset="0"/>
              </a:rPr>
              <a:t>One such intersection is a focus on </a:t>
            </a:r>
            <a:r>
              <a:rPr lang="en-US" sz="3200" i="1" dirty="0">
                <a:solidFill>
                  <a:schemeClr val="bg1"/>
                </a:solidFill>
                <a:latin typeface="Arial" panose="020B0604020202020204" pitchFamily="34" charset="0"/>
                <a:cs typeface="Arial" panose="020B0604020202020204" pitchFamily="34" charset="0"/>
              </a:rPr>
              <a:t>health and well-being (growth)</a:t>
            </a:r>
            <a:r>
              <a:rPr lang="en-US" sz="3200" dirty="0">
                <a:solidFill>
                  <a:schemeClr val="bg1"/>
                </a:solidFill>
                <a:latin typeface="Arial" panose="020B0604020202020204" pitchFamily="34" charset="0"/>
                <a:cs typeface="Arial" panose="020B0604020202020204" pitchFamily="34" charset="0"/>
              </a:rPr>
              <a:t> with both prevention and intervention.</a:t>
            </a:r>
          </a:p>
        </p:txBody>
      </p:sp>
      <p:pic>
        <p:nvPicPr>
          <p:cNvPr id="4" name="Picture 3">
            <a:extLst>
              <a:ext uri="{FF2B5EF4-FFF2-40B4-BE49-F238E27FC236}">
                <a16:creationId xmlns:a16="http://schemas.microsoft.com/office/drawing/2014/main" id="{0106D6DB-E6DC-4B52-B7A2-AEED248453F2}"/>
              </a:ext>
            </a:extLst>
          </p:cNvPr>
          <p:cNvPicPr>
            <a:picLocks noChangeAspect="1"/>
          </p:cNvPicPr>
          <p:nvPr/>
        </p:nvPicPr>
        <p:blipFill>
          <a:blip r:embed="rId3"/>
          <a:stretch>
            <a:fillRect/>
          </a:stretch>
        </p:blipFill>
        <p:spPr>
          <a:xfrm>
            <a:off x="8150920" y="1797039"/>
            <a:ext cx="2784777" cy="4145280"/>
          </a:xfrm>
          <a:prstGeom prst="rect">
            <a:avLst/>
          </a:prstGeom>
        </p:spPr>
      </p:pic>
    </p:spTree>
    <p:extLst>
      <p:ext uri="{BB962C8B-B14F-4D97-AF65-F5344CB8AC3E}">
        <p14:creationId xmlns:p14="http://schemas.microsoft.com/office/powerpoint/2010/main" val="59833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fade">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95520" y="76202"/>
            <a:ext cx="10012545" cy="1209157"/>
          </a:xfrm>
          <a:effectLst/>
        </p:spPr>
        <p:txBody>
          <a:bodyPr>
            <a:noAutofit/>
          </a:bodyPr>
          <a:lstStyle/>
          <a:p>
            <a:pPr>
              <a:defRPr/>
            </a:pPr>
            <a:r>
              <a:rPr lang="en-US" sz="4000" dirty="0">
                <a:solidFill>
                  <a:schemeClr val="bg1"/>
                </a:solidFill>
                <a:latin typeface="Arial" pitchFamily="34" charset="0"/>
                <a:cs typeface="Arial" pitchFamily="34" charset="0"/>
              </a:rPr>
              <a:t>Health &amp; Well-Being</a:t>
            </a:r>
          </a:p>
        </p:txBody>
      </p:sp>
      <p:sp>
        <p:nvSpPr>
          <p:cNvPr id="5" name="Content Placeholder 4"/>
          <p:cNvSpPr>
            <a:spLocks noGrp="1"/>
          </p:cNvSpPr>
          <p:nvPr>
            <p:ph idx="1"/>
          </p:nvPr>
        </p:nvSpPr>
        <p:spPr>
          <a:xfrm>
            <a:off x="689114" y="1285359"/>
            <a:ext cx="10669169" cy="5200282"/>
          </a:xfrm>
          <a:effectLst/>
        </p:spPr>
        <p:txBody>
          <a:bodyPr>
            <a:normAutofit/>
          </a:bodyPr>
          <a:lstStyle/>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High subjective well-being correlates with lower risk of anxiety, depression, and risk-taking behavior (Lopez, </a:t>
            </a:r>
            <a:r>
              <a:rPr lang="en-US" sz="2267" dirty="0" err="1">
                <a:solidFill>
                  <a:schemeClr val="bg1"/>
                </a:solidFill>
                <a:latin typeface="Arial" panose="020B0604020202020204" pitchFamily="34" charset="0"/>
                <a:cs typeface="Arial" panose="020B0604020202020204" pitchFamily="34" charset="0"/>
              </a:rPr>
              <a:t>Teramoto</a:t>
            </a:r>
            <a:r>
              <a:rPr lang="en-US" sz="2267" dirty="0">
                <a:solidFill>
                  <a:schemeClr val="bg1"/>
                </a:solidFill>
                <a:latin typeface="Arial" panose="020B0604020202020204" pitchFamily="34" charset="0"/>
                <a:cs typeface="Arial" panose="020B0604020202020204" pitchFamily="34" charset="0"/>
              </a:rPr>
              <a:t> Pedrotti, &amp; Snyder, 2015).</a:t>
            </a:r>
          </a:p>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Shown to reduce inpatient stays, consultations with primary-care physicians, use of medications, care provided by relatives, and general health care expenditures by 60% to 90% (Chiles, Lambert, &amp; Hatch, 1999; Kraft, </a:t>
            </a:r>
            <a:r>
              <a:rPr lang="en-US" sz="2267" dirty="0" err="1">
                <a:solidFill>
                  <a:schemeClr val="bg1"/>
                </a:solidFill>
                <a:latin typeface="Arial" panose="020B0604020202020204" pitchFamily="34" charset="0"/>
                <a:cs typeface="Arial" panose="020B0604020202020204" pitchFamily="34" charset="0"/>
              </a:rPr>
              <a:t>Puschner</a:t>
            </a:r>
            <a:r>
              <a:rPr lang="en-US" sz="2267" dirty="0">
                <a:solidFill>
                  <a:schemeClr val="bg1"/>
                </a:solidFill>
                <a:latin typeface="Arial" panose="020B0604020202020204" pitchFamily="34" charset="0"/>
                <a:cs typeface="Arial" panose="020B0604020202020204" pitchFamily="34" charset="0"/>
              </a:rPr>
              <a:t>, Lambert, &amp; </a:t>
            </a:r>
            <a:r>
              <a:rPr lang="en-US" sz="2267" dirty="0" err="1">
                <a:solidFill>
                  <a:schemeClr val="bg1"/>
                </a:solidFill>
                <a:latin typeface="Arial" panose="020B0604020202020204" pitchFamily="34" charset="0"/>
                <a:cs typeface="Arial" panose="020B0604020202020204" pitchFamily="34" charset="0"/>
              </a:rPr>
              <a:t>Kordy</a:t>
            </a:r>
            <a:r>
              <a:rPr lang="en-US" sz="2267" dirty="0">
                <a:solidFill>
                  <a:schemeClr val="bg1"/>
                </a:solidFill>
                <a:latin typeface="Arial" panose="020B0604020202020204" pitchFamily="34" charset="0"/>
                <a:cs typeface="Arial" panose="020B0604020202020204" pitchFamily="34" charset="0"/>
              </a:rPr>
              <a:t>, 2006).</a:t>
            </a:r>
          </a:p>
          <a:p>
            <a:pPr>
              <a:spcBef>
                <a:spcPts val="600"/>
              </a:spcBef>
              <a:buClr>
                <a:schemeClr val="bg1"/>
              </a:buClr>
              <a:buSzPct val="100000"/>
              <a:buFont typeface="Arial" pitchFamily="34" charset="0"/>
              <a:buChar char="•"/>
              <a:defRPr/>
            </a:pPr>
            <a:r>
              <a:rPr lang="en-US" sz="2267" dirty="0">
                <a:solidFill>
                  <a:schemeClr val="bg1"/>
                </a:solidFill>
                <a:latin typeface="Arial" panose="020B0604020202020204" pitchFamily="34" charset="0"/>
                <a:cs typeface="Arial" panose="020B0604020202020204" pitchFamily="34" charset="0"/>
              </a:rPr>
              <a:t>Findings demonstrated with persons with high-utilization rates of medical and health-related services (Cummings, 2007; Law, Crane, &amp; Berge, 2003).</a:t>
            </a:r>
          </a:p>
        </p:txBody>
      </p:sp>
      <p:sp>
        <p:nvSpPr>
          <p:cNvPr id="2" name="TextBox 1"/>
          <p:cNvSpPr txBox="1"/>
          <p:nvPr/>
        </p:nvSpPr>
        <p:spPr>
          <a:xfrm>
            <a:off x="1063970" y="4680089"/>
            <a:ext cx="10064059" cy="1785104"/>
          </a:xfrm>
          <a:prstGeom prst="rect">
            <a:avLst/>
          </a:prstGeom>
          <a:noFill/>
          <a:effectLst/>
        </p:spPr>
        <p:txBody>
          <a:bodyPr wrap="square" rtlCol="0">
            <a:spAutoFit/>
          </a:bodyPr>
          <a:lstStyle/>
          <a:p>
            <a:pPr defTabSz="914377">
              <a:defRPr/>
            </a:pPr>
            <a:r>
              <a:rPr lang="en-US" sz="1100" kern="0" dirty="0">
                <a:solidFill>
                  <a:schemeClr val="bg1"/>
                </a:solidFill>
                <a:latin typeface="Arial" pitchFamily="34" charset="0"/>
                <a:cs typeface="Arial" pitchFamily="34" charset="0"/>
              </a:rPr>
              <a:t>Chiles, J., Lambert, M. J., &amp; Hatch, A. L. (1999). The impact of psychological interventions on medical cost offset: A meta-analytic review. </a:t>
            </a:r>
            <a:r>
              <a:rPr lang="en-US" sz="1100" i="1" kern="0" dirty="0">
                <a:solidFill>
                  <a:schemeClr val="bg1"/>
                </a:solidFill>
                <a:latin typeface="Arial" pitchFamily="34" charset="0"/>
                <a:cs typeface="Arial" pitchFamily="34" charset="0"/>
              </a:rPr>
              <a:t>Clinical Psychology</a:t>
            </a:r>
            <a:r>
              <a:rPr lang="en-US" sz="1100" kern="0" dirty="0">
                <a:solidFill>
                  <a:schemeClr val="bg1"/>
                </a:solidFill>
                <a:latin typeface="Arial" pitchFamily="34" charset="0"/>
                <a:cs typeface="Arial" pitchFamily="34" charset="0"/>
              </a:rPr>
              <a:t>, </a:t>
            </a:r>
          </a:p>
          <a:p>
            <a:pPr defTabSz="914377">
              <a:defRPr/>
            </a:pPr>
            <a:r>
              <a:rPr lang="en-US" sz="1100" i="1" kern="0" dirty="0">
                <a:solidFill>
                  <a:schemeClr val="bg1"/>
                </a:solidFill>
                <a:latin typeface="Arial" pitchFamily="34" charset="0"/>
                <a:cs typeface="Arial" pitchFamily="34" charset="0"/>
              </a:rPr>
              <a:t>     6</a:t>
            </a:r>
            <a:r>
              <a:rPr lang="en-US" sz="1100" kern="0" dirty="0">
                <a:solidFill>
                  <a:schemeClr val="bg1"/>
                </a:solidFill>
                <a:latin typeface="Arial" pitchFamily="34" charset="0"/>
                <a:cs typeface="Arial" pitchFamily="34" charset="0"/>
              </a:rPr>
              <a:t>(2), 204–220.</a:t>
            </a:r>
          </a:p>
          <a:p>
            <a:pPr defTabSz="914377">
              <a:defRPr/>
            </a:pPr>
            <a:r>
              <a:rPr lang="en-US" sz="1100" kern="0" dirty="0">
                <a:solidFill>
                  <a:schemeClr val="bg1"/>
                </a:solidFill>
                <a:latin typeface="Arial" pitchFamily="34" charset="0"/>
                <a:cs typeface="Arial" pitchFamily="34" charset="0"/>
              </a:rPr>
              <a:t>Cummings, N. A. (2007). Treatment and assessment take place in an economic context, always. In S. O. </a:t>
            </a:r>
            <a:r>
              <a:rPr lang="en-US" sz="1100" kern="0" dirty="0" err="1">
                <a:solidFill>
                  <a:schemeClr val="bg1"/>
                </a:solidFill>
                <a:latin typeface="Arial" pitchFamily="34" charset="0"/>
                <a:cs typeface="Arial" pitchFamily="34" charset="0"/>
              </a:rPr>
              <a:t>Lilienfeld</a:t>
            </a:r>
            <a:r>
              <a:rPr lang="en-US" sz="1100" kern="0" dirty="0">
                <a:solidFill>
                  <a:schemeClr val="bg1"/>
                </a:solidFill>
                <a:latin typeface="Arial" pitchFamily="34" charset="0"/>
                <a:cs typeface="Arial" pitchFamily="34" charset="0"/>
              </a:rPr>
              <a:t> &amp; W. T. </a:t>
            </a:r>
            <a:r>
              <a:rPr lang="en-US" sz="1100" kern="0" dirty="0" err="1">
                <a:solidFill>
                  <a:schemeClr val="bg1"/>
                </a:solidFill>
                <a:latin typeface="Arial" pitchFamily="34" charset="0"/>
                <a:cs typeface="Arial" pitchFamily="34" charset="0"/>
              </a:rPr>
              <a:t>O’Donohue</a:t>
            </a:r>
            <a:r>
              <a:rPr lang="en-US" sz="1100" kern="0" dirty="0">
                <a:solidFill>
                  <a:schemeClr val="bg1"/>
                </a:solidFill>
                <a:latin typeface="Arial" pitchFamily="34" charset="0"/>
                <a:cs typeface="Arial" pitchFamily="34" charset="0"/>
              </a:rPr>
              <a:t> (Eds.), </a:t>
            </a:r>
            <a:r>
              <a:rPr lang="en-US" sz="1100" i="1" kern="0" dirty="0">
                <a:solidFill>
                  <a:schemeClr val="bg1"/>
                </a:solidFill>
                <a:latin typeface="Arial" pitchFamily="34" charset="0"/>
                <a:cs typeface="Arial" pitchFamily="34" charset="0"/>
              </a:rPr>
              <a:t>The great ideas </a:t>
            </a:r>
          </a:p>
          <a:p>
            <a:pPr defTabSz="914377">
              <a:defRPr/>
            </a:pPr>
            <a:r>
              <a:rPr lang="en-US" sz="1100" i="1" kern="0" dirty="0">
                <a:solidFill>
                  <a:schemeClr val="bg1"/>
                </a:solidFill>
                <a:latin typeface="Arial" pitchFamily="34" charset="0"/>
                <a:cs typeface="Arial" pitchFamily="34" charset="0"/>
              </a:rPr>
              <a:t>     of clinical science: 17 principles that every mental health professional should understand</a:t>
            </a:r>
            <a:r>
              <a:rPr lang="en-US" sz="1100" kern="0" dirty="0">
                <a:solidFill>
                  <a:schemeClr val="bg1"/>
                </a:solidFill>
                <a:latin typeface="Arial" pitchFamily="34" charset="0"/>
                <a:cs typeface="Arial" pitchFamily="34" charset="0"/>
              </a:rPr>
              <a:t> (pp. 163–184). New York: Routledge.</a:t>
            </a:r>
          </a:p>
          <a:p>
            <a:pPr defTabSz="914377">
              <a:defRPr/>
            </a:pPr>
            <a:r>
              <a:rPr lang="en-US" sz="1100" kern="0" dirty="0">
                <a:solidFill>
                  <a:schemeClr val="bg1"/>
                </a:solidFill>
                <a:latin typeface="Arial" pitchFamily="34" charset="0"/>
                <a:cs typeface="Arial" pitchFamily="34" charset="0"/>
              </a:rPr>
              <a:t>Kraft, S., </a:t>
            </a:r>
            <a:r>
              <a:rPr lang="en-US" sz="1100" kern="0" dirty="0" err="1">
                <a:solidFill>
                  <a:schemeClr val="bg1"/>
                </a:solidFill>
                <a:latin typeface="Arial" pitchFamily="34" charset="0"/>
                <a:cs typeface="Arial" pitchFamily="34" charset="0"/>
              </a:rPr>
              <a:t>Puschner</a:t>
            </a:r>
            <a:r>
              <a:rPr lang="en-US" sz="1100" kern="0" dirty="0">
                <a:solidFill>
                  <a:schemeClr val="bg1"/>
                </a:solidFill>
                <a:latin typeface="Arial" pitchFamily="34" charset="0"/>
                <a:cs typeface="Arial" pitchFamily="34" charset="0"/>
              </a:rPr>
              <a:t>, B., Lambert, M. J., &amp; </a:t>
            </a:r>
            <a:r>
              <a:rPr lang="en-US" sz="1100" kern="0" dirty="0" err="1">
                <a:solidFill>
                  <a:schemeClr val="bg1"/>
                </a:solidFill>
                <a:latin typeface="Arial" pitchFamily="34" charset="0"/>
                <a:cs typeface="Arial" pitchFamily="34" charset="0"/>
              </a:rPr>
              <a:t>Kordy</a:t>
            </a:r>
            <a:r>
              <a:rPr lang="en-US" sz="1100" kern="0" dirty="0">
                <a:solidFill>
                  <a:schemeClr val="bg1"/>
                </a:solidFill>
                <a:latin typeface="Arial" pitchFamily="34" charset="0"/>
                <a:cs typeface="Arial" pitchFamily="34" charset="0"/>
              </a:rPr>
              <a:t>, H. (2006). Medical utilization and treatment outcome in mid- and long-term outpatient psychotherapy. </a:t>
            </a:r>
          </a:p>
          <a:p>
            <a:pPr defTabSz="914377">
              <a:defRPr/>
            </a:pPr>
            <a:r>
              <a:rPr lang="en-US" sz="1100" i="1" kern="0" dirty="0">
                <a:solidFill>
                  <a:schemeClr val="bg1"/>
                </a:solidFill>
                <a:latin typeface="Arial" pitchFamily="34" charset="0"/>
                <a:cs typeface="Arial" pitchFamily="34" charset="0"/>
              </a:rPr>
              <a:t>     Psychotherapy Research, 16</a:t>
            </a:r>
            <a:r>
              <a:rPr lang="en-US" sz="1100" kern="0" dirty="0">
                <a:solidFill>
                  <a:schemeClr val="bg1"/>
                </a:solidFill>
                <a:latin typeface="Arial" pitchFamily="34" charset="0"/>
                <a:cs typeface="Arial" pitchFamily="34" charset="0"/>
              </a:rPr>
              <a:t>(2), 241–249.</a:t>
            </a:r>
          </a:p>
          <a:p>
            <a:pPr defTabSz="914377">
              <a:defRPr/>
            </a:pPr>
            <a:r>
              <a:rPr lang="en-US" sz="1100" kern="0" dirty="0">
                <a:solidFill>
                  <a:schemeClr val="bg1"/>
                </a:solidFill>
                <a:latin typeface="Arial" pitchFamily="34" charset="0"/>
                <a:cs typeface="Arial" pitchFamily="34" charset="0"/>
              </a:rPr>
              <a:t>Law, D. D., Crane, D. R., &amp; Berge, D. M. (2003). The influence of individual, marital, and family therapy on high utilizers of health care. </a:t>
            </a:r>
            <a:r>
              <a:rPr lang="en-US" sz="1100" i="1" kern="0" dirty="0">
                <a:solidFill>
                  <a:schemeClr val="bg1"/>
                </a:solidFill>
                <a:latin typeface="Arial" pitchFamily="34" charset="0"/>
                <a:cs typeface="Arial" pitchFamily="34" charset="0"/>
              </a:rPr>
              <a:t>Journal of Marital and </a:t>
            </a:r>
          </a:p>
          <a:p>
            <a:pPr defTabSz="914377">
              <a:defRPr/>
            </a:pPr>
            <a:r>
              <a:rPr lang="en-US" sz="1100" i="1" kern="0" dirty="0">
                <a:solidFill>
                  <a:schemeClr val="bg1"/>
                </a:solidFill>
                <a:latin typeface="Arial" pitchFamily="34" charset="0"/>
                <a:cs typeface="Arial" pitchFamily="34" charset="0"/>
              </a:rPr>
              <a:t>     Family Therapy, 29</a:t>
            </a:r>
            <a:r>
              <a:rPr lang="en-US" sz="1100" kern="0" dirty="0">
                <a:solidFill>
                  <a:schemeClr val="bg1"/>
                </a:solidFill>
                <a:latin typeface="Arial" pitchFamily="34" charset="0"/>
                <a:cs typeface="Arial" pitchFamily="34" charset="0"/>
              </a:rPr>
              <a:t>(3), 353–363.</a:t>
            </a:r>
          </a:p>
          <a:p>
            <a:pPr defTabSz="914377">
              <a:defRPr/>
            </a:pPr>
            <a:r>
              <a:rPr lang="en-US" sz="1100" kern="0" dirty="0">
                <a:solidFill>
                  <a:schemeClr val="bg1"/>
                </a:solidFill>
                <a:latin typeface="Arial" pitchFamily="34" charset="0"/>
                <a:cs typeface="Arial" pitchFamily="34" charset="0"/>
              </a:rPr>
              <a:t>Lopez, S. J., </a:t>
            </a:r>
            <a:r>
              <a:rPr lang="en-US" sz="1100" kern="0" dirty="0" err="1">
                <a:solidFill>
                  <a:schemeClr val="bg1"/>
                </a:solidFill>
                <a:latin typeface="Arial" pitchFamily="34" charset="0"/>
                <a:cs typeface="Arial" pitchFamily="34" charset="0"/>
              </a:rPr>
              <a:t>Teramoto</a:t>
            </a:r>
            <a:r>
              <a:rPr lang="en-US" sz="1100" kern="0" dirty="0">
                <a:solidFill>
                  <a:schemeClr val="bg1"/>
                </a:solidFill>
                <a:latin typeface="Arial" pitchFamily="34" charset="0"/>
                <a:cs typeface="Arial" pitchFamily="34" charset="0"/>
              </a:rPr>
              <a:t> Pedrotti, J., &amp; Snyder, C. R. (2015). </a:t>
            </a:r>
            <a:r>
              <a:rPr lang="en-US" sz="1100" i="1" kern="0" dirty="0">
                <a:solidFill>
                  <a:schemeClr val="bg1"/>
                </a:solidFill>
                <a:latin typeface="Arial" pitchFamily="34" charset="0"/>
                <a:cs typeface="Arial" pitchFamily="34" charset="0"/>
              </a:rPr>
              <a:t>Positive psychology: The scientific and practical explorations of human strengths</a:t>
            </a:r>
            <a:r>
              <a:rPr lang="en-US" sz="1100" kern="0" dirty="0">
                <a:solidFill>
                  <a:schemeClr val="bg1"/>
                </a:solidFill>
                <a:latin typeface="Arial" pitchFamily="34" charset="0"/>
                <a:cs typeface="Arial" pitchFamily="34" charset="0"/>
              </a:rPr>
              <a:t>. Thousand Oaks, </a:t>
            </a:r>
          </a:p>
          <a:p>
            <a:pPr defTabSz="914377">
              <a:defRPr/>
            </a:pPr>
            <a:r>
              <a:rPr lang="en-US" sz="1100" kern="0" dirty="0">
                <a:solidFill>
                  <a:schemeClr val="bg1"/>
                </a:solidFill>
                <a:latin typeface="Arial" pitchFamily="34" charset="0"/>
                <a:cs typeface="Arial" pitchFamily="34" charset="0"/>
              </a:rPr>
              <a:t>     CA: Sage.</a:t>
            </a:r>
          </a:p>
        </p:txBody>
      </p:sp>
    </p:spTree>
    <p:extLst>
      <p:ext uri="{BB962C8B-B14F-4D97-AF65-F5344CB8AC3E}">
        <p14:creationId xmlns:p14="http://schemas.microsoft.com/office/powerpoint/2010/main" val="833587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pic>
        <p:nvPicPr>
          <p:cNvPr id="4" name="Picture 3" descr="A picture containing accessory&#10;&#10;Description generated with very high confidence">
            <a:extLst>
              <a:ext uri="{FF2B5EF4-FFF2-40B4-BE49-F238E27FC236}">
                <a16:creationId xmlns:a16="http://schemas.microsoft.com/office/drawing/2014/main" id="{71C47C7F-EE76-4999-9180-7FEC8953F723}"/>
              </a:ext>
            </a:extLst>
          </p:cNvPr>
          <p:cNvPicPr>
            <a:picLocks noChangeAspect="1"/>
          </p:cNvPicPr>
          <p:nvPr/>
        </p:nvPicPr>
        <p:blipFill>
          <a:blip r:embed="rId3"/>
          <a:stretch>
            <a:fillRect/>
          </a:stretch>
        </p:blipFill>
        <p:spPr>
          <a:xfrm>
            <a:off x="2820975" y="1377950"/>
            <a:ext cx="6230680" cy="3657600"/>
          </a:xfrm>
          <a:prstGeom prst="rect">
            <a:avLst/>
          </a:prstGeom>
        </p:spPr>
      </p:pic>
    </p:spTree>
    <p:extLst>
      <p:ext uri="{BB962C8B-B14F-4D97-AF65-F5344CB8AC3E}">
        <p14:creationId xmlns:p14="http://schemas.microsoft.com/office/powerpoint/2010/main" val="23994141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3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87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Stress Disorder </a:t>
            </a:r>
            <a:r>
              <a:rPr lang="en-US" sz="1400" dirty="0">
                <a:solidFill>
                  <a:prstClr val="black"/>
                </a:solidFill>
                <a:latin typeface="Arial" panose="020B0604020202020204" pitchFamily="34" charset="0"/>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742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81200" y="184665"/>
            <a:ext cx="8229600" cy="1312831"/>
          </a:xfrm>
        </p:spPr>
        <p:txBody>
          <a:bodyPr>
            <a:normAutofit/>
          </a:bodyPr>
          <a:lstStyle/>
          <a:p>
            <a:pPr algn="ctr">
              <a:defRPr/>
            </a:pPr>
            <a:r>
              <a:rPr lang="en-US" sz="4000" dirty="0">
                <a:solidFill>
                  <a:schemeClr val="tx1"/>
                </a:solidFill>
                <a:effectLst/>
                <a:latin typeface="Arial" pitchFamily="34" charset="0"/>
                <a:cs typeface="Arial" pitchFamily="34" charset="0"/>
              </a:rPr>
              <a:t>The Therapeutic Bias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
        <p:nvSpPr>
          <p:cNvPr id="5" name="Rectangle 4"/>
          <p:cNvSpPr/>
          <p:nvPr/>
        </p:nvSpPr>
        <p:spPr>
          <a:xfrm>
            <a:off x="595521" y="1546768"/>
            <a:ext cx="7308401"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Freud thought the best we could hope was </a:t>
            </a:r>
            <a:r>
              <a:rPr lang="en-US" altLang="en-US" sz="2400" dirty="0">
                <a:solidFill>
                  <a:prstClr val="white"/>
                </a:solidFill>
                <a:latin typeface="Arial" pitchFamily="34" charset="0"/>
                <a:ea typeface="ヒラギノ角ゴ Pro W3" charset="-128"/>
                <a:cs typeface="Arial" pitchFamily="34" charset="0"/>
              </a:rPr>
              <a:t>“</a:t>
            </a:r>
            <a:r>
              <a:rPr lang="en-US" sz="2400" dirty="0">
                <a:solidFill>
                  <a:prstClr val="white"/>
                </a:solidFill>
                <a:latin typeface="Arial" pitchFamily="34" charset="0"/>
                <a:ea typeface="ヒラギノ角ゴ Pro W3" charset="-128"/>
                <a:cs typeface="Arial" pitchFamily="34" charset="0"/>
              </a:rPr>
              <a:t>ordinary misery</a:t>
            </a:r>
            <a:r>
              <a:rPr lang="en-US" altLang="en-US" sz="2400" dirty="0">
                <a:solidFill>
                  <a:prstClr val="white"/>
                </a:solidFill>
                <a:latin typeface="Arial" pitchFamily="34" charset="0"/>
                <a:ea typeface="ヒラギノ角ゴ Pro W3" charset="-128"/>
                <a:cs typeface="Arial" pitchFamily="34" charset="0"/>
              </a:rPr>
              <a:t>” and </a:t>
            </a:r>
            <a:r>
              <a:rPr lang="en-US" sz="2400" dirty="0">
                <a:solidFill>
                  <a:prstClr val="white"/>
                </a:solidFill>
                <a:latin typeface="Arial" pitchFamily="34" charset="0"/>
                <a:ea typeface="ヒラギノ角ゴ Pro W3" charset="-128"/>
                <a:cs typeface="Arial" pitchFamily="34" charset="0"/>
              </a:rPr>
              <a:t>questioned the search for happiness.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As a field, we have emphasized and focused predominantly on client pathology and problems.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Until recently, psychological publications and studies dealing with negative states outnumber those examining positive states by a ratio of 21 to 1.</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The bias of both psychology and psychotherapy has been to get people back to “zero.”</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 result has been the “empty person.”</a:t>
            </a:r>
          </a:p>
        </p:txBody>
      </p:sp>
      <p:pic>
        <p:nvPicPr>
          <p:cNvPr id="2" name="Picture 1"/>
          <p:cNvPicPr>
            <a:picLocks noChangeAspect="1"/>
          </p:cNvPicPr>
          <p:nvPr/>
        </p:nvPicPr>
        <p:blipFill>
          <a:blip r:embed="rId3"/>
          <a:stretch>
            <a:fillRect/>
          </a:stretch>
        </p:blipFill>
        <p:spPr>
          <a:xfrm>
            <a:off x="8770047" y="1725734"/>
            <a:ext cx="2688336" cy="3840480"/>
          </a:xfrm>
          <a:prstGeom prst="rect">
            <a:avLst/>
          </a:prstGeom>
        </p:spPr>
      </p:pic>
    </p:spTree>
    <p:extLst>
      <p:ext uri="{BB962C8B-B14F-4D97-AF65-F5344CB8AC3E}">
        <p14:creationId xmlns:p14="http://schemas.microsoft.com/office/powerpoint/2010/main" val="166924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703" y="1439662"/>
            <a:ext cx="2636668" cy="861774"/>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Stress Disorder </a:t>
            </a:r>
            <a:r>
              <a:rPr lang="en-US" sz="1400" dirty="0">
                <a:solidFill>
                  <a:prstClr val="black"/>
                </a:solidFill>
                <a:latin typeface="Arial" panose="020B0604020202020204" pitchFamily="34" charset="0"/>
                <a:cs typeface="Arial" panose="020B0604020202020204" pitchFamily="34" charset="0"/>
              </a:rPr>
              <a:t>(Trauma and Stressor-Related Disorders)</a:t>
            </a:r>
          </a:p>
        </p:txBody>
      </p:sp>
      <p:sp>
        <p:nvSpPr>
          <p:cNvPr id="2" name="Oval 1"/>
          <p:cNvSpPr/>
          <p:nvPr/>
        </p:nvSpPr>
        <p:spPr>
          <a:xfrm>
            <a:off x="1457864" y="3019426"/>
            <a:ext cx="3162300" cy="2524124"/>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0876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424687" y="1086928"/>
            <a:ext cx="5348377" cy="4356340"/>
          </a:xfrm>
          <a:prstGeom prst="ellipse">
            <a:avLst/>
          </a:prstGeom>
          <a:solidFill>
            <a:schemeClr val="accent4">
              <a:lumMod val="75000"/>
              <a:alpha val="33000"/>
            </a:schemeClr>
          </a:solidFill>
          <a:ln w="5080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5400135" y="2355011"/>
            <a:ext cx="1319841" cy="1569660"/>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159593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15669" y="1393495"/>
            <a:ext cx="3133817" cy="369332"/>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Posttraumatic Growth</a:t>
            </a:r>
          </a:p>
        </p:txBody>
      </p:sp>
      <p:sp>
        <p:nvSpPr>
          <p:cNvPr id="5" name="Oval 4"/>
          <p:cNvSpPr/>
          <p:nvPr/>
        </p:nvSpPr>
        <p:spPr>
          <a:xfrm>
            <a:off x="7478383" y="2981326"/>
            <a:ext cx="3162300" cy="2524124"/>
          </a:xfrm>
          <a:prstGeom prst="ellipse">
            <a:avLst/>
          </a:prstGeom>
          <a:solidFill>
            <a:srgbClr val="00B050">
              <a:alpha val="33000"/>
            </a:srgbClr>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60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effectLst/>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effectLst/>
              </a:rPr>
              <a:t>To download a PDF of this presentation, please go to: </a:t>
            </a:r>
            <a:r>
              <a:rPr lang="en-US" sz="2800" dirty="0">
                <a:solidFill>
                  <a:srgbClr val="6699FF"/>
                </a:solidFill>
                <a:effectLst/>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effectLst/>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effectLst/>
              </a:rPr>
              <a:t>Contact: rbertolino@maryville.edu; 314.529.9659</a:t>
            </a:r>
            <a:endParaRPr lang="en-US" sz="2800" dirty="0">
              <a:solidFill>
                <a:srgbClr val="6699FF"/>
              </a:solidFill>
              <a:effectLst/>
            </a:endParaRP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351314" y="759861"/>
            <a:ext cx="7190251" cy="4378669"/>
          </a:xfrm>
        </p:spPr>
        <p:txBody>
          <a:bodyPr>
            <a:normAutofit/>
          </a:bodyPr>
          <a:lstStyle/>
          <a:p>
            <a:pPr>
              <a:defRPr/>
            </a:pPr>
            <a:r>
              <a:rPr lang="en-US" sz="4800" b="0" cap="none" dirty="0">
                <a:effectLst/>
                <a:latin typeface="Arial" pitchFamily="34" charset="0"/>
                <a:cs typeface="Arial" pitchFamily="34" charset="0"/>
              </a:rPr>
              <a:t>From Pathology to Strengths</a:t>
            </a:r>
            <a:endParaRPr lang="en-US" sz="66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99953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sz="4000" b="0" dirty="0">
                <a:solidFill>
                  <a:schemeClr val="tx1"/>
                </a:solidFill>
                <a:effectLst/>
                <a:latin typeface="Arial" pitchFamily="34" charset="0"/>
              </a:rPr>
              <a:t>From Pathology to Strengths</a:t>
            </a:r>
          </a:p>
        </p:txBody>
      </p:sp>
      <p:sp>
        <p:nvSpPr>
          <p:cNvPr id="547843" name="Rectangle 3"/>
          <p:cNvSpPr>
            <a:spLocks noGrp="1" noChangeArrowheads="1"/>
          </p:cNvSpPr>
          <p:nvPr>
            <p:ph idx="1"/>
          </p:nvPr>
        </p:nvSpPr>
        <p:spPr>
          <a:xfrm>
            <a:off x="767255" y="1219200"/>
            <a:ext cx="10541876" cy="4800600"/>
          </a:xfrm>
          <a:effectLst/>
        </p:spPr>
        <p:txBody>
          <a:bodyPr>
            <a:normAutofit fontScale="77500" lnSpcReduction="20000"/>
          </a:bodyPr>
          <a:lstStyle/>
          <a:p>
            <a:pPr marL="118872" indent="0">
              <a:lnSpc>
                <a:spcPct val="120000"/>
              </a:lnSpc>
              <a:buClr>
                <a:schemeClr val="tx1"/>
              </a:buClr>
              <a:buNone/>
            </a:pPr>
            <a:r>
              <a:rPr lang="en-US" sz="2800" dirty="0">
                <a:solidFill>
                  <a:schemeClr val="tx1"/>
                </a:solidFill>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latin typeface="Arial"/>
                <a:cs typeface="Arial" pitchFamily="34" charset="0"/>
              </a:rPr>
              <a:t>Seligman, M. E. P., &amp; </a:t>
            </a:r>
            <a:r>
              <a:rPr lang="en-US" sz="1400" dirty="0" err="1">
                <a:solidFill>
                  <a:prstClr val="white"/>
                </a:solidFill>
                <a:latin typeface="Arial"/>
                <a:cs typeface="Arial" pitchFamily="34" charset="0"/>
              </a:rPr>
              <a:t>Csikszentmihalyi</a:t>
            </a:r>
            <a:r>
              <a:rPr lang="en-US" sz="1400" dirty="0">
                <a:solidFill>
                  <a:prstClr val="white"/>
                </a:solidFill>
                <a:latin typeface="Arial"/>
                <a:cs typeface="Arial" pitchFamily="34" charset="0"/>
              </a:rPr>
              <a:t>, M. (2000). Positive psychology: An introduction. </a:t>
            </a:r>
            <a:r>
              <a:rPr lang="en-US" sz="1400" i="1" dirty="0">
                <a:solidFill>
                  <a:prstClr val="white"/>
                </a:solidFill>
                <a:latin typeface="Arial"/>
                <a:cs typeface="Arial" pitchFamily="34" charset="0"/>
              </a:rPr>
              <a:t>American</a:t>
            </a:r>
            <a:r>
              <a:rPr lang="en-US" sz="1400" dirty="0">
                <a:solidFill>
                  <a:prstClr val="white"/>
                </a:solidFill>
                <a:latin typeface="Arial"/>
              </a:rPr>
              <a:t> </a:t>
            </a:r>
            <a:r>
              <a:rPr lang="en-US" sz="1200" i="1" dirty="0">
                <a:solidFill>
                  <a:prstClr val="white"/>
                </a:solidFill>
                <a:latin typeface="Arial"/>
                <a:cs typeface="Arial" pitchFamily="34" charset="0"/>
              </a:rPr>
              <a:t>Psychologist, 55</a:t>
            </a:r>
            <a:r>
              <a:rPr lang="en-US" sz="1200" dirty="0">
                <a:solidFill>
                  <a:prstClr val="white"/>
                </a:solidFill>
                <a:latin typeface="Arial"/>
                <a:cs typeface="Arial" pitchFamily="34" charset="0"/>
              </a:rPr>
              <a:t>(1), </a:t>
            </a:r>
          </a:p>
          <a:p>
            <a:pPr>
              <a:buFont typeface="Wingdings" pitchFamily="2" charset="2"/>
              <a:buNone/>
              <a:defRPr/>
            </a:pPr>
            <a:r>
              <a:rPr lang="en-US" sz="1200" dirty="0">
                <a:solidFill>
                  <a:prstClr val="white"/>
                </a:solidFill>
                <a:latin typeface="Arial"/>
                <a:cs typeface="Arial" pitchFamily="34" charset="0"/>
              </a:rPr>
              <a:t>     5–14.</a:t>
            </a:r>
          </a:p>
        </p:txBody>
      </p:sp>
    </p:spTree>
    <p:extLst>
      <p:ext uri="{BB962C8B-B14F-4D97-AF65-F5344CB8AC3E}">
        <p14:creationId xmlns:p14="http://schemas.microsoft.com/office/powerpoint/2010/main" val="110823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Growth Mindset Characteristics Table">
            <a:extLst>
              <a:ext uri="{FF2B5EF4-FFF2-40B4-BE49-F238E27FC236}">
                <a16:creationId xmlns:a16="http://schemas.microsoft.com/office/drawing/2014/main" id="{F58DCDC5-1F94-4038-967F-9D1FE566A7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673" y="297290"/>
            <a:ext cx="11058386"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02213AF-E259-436A-BBFD-9CC936605040}"/>
              </a:ext>
            </a:extLst>
          </p:cNvPr>
          <p:cNvSpPr/>
          <p:nvPr/>
        </p:nvSpPr>
        <p:spPr>
          <a:xfrm>
            <a:off x="4622800" y="6136640"/>
            <a:ext cx="2621280" cy="378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9963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61538" y="91441"/>
            <a:ext cx="9289915" cy="1097279"/>
          </a:xfrm>
        </p:spPr>
        <p:txBody>
          <a:bodyPr>
            <a:noAutofit/>
          </a:bodyPr>
          <a:lstStyle/>
          <a:p>
            <a:pPr algn="ctr" eaLnBrk="1" hangingPunct="1">
              <a:defRPr/>
            </a:pPr>
            <a:r>
              <a:rPr lang="en-US" sz="4000" dirty="0">
                <a:effectLst/>
                <a:latin typeface="Arial" pitchFamily="34" charset="0"/>
              </a:rPr>
              <a:t>Mindset</a:t>
            </a:r>
          </a:p>
        </p:txBody>
      </p:sp>
      <p:sp>
        <p:nvSpPr>
          <p:cNvPr id="547843" name="Rectangle 3"/>
          <p:cNvSpPr>
            <a:spLocks noGrp="1" noChangeArrowheads="1"/>
          </p:cNvSpPr>
          <p:nvPr>
            <p:ph idx="1"/>
          </p:nvPr>
        </p:nvSpPr>
        <p:spPr>
          <a:xfrm>
            <a:off x="972766" y="1188720"/>
            <a:ext cx="10000034" cy="5364480"/>
          </a:xfrm>
          <a:effectLst/>
        </p:spPr>
        <p:txBody>
          <a:bodyPr>
            <a:normAutofit fontScale="92500" lnSpcReduction="10000"/>
          </a:bodyPr>
          <a:lstStyle/>
          <a:p>
            <a:pPr fontAlgn="base">
              <a:lnSpc>
                <a:spcPct val="100000"/>
              </a:lnSpc>
            </a:pPr>
            <a:r>
              <a:rPr lang="en-US" sz="2200" b="1" dirty="0">
                <a:effectLst/>
              </a:rPr>
              <a:t>Fixed:</a:t>
            </a:r>
            <a:r>
              <a:rPr lang="en-US" sz="2200" dirty="0">
                <a:effectLst/>
              </a:rPr>
              <a:t> Students believe that their skills and intelligence are set—that they have what they have. That you </a:t>
            </a:r>
            <a:r>
              <a:rPr lang="en-US" sz="2200" u="sng" dirty="0">
                <a:effectLst/>
              </a:rPr>
              <a:t>don’t</a:t>
            </a:r>
            <a:r>
              <a:rPr lang="en-US" sz="2200" dirty="0">
                <a:effectLst/>
              </a:rPr>
              <a:t> have the capacity to learn and grow. Skills are born.</a:t>
            </a:r>
          </a:p>
          <a:p>
            <a:pPr fontAlgn="base">
              <a:lnSpc>
                <a:spcPct val="100000"/>
              </a:lnSpc>
            </a:pPr>
            <a:r>
              <a:rPr lang="en-US" sz="2200" b="1" dirty="0">
                <a:effectLst/>
              </a:rPr>
              <a:t>Growth:</a:t>
            </a:r>
            <a:r>
              <a:rPr lang="en-US" sz="2200" dirty="0">
                <a:effectLst/>
              </a:rPr>
              <a:t> Student believe that their skills and intelligence are things that can be developed and improved. That they </a:t>
            </a:r>
            <a:r>
              <a:rPr lang="en-US" sz="2200" u="sng" dirty="0">
                <a:effectLst/>
              </a:rPr>
              <a:t>do</a:t>
            </a:r>
            <a:r>
              <a:rPr lang="en-US" sz="2200" dirty="0">
                <a:effectLst/>
              </a:rPr>
              <a:t> have the capacity to learn and grow. Skills are built.</a:t>
            </a:r>
          </a:p>
          <a:p>
            <a:pPr fontAlgn="base">
              <a:lnSpc>
                <a:spcPct val="100000"/>
              </a:lnSpc>
            </a:pPr>
            <a:r>
              <a:rPr lang="en-US" sz="2200" dirty="0">
                <a:effectLst/>
              </a:rPr>
              <a:t>The research shows that a growth mindset can foster grit, determination, and work ethic within students, athletes, and people of all ages.</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student focus on a particular problem or struggle they are encountering.</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student describe the problem or struggle including what they think they can and are willing to do about the situation.</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If the student is not already using a growth mindset, discuss the importance of being creative, taking reasonable risks, and failure. Suggest that the student “test” using a growth mindset with the problem or struggle. Evaluate the results.</a:t>
            </a:r>
          </a:p>
          <a:p>
            <a:pPr marL="457200" indent="-457200">
              <a:lnSpc>
                <a:spcPct val="100000"/>
              </a:lnSpc>
              <a:buClr>
                <a:schemeClr val="tx1"/>
              </a:buClr>
              <a:buSzPct val="100000"/>
              <a:buFont typeface="+mj-lt"/>
              <a:buAutoNum type="arabicPeriod"/>
            </a:pPr>
            <a:r>
              <a:rPr lang="en-US" sz="2200" dirty="0">
                <a:effectLst/>
                <a:cs typeface="Arial" pitchFamily="34" charset="0"/>
              </a:rPr>
              <a:t>Resources: http://calserves.org/resources/calprep/additional-calprep-resources/growth-mindset/</a:t>
            </a:r>
            <a:endParaRPr lang="en-US" sz="2200" dirty="0">
              <a:solidFill>
                <a:schemeClr val="tx1"/>
              </a:solidFill>
              <a:effectLst/>
              <a:cs typeface="Arial" pitchFamily="34" charset="0"/>
            </a:endParaRPr>
          </a:p>
        </p:txBody>
      </p:sp>
    </p:spTree>
    <p:extLst>
      <p:ext uri="{BB962C8B-B14F-4D97-AF65-F5344CB8AC3E}">
        <p14:creationId xmlns:p14="http://schemas.microsoft.com/office/powerpoint/2010/main" val="189367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3795" y="316426"/>
            <a:ext cx="10353762" cy="1135856"/>
          </a:xfrm>
        </p:spPr>
        <p:txBody>
          <a:bodyPr>
            <a:normAutofit/>
          </a:bodyPr>
          <a:lstStyle/>
          <a:p>
            <a:pPr algn="ctr">
              <a:defRPr/>
            </a:pPr>
            <a:r>
              <a:rPr lang="en-US" sz="4400" b="0" cap="none" dirty="0">
                <a:solidFill>
                  <a:schemeClr val="tx1"/>
                </a:solidFill>
                <a:effectLst/>
                <a:latin typeface="Arial" pitchFamily="34" charset="0"/>
                <a:cs typeface="Arial" pitchFamily="34" charset="0"/>
              </a:rPr>
              <a:t>Positive Psychology Defined</a:t>
            </a:r>
          </a:p>
        </p:txBody>
      </p:sp>
      <p:sp>
        <p:nvSpPr>
          <p:cNvPr id="14" name="Rectangle 3"/>
          <p:cNvSpPr>
            <a:spLocks noGrp="1" noChangeArrowheads="1"/>
          </p:cNvSpPr>
          <p:nvPr>
            <p:ph sz="half" idx="1"/>
          </p:nvPr>
        </p:nvSpPr>
        <p:spPr>
          <a:xfrm>
            <a:off x="426721" y="1528763"/>
            <a:ext cx="5974080" cy="4424556"/>
          </a:xfrm>
          <a:effectLst/>
        </p:spPr>
        <p:txBody>
          <a:bodyPr>
            <a:noAutofit/>
          </a:bodyPr>
          <a:lstStyle/>
          <a:p>
            <a:pPr marL="118872" indent="0">
              <a:lnSpc>
                <a:spcPct val="100000"/>
              </a:lnSpc>
              <a:buClr>
                <a:schemeClr val="tx1"/>
              </a:buClr>
              <a:buSzPct val="100000"/>
              <a:buNone/>
            </a:pPr>
            <a:r>
              <a:rPr lang="en-US" sz="2800" dirty="0">
                <a:effectLst/>
                <a:latin typeface="Arial" pitchFamily="34" charset="0"/>
                <a:cs typeface="Arial" pitchFamily="34" charset="0"/>
              </a:rPr>
              <a:t>Positive Psychology focuses on: “What kinds of families result in children who flourish, what work settings support the greatest satisfaction among workers, what policies result in the strongest civic engagement, and how people’s lives can be most worth living.” (p. 5)</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742122" y="1600689"/>
            <a:ext cx="10588487" cy="584775"/>
          </a:xfrm>
          <a:prstGeom prst="rect">
            <a:avLst/>
          </a:prstGeom>
        </p:spPr>
        <p:txBody>
          <a:bodyPr wrap="square">
            <a:spAutoFit/>
          </a:bodyPr>
          <a:lstStyle/>
          <a:p>
            <a:pPr marL="457200" marR="0" lvl="0" indent="-457200"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ヒラギノ角ゴ Pro W3" charset="-128"/>
              <a:cs typeface="Arial" pitchFamily="34" charset="0"/>
            </a:endParaRPr>
          </a:p>
        </p:txBody>
      </p:sp>
      <p:sp>
        <p:nvSpPr>
          <p:cNvPr id="8" name="TextBox 7"/>
          <p:cNvSpPr txBox="1"/>
          <p:nvPr/>
        </p:nvSpPr>
        <p:spPr>
          <a:xfrm>
            <a:off x="742122" y="6200141"/>
            <a:ext cx="10099308" cy="327077"/>
          </a:xfrm>
          <a:prstGeom prst="rect">
            <a:avLst/>
          </a:prstGeom>
          <a:noFill/>
        </p:spPr>
        <p:txBody>
          <a:bodyPr wrap="square" rtlCol="0">
            <a:spAutoFit/>
          </a:bodyPr>
          <a:lstStyle/>
          <a:p>
            <a:pPr marL="118872" marR="0" lvl="0" indent="0" algn="l" defTabSz="457200" rtl="0" eaLnBrk="1" fontAlgn="auto" latinLnBrk="0" hangingPunct="1">
              <a:lnSpc>
                <a:spcPct val="120000"/>
              </a:lnSpc>
              <a:spcBef>
                <a:spcPts val="0"/>
              </a:spcBef>
              <a:spcAft>
                <a:spcPts val="0"/>
              </a:spcAft>
              <a:buClr>
                <a:prstClr val="black"/>
              </a:buClr>
              <a:buSzPct val="100000"/>
              <a:buFontTx/>
              <a:buNone/>
              <a:tabLst/>
              <a:defRPr/>
            </a:pP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Seligman, M. E. P., &amp; </a:t>
            </a:r>
            <a:r>
              <a:rPr kumimoji="0" lang="en-US" sz="1400" b="0" i="0" u="none" strike="noStrike" kern="1200" cap="none" spc="0" normalizeH="0" baseline="0" noProof="0" dirty="0" err="1">
                <a:ln>
                  <a:noFill/>
                </a:ln>
                <a:solidFill>
                  <a:prstClr val="white">
                    <a:lumMod val="85000"/>
                    <a:lumOff val="15000"/>
                  </a:prstClr>
                </a:solidFill>
                <a:effectLst/>
                <a:uLnTx/>
                <a:uFillTx/>
                <a:latin typeface="Arial" pitchFamily="34" charset="0"/>
                <a:ea typeface="+mn-ea"/>
                <a:cs typeface="Arial" pitchFamily="34" charset="0"/>
              </a:rPr>
              <a:t>Csikszentmihalyi</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 M. (2000). Positive psychology: An introduction. </a:t>
            </a:r>
            <a:r>
              <a:rPr kumimoji="0" lang="en-US" sz="1400" b="0" i="1"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American</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 </a:t>
            </a:r>
            <a:r>
              <a:rPr kumimoji="0" lang="en-US" sz="1400" b="0" i="1"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Psychologist, 55</a:t>
            </a:r>
            <a:r>
              <a:rPr kumimoji="0" lang="en-US" sz="1400" b="0" i="0" u="none" strike="noStrike" kern="1200" cap="none" spc="0" normalizeH="0" baseline="0" noProof="0" dirty="0">
                <a:ln>
                  <a:noFill/>
                </a:ln>
                <a:solidFill>
                  <a:prstClr val="white">
                    <a:lumMod val="85000"/>
                    <a:lumOff val="15000"/>
                  </a:prstClr>
                </a:solidFill>
                <a:effectLst/>
                <a:uLnTx/>
                <a:uFillTx/>
                <a:latin typeface="Arial" pitchFamily="34" charset="0"/>
                <a:ea typeface="+mn-ea"/>
                <a:cs typeface="Arial" pitchFamily="34" charset="0"/>
              </a:rPr>
              <a:t>(1), 5–14.</a:t>
            </a:r>
          </a:p>
        </p:txBody>
      </p:sp>
      <p:pic>
        <p:nvPicPr>
          <p:cNvPr id="2" name="Picture 1"/>
          <p:cNvPicPr>
            <a:picLocks noChangeAspect="1"/>
          </p:cNvPicPr>
          <p:nvPr/>
        </p:nvPicPr>
        <p:blipFill>
          <a:blip r:embed="rId3"/>
          <a:stretch>
            <a:fillRect/>
          </a:stretch>
        </p:blipFill>
        <p:spPr>
          <a:xfrm>
            <a:off x="6668126" y="1600689"/>
            <a:ext cx="1680217" cy="2560320"/>
          </a:xfrm>
          <a:prstGeom prst="rect">
            <a:avLst/>
          </a:prstGeom>
        </p:spPr>
      </p:pic>
      <p:pic>
        <p:nvPicPr>
          <p:cNvPr id="2052" name="Picture 4" descr="The Happiness Advantage: The Seven Principles of Positive Psychology That Fuel Success and Performance 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208" y="2257390"/>
            <a:ext cx="1683408"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howofhappiness.com/wp-content/themes/thehowofhappiness/Images/HowofHappiness-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481" y="3333264"/>
            <a:ext cx="166366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49086" y="184666"/>
            <a:ext cx="10074728" cy="1247887"/>
          </a:xfrm>
        </p:spPr>
        <p:txBody>
          <a:bodyPr>
            <a:normAutofit/>
          </a:bodyPr>
          <a:lstStyle/>
          <a:p>
            <a:pPr algn="ctr">
              <a:defRPr/>
            </a:pPr>
            <a:r>
              <a:rPr lang="en-US" sz="4000" dirty="0">
                <a:effectLst/>
                <a:cs typeface="Arial" pitchFamily="34" charset="0"/>
              </a:rPr>
              <a:t>The Aims of Positive Psychology</a:t>
            </a:r>
            <a:endParaRPr lang="en-US" sz="4000" dirty="0">
              <a:solidFill>
                <a:schemeClr val="tx1"/>
              </a:solidFill>
              <a:effectLst/>
              <a:cs typeface="Arial" pitchFamily="34" charset="0"/>
            </a:endParaRPr>
          </a:p>
        </p:txBody>
      </p:sp>
      <p:sp>
        <p:nvSpPr>
          <p:cNvPr id="121859" name="Rectangle 3"/>
          <p:cNvSpPr>
            <a:spLocks noGrp="1" noChangeArrowheads="1"/>
          </p:cNvSpPr>
          <p:nvPr>
            <p:ph idx="1"/>
          </p:nvPr>
        </p:nvSpPr>
        <p:spPr>
          <a:xfrm>
            <a:off x="963386" y="1432554"/>
            <a:ext cx="9960428" cy="4968246"/>
          </a:xfrm>
          <a:effectLst/>
        </p:spPr>
        <p:txBody>
          <a:bodyPr>
            <a:normAutofit/>
          </a:bodyPr>
          <a:lstStyle/>
          <a:p>
            <a:pPr marL="0" indent="0">
              <a:lnSpc>
                <a:spcPct val="100000"/>
              </a:lnSpc>
              <a:buClr>
                <a:schemeClr val="tx1"/>
              </a:buClr>
              <a:buSzPct val="100000"/>
              <a:buNone/>
            </a:pPr>
            <a:r>
              <a:rPr lang="en-US" sz="3200" dirty="0">
                <a:effectLst/>
                <a:latin typeface="Arial"/>
                <a:ea typeface="Cambria"/>
              </a:rPr>
              <a:t>We help clients to:</a:t>
            </a:r>
          </a:p>
          <a:p>
            <a:pPr marL="457200" indent="-457200">
              <a:lnSpc>
                <a:spcPct val="100000"/>
              </a:lnSpc>
              <a:buClr>
                <a:schemeClr val="tx1"/>
              </a:buClr>
              <a:buSzPct val="100000"/>
              <a:buFont typeface="+mj-lt"/>
              <a:buAutoNum type="arabicPeriod"/>
            </a:pPr>
            <a:r>
              <a:rPr lang="en-US" sz="2800" dirty="0">
                <a:effectLst/>
                <a:latin typeface="Arial"/>
                <a:ea typeface="Cambria"/>
              </a:rPr>
              <a:t>develop skills to flourish by reducing and preventing negative symptoms and building well-being.</a:t>
            </a:r>
          </a:p>
          <a:p>
            <a:pPr marL="457200" indent="-457200">
              <a:lnSpc>
                <a:spcPct val="100000"/>
              </a:lnSpc>
              <a:buClr>
                <a:schemeClr val="tx1"/>
              </a:buClr>
              <a:buSzPct val="100000"/>
              <a:buFont typeface="+mj-lt"/>
              <a:buAutoNum type="arabicPeriod"/>
            </a:pPr>
            <a:r>
              <a:rPr lang="en-US" sz="2800" dirty="0">
                <a:effectLst/>
                <a:latin typeface="Arial"/>
                <a:ea typeface="Cambria"/>
              </a:rPr>
              <a:t>have more positive emotional experiences, better relationships, more meaning in life, and accomplish what they set out to do. </a:t>
            </a:r>
          </a:p>
          <a:p>
            <a:pPr marL="457200" indent="-457200">
              <a:lnSpc>
                <a:spcPct val="100000"/>
              </a:lnSpc>
              <a:buClr>
                <a:schemeClr val="tx1"/>
              </a:buClr>
              <a:buSzPct val="100000"/>
              <a:buFont typeface="+mj-lt"/>
              <a:buAutoNum type="arabicPeriod"/>
            </a:pPr>
            <a:r>
              <a:rPr lang="en-US" sz="2800" dirty="0">
                <a:effectLst/>
                <a:latin typeface="Arial"/>
                <a:ea typeface="Cambria"/>
              </a:rPr>
              <a:t>live healthier lives both physically and psychologically.</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Tree>
    <p:extLst>
      <p:ext uri="{BB962C8B-B14F-4D97-AF65-F5344CB8AC3E}">
        <p14:creationId xmlns:p14="http://schemas.microsoft.com/office/powerpoint/2010/main" val="21159146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anim calcmode="lin" valueType="num">
                                      <p:cBhvr additive="base">
                                        <p:cTn id="7"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59">
                                            <p:txEl>
                                              <p:pRg st="2" end="2"/>
                                            </p:txEl>
                                          </p:spTgt>
                                        </p:tgtEl>
                                        <p:attrNameLst>
                                          <p:attrName>style.visibility</p:attrName>
                                        </p:attrNameLst>
                                      </p:cBhvr>
                                      <p:to>
                                        <p:strVal val="visible"/>
                                      </p:to>
                                    </p:set>
                                    <p:anim calcmode="lin" valueType="num">
                                      <p:cBhvr additive="base">
                                        <p:cTn id="13"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859">
                                            <p:txEl>
                                              <p:pRg st="3" end="3"/>
                                            </p:txEl>
                                          </p:spTgt>
                                        </p:tgtEl>
                                        <p:attrNameLst>
                                          <p:attrName>style.visibility</p:attrName>
                                        </p:attrNameLst>
                                      </p:cBhvr>
                                      <p:to>
                                        <p:strVal val="visible"/>
                                      </p:to>
                                    </p:set>
                                    <p:anim calcmode="lin" valueType="num">
                                      <p:cBhvr additive="base">
                                        <p:cTn id="19"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28700" y="2579915"/>
            <a:ext cx="10134600" cy="2133600"/>
          </a:xfrm>
        </p:spPr>
        <p:txBody>
          <a:bodyPr>
            <a:normAutofit fontScale="90000"/>
          </a:bodyPr>
          <a:lstStyle/>
          <a:p>
            <a:pPr algn="ctr">
              <a:lnSpc>
                <a:spcPct val="100000"/>
              </a:lnSpc>
            </a:pPr>
            <a:r>
              <a:rPr lang="en-US" sz="4400" spc="0" dirty="0">
                <a:solidFill>
                  <a:schemeClr val="tx1"/>
                </a:solidFill>
                <a:effectLst/>
                <a:latin typeface="Arial" pitchFamily="34" charset="0"/>
                <a:cs typeface="Arial" pitchFamily="34" charset="0"/>
              </a:rPr>
              <a:t>“Happiness is the meaning</a:t>
            </a:r>
            <a:r>
              <a:rPr lang="en-US" sz="4400" dirty="0">
                <a:solidFill>
                  <a:schemeClr val="tx1"/>
                </a:solidFill>
                <a:latin typeface="Arial" pitchFamily="34" charset="0"/>
                <a:cs typeface="Arial" pitchFamily="34" charset="0"/>
              </a:rPr>
              <a:t> and purpose of life, the whole aim and end of human existence.”</a:t>
            </a:r>
            <a:br>
              <a:rPr lang="en-US" sz="4400" dirty="0">
                <a:solidFill>
                  <a:schemeClr val="tx1"/>
                </a:solidFill>
                <a:latin typeface="Arial" pitchFamily="34" charset="0"/>
                <a:cs typeface="Arial" pitchFamily="34" charset="0"/>
              </a:rPr>
            </a:br>
            <a:r>
              <a:rPr lang="en-US" sz="4400" dirty="0">
                <a:solidFill>
                  <a:schemeClr val="tx1"/>
                </a:solidFill>
                <a:latin typeface="Arial" pitchFamily="34" charset="0"/>
                <a:cs typeface="Arial" pitchFamily="34" charset="0"/>
              </a:rPr>
              <a:t>												</a:t>
            </a:r>
            <a:r>
              <a:rPr lang="en-US" sz="3600" dirty="0">
                <a:solidFill>
                  <a:schemeClr val="tx1"/>
                </a:solidFill>
                <a:latin typeface="Arial" pitchFamily="34" charset="0"/>
                <a:cs typeface="Arial" pitchFamily="34" charset="0"/>
              </a:rPr>
              <a:t>– Aristotle (384-322 BC)</a:t>
            </a:r>
            <a:endParaRPr lang="en-US" sz="4800" spc="0" dirty="0">
              <a:solidFill>
                <a:schemeClr val="tx1"/>
              </a:solidFill>
              <a:effectLst/>
              <a:latin typeface="Arial" pitchFamily="34" charset="0"/>
              <a:cs typeface="Arial" pitchFamily="34" charset="0"/>
            </a:endParaRPr>
          </a:p>
        </p:txBody>
      </p:sp>
      <p:sp>
        <p:nvSpPr>
          <p:cNvPr id="814083" name="Rectangle 3"/>
          <p:cNvSpPr>
            <a:spLocks noGrp="1" noChangeArrowheads="1"/>
          </p:cNvSpPr>
          <p:nvPr>
            <p:ph type="subTitle" idx="1"/>
          </p:nvPr>
        </p:nvSpPr>
        <p:spPr>
          <a:xfrm>
            <a:off x="2895600" y="4191000"/>
            <a:ext cx="6400800" cy="1447800"/>
          </a:xfrm>
        </p:spPr>
        <p:txBody>
          <a:bodyPr/>
          <a:lstStyle/>
          <a:p>
            <a:pPr>
              <a:defRPr/>
            </a:pPr>
            <a:endParaRPr lang="en-US" dirty="0"/>
          </a:p>
        </p:txBody>
      </p:sp>
    </p:spTree>
    <p:extLst>
      <p:ext uri="{BB962C8B-B14F-4D97-AF65-F5344CB8AC3E}">
        <p14:creationId xmlns:p14="http://schemas.microsoft.com/office/powerpoint/2010/main" val="185280770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sign on a pole&#10;&#10;Description generated with very high confidence">
            <a:extLst>
              <a:ext uri="{FF2B5EF4-FFF2-40B4-BE49-F238E27FC236}">
                <a16:creationId xmlns:a16="http://schemas.microsoft.com/office/drawing/2014/main" id="{30EC3241-7980-415D-8249-2A4661185B2D}"/>
              </a:ext>
            </a:extLst>
          </p:cNvPr>
          <p:cNvPicPr>
            <a:picLocks noChangeAspect="1"/>
          </p:cNvPicPr>
          <p:nvPr/>
        </p:nvPicPr>
        <p:blipFill rotWithShape="1">
          <a:blip r:embed="rId4"/>
          <a:srcRect t="16066" b="27684"/>
          <a:stretch/>
        </p:blipFill>
        <p:spPr>
          <a:xfrm>
            <a:off x="20" y="10"/>
            <a:ext cx="12191980" cy="685799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1149869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0636" y="184667"/>
            <a:ext cx="8380225" cy="1078076"/>
          </a:xfrm>
        </p:spPr>
        <p:txBody>
          <a:bodyPr>
            <a:normAutofit/>
          </a:bodyPr>
          <a:lstStyle/>
          <a:p>
            <a:pPr algn="ctr">
              <a:defRPr/>
            </a:pPr>
            <a:r>
              <a:rPr lang="en-US" sz="4000" dirty="0">
                <a:effectLst/>
                <a:latin typeface="Arial" pitchFamily="34" charset="0"/>
                <a:cs typeface="Arial" pitchFamily="34" charset="0"/>
              </a:rPr>
              <a:t>Happiness Around the World</a:t>
            </a:r>
          </a:p>
        </p:txBody>
      </p:sp>
      <p:sp>
        <p:nvSpPr>
          <p:cNvPr id="121859" name="Rectangle 3"/>
          <p:cNvSpPr>
            <a:spLocks noGrp="1" noChangeArrowheads="1"/>
          </p:cNvSpPr>
          <p:nvPr>
            <p:ph type="body" idx="1"/>
          </p:nvPr>
        </p:nvSpPr>
        <p:spPr>
          <a:xfrm>
            <a:off x="834887" y="1262743"/>
            <a:ext cx="10178734" cy="5138057"/>
          </a:xfrm>
        </p:spPr>
        <p:txBody>
          <a:bodyPr>
            <a:noAutofit/>
          </a:bodyPr>
          <a:lstStyle/>
          <a:p>
            <a:pPr>
              <a:spcBef>
                <a:spcPts val="600"/>
              </a:spcBef>
              <a:buClr>
                <a:schemeClr val="tx1"/>
              </a:buClr>
              <a:buSzPct val="100000"/>
              <a:buFont typeface="Arial" pitchFamily="34" charset="0"/>
              <a:buChar char="•"/>
            </a:pPr>
            <a:r>
              <a:rPr lang="en-US" sz="2800" dirty="0">
                <a:effectLst/>
                <a:latin typeface="Arial" pitchFamily="34" charset="0"/>
                <a:cs typeface="Arial" pitchFamily="34" charset="0"/>
              </a:rPr>
              <a:t>Researchers have found that concept of happiness differ by country and culture.</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For example,</a:t>
            </a:r>
            <a:r>
              <a:rPr lang="en-US" sz="2800" dirty="0">
                <a:solidFill>
                  <a:schemeClr val="tx1"/>
                </a:solidFill>
                <a:effectLst/>
                <a:latin typeface="Arial" pitchFamily="34" charset="0"/>
                <a:ea typeface="ヒラギノ角ゴ Pro W3" charset="-128"/>
                <a:cs typeface="Arial" pitchFamily="34" charset="0"/>
              </a:rPr>
              <a:t> some countries “luck” or good fortune is considered an aspect of happiness.</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In Western cultures, a higher priority is placed on maximizing happiness and minimizing sadness—feeling good versus feeling bad.</a:t>
            </a:r>
          </a:p>
          <a:p>
            <a:pPr>
              <a:spcBef>
                <a:spcPts val="600"/>
              </a:spcBef>
              <a:buClr>
                <a:schemeClr val="tx1"/>
              </a:buClr>
              <a:buSzPct val="100000"/>
              <a:buFont typeface="Arial" pitchFamily="34" charset="0"/>
              <a:buChar char="•"/>
            </a:pPr>
            <a:r>
              <a:rPr lang="en-US" sz="2800" dirty="0">
                <a:effectLst/>
                <a:latin typeface="Arial" pitchFamily="34" charset="0"/>
                <a:ea typeface="ヒラギノ角ゴ Pro W3" charset="-128"/>
                <a:cs typeface="Arial" pitchFamily="34" charset="0"/>
              </a:rPr>
              <a:t>Non-Western cultures tend to place more value on harmony and conformity and less on individual happiness.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668503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0636" y="184667"/>
            <a:ext cx="8380225" cy="1088962"/>
          </a:xfrm>
        </p:spPr>
        <p:txBody>
          <a:bodyPr>
            <a:normAutofit/>
          </a:bodyPr>
          <a:lstStyle/>
          <a:p>
            <a:pPr algn="ctr">
              <a:defRPr/>
            </a:pPr>
            <a:r>
              <a:rPr lang="en-US" sz="4000" dirty="0">
                <a:effectLst/>
                <a:latin typeface="Arial" pitchFamily="34" charset="0"/>
                <a:cs typeface="Arial" pitchFamily="34" charset="0"/>
              </a:rPr>
              <a:t>Happiness Around the World </a:t>
            </a:r>
            <a:r>
              <a:rPr lang="en-US" sz="3600" dirty="0">
                <a:effectLst/>
                <a:latin typeface="Arial" pitchFamily="34" charset="0"/>
                <a:cs typeface="Arial" pitchFamily="34" charset="0"/>
              </a:rPr>
              <a:t>(cont.)</a:t>
            </a:r>
            <a:endParaRPr lang="en-US" sz="4000" dirty="0">
              <a:effectLst/>
              <a:latin typeface="Arial" pitchFamily="34" charset="0"/>
              <a:cs typeface="Arial" pitchFamily="34" charset="0"/>
            </a:endParaRPr>
          </a:p>
        </p:txBody>
      </p:sp>
      <p:sp>
        <p:nvSpPr>
          <p:cNvPr id="121859" name="Rectangle 3"/>
          <p:cNvSpPr>
            <a:spLocks noGrp="1" noChangeArrowheads="1"/>
          </p:cNvSpPr>
          <p:nvPr>
            <p:ph type="body" idx="1"/>
          </p:nvPr>
        </p:nvSpPr>
        <p:spPr>
          <a:xfrm>
            <a:off x="834887" y="1396093"/>
            <a:ext cx="10178734" cy="5004707"/>
          </a:xfrm>
        </p:spPr>
        <p:txBody>
          <a:bodyPr>
            <a:normAutofit/>
          </a:bodyPr>
          <a:lstStyle/>
          <a:p>
            <a:pPr>
              <a:lnSpc>
                <a:spcPct val="110000"/>
              </a:lnSpc>
              <a:spcBef>
                <a:spcPts val="600"/>
              </a:spcBef>
              <a:buClr>
                <a:schemeClr val="tx1"/>
              </a:buClr>
              <a:buSzPct val="100000"/>
              <a:buFont typeface="Arial" pitchFamily="34" charset="0"/>
              <a:buChar char="•"/>
            </a:pPr>
            <a:r>
              <a:rPr lang="en-US" sz="2000" dirty="0">
                <a:solidFill>
                  <a:schemeClr val="tx1"/>
                </a:solidFill>
                <a:latin typeface="Arial" pitchFamily="34" charset="0"/>
                <a:ea typeface="ヒラギノ角ゴ Pro W3" charset="-128"/>
                <a:cs typeface="Arial" pitchFamily="34" charset="0"/>
              </a:rPr>
              <a:t>Countries also vary </a:t>
            </a:r>
            <a:r>
              <a:rPr lang="en-US" sz="2000" dirty="0">
                <a:latin typeface="Arial" pitchFamily="34" charset="0"/>
                <a:ea typeface="ヒラギノ角ゴ Pro W3" charset="-128"/>
                <a:cs typeface="Arial" pitchFamily="34" charset="0"/>
              </a:rPr>
              <a:t>in levels of empathy—citizens ability to react to and connect with others both emotionally and intellectually.</a:t>
            </a:r>
          </a:p>
          <a:p>
            <a:pPr>
              <a:lnSpc>
                <a:spcPct val="110000"/>
              </a:lnSpc>
              <a:spcBef>
                <a:spcPts val="600"/>
              </a:spcBef>
              <a:buClr>
                <a:schemeClr val="tx1"/>
              </a:buClr>
              <a:buSzPct val="100000"/>
              <a:buFont typeface="Arial" pitchFamily="34" charset="0"/>
              <a:buChar char="•"/>
            </a:pPr>
            <a:r>
              <a:rPr lang="en-US" sz="2000" dirty="0">
                <a:solidFill>
                  <a:schemeClr val="tx1"/>
                </a:solidFill>
                <a:latin typeface="Arial" pitchFamily="34" charset="0"/>
                <a:ea typeface="ヒラギノ角ゴ Pro W3" charset="-128"/>
                <a:cs typeface="Arial" pitchFamily="34" charset="0"/>
              </a:rPr>
              <a:t>According to a 2017 study, the countries with the highest levels of empathy were Ecuador, Saudi Arabia, Peru, Denmark, and the United Arab Emirates. The countries with the lowest levels were Lithuania, Venezuela, Estonia, Poland, and Bulgaria. The U.S. was 7</a:t>
            </a:r>
            <a:r>
              <a:rPr lang="en-US" sz="2000" baseline="30000" dirty="0">
                <a:solidFill>
                  <a:schemeClr val="tx1"/>
                </a:solidFill>
                <a:latin typeface="Arial" pitchFamily="34" charset="0"/>
                <a:ea typeface="ヒラギノ角ゴ Pro W3" charset="-128"/>
                <a:cs typeface="Arial" pitchFamily="34" charset="0"/>
              </a:rPr>
              <a:t>th</a:t>
            </a:r>
            <a:r>
              <a:rPr lang="en-US" sz="2000" dirty="0">
                <a:latin typeface="Arial" pitchFamily="34" charset="0"/>
                <a:ea typeface="ヒラギノ角ゴ Pro W3" charset="-128"/>
                <a:cs typeface="Arial" pitchFamily="34" charset="0"/>
              </a:rPr>
              <a:t>. (</a:t>
            </a:r>
            <a:r>
              <a:rPr lang="en-US" sz="2000" dirty="0" err="1">
                <a:latin typeface="Arial" pitchFamily="34" charset="0"/>
                <a:ea typeface="ヒラギノ角ゴ Pro W3" charset="-128"/>
                <a:cs typeface="Arial" pitchFamily="34" charset="0"/>
              </a:rPr>
              <a:t>Chopik</a:t>
            </a:r>
            <a:r>
              <a:rPr lang="en-US" sz="2000" dirty="0">
                <a:latin typeface="Arial" pitchFamily="34" charset="0"/>
                <a:ea typeface="ヒラギノ角ゴ Pro W3" charset="-128"/>
                <a:cs typeface="Arial" pitchFamily="34" charset="0"/>
              </a:rPr>
              <a:t>, O’Brien, &amp; Konrath, 2017)</a:t>
            </a:r>
          </a:p>
          <a:p>
            <a:pPr>
              <a:lnSpc>
                <a:spcPct val="110000"/>
              </a:lnSpc>
              <a:spcBef>
                <a:spcPts val="600"/>
              </a:spcBef>
              <a:buClr>
                <a:schemeClr val="tx1"/>
              </a:buClr>
              <a:buSzPct val="100000"/>
              <a:buFont typeface="Arial" pitchFamily="34" charset="0"/>
              <a:buChar char="•"/>
            </a:pPr>
            <a:r>
              <a:rPr lang="en-US" sz="2000" dirty="0">
                <a:solidFill>
                  <a:schemeClr val="tx1"/>
                </a:solidFill>
                <a:latin typeface="Arial" pitchFamily="34" charset="0"/>
                <a:ea typeface="ヒラギノ角ゴ Pro W3" charset="-128"/>
                <a:cs typeface="Arial" pitchFamily="34" charset="0"/>
              </a:rPr>
              <a:t>In a study of 37 countries, happiness was the most accurately recognized emotional expression as compared to anger, contempt, fear, sadness and surprise.</a:t>
            </a:r>
          </a:p>
          <a:p>
            <a:pPr>
              <a:lnSpc>
                <a:spcPct val="110000"/>
              </a:lnSpc>
              <a:spcBef>
                <a:spcPts val="600"/>
              </a:spcBef>
              <a:buClr>
                <a:schemeClr val="tx1"/>
              </a:buClr>
              <a:buSzPct val="100000"/>
              <a:buFont typeface="Arial" pitchFamily="34" charset="0"/>
              <a:buChar char="•"/>
            </a:pPr>
            <a:r>
              <a:rPr lang="en-US" sz="2000" dirty="0">
                <a:latin typeface="Arial" pitchFamily="34" charset="0"/>
                <a:ea typeface="ヒラギノ角ゴ Pro W3" charset="-128"/>
                <a:cs typeface="Arial" pitchFamily="34" charset="0"/>
              </a:rPr>
              <a:t>According to the 2018 World Happiness Report, in general, those who move to happier countries than their own will gain in happiness, while those who move to unhappier countries will tend to lose. (Helliwell, Layard, &amp; Sachs, 2018)</a:t>
            </a:r>
            <a:endParaRPr lang="en-US" sz="2000" dirty="0">
              <a:solidFill>
                <a:schemeClr val="tx1"/>
              </a:solidFill>
              <a:latin typeface="Arial" pitchFamily="34" charset="0"/>
              <a:ea typeface="ヒラギノ角ゴ Pro W3" charset="-128"/>
              <a:cs typeface="Arial" pitchFamily="34" charset="0"/>
            </a:endParaRP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1BE0CE67-0D34-4033-BD19-86EC2EC8A2B2}"/>
              </a:ext>
            </a:extLst>
          </p:cNvPr>
          <p:cNvSpPr txBox="1"/>
          <p:nvPr/>
        </p:nvSpPr>
        <p:spPr>
          <a:xfrm>
            <a:off x="1083901" y="5668652"/>
            <a:ext cx="9853694" cy="646331"/>
          </a:xfrm>
          <a:prstGeom prst="rect">
            <a:avLst/>
          </a:prstGeom>
          <a:noFill/>
        </p:spPr>
        <p:txBody>
          <a:bodyPr wrap="square" rtlCol="0">
            <a:spAutoFit/>
          </a:bodyPr>
          <a:lstStyle/>
          <a:p>
            <a:pPr marL="438912" lvl="0" indent="-320040">
              <a:buClr>
                <a:srgbClr val="F0AD00"/>
              </a:buClr>
              <a:buSzPct val="80000"/>
            </a:pPr>
            <a:r>
              <a:rPr kumimoji="0" lang="en-US" sz="1200" b="0" i="0" u="none" strike="noStrike" kern="1200" cap="none" spc="0" normalizeH="0" baseline="0" noProof="0" dirty="0" err="1">
                <a:ln>
                  <a:noFill/>
                </a:ln>
                <a:effectLst/>
                <a:uLnTx/>
                <a:uFillTx/>
                <a:latin typeface="Arial" pitchFamily="34" charset="0"/>
                <a:ea typeface="ヒラギノ角ゴ Pro W3" charset="-128"/>
                <a:cs typeface="Arial" pitchFamily="34" charset="0"/>
              </a:rPr>
              <a:t>Chopik</a:t>
            </a:r>
            <a:r>
              <a:rPr kumimoji="0" lang="en-US" sz="1200" b="0" i="0" u="none" strike="noStrike" kern="1200" cap="none" spc="0" normalizeH="0" baseline="0" noProof="0" dirty="0">
                <a:ln>
                  <a:noFill/>
                </a:ln>
                <a:effectLst/>
                <a:uLnTx/>
                <a:uFillTx/>
                <a:latin typeface="Arial" pitchFamily="34" charset="0"/>
                <a:ea typeface="ヒラギノ角ゴ Pro W3" charset="-128"/>
                <a:cs typeface="Arial" pitchFamily="34" charset="0"/>
              </a:rPr>
              <a:t>, W. J., &amp; O’Brien, E., &amp; </a:t>
            </a:r>
            <a:r>
              <a:rPr kumimoji="0" lang="en-US" sz="1200" b="0" i="0" u="none" strike="noStrike" kern="1200" cap="none" spc="0" normalizeH="0" baseline="0" noProof="0" dirty="0" err="1">
                <a:ln>
                  <a:noFill/>
                </a:ln>
                <a:effectLst/>
                <a:uLnTx/>
                <a:uFillTx/>
                <a:latin typeface="Arial" pitchFamily="34" charset="0"/>
                <a:ea typeface="ヒラギノ角ゴ Pro W3" charset="-128"/>
                <a:cs typeface="Arial" pitchFamily="34" charset="0"/>
              </a:rPr>
              <a:t>Konrath</a:t>
            </a:r>
            <a:r>
              <a:rPr kumimoji="0" lang="en-US" sz="1200" b="0" i="0" u="none" strike="noStrike" kern="1200" cap="none" spc="0" normalizeH="0" baseline="0" noProof="0" dirty="0">
                <a:ln>
                  <a:noFill/>
                </a:ln>
                <a:effectLst/>
                <a:uLnTx/>
                <a:uFillTx/>
                <a:latin typeface="Arial" pitchFamily="34" charset="0"/>
                <a:ea typeface="ヒラギノ角ゴ Pro W3" charset="-128"/>
                <a:cs typeface="Arial" pitchFamily="34" charset="0"/>
              </a:rPr>
              <a:t>, S. H. </a:t>
            </a:r>
            <a:r>
              <a:rPr lang="en-US" sz="1200" dirty="0">
                <a:latin typeface="Arial" pitchFamily="34" charset="0"/>
                <a:ea typeface="ヒラギノ角ゴ Pro W3" charset="-128"/>
                <a:cs typeface="Arial" pitchFamily="34" charset="0"/>
              </a:rPr>
              <a:t>(2017). Differences in empathic concern and perspective taking across 63 countries. </a:t>
            </a:r>
            <a:r>
              <a:rPr lang="en-US" sz="1200" i="1" dirty="0">
                <a:latin typeface="Arial" pitchFamily="34" charset="0"/>
                <a:ea typeface="ヒラギノ角ゴ Pro W3" charset="-128"/>
                <a:cs typeface="Arial" pitchFamily="34" charset="0"/>
              </a:rPr>
              <a:t>Journal of Cross-Cultural Psychology, 48</a:t>
            </a:r>
            <a:r>
              <a:rPr lang="en-US" sz="1200" dirty="0">
                <a:latin typeface="Arial" pitchFamily="34" charset="0"/>
                <a:ea typeface="ヒラギノ角ゴ Pro W3" charset="-128"/>
                <a:cs typeface="Arial" pitchFamily="34" charset="0"/>
              </a:rPr>
              <a:t>(1), 23-38.</a:t>
            </a:r>
          </a:p>
          <a:p>
            <a:pPr marL="438912" lvl="0" indent="-320040">
              <a:buClr>
                <a:srgbClr val="F0AD00"/>
              </a:buClr>
              <a:buSzPct val="80000"/>
            </a:pPr>
            <a:r>
              <a:rPr lang="en-US" sz="1200" dirty="0">
                <a:latin typeface="Arial" pitchFamily="34" charset="0"/>
                <a:ea typeface="ヒラギノ角ゴ Pro W3" charset="-128"/>
                <a:cs typeface="Arial" pitchFamily="34" charset="0"/>
              </a:rPr>
              <a:t>Helliwell, J., Layard, R., &amp; Sachs, J. (Eds.). (2018).</a:t>
            </a:r>
            <a:r>
              <a:rPr lang="en-US" sz="1200" i="1" dirty="0">
                <a:latin typeface="Arial" pitchFamily="34" charset="0"/>
                <a:ea typeface="ヒラギノ角ゴ Pro W3" charset="-128"/>
                <a:cs typeface="Arial" pitchFamily="34" charset="0"/>
              </a:rPr>
              <a:t>World Happiness Report 2018. </a:t>
            </a:r>
            <a:r>
              <a:rPr lang="en-US" sz="1200" dirty="0">
                <a:latin typeface="Arial" pitchFamily="34" charset="0"/>
                <a:ea typeface="ヒラギノ角ゴ Pro W3" charset="-128"/>
                <a:cs typeface="Arial" pitchFamily="34" charset="0"/>
              </a:rPr>
              <a:t>New York: Sustainable Development Solutions Network.</a:t>
            </a:r>
            <a:endParaRPr kumimoji="0" lang="en-US" sz="1200" b="0" i="0" u="none" strike="noStrike" kern="1200" cap="none" spc="0" normalizeH="0" baseline="0" noProof="0" dirty="0">
              <a:ln>
                <a:noFill/>
              </a:ln>
              <a:effectLst/>
              <a:uLnTx/>
              <a:uFillTx/>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1987755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4291"/>
            <a:ext cx="12192000" cy="6309418"/>
          </a:xfrm>
          <a:prstGeom prst="rect">
            <a:avLst/>
          </a:prstGeom>
        </p:spPr>
      </p:pic>
    </p:spTree>
    <p:extLst>
      <p:ext uri="{BB962C8B-B14F-4D97-AF65-F5344CB8AC3E}">
        <p14:creationId xmlns:p14="http://schemas.microsoft.com/office/powerpoint/2010/main" val="19660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44799" y="2418607"/>
            <a:ext cx="9502401" cy="830997"/>
          </a:xfrm>
          <a:prstGeom prst="rect">
            <a:avLst/>
          </a:prstGeom>
          <a:noFill/>
        </p:spPr>
        <p:txBody>
          <a:bodyPr wrap="square" rtlCol="0">
            <a:spAutoFit/>
          </a:bodyPr>
          <a:lstStyle/>
          <a:p>
            <a:pPr algn="ctr"/>
            <a:r>
              <a:rPr lang="en-US" sz="4800" dirty="0">
                <a:solidFill>
                  <a:prstClr val="white"/>
                </a:solidFill>
                <a:latin typeface="Arial" panose="020B0604020202020204" pitchFamily="34" charset="0"/>
                <a:cs typeface="Arial" panose="020B0604020202020204" pitchFamily="34" charset="0"/>
              </a:rPr>
              <a:t>Positive Psychology Examples</a:t>
            </a:r>
          </a:p>
        </p:txBody>
      </p:sp>
    </p:spTree>
    <p:extLst>
      <p:ext uri="{BB962C8B-B14F-4D97-AF65-F5344CB8AC3E}">
        <p14:creationId xmlns:p14="http://schemas.microsoft.com/office/powerpoint/2010/main" val="34342199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35570" y="159264"/>
            <a:ext cx="10339155" cy="1052422"/>
          </a:xfrm>
        </p:spPr>
        <p:txBody>
          <a:bodyPr>
            <a:normAutofit/>
          </a:bodyPr>
          <a:lstStyle/>
          <a:p>
            <a:pPr algn="ctr">
              <a:defRPr/>
            </a:pPr>
            <a:r>
              <a:rPr lang="en-US" sz="4000" dirty="0">
                <a:solidFill>
                  <a:schemeClr val="bg1"/>
                </a:solidFill>
                <a:effectLst/>
                <a:cs typeface="Arial" pitchFamily="34" charset="0"/>
              </a:rPr>
              <a:t>Well-Being Contributors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54010921"/>
              </p:ext>
            </p:extLst>
          </p:nvPr>
        </p:nvGraphicFramePr>
        <p:xfrm>
          <a:off x="1829399" y="982981"/>
          <a:ext cx="8229600" cy="5421808"/>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600" b="1">
              <a:solidFill>
                <a:prstClr val="black"/>
              </a:solidFill>
              <a:latin typeface="Tahoma" pitchFamily="34" charset="0"/>
            </a:endParaRPr>
          </a:p>
        </p:txBody>
      </p:sp>
      <p:sp>
        <p:nvSpPr>
          <p:cNvPr id="10" name="Rectangle 9"/>
          <p:cNvSpPr/>
          <p:nvPr/>
        </p:nvSpPr>
        <p:spPr>
          <a:xfrm>
            <a:off x="935570" y="6014648"/>
            <a:ext cx="9660158" cy="44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bg1"/>
                </a:solidFill>
                <a:latin typeface="Arial" panose="020B0604020202020204" pitchFamily="34" charset="0"/>
                <a:cs typeface="Arial" panose="020B0604020202020204" pitchFamily="34" charset="0"/>
              </a:rPr>
              <a:t>Lyubomirsky</a:t>
            </a:r>
            <a:r>
              <a:rPr lang="en-US" sz="1600" dirty="0">
                <a:solidFill>
                  <a:schemeClr val="bg1"/>
                </a:solidFill>
                <a:latin typeface="Arial" panose="020B0604020202020204" pitchFamily="34" charset="0"/>
                <a:cs typeface="Arial" panose="020B0604020202020204" pitchFamily="34" charset="0"/>
              </a:rPr>
              <a:t>, S. (2007). </a:t>
            </a:r>
            <a:r>
              <a:rPr lang="en-US" sz="1600" i="1" dirty="0">
                <a:solidFill>
                  <a:schemeClr val="bg1"/>
                </a:solidFill>
                <a:latin typeface="Arial" panose="020B0604020202020204" pitchFamily="34" charset="0"/>
                <a:cs typeface="Arial" panose="020B0604020202020204" pitchFamily="34" charset="0"/>
              </a:rPr>
              <a:t>The how of happiness: A scientific approach to getting the life you want. </a:t>
            </a:r>
            <a:r>
              <a:rPr lang="en-US" sz="1600" dirty="0">
                <a:solidFill>
                  <a:schemeClr val="bg1"/>
                </a:solidFill>
                <a:latin typeface="Arial" panose="020B0604020202020204" pitchFamily="34" charset="0"/>
                <a:cs typeface="Arial" panose="020B0604020202020204" pitchFamily="34" charset="0"/>
              </a:rPr>
              <a:t>New </a:t>
            </a:r>
          </a:p>
          <a:p>
            <a:r>
              <a:rPr lang="en-US" sz="1600" dirty="0">
                <a:solidFill>
                  <a:schemeClr val="bg1"/>
                </a:solidFill>
                <a:latin typeface="Arial" panose="020B0604020202020204" pitchFamily="34" charset="0"/>
                <a:cs typeface="Arial" panose="020B0604020202020204" pitchFamily="34" charset="0"/>
              </a:rPr>
              <a:t>     York: Penguin.</a:t>
            </a:r>
          </a:p>
        </p:txBody>
      </p:sp>
    </p:spTree>
    <p:extLst>
      <p:ext uri="{BB962C8B-B14F-4D97-AF65-F5344CB8AC3E}">
        <p14:creationId xmlns:p14="http://schemas.microsoft.com/office/powerpoint/2010/main" val="21095635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38200" y="184666"/>
            <a:ext cx="10515600" cy="1067937"/>
          </a:xfrm>
        </p:spPr>
        <p:txBody>
          <a:bodyPr>
            <a:normAutofit/>
          </a:bodyPr>
          <a:lstStyle/>
          <a:p>
            <a:pPr algn="ctr">
              <a:defRPr/>
            </a:pPr>
            <a:r>
              <a:rPr lang="en-US" sz="4000" dirty="0">
                <a:solidFill>
                  <a:schemeClr val="tx1"/>
                </a:solidFill>
                <a:latin typeface="Arial" pitchFamily="34" charset="0"/>
                <a:cs typeface="Arial" pitchFamily="34" charset="0"/>
              </a:rPr>
              <a:t>Intentional Activities</a:t>
            </a:r>
          </a:p>
        </p:txBody>
      </p:sp>
      <p:sp>
        <p:nvSpPr>
          <p:cNvPr id="121859" name="Rectangle 3"/>
          <p:cNvSpPr>
            <a:spLocks noGrp="1" noChangeArrowheads="1"/>
          </p:cNvSpPr>
          <p:nvPr>
            <p:ph type="body" idx="1"/>
          </p:nvPr>
        </p:nvSpPr>
        <p:spPr>
          <a:xfrm>
            <a:off x="934277" y="1366221"/>
            <a:ext cx="9925401" cy="5034579"/>
          </a:xfrm>
        </p:spPr>
        <p:txBody>
          <a:bodyPr>
            <a:normAutofit/>
          </a:bodyPr>
          <a:lstStyle/>
          <a:p>
            <a:pPr marL="0" indent="0" algn="ctr">
              <a:lnSpc>
                <a:spcPct val="100000"/>
              </a:lnSpc>
              <a:spcBef>
                <a:spcPts val="600"/>
              </a:spcBef>
              <a:buSzPct val="100000"/>
              <a:buNone/>
            </a:pPr>
            <a:r>
              <a:rPr lang="en-US" sz="2000" dirty="0">
                <a:solidFill>
                  <a:srgbClr val="00B0F0"/>
                </a:solidFill>
                <a:latin typeface="Arial" panose="020B0604020202020204" pitchFamily="34" charset="0"/>
                <a:cs typeface="Arial" panose="020B0604020202020204" pitchFamily="34" charset="0"/>
              </a:rPr>
              <a:t>“Circumstances </a:t>
            </a:r>
            <a:r>
              <a:rPr lang="en-US" sz="2000" i="1" dirty="0">
                <a:solidFill>
                  <a:srgbClr val="00B0F0"/>
                </a:solidFill>
                <a:latin typeface="Arial" panose="020B0604020202020204" pitchFamily="34" charset="0"/>
                <a:cs typeface="Arial" panose="020B0604020202020204" pitchFamily="34" charset="0"/>
              </a:rPr>
              <a:t>happen </a:t>
            </a:r>
            <a:r>
              <a:rPr lang="en-US" sz="2000" dirty="0">
                <a:solidFill>
                  <a:srgbClr val="00B0F0"/>
                </a:solidFill>
                <a:latin typeface="Arial" panose="020B0604020202020204" pitchFamily="34" charset="0"/>
                <a:cs typeface="Arial" panose="020B0604020202020204" pitchFamily="34" charset="0"/>
              </a:rPr>
              <a:t>to people, and activities are ways that people </a:t>
            </a:r>
            <a:r>
              <a:rPr lang="en-US" sz="2000" i="1" dirty="0">
                <a:solidFill>
                  <a:srgbClr val="00B0F0"/>
                </a:solidFill>
                <a:latin typeface="Arial" panose="020B0604020202020204" pitchFamily="34" charset="0"/>
                <a:cs typeface="Arial" panose="020B0604020202020204" pitchFamily="34" charset="0"/>
              </a:rPr>
              <a:t>act</a:t>
            </a:r>
            <a:r>
              <a:rPr lang="en-US" sz="2000" dirty="0">
                <a:solidFill>
                  <a:srgbClr val="00B0F0"/>
                </a:solidFill>
                <a:latin typeface="Arial" panose="020B0604020202020204" pitchFamily="34" charset="0"/>
                <a:cs typeface="Arial" panose="020B0604020202020204" pitchFamily="34" charset="0"/>
              </a:rPr>
              <a:t> on their circumstance.” (</a:t>
            </a:r>
            <a:r>
              <a:rPr lang="en-US" sz="2000" dirty="0" err="1">
                <a:solidFill>
                  <a:srgbClr val="00B0F0"/>
                </a:solidFill>
                <a:latin typeface="Arial" panose="020B0604020202020204" pitchFamily="34" charset="0"/>
                <a:cs typeface="Arial" panose="020B0604020202020204" pitchFamily="34" charset="0"/>
              </a:rPr>
              <a:t>Lyubomirsky</a:t>
            </a:r>
            <a:r>
              <a:rPr lang="en-US" sz="2000" dirty="0">
                <a:solidFill>
                  <a:srgbClr val="00B0F0"/>
                </a:solidFill>
                <a:latin typeface="Arial" panose="020B0604020202020204" pitchFamily="34" charset="0"/>
                <a:cs typeface="Arial" panose="020B0604020202020204" pitchFamily="34" charset="0"/>
              </a:rPr>
              <a:t> et al., 2005, p. 118)</a:t>
            </a:r>
          </a:p>
          <a:p>
            <a:pPr marL="0" indent="0" algn="ctr">
              <a:lnSpc>
                <a:spcPct val="100000"/>
              </a:lnSpc>
              <a:spcBef>
                <a:spcPts val="600"/>
              </a:spcBef>
              <a:buSzPct val="100000"/>
              <a:buNone/>
            </a:pPr>
            <a:endParaRPr lang="en-US" sz="1000" dirty="0">
              <a:solidFill>
                <a:schemeClr val="tx1"/>
              </a:solidFill>
              <a:latin typeface="Arial" pitchFamily="34" charset="0"/>
              <a:cs typeface="Arial" pitchFamily="34" charset="0"/>
            </a:endParaRPr>
          </a:p>
          <a:p>
            <a:pPr>
              <a:lnSpc>
                <a:spcPct val="100000"/>
              </a:lnSpc>
              <a:spcBef>
                <a:spcPts val="600"/>
              </a:spcBef>
              <a:buSzPct val="100000"/>
            </a:pPr>
            <a:r>
              <a:rPr lang="en-US" sz="3200" dirty="0">
                <a:solidFill>
                  <a:schemeClr val="tx1"/>
                </a:solidFill>
                <a:latin typeface="Arial" pitchFamily="34" charset="0"/>
                <a:cs typeface="Arial" pitchFamily="34" charset="0"/>
              </a:rPr>
              <a:t>Intentional activities involve engaging in new actions, activities, and behaviors which form new habits, routines, and patterns.</a:t>
            </a:r>
          </a:p>
          <a:p>
            <a:pPr>
              <a:lnSpc>
                <a:spcPct val="100000"/>
              </a:lnSpc>
              <a:spcBef>
                <a:spcPts val="600"/>
              </a:spcBef>
              <a:buSzPct val="100000"/>
            </a:pPr>
            <a:r>
              <a:rPr lang="en-US" sz="3200" dirty="0">
                <a:solidFill>
                  <a:schemeClr val="tx1"/>
                </a:solidFill>
                <a:latin typeface="Arial" pitchFamily="34" charset="0"/>
                <a:cs typeface="Arial" pitchFamily="34" charset="0"/>
              </a:rPr>
              <a:t>These new routines—which are forms of “mental flossing—increase well-being.</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 name="Rectangle 5"/>
          <p:cNvSpPr/>
          <p:nvPr/>
        </p:nvSpPr>
        <p:spPr>
          <a:xfrm>
            <a:off x="1201723" y="5804007"/>
            <a:ext cx="929261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Lyubomirsky</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 Sheldon, K. M.,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Schkade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(2005). Pursuing happiness: The architecture of sustainable change.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Review of General Psychology, 9</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111-131.</a:t>
            </a:r>
          </a:p>
        </p:txBody>
      </p:sp>
    </p:spTree>
    <p:extLst>
      <p:ext uri="{BB962C8B-B14F-4D97-AF65-F5344CB8AC3E}">
        <p14:creationId xmlns:p14="http://schemas.microsoft.com/office/powerpoint/2010/main" val="2579757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2" end="2"/>
                                            </p:txEl>
                                          </p:spTgt>
                                        </p:tgtEl>
                                        <p:attrNameLst>
                                          <p:attrName>style.visibility</p:attrName>
                                        </p:attrNameLst>
                                      </p:cBhvr>
                                      <p:to>
                                        <p:strVal val="visible"/>
                                      </p:to>
                                    </p:set>
                                    <p:anim calcmode="lin" valueType="num">
                                      <p:cBhvr>
                                        <p:cTn id="14"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3" end="3"/>
                                            </p:txEl>
                                          </p:spTgt>
                                        </p:tgtEl>
                                        <p:attrNameLst>
                                          <p:attrName>style.visibility</p:attrName>
                                        </p:attrNameLst>
                                      </p:cBhvr>
                                      <p:to>
                                        <p:strVal val="visible"/>
                                      </p:to>
                                    </p:set>
                                    <p:anim calcmode="lin" valueType="num">
                                      <p:cBhvr>
                                        <p:cTn id="21"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795" y="121921"/>
            <a:ext cx="10353761" cy="1341120"/>
          </a:xfrm>
        </p:spPr>
        <p:txBody>
          <a:bodyPr>
            <a:normAutofit/>
          </a:bodyPr>
          <a:lstStyle/>
          <a:p>
            <a:pPr>
              <a:defRPr/>
            </a:pPr>
            <a:r>
              <a:rPr lang="en-US" sz="4000" b="0" cap="none" dirty="0">
                <a:effectLst/>
                <a:latin typeface="Arial" panose="020B0604020202020204" pitchFamily="34" charset="0"/>
              </a:rPr>
              <a:t>Examples of Positive Psychology Exercises</a:t>
            </a:r>
            <a:endParaRPr lang="en-US" sz="4000" b="0" cap="none" dirty="0">
              <a:solidFill>
                <a:schemeClr val="tx1"/>
              </a:solidFill>
              <a:effectLst/>
              <a:latin typeface="Arial" panose="020B0604020202020204" pitchFamily="34" charset="0"/>
            </a:endParaRPr>
          </a:p>
        </p:txBody>
      </p:sp>
      <p:sp>
        <p:nvSpPr>
          <p:cNvPr id="547843" name="Rectangle 3"/>
          <p:cNvSpPr>
            <a:spLocks noGrp="1" noChangeArrowheads="1"/>
          </p:cNvSpPr>
          <p:nvPr>
            <p:ph sz="half" idx="1"/>
          </p:nvPr>
        </p:nvSpPr>
        <p:spPr>
          <a:xfrm>
            <a:off x="913795" y="1564641"/>
            <a:ext cx="5106004" cy="5019040"/>
          </a:xfrm>
          <a:effectLst/>
        </p:spPr>
        <p:txBody>
          <a:bodyPr>
            <a:normAutofit/>
          </a:bodyPr>
          <a:lstStyle/>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Your Way</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Past, Present, and Future</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Future Focus</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Letter to Future Self</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What went well?</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endParaRPr lang="en-US" sz="2400" dirty="0">
              <a:solidFill>
                <a:schemeClr val="tx1"/>
              </a:solidFill>
              <a:effectLst/>
              <a:latin typeface="Arial" panose="020B0604020202020204" pitchFamily="34" charset="0"/>
              <a:cs typeface="Arial" panose="020B0604020202020204" pitchFamily="34" charset="0"/>
            </a:endParaRP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Savoring</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Broaden-and-Build</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Mindset</a:t>
            </a:r>
          </a:p>
          <a:p>
            <a:pPr marL="633222" indent="-514350">
              <a:lnSpc>
                <a:spcPct val="100000"/>
              </a:lnSpc>
              <a:spcBef>
                <a:spcPts val="300"/>
              </a:spcBef>
              <a:buClr>
                <a:schemeClr val="tx1"/>
              </a:buClr>
              <a:buSzPct val="100000"/>
              <a:buFont typeface="+mj-lt"/>
              <a:buAutoNum type="arabicPeriod"/>
            </a:pPr>
            <a:r>
              <a:rPr lang="en-US" sz="2400" dirty="0">
                <a:solidFill>
                  <a:srgbClr val="FFFF00"/>
                </a:solidFill>
                <a:effectLst/>
                <a:latin typeface="Arial" panose="020B0604020202020204" pitchFamily="34" charset="0"/>
                <a:cs typeface="Arial" panose="020B0604020202020204" pitchFamily="34" charset="0"/>
              </a:rPr>
              <a:t>Signature Strengths</a:t>
            </a:r>
          </a:p>
        </p:txBody>
      </p:sp>
      <p:sp>
        <p:nvSpPr>
          <p:cNvPr id="2" name="Content Placeholder 1">
            <a:extLst>
              <a:ext uri="{FF2B5EF4-FFF2-40B4-BE49-F238E27FC236}">
                <a16:creationId xmlns:a16="http://schemas.microsoft.com/office/drawing/2014/main" id="{2398F0AF-FBC4-4A3D-A121-E99D64F55BBA}"/>
              </a:ext>
            </a:extLst>
          </p:cNvPr>
          <p:cNvSpPr>
            <a:spLocks noGrp="1"/>
          </p:cNvSpPr>
          <p:nvPr>
            <p:ph sz="half" idx="2"/>
          </p:nvPr>
        </p:nvSpPr>
        <p:spPr>
          <a:xfrm>
            <a:off x="6173403" y="1564641"/>
            <a:ext cx="5094154" cy="4825999"/>
          </a:xfrm>
        </p:spPr>
        <p:txBody>
          <a:bodyPr>
            <a:normAutofit/>
          </a:bodyPr>
          <a:lstStyle/>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Language</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Gratitude</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Altruism</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Volunteering</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Mindfulness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Flow</a:t>
            </a:r>
          </a:p>
          <a:p>
            <a:pPr marL="576072" indent="-457200">
              <a:lnSpc>
                <a:spcPct val="100000"/>
              </a:lnSpc>
              <a:spcBef>
                <a:spcPts val="300"/>
              </a:spcBef>
              <a:buClr>
                <a:schemeClr val="tx1"/>
              </a:buClr>
              <a:buSzPct val="100000"/>
              <a:buFont typeface="+mj-lt"/>
              <a:buAutoNum type="arabicPeriod" startAt="12"/>
            </a:pPr>
            <a:r>
              <a:rPr lang="en-US" sz="2400" dirty="0">
                <a:solidFill>
                  <a:srgbClr val="FFFF00"/>
                </a:solidFill>
                <a:effectLst/>
                <a:latin typeface="Arial" panose="020B0604020202020204" pitchFamily="34" charset="0"/>
                <a:cs typeface="Arial" panose="020B0604020202020204" pitchFamily="34" charset="0"/>
              </a:rPr>
              <a:t>Finding Purpose and Direction</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Three Blessings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Exercise</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Forgiveness</a:t>
            </a:r>
          </a:p>
          <a:p>
            <a:pPr marL="576072" indent="-457200">
              <a:lnSpc>
                <a:spcPct val="100000"/>
              </a:lnSpc>
              <a:spcBef>
                <a:spcPts val="300"/>
              </a:spcBef>
              <a:buClr>
                <a:schemeClr val="tx1"/>
              </a:buClr>
              <a:buSzPct val="100000"/>
              <a:buFont typeface="+mj-lt"/>
              <a:buAutoNum type="arabicPeriod" startAt="12"/>
            </a:pPr>
            <a:r>
              <a:rPr lang="en-US" sz="2400" dirty="0">
                <a:effectLst/>
                <a:latin typeface="Arial" panose="020B0604020202020204" pitchFamily="34" charset="0"/>
                <a:cs typeface="Arial" panose="020B0604020202020204" pitchFamily="34" charset="0"/>
              </a:rPr>
              <a:t>Accomplishment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51113"/>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Past, Present, and Future</a:t>
            </a:r>
          </a:p>
        </p:txBody>
      </p:sp>
      <p:sp>
        <p:nvSpPr>
          <p:cNvPr id="547843" name="Rectangle 3"/>
          <p:cNvSpPr>
            <a:spLocks noGrp="1" noChangeArrowheads="1"/>
          </p:cNvSpPr>
          <p:nvPr>
            <p:ph idx="1"/>
          </p:nvPr>
        </p:nvSpPr>
        <p:spPr>
          <a:xfrm>
            <a:off x="926926" y="1524000"/>
            <a:ext cx="10094512" cy="5029200"/>
          </a:xfrm>
          <a:effectLst/>
        </p:spPr>
        <p:txBody>
          <a:bodyPr>
            <a:normAutofit fontScale="92500" lnSpcReduction="10000"/>
          </a:bodyPr>
          <a:lstStyle/>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Think of an event, situation, or experience from the past that you have good memories about.</a:t>
            </a:r>
          </a:p>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Take a deep breath or two and immerse yourself as much as possible on the event.</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Focus on your sensations. What you can see, hear, taste, smell, and/or feel in your body. Also notice your emotions.</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Stay with and savor those pleasant sensations</a:t>
            </a:r>
            <a:r>
              <a:rPr lang="en-US" sz="2800" dirty="0">
                <a:solidFill>
                  <a:schemeClr val="tx1"/>
                </a:solidFill>
                <a:cs typeface="Arial" pitchFamily="34" charset="0"/>
              </a:rPr>
              <a:t> and emotions and develop them as much as you can. </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Try to remain in the experience for 3-5 minutes.</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Repeat the exercise by focusing on the present, and </a:t>
            </a:r>
            <a:r>
              <a:rPr lang="en-US" sz="2800" dirty="0">
                <a:cs typeface="Arial" pitchFamily="34" charset="0"/>
              </a:rPr>
              <a:t>more recent or current experiences. T</a:t>
            </a:r>
            <a:r>
              <a:rPr lang="en-US" sz="2800" dirty="0">
                <a:solidFill>
                  <a:schemeClr val="tx1"/>
                </a:solidFill>
                <a:cs typeface="Arial" pitchFamily="34" charset="0"/>
              </a:rPr>
              <a:t>hen do the same with future and “hoped-for” experiences.</a:t>
            </a:r>
          </a:p>
        </p:txBody>
      </p:sp>
    </p:spTree>
    <p:extLst>
      <p:ext uri="{BB962C8B-B14F-4D97-AF65-F5344CB8AC3E}">
        <p14:creationId xmlns:p14="http://schemas.microsoft.com/office/powerpoint/2010/main" val="26107421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055913"/>
          </a:xfrm>
        </p:spPr>
        <p:txBody>
          <a:bodyPr>
            <a:normAutofit/>
          </a:bodyPr>
          <a:lstStyle/>
          <a:p>
            <a:pPr algn="ctr" eaLnBrk="1" hangingPunct="1">
              <a:defRPr/>
            </a:pPr>
            <a:r>
              <a:rPr lang="en-US" sz="4000" dirty="0">
                <a:solidFill>
                  <a:schemeClr val="tx1"/>
                </a:solidFill>
                <a:effectLst/>
                <a:latin typeface="Arial" pitchFamily="34" charset="0"/>
              </a:rPr>
              <a:t>What Went Well?</a:t>
            </a:r>
          </a:p>
        </p:txBody>
      </p:sp>
      <p:sp>
        <p:nvSpPr>
          <p:cNvPr id="547843" name="Rectangle 3"/>
          <p:cNvSpPr>
            <a:spLocks noGrp="1" noChangeArrowheads="1"/>
          </p:cNvSpPr>
          <p:nvPr>
            <p:ph idx="1"/>
          </p:nvPr>
        </p:nvSpPr>
        <p:spPr>
          <a:xfrm>
            <a:off x="293913" y="1328057"/>
            <a:ext cx="11016343" cy="5225143"/>
          </a:xfrm>
          <a:effectLst/>
        </p:spPr>
        <p:txBody>
          <a:bodyPr>
            <a:noAutofit/>
          </a:bodyPr>
          <a:lstStyle/>
          <a:p>
            <a:pPr marL="976122" lvl="1" indent="-457200">
              <a:lnSpc>
                <a:spcPct val="100000"/>
              </a:lnSpc>
              <a:buClr>
                <a:schemeClr val="tx1"/>
              </a:buClr>
              <a:buSzPct val="100000"/>
            </a:pPr>
            <a:r>
              <a:rPr lang="en-US" sz="2800" dirty="0">
                <a:effectLst/>
                <a:cs typeface="Arial" pitchFamily="34" charset="0"/>
              </a:rPr>
              <a:t>Begin with a piece of paper or a journal. Make sure there are at least 21 lines.</a:t>
            </a:r>
          </a:p>
          <a:p>
            <a:pPr marL="976122" lvl="1" indent="-457200">
              <a:lnSpc>
                <a:spcPct val="100000"/>
              </a:lnSpc>
              <a:buClr>
                <a:schemeClr val="tx1"/>
              </a:buClr>
              <a:buSzPct val="100000"/>
            </a:pPr>
            <a:r>
              <a:rPr lang="en-US" sz="2800" dirty="0">
                <a:effectLst/>
                <a:cs typeface="Arial" pitchFamily="34" charset="0"/>
              </a:rPr>
              <a:t>For the next week, at the end of each day, write down three things that well. Try not to repeat any item.</a:t>
            </a:r>
          </a:p>
          <a:p>
            <a:pPr marL="976122" lvl="1" indent="-457200">
              <a:lnSpc>
                <a:spcPct val="100000"/>
              </a:lnSpc>
              <a:buClr>
                <a:schemeClr val="tx1"/>
              </a:buClr>
              <a:buSzPct val="100000"/>
            </a:pPr>
            <a:r>
              <a:rPr lang="en-US" sz="2800" dirty="0">
                <a:effectLst/>
                <a:cs typeface="Arial" pitchFamily="34" charset="0"/>
              </a:rPr>
              <a:t>For each positive event ask yourself the following questions:</a:t>
            </a:r>
          </a:p>
          <a:p>
            <a:pPr marL="1376172" lvl="2" indent="-457200">
              <a:lnSpc>
                <a:spcPct val="100000"/>
              </a:lnSpc>
              <a:buClr>
                <a:schemeClr val="tx1"/>
              </a:buClr>
              <a:buSzPct val="100000"/>
            </a:pPr>
            <a:r>
              <a:rPr lang="en-US" sz="2400" dirty="0">
                <a:effectLst/>
                <a:cs typeface="Arial" pitchFamily="34" charset="0"/>
              </a:rPr>
              <a:t>How is it that this good thing happened?</a:t>
            </a:r>
          </a:p>
          <a:p>
            <a:pPr marL="1376172" lvl="2" indent="-457200">
              <a:lnSpc>
                <a:spcPct val="100000"/>
              </a:lnSpc>
              <a:buClr>
                <a:schemeClr val="tx1"/>
              </a:buClr>
              <a:buSzPct val="100000"/>
            </a:pPr>
            <a:r>
              <a:rPr lang="en-US" sz="2400" dirty="0">
                <a:effectLst/>
                <a:cs typeface="Arial" pitchFamily="34" charset="0"/>
              </a:rPr>
              <a:t>What does the positive event mean to me?</a:t>
            </a:r>
          </a:p>
          <a:p>
            <a:pPr marL="1376172" lvl="2" indent="-457200">
              <a:lnSpc>
                <a:spcPct val="100000"/>
              </a:lnSpc>
              <a:buClr>
                <a:schemeClr val="tx1"/>
              </a:buClr>
              <a:buSzPct val="100000"/>
            </a:pPr>
            <a:r>
              <a:rPr lang="en-US" sz="2400" dirty="0">
                <a:effectLst/>
                <a:cs typeface="Arial" pitchFamily="34" charset="0"/>
              </a:rPr>
              <a:t>What do I need to do to have more of this positive experience in the future?</a:t>
            </a:r>
          </a:p>
          <a:p>
            <a:pPr marL="976122" lvl="1" indent="-457200">
              <a:lnSpc>
                <a:spcPct val="100000"/>
              </a:lnSpc>
              <a:buClr>
                <a:schemeClr val="tx1"/>
              </a:buClr>
              <a:buSzPct val="100000"/>
            </a:pPr>
            <a:r>
              <a:rPr lang="en-US" sz="2800" dirty="0">
                <a:effectLst/>
                <a:cs typeface="Arial" pitchFamily="34" charset="0"/>
              </a:rPr>
              <a:t>At the end of the week reflect on the collection of good things.</a:t>
            </a:r>
          </a:p>
        </p:txBody>
      </p:sp>
    </p:spTree>
    <p:extLst>
      <p:ext uri="{BB962C8B-B14F-4D97-AF65-F5344CB8AC3E}">
        <p14:creationId xmlns:p14="http://schemas.microsoft.com/office/powerpoint/2010/main" val="15750022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wipe(left)">
                                      <p:cBhvr>
                                        <p:cTn id="20" dur="500"/>
                                        <p:tgtEl>
                                          <p:spTgt spid="5478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wipe(left)">
                                      <p:cBhvr>
                                        <p:cTn id="23" dur="500"/>
                                        <p:tgtEl>
                                          <p:spTgt spid="54784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47843">
                                            <p:txEl>
                                              <p:pRg st="5" end="5"/>
                                            </p:txEl>
                                          </p:spTgt>
                                        </p:tgtEl>
                                        <p:attrNameLst>
                                          <p:attrName>style.visibility</p:attrName>
                                        </p:attrNameLst>
                                      </p:cBhvr>
                                      <p:to>
                                        <p:strVal val="visible"/>
                                      </p:to>
                                    </p:set>
                                    <p:animEffect transition="in" filter="wipe(left)">
                                      <p:cBhvr>
                                        <p:cTn id="26" dur="500"/>
                                        <p:tgtEl>
                                          <p:spTgt spid="54784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47843">
                                            <p:txEl>
                                              <p:pRg st="6" end="6"/>
                                            </p:txEl>
                                          </p:spTgt>
                                        </p:tgtEl>
                                        <p:attrNameLst>
                                          <p:attrName>style.visibility</p:attrName>
                                        </p:attrNameLst>
                                      </p:cBhvr>
                                      <p:to>
                                        <p:strVal val="visible"/>
                                      </p:to>
                                    </p:set>
                                    <p:animEffect transition="in" filter="wipe(left)">
                                      <p:cBhvr>
                                        <p:cTn id="29"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79249"/>
            <a:ext cx="10262205" cy="1099312"/>
          </a:xfrm>
        </p:spPr>
        <p:txBody>
          <a:bodyPr>
            <a:normAutofit/>
          </a:bodyPr>
          <a:lstStyle/>
          <a:p>
            <a:r>
              <a:rPr lang="en-US" sz="4000" dirty="0">
                <a:effectLst/>
              </a:rPr>
              <a:t>Cognitive Triad</a:t>
            </a:r>
          </a:p>
        </p:txBody>
      </p:sp>
      <p:pic>
        <p:nvPicPr>
          <p:cNvPr id="7" name="Content Placeholder 6"/>
          <p:cNvPicPr>
            <a:picLocks noGrp="1" noChangeAspect="1"/>
          </p:cNvPicPr>
          <p:nvPr>
            <p:ph idx="1"/>
          </p:nvPr>
        </p:nvPicPr>
        <p:blipFill>
          <a:blip r:embed="rId3"/>
          <a:stretch>
            <a:fillRect/>
          </a:stretch>
        </p:blipFill>
        <p:spPr>
          <a:xfrm>
            <a:off x="1657938" y="1304985"/>
            <a:ext cx="9102978" cy="5120640"/>
          </a:xfrm>
          <a:prstGeom prst="rect">
            <a:avLst/>
          </a:prstGeom>
        </p:spPr>
      </p:pic>
    </p:spTree>
    <p:extLst>
      <p:ext uri="{BB962C8B-B14F-4D97-AF65-F5344CB8AC3E}">
        <p14:creationId xmlns:p14="http://schemas.microsoft.com/office/powerpoint/2010/main" val="26945894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138793"/>
            <a:ext cx="10515600" cy="1309007"/>
          </a:xfrm>
          <a:ln/>
        </p:spPr>
        <p:txBody>
          <a:bodyPr vert="horz" lIns="91440" tIns="45720" rIns="81279" bIns="45720" rtlCol="0" anchor="ctr">
            <a:normAutofit/>
          </a:bodyPr>
          <a:lstStyle/>
          <a:p>
            <a:pPr algn="ctr"/>
            <a:r>
              <a:rPr lang="en-US" sz="4000" b="0" dirty="0">
                <a:effectLst/>
                <a:latin typeface="Arial" pitchFamily="34" charset="0"/>
                <a:cs typeface="Arial" pitchFamily="34" charset="0"/>
              </a:rPr>
              <a:t>Future Focus</a:t>
            </a:r>
          </a:p>
        </p:txBody>
      </p:sp>
      <p:sp>
        <p:nvSpPr>
          <p:cNvPr id="47107" name="Rectangle 3"/>
          <p:cNvSpPr>
            <a:spLocks noGrp="1" noChangeArrowheads="1"/>
          </p:cNvSpPr>
          <p:nvPr>
            <p:ph type="body" idx="1"/>
          </p:nvPr>
        </p:nvSpPr>
        <p:spPr>
          <a:xfrm>
            <a:off x="838200" y="1447800"/>
            <a:ext cx="10515600" cy="4953001"/>
          </a:xfrm>
          <a:ln/>
        </p:spPr>
        <p:txBody>
          <a:bodyPr vert="horz" lIns="91440" tIns="45720" rIns="233680" bIns="45720" rtlCol="0">
            <a:normAutofit/>
          </a:bodyPr>
          <a:lstStyle/>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Creating a sense of a problem-free future or a future with hope and possibilities</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Assume change will happen</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Let your language reflect that sense of hope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Presuppose change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Tell stories of possibility without being invalidating or “too positive”</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Help the person imagine a time after the problem</a:t>
            </a:r>
          </a:p>
          <a:p>
            <a:pPr>
              <a:lnSpc>
                <a:spcPct val="100000"/>
              </a:lnSpc>
              <a:spcBef>
                <a:spcPts val="600"/>
              </a:spcBef>
              <a:buClr>
                <a:schemeClr val="tx1"/>
              </a:buClr>
              <a:buSzPct val="100000"/>
              <a:buFont typeface="Arial" pitchFamily="34" charset="0"/>
              <a:buChar char="•"/>
            </a:pPr>
            <a:r>
              <a:rPr lang="en-US" sz="2800" dirty="0">
                <a:latin typeface="Arial" pitchFamily="34" charset="0"/>
                <a:cs typeface="Arial" pitchFamily="34" charset="0"/>
              </a:rPr>
              <a:t>The miracle question</a:t>
            </a:r>
          </a:p>
        </p:txBody>
      </p:sp>
    </p:spTree>
    <p:extLst>
      <p:ext uri="{BB962C8B-B14F-4D97-AF65-F5344CB8AC3E}">
        <p14:creationId xmlns:p14="http://schemas.microsoft.com/office/powerpoint/2010/main" val="3101570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00">
        <p15:prstTrans prst="prestige"/>
      </p:transition>
    </mc:Choice>
    <mc:Fallback xmlns="">
      <p:transition spd="slow" advTm="6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191FB45A-1557-406F-8F2C-D05CCF73487D}"/>
              </a:ext>
            </a:extLst>
          </p:cNvPr>
          <p:cNvPicPr>
            <a:picLocks noChangeAspect="1"/>
          </p:cNvPicPr>
          <p:nvPr/>
        </p:nvPicPr>
        <p:blipFill rotWithShape="1">
          <a:blip r:embed="rId4"/>
          <a:srcRect t="3911" b="11819"/>
          <a:stretch/>
        </p:blipFill>
        <p:spPr>
          <a:xfrm>
            <a:off x="20" y="10"/>
            <a:ext cx="12191980" cy="6857990"/>
          </a:xfrm>
          <a:prstGeom prst="rect">
            <a:avLst/>
          </a:prstGeom>
        </p:spPr>
      </p:pic>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ahoma" pitchFamily="34" charset="0"/>
              <a:ea typeface="+mn-ea"/>
              <a:cs typeface="+mn-cs"/>
            </a:endParaRPr>
          </a:p>
        </p:txBody>
      </p:sp>
    </p:spTree>
    <p:extLst>
      <p:ext uri="{BB962C8B-B14F-4D97-AF65-F5344CB8AC3E}">
        <p14:creationId xmlns:p14="http://schemas.microsoft.com/office/powerpoint/2010/main" val="845669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068883" y="1"/>
            <a:ext cx="8229600" cy="1209040"/>
          </a:xfrm>
        </p:spPr>
        <p:txBody>
          <a:bodyPr>
            <a:normAutofit/>
          </a:bodyPr>
          <a:lstStyle/>
          <a:p>
            <a:pPr>
              <a:defRPr/>
            </a:pPr>
            <a:r>
              <a:rPr lang="en-US" sz="4000" dirty="0">
                <a:effectLst/>
              </a:rPr>
              <a:t>Letter to Future Self</a:t>
            </a:r>
            <a:endParaRPr lang="en-US" sz="4000" dirty="0">
              <a:solidFill>
                <a:schemeClr val="tx1"/>
              </a:solidFill>
              <a:effectLst/>
            </a:endParaRPr>
          </a:p>
        </p:txBody>
      </p:sp>
      <p:sp>
        <p:nvSpPr>
          <p:cNvPr id="547843" name="Rectangle 3"/>
          <p:cNvSpPr>
            <a:spLocks noGrp="1" noChangeArrowheads="1"/>
          </p:cNvSpPr>
          <p:nvPr>
            <p:ph idx="1"/>
          </p:nvPr>
        </p:nvSpPr>
        <p:spPr>
          <a:xfrm>
            <a:off x="1040859" y="1310640"/>
            <a:ext cx="10029217" cy="5242560"/>
          </a:xfrm>
          <a:effectLst/>
        </p:spPr>
        <p:txBody>
          <a:bodyPr>
            <a:normAutofit/>
          </a:bodyPr>
          <a:lstStyle/>
          <a:p>
            <a:pPr>
              <a:lnSpc>
                <a:spcPct val="100000"/>
              </a:lnSpc>
              <a:spcBef>
                <a:spcPts val="0"/>
              </a:spcBef>
              <a:buClr>
                <a:schemeClr val="tx1"/>
              </a:buClr>
              <a:buSzPct val="100000"/>
              <a:buFont typeface="Arial" pitchFamily="34" charset="0"/>
              <a:buChar char="•"/>
            </a:pPr>
            <a:r>
              <a:rPr lang="en-US" sz="2400" dirty="0">
                <a:effectLst/>
                <a:cs typeface="Arial" pitchFamily="34" charset="0"/>
              </a:rPr>
              <a:t>Have the student write a letter to himself sometime in the near future. Because students typically think more short-term aim small (e.g., the end of the current term, school year, at the start of the next school year, after high school, etc.)</a:t>
            </a:r>
          </a:p>
          <a:p>
            <a:pPr>
              <a:lnSpc>
                <a:spcPct val="100000"/>
              </a:lnSpc>
              <a:spcBef>
                <a:spcPts val="0"/>
              </a:spcBef>
              <a:buClr>
                <a:schemeClr val="tx1"/>
              </a:buClr>
              <a:buSzPct val="100000"/>
            </a:pPr>
            <a:r>
              <a:rPr lang="en-US" sz="2400" dirty="0">
                <a:effectLst/>
                <a:cs typeface="Arial" pitchFamily="34" charset="0"/>
              </a:rPr>
              <a:t>Suggest that students include things they want to stop, continue, and/or start doing. Again, aim small (e.g., pass one class, have 75% “good” days or 75% of each day be “good,” etc.)</a:t>
            </a:r>
          </a:p>
          <a:p>
            <a:pPr>
              <a:lnSpc>
                <a:spcPct val="100000"/>
              </a:lnSpc>
              <a:spcBef>
                <a:spcPts val="0"/>
              </a:spcBef>
              <a:buClr>
                <a:schemeClr val="tx1"/>
              </a:buClr>
              <a:buSzPct val="100000"/>
            </a:pPr>
            <a:r>
              <a:rPr lang="en-US" sz="2400" dirty="0">
                <a:effectLst/>
                <a:cs typeface="Arial" pitchFamily="34" charset="0"/>
              </a:rPr>
              <a:t>Have student give himself or herself advice.</a:t>
            </a:r>
          </a:p>
          <a:p>
            <a:pPr>
              <a:lnSpc>
                <a:spcPct val="100000"/>
              </a:lnSpc>
              <a:spcBef>
                <a:spcPts val="0"/>
              </a:spcBef>
              <a:buClr>
                <a:schemeClr val="tx1"/>
              </a:buClr>
              <a:buSzPct val="100000"/>
            </a:pPr>
            <a:r>
              <a:rPr lang="en-US" sz="2400" dirty="0">
                <a:effectLst/>
                <a:cs typeface="Arial" pitchFamily="34" charset="0"/>
              </a:rPr>
              <a:t>Have the student ask himself or herself questions.</a:t>
            </a:r>
          </a:p>
          <a:p>
            <a:pPr>
              <a:lnSpc>
                <a:spcPct val="100000"/>
              </a:lnSpc>
              <a:spcBef>
                <a:spcPts val="0"/>
              </a:spcBef>
              <a:buClr>
                <a:schemeClr val="tx1"/>
              </a:buClr>
              <a:buSzPct val="100000"/>
            </a:pPr>
            <a:r>
              <a:rPr lang="en-US" sz="2400" dirty="0">
                <a:effectLst/>
                <a:cs typeface="Arial" pitchFamily="34" charset="0"/>
              </a:rPr>
              <a:t>Put the letter in a sealed envelop and give it to the student at some agreed-upon time in the future.</a:t>
            </a:r>
          </a:p>
          <a:p>
            <a:pPr>
              <a:lnSpc>
                <a:spcPct val="100000"/>
              </a:lnSpc>
              <a:spcBef>
                <a:spcPts val="0"/>
              </a:spcBef>
              <a:buClr>
                <a:schemeClr val="tx1"/>
              </a:buClr>
              <a:buSzPct val="100000"/>
            </a:pPr>
            <a:r>
              <a:rPr lang="en-US" sz="2400" dirty="0">
                <a:effectLst/>
                <a:cs typeface="Arial" pitchFamily="34" charset="0"/>
              </a:rPr>
              <a:t>Consider having students write letters to themselves on an ongoing basis.</a:t>
            </a:r>
          </a:p>
        </p:txBody>
      </p:sp>
    </p:spTree>
    <p:extLst>
      <p:ext uri="{BB962C8B-B14F-4D97-AF65-F5344CB8AC3E}">
        <p14:creationId xmlns:p14="http://schemas.microsoft.com/office/powerpoint/2010/main" val="5898482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4291"/>
            <a:ext cx="12192000" cy="6309418"/>
          </a:xfrm>
          <a:prstGeom prst="rect">
            <a:avLst/>
          </a:prstGeom>
        </p:spPr>
      </p:pic>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9210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308870" y="323849"/>
            <a:ext cx="6682730" cy="1129393"/>
          </a:xfrm>
        </p:spPr>
        <p:txBody>
          <a:bodyPr>
            <a:noAutofit/>
          </a:bodyPr>
          <a:lstStyle/>
          <a:p>
            <a:pPr algn="ctr" eaLnBrk="1" hangingPunct="1">
              <a:defRPr/>
            </a:pPr>
            <a:r>
              <a:rPr lang="en-US" sz="4000" dirty="0">
                <a:solidFill>
                  <a:schemeClr val="tx1"/>
                </a:solidFill>
                <a:latin typeface="Arial" pitchFamily="34" charset="0"/>
              </a:rPr>
              <a:t>VIA Signature Strengths</a:t>
            </a:r>
          </a:p>
        </p:txBody>
      </p:sp>
      <p:sp>
        <p:nvSpPr>
          <p:cNvPr id="547843" name="Rectangle 3"/>
          <p:cNvSpPr>
            <a:spLocks noGrp="1" noChangeArrowheads="1"/>
          </p:cNvSpPr>
          <p:nvPr>
            <p:ph idx="1"/>
          </p:nvPr>
        </p:nvSpPr>
        <p:spPr>
          <a:xfrm>
            <a:off x="854006" y="1578503"/>
            <a:ext cx="10219001" cy="4294416"/>
          </a:xfrm>
        </p:spPr>
        <p:txBody>
          <a:bodyPr>
            <a:normAutofit/>
          </a:bodyPr>
          <a:lstStyle/>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Navigate to: </a:t>
            </a:r>
            <a:r>
              <a:rPr lang="en-US" sz="32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rPr>
              <a:t>http://www.viacharacter.org/www/</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Create a username and password (your information will not be shared with commercial entities but will be deidentified and used for the purposes of research).</a:t>
            </a:r>
          </a:p>
          <a:p>
            <a:pPr>
              <a:lnSpc>
                <a:spcPct val="120000"/>
              </a:lnSpc>
              <a:spcBef>
                <a:spcPts val="0"/>
              </a:spcBef>
              <a:spcAft>
                <a:spcPts val="720"/>
              </a:spcAft>
            </a:pPr>
            <a:r>
              <a:rPr lang="en-US" sz="3200" dirty="0">
                <a:latin typeface="Arial" panose="020B0604020202020204" pitchFamily="34" charset="0"/>
                <a:ea typeface="Times New Roman" panose="02020603050405020304" pitchFamily="18" charset="0"/>
                <a:cs typeface="Arial" panose="020B0604020202020204" pitchFamily="34" charset="0"/>
              </a:rPr>
              <a:t>Complete the VIA Character Strengths Inventory.</a:t>
            </a:r>
          </a:p>
        </p:txBody>
      </p:sp>
    </p:spTree>
    <p:extLst>
      <p:ext uri="{BB962C8B-B14F-4D97-AF65-F5344CB8AC3E}">
        <p14:creationId xmlns:p14="http://schemas.microsoft.com/office/powerpoint/2010/main" val="208614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fontScale="90000"/>
          </a:bodyPr>
          <a:lstStyle/>
          <a:p>
            <a:pPr algn="ctr" eaLnBrk="1" hangingPunct="1">
              <a:defRPr/>
            </a:pPr>
            <a:r>
              <a:rPr lang="en-US" sz="4800" dirty="0">
                <a:solidFill>
                  <a:schemeClr val="tx1"/>
                </a:solidFill>
                <a:effectLst/>
                <a:latin typeface="Arial" pitchFamily="34" charset="0"/>
              </a:rPr>
              <a:t>VIA Signature Strengths </a:t>
            </a:r>
            <a:r>
              <a:rPr lang="en-US" sz="4000" dirty="0">
                <a:solidFill>
                  <a:schemeClr val="tx1"/>
                </a:solidFill>
                <a:effectLst/>
                <a:latin typeface="Arial" pitchFamily="34" charset="0"/>
              </a:rPr>
              <a:t>(cont.)</a:t>
            </a:r>
          </a:p>
        </p:txBody>
      </p:sp>
      <p:sp>
        <p:nvSpPr>
          <p:cNvPr id="547843" name="Rectangle 3"/>
          <p:cNvSpPr>
            <a:spLocks noGrp="1" noChangeArrowheads="1"/>
          </p:cNvSpPr>
          <p:nvPr>
            <p:ph idx="1"/>
          </p:nvPr>
        </p:nvSpPr>
        <p:spPr>
          <a:xfrm>
            <a:off x="846306" y="1524000"/>
            <a:ext cx="10311320" cy="5029200"/>
          </a:xfrm>
        </p:spPr>
        <p:txBody>
          <a:bodyPr>
            <a:normAutofit lnSpcReduction="10000"/>
          </a:bodyPr>
          <a:lstStyle/>
          <a:p>
            <a:pPr marL="514350" indent="-514350">
              <a:buAutoNum type="arabicPeriod"/>
            </a:pPr>
            <a:r>
              <a:rPr lang="en-US" sz="2400" dirty="0">
                <a:solidFill>
                  <a:schemeClr val="tx1"/>
                </a:solidFill>
                <a:effectLst/>
                <a:latin typeface="Arial" pitchFamily="34" charset="0"/>
                <a:cs typeface="Arial" pitchFamily="34" charset="0"/>
              </a:rPr>
              <a:t>Wisdom and Knowledge: Cognitive strengths that entail the acquisition and use of knowledge</a:t>
            </a: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Courage: </a:t>
            </a:r>
            <a:r>
              <a:rPr lang="en-US" sz="2400" dirty="0">
                <a:solidFill>
                  <a:schemeClr val="tx1"/>
                </a:solidFill>
                <a:effectLst/>
                <a:latin typeface="Arial" pitchFamily="34" charset="0"/>
                <a:cs typeface="Arial" pitchFamily="34" charset="0"/>
              </a:rPr>
              <a:t>Emotional strengths that involve the exercise of will to accomplish goals in the face of opposition, external or internal</a:t>
            </a:r>
            <a:endParaRPr lang="en-US" sz="2400" dirty="0">
              <a:solidFill>
                <a:schemeClr val="tx1"/>
              </a:solidFill>
              <a:effectLst/>
              <a:latin typeface="Arial" pitchFamily="34" charset="0"/>
              <a:ea typeface="ヒラギノ角ゴ Pro W3" charset="-128"/>
              <a:cs typeface="Arial" pitchFamily="34" charset="0"/>
            </a:endParaRP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Humanity: </a:t>
            </a:r>
            <a:r>
              <a:rPr lang="en-US" sz="2400" dirty="0">
                <a:solidFill>
                  <a:schemeClr val="tx1"/>
                </a:solidFill>
                <a:effectLst/>
                <a:latin typeface="Arial" pitchFamily="34" charset="0"/>
                <a:cs typeface="Arial" pitchFamily="34" charset="0"/>
              </a:rPr>
              <a:t>Interpersonal strengths that involve </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tending and befriending</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 </a:t>
            </a:r>
            <a:r>
              <a:rPr lang="en-US" sz="2400" dirty="0">
                <a:solidFill>
                  <a:schemeClr val="tx1"/>
                </a:solidFill>
                <a:effectLst/>
                <a:cs typeface="Arial" pitchFamily="34" charset="0"/>
              </a:rPr>
              <a:t>others</a:t>
            </a:r>
            <a:endParaRPr lang="en-US" sz="2400" dirty="0">
              <a:effectLst/>
              <a:ea typeface="ヒラギノ角ゴ Pro W3" charset="-128"/>
              <a:cs typeface="Arial" pitchFamily="34" charset="0"/>
            </a:endParaRPr>
          </a:p>
          <a:p>
            <a:pPr marL="514350" indent="-514350">
              <a:buFont typeface="+mj-lt"/>
              <a:buAutoNum type="arabicPeriod" startAt="4"/>
            </a:pPr>
            <a:r>
              <a:rPr lang="en-US" sz="2400" dirty="0">
                <a:effectLst/>
                <a:cs typeface="Arial" pitchFamily="34" charset="0"/>
              </a:rPr>
              <a:t>Justice: Civic strengths that underlie healthy community life</a:t>
            </a:r>
          </a:p>
          <a:p>
            <a:pPr marL="514350" indent="-514350">
              <a:buFont typeface="Wingdings 2"/>
              <a:buAutoNum type="arabicPeriod" startAt="4"/>
            </a:pPr>
            <a:r>
              <a:rPr lang="en-US" sz="2400" dirty="0">
                <a:effectLst/>
                <a:ea typeface="ヒラギノ角ゴ Pro W3" charset="-128"/>
                <a:cs typeface="Arial" pitchFamily="34" charset="0"/>
              </a:rPr>
              <a:t>Temperance: </a:t>
            </a:r>
            <a:r>
              <a:rPr lang="en-US" sz="2400" dirty="0">
                <a:effectLst/>
                <a:cs typeface="Arial" pitchFamily="34" charset="0"/>
              </a:rPr>
              <a:t>Strengths that protect against excess</a:t>
            </a:r>
            <a:endParaRPr lang="en-US" sz="2400" dirty="0">
              <a:effectLst/>
              <a:ea typeface="ヒラギノ角ゴ Pro W3" charset="-128"/>
              <a:cs typeface="Arial" pitchFamily="34" charset="0"/>
            </a:endParaRPr>
          </a:p>
          <a:p>
            <a:pPr marL="514350" indent="-514350">
              <a:buFont typeface="Wingdings 2"/>
              <a:buAutoNum type="arabicPeriod" startAt="4"/>
            </a:pPr>
            <a:r>
              <a:rPr lang="en-US" sz="2400" dirty="0">
                <a:effectLst/>
                <a:ea typeface="ヒラギノ角ゴ Pro W3" charset="-128"/>
                <a:cs typeface="Arial" pitchFamily="34" charset="0"/>
              </a:rPr>
              <a:t>Transcendence: </a:t>
            </a:r>
            <a:r>
              <a:rPr lang="en-US" sz="2400" dirty="0">
                <a:effectLst/>
                <a:cs typeface="Arial" pitchFamily="34" charset="0"/>
              </a:rPr>
              <a:t>Strengths that forge connections to the larger universe and thereby provide meaning</a:t>
            </a:r>
            <a:endParaRPr lang="en-US" sz="2400" dirty="0">
              <a:effectLst/>
              <a:ea typeface="ヒラギノ角ゴ Pro W3" charset="-128"/>
              <a:cs typeface="Arial" pitchFamily="34" charset="0"/>
            </a:endParaRPr>
          </a:p>
        </p:txBody>
      </p:sp>
    </p:spTree>
    <p:extLst>
      <p:ext uri="{BB962C8B-B14F-4D97-AF65-F5344CB8AC3E}">
        <p14:creationId xmlns:p14="http://schemas.microsoft.com/office/powerpoint/2010/main" val="3585892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48B8467F-1712-4C43-B6C0-C353E184B466}"/>
              </a:ext>
            </a:extLst>
          </p:cNvPr>
          <p:cNvPicPr>
            <a:picLocks noChangeAspect="1"/>
          </p:cNvPicPr>
          <p:nvPr/>
        </p:nvPicPr>
        <p:blipFill>
          <a:blip r:embed="rId2"/>
          <a:stretch>
            <a:fillRect/>
          </a:stretch>
        </p:blipFill>
        <p:spPr>
          <a:xfrm>
            <a:off x="1333500" y="61912"/>
            <a:ext cx="9525000" cy="6734175"/>
          </a:xfrm>
          <a:prstGeom prst="rect">
            <a:avLst/>
          </a:prstGeom>
        </p:spPr>
      </p:pic>
    </p:spTree>
    <p:extLst>
      <p:ext uri="{BB962C8B-B14F-4D97-AF65-F5344CB8AC3E}">
        <p14:creationId xmlns:p14="http://schemas.microsoft.com/office/powerpoint/2010/main" val="98383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63038" y="152401"/>
            <a:ext cx="10265924" cy="1235075"/>
          </a:xfrm>
        </p:spPr>
        <p:txBody>
          <a:bodyPr>
            <a:normAutofit/>
          </a:bodyPr>
          <a:lstStyle/>
          <a:p>
            <a:pPr algn="ctr" eaLnBrk="1" hangingPunct="1">
              <a:defRPr/>
            </a:pPr>
            <a:r>
              <a:rPr lang="en-US" sz="4000" dirty="0">
                <a:solidFill>
                  <a:schemeClr val="tx1"/>
                </a:solidFill>
                <a:effectLst/>
                <a:latin typeface="Arial" pitchFamily="34" charset="0"/>
              </a:rPr>
              <a:t>Signature Strengths Exercises</a:t>
            </a:r>
          </a:p>
        </p:txBody>
      </p:sp>
      <p:sp>
        <p:nvSpPr>
          <p:cNvPr id="547843" name="Rectangle 3"/>
          <p:cNvSpPr>
            <a:spLocks noGrp="1" noChangeArrowheads="1"/>
          </p:cNvSpPr>
          <p:nvPr>
            <p:ph idx="1"/>
          </p:nvPr>
        </p:nvSpPr>
        <p:spPr>
          <a:xfrm>
            <a:off x="963038" y="1387476"/>
            <a:ext cx="10136222" cy="5165724"/>
          </a:xfrm>
        </p:spPr>
        <p:txBody>
          <a:bodyPr>
            <a:normAutofit/>
          </a:bodyPr>
          <a:lstStyle/>
          <a:p>
            <a:pPr>
              <a:lnSpc>
                <a:spcPct val="120000"/>
              </a:lnSpc>
              <a:buClr>
                <a:schemeClr val="tx1"/>
              </a:buClr>
              <a:buSzPct val="100000"/>
              <a:buFont typeface="Arial" pitchFamily="34" charset="0"/>
              <a:buChar char="•"/>
            </a:pPr>
            <a:r>
              <a:rPr lang="en-US" sz="3200" dirty="0">
                <a:solidFill>
                  <a:schemeClr val="tx1"/>
                </a:solidFill>
                <a:effectLst/>
                <a:latin typeface="Arial" pitchFamily="34" charset="0"/>
                <a:cs typeface="Arial" pitchFamily="34" charset="0"/>
              </a:rPr>
              <a:t>Take one signature strength and for the following week use that strength in a new way, every day.</a:t>
            </a:r>
          </a:p>
          <a:p>
            <a:pPr>
              <a:buClr>
                <a:schemeClr val="tx1"/>
              </a:buClr>
              <a:buSzPct val="100000"/>
            </a:pPr>
            <a:r>
              <a:rPr lang="en-US" sz="3200" dirty="0">
                <a:effectLst/>
                <a:cs typeface="Arial" pitchFamily="34" charset="0"/>
              </a:rPr>
              <a:t>Create opportunities to experience positive emotions and develop skills around character strengths that serve as buffers to specific challenges.</a:t>
            </a:r>
          </a:p>
        </p:txBody>
      </p:sp>
      <p:sp>
        <p:nvSpPr>
          <p:cNvPr id="2" name="TextBox 1"/>
          <p:cNvSpPr txBox="1"/>
          <p:nvPr/>
        </p:nvSpPr>
        <p:spPr>
          <a:xfrm>
            <a:off x="1092740" y="5620757"/>
            <a:ext cx="940988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Peterson, C. (2006).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 primer in positive psychology</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New York: Oxford University Press.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Seligman, M. E. P., Steen, T. A., Park, N., &amp; Peterson, C. (2005). Positive psychology progress: Empirical validation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Interventions.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American Psychologist, 60</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(5), 410-421.</a:t>
            </a:r>
          </a:p>
        </p:txBody>
      </p:sp>
    </p:spTree>
    <p:extLst>
      <p:ext uri="{BB962C8B-B14F-4D97-AF65-F5344CB8AC3E}">
        <p14:creationId xmlns:p14="http://schemas.microsoft.com/office/powerpoint/2010/main" val="19114333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40859" y="152401"/>
            <a:ext cx="10110282" cy="1235075"/>
          </a:xfrm>
        </p:spPr>
        <p:txBody>
          <a:bodyPr>
            <a:normAutofit/>
          </a:bodyPr>
          <a:lstStyle/>
          <a:p>
            <a:pPr>
              <a:defRPr/>
            </a:pPr>
            <a:r>
              <a:rPr lang="en-US" sz="4000" dirty="0">
                <a:solidFill>
                  <a:prstClr val="white"/>
                </a:solidFill>
                <a:effectLst/>
              </a:rPr>
              <a:t>Signature Strengths Exercises </a:t>
            </a:r>
            <a:r>
              <a:rPr lang="en-US" sz="3200" dirty="0">
                <a:solidFill>
                  <a:prstClr val="white"/>
                </a:solidFill>
                <a:effectLst/>
              </a:rPr>
              <a:t>(cont.)</a:t>
            </a:r>
            <a:endParaRPr lang="en-US" dirty="0">
              <a:effectLst/>
              <a:latin typeface="Arial" pitchFamily="34" charset="0"/>
            </a:endParaRPr>
          </a:p>
        </p:txBody>
      </p:sp>
      <p:sp>
        <p:nvSpPr>
          <p:cNvPr id="547843" name="Rectangle 3"/>
          <p:cNvSpPr>
            <a:spLocks noGrp="1" noChangeArrowheads="1"/>
          </p:cNvSpPr>
          <p:nvPr>
            <p:ph idx="1"/>
          </p:nvPr>
        </p:nvSpPr>
        <p:spPr>
          <a:xfrm>
            <a:off x="838201" y="1387476"/>
            <a:ext cx="10312940" cy="5165724"/>
          </a:xfrm>
          <a:effectLst/>
        </p:spPr>
        <p:txBody>
          <a:bodyPr>
            <a:noAutofit/>
          </a:bodyPr>
          <a:lstStyle/>
          <a:p>
            <a:pPr>
              <a:spcBef>
                <a:spcPts val="0"/>
              </a:spcBef>
              <a:buClr>
                <a:schemeClr val="tx1"/>
              </a:buClr>
              <a:buSzPct val="100000"/>
            </a:pPr>
            <a:r>
              <a:rPr lang="en-US" sz="2800" dirty="0">
                <a:effectLst/>
                <a:cs typeface="Arial" pitchFamily="34" charset="0"/>
              </a:rPr>
              <a:t>Choose a movie that demonstrates one or more of your top 10 character strengths. Watch the movie and write for 10 minutes about what you learned including any similarities between yourself and the character(s) who portrayed your character strength(s).</a:t>
            </a:r>
          </a:p>
          <a:p>
            <a:pPr>
              <a:spcBef>
                <a:spcPts val="0"/>
              </a:spcBef>
              <a:buClr>
                <a:schemeClr val="tx1"/>
              </a:buClr>
              <a:buSzPct val="100000"/>
            </a:pPr>
            <a:r>
              <a:rPr lang="en-US" sz="2800" dirty="0">
                <a:effectLst/>
                <a:cs typeface="Arial" pitchFamily="34" charset="0"/>
              </a:rPr>
              <a:t>For movie options, visit psychologist Ryan </a:t>
            </a:r>
            <a:r>
              <a:rPr lang="en-US" sz="2800" dirty="0" err="1">
                <a:effectLst/>
                <a:cs typeface="Arial" pitchFamily="34" charset="0"/>
              </a:rPr>
              <a:t>Niemiec’s</a:t>
            </a:r>
            <a:r>
              <a:rPr lang="en-US" sz="2800" dirty="0">
                <a:effectLst/>
                <a:cs typeface="Arial" pitchFamily="34" charset="0"/>
              </a:rPr>
              <a:t> blog that lists his picks for the top character strengths portrayals since 2009: </a:t>
            </a:r>
            <a:r>
              <a:rPr lang="en-US" sz="2800" dirty="0">
                <a:effectLst/>
                <a:cs typeface="Arial" pitchFamily="34" charset="0"/>
                <a:hlinkClick r:id="rId3">
                  <a:extLst>
                    <a:ext uri="{A12FA001-AC4F-418D-AE19-62706E023703}">
                      <ahyp:hlinkClr xmlns:ahyp="http://schemas.microsoft.com/office/drawing/2018/hyperlinkcolor" val="tx"/>
                    </a:ext>
                  </a:extLst>
                </a:hlinkClick>
              </a:rPr>
              <a:t>http://positivepsychologynews.com/news/ryan-niemiec/2018050338361</a:t>
            </a:r>
            <a:endParaRPr lang="en-US" sz="2800" dirty="0">
              <a:effectLst/>
              <a:cs typeface="Arial" pitchFamily="34" charset="0"/>
            </a:endParaRPr>
          </a:p>
        </p:txBody>
      </p:sp>
    </p:spTree>
    <p:extLst>
      <p:ext uri="{BB962C8B-B14F-4D97-AF65-F5344CB8AC3E}">
        <p14:creationId xmlns:p14="http://schemas.microsoft.com/office/powerpoint/2010/main" val="11510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Posttraumatic Growth</a:t>
            </a:r>
            <a:endParaRPr lang="en-US" sz="3600" dirty="0">
              <a:solidFill>
                <a:schemeClr val="tx1"/>
              </a:solidFill>
              <a:effectLst/>
            </a:endParaRPr>
          </a:p>
        </p:txBody>
      </p:sp>
      <p:sp>
        <p:nvSpPr>
          <p:cNvPr id="547843" name="Rectangle 3"/>
          <p:cNvSpPr>
            <a:spLocks noGrp="1" noChangeArrowheads="1"/>
          </p:cNvSpPr>
          <p:nvPr>
            <p:ph idx="1"/>
          </p:nvPr>
        </p:nvSpPr>
        <p:spPr>
          <a:xfrm>
            <a:off x="785003" y="1275333"/>
            <a:ext cx="10450443" cy="4685520"/>
          </a:xfrm>
        </p:spPr>
        <p:txBody>
          <a:bodyPr>
            <a:normAutofit fontScale="85000" lnSpcReduction="20000"/>
          </a:bodyPr>
          <a:lstStyle/>
          <a:p>
            <a:pPr marL="576072" indent="-457200">
              <a:lnSpc>
                <a:spcPct val="100000"/>
              </a:lnSpc>
              <a:buClr>
                <a:schemeClr val="tx1"/>
              </a:buClr>
              <a:buSzPct val="100000"/>
            </a:pPr>
            <a:r>
              <a:rPr lang="en-US" sz="2600" dirty="0">
                <a:effectLst/>
                <a:cs typeface="Arial" pitchFamily="34" charset="0"/>
              </a:rPr>
              <a:t>Character Strengths found to predict Posttraumatic Growth:</a:t>
            </a:r>
          </a:p>
          <a:p>
            <a:pPr marL="1033272" lvl="1" indent="-457200">
              <a:lnSpc>
                <a:spcPct val="100000"/>
              </a:lnSpc>
              <a:buClr>
                <a:schemeClr val="tx1"/>
              </a:buClr>
              <a:buSzPct val="100000"/>
            </a:pPr>
            <a:r>
              <a:rPr lang="en-US" sz="2400" dirty="0">
                <a:effectLst/>
                <a:cs typeface="Arial" pitchFamily="34" charset="0"/>
              </a:rPr>
              <a:t>Bravery</a:t>
            </a:r>
          </a:p>
          <a:p>
            <a:pPr marL="1033272" lvl="1" indent="-457200">
              <a:lnSpc>
                <a:spcPct val="100000"/>
              </a:lnSpc>
              <a:buClr>
                <a:schemeClr val="tx1"/>
              </a:buClr>
              <a:buSzPct val="100000"/>
            </a:pPr>
            <a:r>
              <a:rPr lang="en-US" sz="2400" dirty="0">
                <a:effectLst/>
                <a:cs typeface="Arial" pitchFamily="34" charset="0"/>
              </a:rPr>
              <a:t>Gratitude</a:t>
            </a:r>
          </a:p>
          <a:p>
            <a:pPr marL="1033272" lvl="1" indent="-457200">
              <a:lnSpc>
                <a:spcPct val="100000"/>
              </a:lnSpc>
              <a:buClr>
                <a:schemeClr val="tx1"/>
              </a:buClr>
              <a:buSzPct val="100000"/>
            </a:pPr>
            <a:r>
              <a:rPr lang="en-US" sz="2400" dirty="0">
                <a:effectLst/>
                <a:cs typeface="Arial" pitchFamily="34" charset="0"/>
              </a:rPr>
              <a:t>Hope</a:t>
            </a:r>
          </a:p>
          <a:p>
            <a:pPr marL="1033272" lvl="1" indent="-457200">
              <a:lnSpc>
                <a:spcPct val="100000"/>
              </a:lnSpc>
              <a:buClr>
                <a:schemeClr val="tx1"/>
              </a:buClr>
              <a:buSzPct val="100000"/>
            </a:pPr>
            <a:r>
              <a:rPr lang="en-US" sz="2400" dirty="0">
                <a:effectLst/>
                <a:cs typeface="Arial" pitchFamily="34" charset="0"/>
              </a:rPr>
              <a:t>Kindness</a:t>
            </a:r>
          </a:p>
          <a:p>
            <a:pPr marL="1033272" lvl="1" indent="-457200">
              <a:lnSpc>
                <a:spcPct val="100000"/>
              </a:lnSpc>
              <a:buClr>
                <a:schemeClr val="tx1"/>
              </a:buClr>
              <a:buSzPct val="100000"/>
            </a:pPr>
            <a:r>
              <a:rPr lang="en-US" sz="2400" dirty="0">
                <a:effectLst/>
                <a:cs typeface="Arial" pitchFamily="34" charset="0"/>
              </a:rPr>
              <a:t>Religiousness</a:t>
            </a:r>
          </a:p>
          <a:p>
            <a:pPr marL="576072" indent="-457200">
              <a:lnSpc>
                <a:spcPct val="100000"/>
              </a:lnSpc>
              <a:buClr>
                <a:schemeClr val="tx1"/>
              </a:buClr>
              <a:buSzPct val="100000"/>
            </a:pPr>
            <a:r>
              <a:rPr lang="en-US" sz="2600" dirty="0">
                <a:effectLst/>
                <a:cs typeface="Arial" pitchFamily="34" charset="0"/>
              </a:rPr>
              <a:t>Character Strengths found to be important mediators of success in situations characterized by significant cognitive, emotional, and physical challenges:</a:t>
            </a:r>
          </a:p>
          <a:p>
            <a:pPr marL="1033272" lvl="1" indent="-457200">
              <a:lnSpc>
                <a:spcPct val="100000"/>
              </a:lnSpc>
              <a:buClr>
                <a:schemeClr val="tx1"/>
              </a:buClr>
              <a:buSzPct val="100000"/>
            </a:pPr>
            <a:r>
              <a:rPr lang="en-US" sz="2300" dirty="0">
                <a:effectLst/>
                <a:cs typeface="Arial" pitchFamily="34" charset="0"/>
              </a:rPr>
              <a:t>Courage</a:t>
            </a:r>
          </a:p>
          <a:p>
            <a:pPr marL="1033272" lvl="1" indent="-457200">
              <a:lnSpc>
                <a:spcPct val="100000"/>
              </a:lnSpc>
              <a:buClr>
                <a:schemeClr val="tx1"/>
              </a:buClr>
              <a:buSzPct val="100000"/>
            </a:pPr>
            <a:r>
              <a:rPr lang="en-US" sz="2300" dirty="0">
                <a:effectLst/>
                <a:cs typeface="Arial" pitchFamily="34" charset="0"/>
              </a:rPr>
              <a:t>Honesty</a:t>
            </a:r>
          </a:p>
          <a:p>
            <a:pPr marL="1033272" lvl="1" indent="-457200">
              <a:lnSpc>
                <a:spcPct val="100000"/>
              </a:lnSpc>
              <a:buClr>
                <a:schemeClr val="tx1"/>
              </a:buClr>
              <a:buSzPct val="100000"/>
            </a:pPr>
            <a:r>
              <a:rPr lang="en-US" sz="2300" dirty="0">
                <a:effectLst/>
                <a:cs typeface="Arial" pitchFamily="34" charset="0"/>
              </a:rPr>
              <a:t>Leadership</a:t>
            </a:r>
          </a:p>
          <a:p>
            <a:pPr marL="1033272" lvl="1" indent="-457200">
              <a:lnSpc>
                <a:spcPct val="100000"/>
              </a:lnSpc>
              <a:buClr>
                <a:schemeClr val="tx1"/>
              </a:buClr>
              <a:buSzPct val="100000"/>
            </a:pPr>
            <a:r>
              <a:rPr lang="en-US" sz="2300" dirty="0">
                <a:effectLst/>
                <a:cs typeface="Arial" pitchFamily="34" charset="0"/>
              </a:rPr>
              <a:t>Optimism</a:t>
            </a:r>
          </a:p>
          <a:p>
            <a:pPr marL="1033272" lvl="1" indent="-457200">
              <a:lnSpc>
                <a:spcPct val="100000"/>
              </a:lnSpc>
              <a:buClr>
                <a:schemeClr val="tx1"/>
              </a:buClr>
              <a:buSzPct val="100000"/>
            </a:pPr>
            <a:r>
              <a:rPr lang="en-US" sz="2300" dirty="0">
                <a:effectLst/>
                <a:cs typeface="Arial" pitchFamily="34" charset="0"/>
              </a:rPr>
              <a:t>Self-regulation</a:t>
            </a:r>
          </a:p>
          <a:p>
            <a:pPr marL="1033272" lvl="1" indent="-457200">
              <a:lnSpc>
                <a:spcPct val="100000"/>
              </a:lnSpc>
              <a:buClr>
                <a:schemeClr val="tx1"/>
              </a:buClr>
              <a:buSzPct val="100000"/>
            </a:pPr>
            <a:r>
              <a:rPr lang="en-US" sz="2300" dirty="0">
                <a:effectLst/>
                <a:cs typeface="Arial" pitchFamily="34" charset="0"/>
              </a:rPr>
              <a:t>Teamwork </a:t>
            </a:r>
          </a:p>
        </p:txBody>
      </p:sp>
      <p:sp>
        <p:nvSpPr>
          <p:cNvPr id="4" name="TextBox 3"/>
          <p:cNvSpPr txBox="1"/>
          <p:nvPr/>
        </p:nvSpPr>
        <p:spPr>
          <a:xfrm>
            <a:off x="1063746" y="6028488"/>
            <a:ext cx="101717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Mathews, M. D. (2008). Positive psychology: Adaptation, leadership, and performance in exceptional circumstances. In P. A. Hancock &amp; J. L.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Szalma</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(Eds.),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Performance under stress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(pp. 163-180).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Aldershot</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England: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Ashgate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982857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6" end="6"/>
                                            </p:txEl>
                                          </p:spTgt>
                                        </p:tgtEl>
                                        <p:attrNameLst>
                                          <p:attrName>style.visibility</p:attrName>
                                        </p:attrNameLst>
                                      </p:cBhvr>
                                      <p:to>
                                        <p:strVal val="visible"/>
                                      </p:to>
                                    </p:set>
                                    <p:animEffect transition="in" filter="wipe(left)">
                                      <p:cBhvr>
                                        <p:cTn id="27" dur="500"/>
                                        <p:tgtEl>
                                          <p:spTgt spid="5478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7843">
                                            <p:txEl>
                                              <p:pRg st="7" end="7"/>
                                            </p:txEl>
                                          </p:spTgt>
                                        </p:tgtEl>
                                        <p:attrNameLst>
                                          <p:attrName>style.visibility</p:attrName>
                                        </p:attrNameLst>
                                      </p:cBhvr>
                                      <p:to>
                                        <p:strVal val="visible"/>
                                      </p:to>
                                    </p:set>
                                    <p:animEffect transition="in" filter="wipe(left)">
                                      <p:cBhvr>
                                        <p:cTn id="30" dur="500"/>
                                        <p:tgtEl>
                                          <p:spTgt spid="5478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7843">
                                            <p:txEl>
                                              <p:pRg st="8" end="8"/>
                                            </p:txEl>
                                          </p:spTgt>
                                        </p:tgtEl>
                                        <p:attrNameLst>
                                          <p:attrName>style.visibility</p:attrName>
                                        </p:attrNameLst>
                                      </p:cBhvr>
                                      <p:to>
                                        <p:strVal val="visible"/>
                                      </p:to>
                                    </p:set>
                                    <p:animEffect transition="in" filter="wipe(left)">
                                      <p:cBhvr>
                                        <p:cTn id="33" dur="500"/>
                                        <p:tgtEl>
                                          <p:spTgt spid="54784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47843">
                                            <p:txEl>
                                              <p:pRg st="9" end="9"/>
                                            </p:txEl>
                                          </p:spTgt>
                                        </p:tgtEl>
                                        <p:attrNameLst>
                                          <p:attrName>style.visibility</p:attrName>
                                        </p:attrNameLst>
                                      </p:cBhvr>
                                      <p:to>
                                        <p:strVal val="visible"/>
                                      </p:to>
                                    </p:set>
                                    <p:animEffect transition="in" filter="wipe(left)">
                                      <p:cBhvr>
                                        <p:cTn id="36" dur="500"/>
                                        <p:tgtEl>
                                          <p:spTgt spid="54784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7843">
                                            <p:txEl>
                                              <p:pRg st="10" end="10"/>
                                            </p:txEl>
                                          </p:spTgt>
                                        </p:tgtEl>
                                        <p:attrNameLst>
                                          <p:attrName>style.visibility</p:attrName>
                                        </p:attrNameLst>
                                      </p:cBhvr>
                                      <p:to>
                                        <p:strVal val="visible"/>
                                      </p:to>
                                    </p:set>
                                    <p:animEffect transition="in" filter="wipe(left)">
                                      <p:cBhvr>
                                        <p:cTn id="39" dur="500"/>
                                        <p:tgtEl>
                                          <p:spTgt spid="54784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7843">
                                            <p:txEl>
                                              <p:pRg st="11" end="11"/>
                                            </p:txEl>
                                          </p:spTgt>
                                        </p:tgtEl>
                                        <p:attrNameLst>
                                          <p:attrName>style.visibility</p:attrName>
                                        </p:attrNameLst>
                                      </p:cBhvr>
                                      <p:to>
                                        <p:strVal val="visible"/>
                                      </p:to>
                                    </p:set>
                                    <p:animEffect transition="in" filter="wipe(left)">
                                      <p:cBhvr>
                                        <p:cTn id="42" dur="500"/>
                                        <p:tgtEl>
                                          <p:spTgt spid="547843">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7843">
                                            <p:txEl>
                                              <p:pRg st="12" end="12"/>
                                            </p:txEl>
                                          </p:spTgt>
                                        </p:tgtEl>
                                        <p:attrNameLst>
                                          <p:attrName>style.visibility</p:attrName>
                                        </p:attrNameLst>
                                      </p:cBhvr>
                                      <p:to>
                                        <p:strVal val="visible"/>
                                      </p:to>
                                    </p:set>
                                    <p:animEffect transition="in" filter="wipe(left)">
                                      <p:cBhvr>
                                        <p:cTn id="45" dur="500"/>
                                        <p:tgtEl>
                                          <p:spTgt spid="547843">
                                            <p:txEl>
                                              <p:pRg st="12" end="12"/>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Common Concerns</a:t>
            </a:r>
            <a:endParaRPr lang="en-US" sz="3600" dirty="0">
              <a:solidFill>
                <a:schemeClr val="tx1"/>
              </a:solidFill>
              <a:effectLst/>
            </a:endParaRPr>
          </a:p>
        </p:txBody>
      </p:sp>
      <p:graphicFrame>
        <p:nvGraphicFramePr>
          <p:cNvPr id="2" name="Content Placeholder 1"/>
          <p:cNvGraphicFramePr>
            <a:graphicFrameLocks noGrp="1"/>
          </p:cNvGraphicFramePr>
          <p:nvPr>
            <p:ph idx="1"/>
          </p:nvPr>
        </p:nvGraphicFramePr>
        <p:xfrm>
          <a:off x="784225" y="1274763"/>
          <a:ext cx="10450514" cy="4719320"/>
        </p:xfrm>
        <a:graphic>
          <a:graphicData uri="http://schemas.openxmlformats.org/drawingml/2006/table">
            <a:tbl>
              <a:tblPr firstRow="1" bandRow="1">
                <a:tableStyleId>{284E427A-3D55-4303-BF80-6455036E1DE7}</a:tableStyleId>
              </a:tblPr>
              <a:tblGrid>
                <a:gridCol w="5225257">
                  <a:extLst>
                    <a:ext uri="{9D8B030D-6E8A-4147-A177-3AD203B41FA5}">
                      <a16:colId xmlns:a16="http://schemas.microsoft.com/office/drawing/2014/main" val="20000"/>
                    </a:ext>
                  </a:extLst>
                </a:gridCol>
                <a:gridCol w="5225257">
                  <a:extLst>
                    <a:ext uri="{9D8B030D-6E8A-4147-A177-3AD203B41FA5}">
                      <a16:colId xmlns:a16="http://schemas.microsoft.com/office/drawing/2014/main" val="20001"/>
                    </a:ext>
                  </a:extLst>
                </a:gridCol>
              </a:tblGrid>
              <a:tr h="370840">
                <a:tc>
                  <a:txBody>
                    <a:bodyPr/>
                    <a:lstStyle/>
                    <a:p>
                      <a:pPr algn="ctr"/>
                      <a:r>
                        <a:rPr lang="en-US" b="0" dirty="0">
                          <a:solidFill>
                            <a:schemeClr val="bg1"/>
                          </a:solidFill>
                          <a:effectLst/>
                          <a:latin typeface="Arial" panose="020B0604020202020204" pitchFamily="34" charset="0"/>
                          <a:cs typeface="Arial" panose="020B0604020202020204" pitchFamily="34" charset="0"/>
                        </a:rPr>
                        <a:t>Presenting Problem</a:t>
                      </a:r>
                    </a:p>
                  </a:txBody>
                  <a:tcPr/>
                </a:tc>
                <a:tc>
                  <a:txBody>
                    <a:bodyPr/>
                    <a:lstStyle/>
                    <a:p>
                      <a:pPr algn="ctr"/>
                      <a:r>
                        <a:rPr lang="en-US" b="0" dirty="0">
                          <a:solidFill>
                            <a:schemeClr val="bg1"/>
                          </a:solidFill>
                          <a:effectLst/>
                          <a:latin typeface="Arial" panose="020B0604020202020204" pitchFamily="34" charset="0"/>
                          <a:cs typeface="Arial" panose="020B0604020202020204" pitchFamily="34" charset="0"/>
                        </a:rPr>
                        <a:t>Potential Character Strength Utilized</a:t>
                      </a:r>
                    </a:p>
                  </a:txBody>
                  <a:tcPr/>
                </a:tc>
                <a:extLst>
                  <a:ext uri="{0D108BD9-81ED-4DB2-BD59-A6C34878D82A}">
                    <a16:rowId xmlns:a16="http://schemas.microsoft.com/office/drawing/2014/main" val="10000"/>
                  </a:ext>
                </a:extLst>
              </a:tr>
              <a:tr h="370840">
                <a:tc>
                  <a:txBody>
                    <a:bodyPr/>
                    <a:lstStyle/>
                    <a:p>
                      <a:r>
                        <a:rPr lang="en-US" dirty="0">
                          <a:effectLst/>
                          <a:latin typeface="Arial" panose="020B0604020202020204" pitchFamily="34" charset="0"/>
                        </a:rPr>
                        <a:t>Effective prevention of depression relapse</a:t>
                      </a:r>
                    </a:p>
                  </a:txBody>
                  <a:tcPr/>
                </a:tc>
                <a:tc>
                  <a:txBody>
                    <a:bodyPr/>
                    <a:lstStyle/>
                    <a:p>
                      <a:r>
                        <a:rPr lang="en-US" dirty="0">
                          <a:effectLst/>
                          <a:latin typeface="Arial" panose="020B0604020202020204" pitchFamily="34" charset="0"/>
                        </a:rPr>
                        <a:t>Perspective,</a:t>
                      </a:r>
                      <a:r>
                        <a:rPr lang="en-US" baseline="0" dirty="0">
                          <a:effectLst/>
                          <a:latin typeface="Arial" panose="020B0604020202020204" pitchFamily="34" charset="0"/>
                        </a:rPr>
                        <a:t> Curiosity, Judgment, Spirituality</a:t>
                      </a:r>
                      <a:endParaRPr lang="en-US"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anose="020B0604020202020204" pitchFamily="34" charset="0"/>
                        </a:rPr>
                        <a:t>Residual depressive symptoms</a:t>
                      </a:r>
                    </a:p>
                  </a:txBody>
                  <a:tcPr/>
                </a:tc>
                <a:tc>
                  <a:txBody>
                    <a:bodyPr/>
                    <a:lstStyle/>
                    <a:p>
                      <a:r>
                        <a:rPr lang="en-US" dirty="0">
                          <a:effectLst/>
                          <a:latin typeface="Arial" panose="020B0604020202020204" pitchFamily="34" charset="0"/>
                        </a:rPr>
                        <a:t>Curiosity, Perseverance</a:t>
                      </a:r>
                    </a:p>
                  </a:txBody>
                  <a:tcPr/>
                </a:tc>
                <a:extLst>
                  <a:ext uri="{0D108BD9-81ED-4DB2-BD59-A6C34878D82A}">
                    <a16:rowId xmlns:a16="http://schemas.microsoft.com/office/drawing/2014/main" val="10002"/>
                  </a:ext>
                </a:extLst>
              </a:tr>
              <a:tr h="370840">
                <a:tc>
                  <a:txBody>
                    <a:bodyPr/>
                    <a:lstStyle/>
                    <a:p>
                      <a:r>
                        <a:rPr lang="en-US" dirty="0">
                          <a:effectLst/>
                          <a:latin typeface="Arial" panose="020B0604020202020204" pitchFamily="34" charset="0"/>
                        </a:rPr>
                        <a:t>Anxiety</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 Fairness, Curiosity</a:t>
                      </a:r>
                      <a:endParaRPr lang="en-US" dirty="0">
                        <a:effectLst/>
                        <a:latin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effectLst/>
                          <a:latin typeface="Arial" panose="020B0604020202020204" pitchFamily="34" charset="0"/>
                        </a:rPr>
                        <a:t>Body-image issues</a:t>
                      </a:r>
                    </a:p>
                  </a:txBody>
                  <a:tcPr/>
                </a:tc>
                <a:tc>
                  <a:txBody>
                    <a:bodyPr/>
                    <a:lstStyle/>
                    <a:p>
                      <a:r>
                        <a:rPr lang="en-US" dirty="0">
                          <a:effectLst/>
                          <a:latin typeface="Arial" panose="020B0604020202020204" pitchFamily="34" charset="0"/>
                        </a:rPr>
                        <a:t>Gratitude, Kindness</a:t>
                      </a:r>
                    </a:p>
                  </a:txBody>
                  <a:tcPr/>
                </a:tc>
                <a:extLst>
                  <a:ext uri="{0D108BD9-81ED-4DB2-BD59-A6C34878D82A}">
                    <a16:rowId xmlns:a16="http://schemas.microsoft.com/office/drawing/2014/main" val="10004"/>
                  </a:ext>
                </a:extLst>
              </a:tr>
              <a:tr h="370840">
                <a:tc>
                  <a:txBody>
                    <a:bodyPr/>
                    <a:lstStyle/>
                    <a:p>
                      <a:r>
                        <a:rPr lang="en-US" dirty="0">
                          <a:effectLst/>
                          <a:latin typeface="Arial" panose="020B0604020202020204" pitchFamily="34" charset="0"/>
                        </a:rPr>
                        <a:t>Drug Use</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a:t>
                      </a:r>
                      <a:endParaRPr lang="en-US" dirty="0">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dirty="0">
                          <a:effectLst/>
                          <a:latin typeface="Arial" panose="020B0604020202020204" pitchFamily="34" charset="0"/>
                        </a:rPr>
                        <a:t>Trauma</a:t>
                      </a:r>
                    </a:p>
                  </a:txBody>
                  <a:tcPr/>
                </a:tc>
                <a:tc>
                  <a:txBody>
                    <a:bodyPr/>
                    <a:lstStyle/>
                    <a:p>
                      <a:r>
                        <a:rPr lang="en-US" dirty="0">
                          <a:effectLst/>
                          <a:latin typeface="Arial" panose="020B0604020202020204" pitchFamily="34" charset="0"/>
                        </a:rPr>
                        <a:t>Perseverance,</a:t>
                      </a:r>
                      <a:r>
                        <a:rPr lang="en-US" baseline="0" dirty="0">
                          <a:effectLst/>
                          <a:latin typeface="Arial" panose="020B0604020202020204" pitchFamily="34" charset="0"/>
                        </a:rPr>
                        <a:t> Bravery, Hope</a:t>
                      </a:r>
                      <a:endParaRPr lang="en-US" dirty="0">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dirty="0">
                          <a:effectLst/>
                          <a:latin typeface="Arial" panose="020B0604020202020204" pitchFamily="34" charset="0"/>
                        </a:rPr>
                        <a:t>Improved attention and working memory</a:t>
                      </a:r>
                    </a:p>
                  </a:txBody>
                  <a:tcPr/>
                </a:tc>
                <a:tc>
                  <a:txBody>
                    <a:bodyPr/>
                    <a:lstStyle/>
                    <a:p>
                      <a:r>
                        <a:rPr lang="en-US" dirty="0">
                          <a:effectLst/>
                          <a:latin typeface="Arial" panose="020B0604020202020204" pitchFamily="34" charset="0"/>
                        </a:rPr>
                        <a:t>Self-Regulation, Love of Learning</a:t>
                      </a:r>
                    </a:p>
                  </a:txBody>
                  <a:tcPr/>
                </a:tc>
                <a:extLst>
                  <a:ext uri="{0D108BD9-81ED-4DB2-BD59-A6C34878D82A}">
                    <a16:rowId xmlns:a16="http://schemas.microsoft.com/office/drawing/2014/main" val="10007"/>
                  </a:ext>
                </a:extLst>
              </a:tr>
              <a:tr h="640080">
                <a:tc>
                  <a:txBody>
                    <a:bodyPr/>
                    <a:lstStyle/>
                    <a:p>
                      <a:r>
                        <a:rPr lang="en-US" dirty="0">
                          <a:effectLst/>
                          <a:latin typeface="Arial" panose="020B0604020202020204" pitchFamily="34" charset="0"/>
                        </a:rPr>
                        <a:t>Reduced</a:t>
                      </a:r>
                      <a:r>
                        <a:rPr lang="en-US" baseline="0" dirty="0">
                          <a:effectLst/>
                          <a:latin typeface="Arial" panose="020B0604020202020204" pitchFamily="34" charset="0"/>
                        </a:rPr>
                        <a:t> anxiety; adaptive learning dealing with threat</a:t>
                      </a:r>
                      <a:endParaRPr lang="en-US"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Self-Regulation, Curiosity, Perspective</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Improved romantic relationships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Love, Kindness, Social Intelligence</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self-focused</a:t>
                      </a:r>
                      <a:r>
                        <a:rPr lang="en-US" baseline="0" dirty="0">
                          <a:effectLst/>
                          <a:latin typeface="Arial" panose="020B0604020202020204" pitchFamily="34" charset="0"/>
                        </a:rPr>
                        <a:t> attention</a:t>
                      </a:r>
                      <a:endParaRPr lang="en-US" dirty="0">
                        <a:effectLst/>
                        <a:latin typeface="Arial" panose="020B0604020202020204" pitchFamily="34" charset="0"/>
                      </a:endParaRPr>
                    </a:p>
                  </a:txBody>
                  <a:tcPr/>
                </a:tc>
                <a:tc>
                  <a:txBody>
                    <a:bodyPr/>
                    <a:lstStyle/>
                    <a:p>
                      <a:r>
                        <a:rPr lang="en-US" dirty="0">
                          <a:effectLst/>
                          <a:latin typeface="Arial" panose="020B0604020202020204" pitchFamily="34" charset="0"/>
                        </a:rPr>
                        <a:t>Zest, Humor</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affect</a:t>
                      </a:r>
                    </a:p>
                  </a:txBody>
                  <a:tcPr/>
                </a:tc>
                <a:tc>
                  <a:txBody>
                    <a:bodyPr/>
                    <a:lstStyle/>
                    <a:p>
                      <a:r>
                        <a:rPr lang="en-US" dirty="0">
                          <a:effectLst/>
                          <a:latin typeface="Arial" panose="020B0604020202020204" pitchFamily="34" charset="0"/>
                        </a:rPr>
                        <a:t>Zest, Hope</a:t>
                      </a:r>
                    </a:p>
                  </a:txBody>
                  <a:tcPr/>
                </a:tc>
                <a:extLst>
                  <a:ext uri="{0D108BD9-81ED-4DB2-BD59-A6C34878D82A}">
                    <a16:rowId xmlns:a16="http://schemas.microsoft.com/office/drawing/2014/main" val="10011"/>
                  </a:ext>
                </a:extLst>
              </a:tr>
            </a:tbl>
          </a:graphicData>
        </a:graphic>
      </p:graphicFrame>
      <p:sp>
        <p:nvSpPr>
          <p:cNvPr id="7" name="Rectangle 6"/>
          <p:cNvSpPr/>
          <p:nvPr/>
        </p:nvSpPr>
        <p:spPr>
          <a:xfrm>
            <a:off x="862641" y="6229202"/>
            <a:ext cx="948026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Rashid, T. (2009). Positive interventions in clinical practice.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Clinical Psychology: In Session, 65</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461-466.</a:t>
            </a:r>
          </a:p>
        </p:txBody>
      </p:sp>
    </p:spTree>
    <p:extLst>
      <p:ext uri="{BB962C8B-B14F-4D97-AF65-F5344CB8AC3E}">
        <p14:creationId xmlns:p14="http://schemas.microsoft.com/office/powerpoint/2010/main" val="8627354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220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41" y="147279"/>
            <a:ext cx="10058400" cy="5807207"/>
          </a:xfrm>
          <a:prstGeom prst="rect">
            <a:avLst/>
          </a:prstGeom>
        </p:spPr>
      </p:pic>
      <p:sp>
        <p:nvSpPr>
          <p:cNvPr id="3" name="Rectangle 2"/>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Rectangle 6"/>
          <p:cNvSpPr/>
          <p:nvPr/>
        </p:nvSpPr>
        <p:spPr>
          <a:xfrm flipH="1">
            <a:off x="943909" y="5678497"/>
            <a:ext cx="10626437" cy="339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675" name="TextBox 8"/>
          <p:cNvSpPr txBox="1">
            <a:spLocks noChangeArrowheads="1"/>
          </p:cNvSpPr>
          <p:nvPr/>
        </p:nvSpPr>
        <p:spPr bwMode="auto">
          <a:xfrm>
            <a:off x="1818553" y="5703238"/>
            <a:ext cx="8545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rPr>
              <a:t>Common Words Associated with Risk</a:t>
            </a:r>
          </a:p>
        </p:txBody>
      </p:sp>
    </p:spTree>
    <p:extLst>
      <p:ext uri="{BB962C8B-B14F-4D97-AF65-F5344CB8AC3E}">
        <p14:creationId xmlns:p14="http://schemas.microsoft.com/office/powerpoint/2010/main" val="159400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6627" name="TextBox 8"/>
          <p:cNvSpPr txBox="1">
            <a:spLocks noChangeArrowheads="1"/>
          </p:cNvSpPr>
          <p:nvPr/>
        </p:nvSpPr>
        <p:spPr bwMode="auto">
          <a:xfrm>
            <a:off x="1034144" y="5762726"/>
            <a:ext cx="9813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anose="02020603050405020304" pitchFamily="18" charset="0"/>
                <a:ea typeface="MS PGothic" panose="020B0600070205080204" pitchFamily="34" charset="-128"/>
              </a:defRPr>
            </a:lvl1pPr>
            <a:lvl2pPr marL="742950" indent="-285750" eaLnBrk="0" hangingPunct="0">
              <a:defRPr sz="2800">
                <a:solidFill>
                  <a:schemeClr val="tx2"/>
                </a:solidFill>
                <a:latin typeface="Times New Roman" panose="02020603050405020304" pitchFamily="18" charset="0"/>
                <a:ea typeface="MS PGothic" panose="020B0600070205080204" pitchFamily="34" charset="-128"/>
              </a:defRPr>
            </a:lvl2pPr>
            <a:lvl3pPr marL="1143000" indent="-228600" eaLnBrk="0" hangingPunct="0">
              <a:defRPr sz="2800">
                <a:solidFill>
                  <a:schemeClr val="tx2"/>
                </a:solidFill>
                <a:latin typeface="Times New Roman" panose="02020603050405020304" pitchFamily="18" charset="0"/>
                <a:ea typeface="MS PGothic" panose="020B0600070205080204" pitchFamily="34" charset="-128"/>
              </a:defRPr>
            </a:lvl3pPr>
            <a:lvl4pPr marL="1600200" indent="-228600" eaLnBrk="0" hangingPunct="0">
              <a:defRPr sz="2800">
                <a:solidFill>
                  <a:schemeClr val="tx2"/>
                </a:solidFill>
                <a:latin typeface="Times New Roman" panose="02020603050405020304" pitchFamily="18" charset="0"/>
                <a:ea typeface="MS PGothic" panose="020B0600070205080204" pitchFamily="34" charset="-128"/>
              </a:defRPr>
            </a:lvl4pPr>
            <a:lvl5pPr marL="2057400" indent="-228600" eaLnBrk="0" hangingPunct="0">
              <a:defRPr sz="2800">
                <a:solidFill>
                  <a:schemeClr val="tx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ea typeface="MS PGothic"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panose="020B0604020202020204" pitchFamily="34" charset="0"/>
              </a:rPr>
              <a:t>Common Words That Have Protective Qualities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3" y="258336"/>
            <a:ext cx="10058400" cy="5429170"/>
          </a:xfrm>
          <a:prstGeom prst="rect">
            <a:avLst/>
          </a:prstGeom>
        </p:spPr>
      </p:pic>
      <p:sp>
        <p:nvSpPr>
          <p:cNvPr id="7" name="Rectangle 6"/>
          <p:cNvSpPr/>
          <p:nvPr/>
        </p:nvSpPr>
        <p:spPr>
          <a:xfrm flipH="1">
            <a:off x="637306" y="0"/>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 name="Rectangle 7"/>
          <p:cNvSpPr/>
          <p:nvPr/>
        </p:nvSpPr>
        <p:spPr>
          <a:xfrm flipH="1">
            <a:off x="750124" y="5336242"/>
            <a:ext cx="10626437" cy="360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 name="Rectangle 8"/>
          <p:cNvSpPr/>
          <p:nvPr/>
        </p:nvSpPr>
        <p:spPr>
          <a:xfrm flipH="1">
            <a:off x="499967" y="289732"/>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Rectangle 9"/>
          <p:cNvSpPr/>
          <p:nvPr/>
        </p:nvSpPr>
        <p:spPr>
          <a:xfrm flipH="1">
            <a:off x="10848108" y="345915"/>
            <a:ext cx="928250" cy="5472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4141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a:stretch>
            <a:fillRect/>
          </a:stretch>
        </p:blipFill>
        <p:spPr>
          <a:xfrm>
            <a:off x="26442" y="179699"/>
            <a:ext cx="12165558" cy="6858000"/>
          </a:xfrm>
          <a:prstGeom prst="rect">
            <a:avLst/>
          </a:prstGeom>
        </p:spPr>
      </p:pic>
    </p:spTree>
    <p:extLst>
      <p:ext uri="{BB962C8B-B14F-4D97-AF65-F5344CB8AC3E}">
        <p14:creationId xmlns:p14="http://schemas.microsoft.com/office/powerpoint/2010/main" val="7109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00" y="-1612"/>
            <a:ext cx="11379200" cy="6400800"/>
          </a:xfrm>
          <a:prstGeom prst="rect">
            <a:avLst/>
          </a:prstGeom>
        </p:spPr>
      </p:pic>
      <p:sp>
        <p:nvSpPr>
          <p:cNvPr id="4" name="Rectangle 3"/>
          <p:cNvSpPr/>
          <p:nvPr/>
        </p:nvSpPr>
        <p:spPr>
          <a:xfrm>
            <a:off x="1524000" y="5600700"/>
            <a:ext cx="9220200" cy="30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2" name="Picture 1"/>
          <p:cNvPicPr>
            <a:picLocks noChangeAspect="1"/>
          </p:cNvPicPr>
          <p:nvPr/>
        </p:nvPicPr>
        <p:blipFill>
          <a:blip r:embed="rId3"/>
          <a:stretch>
            <a:fillRect/>
          </a:stretch>
        </p:blipFill>
        <p:spPr>
          <a:xfrm>
            <a:off x="-138222" y="-169758"/>
            <a:ext cx="12546418" cy="587770"/>
          </a:xfrm>
          <a:prstGeom prst="rect">
            <a:avLst/>
          </a:prstGeom>
        </p:spPr>
      </p:pic>
      <p:sp>
        <p:nvSpPr>
          <p:cNvPr id="5" name="Rectangle 4"/>
          <p:cNvSpPr/>
          <p:nvPr/>
        </p:nvSpPr>
        <p:spPr>
          <a:xfrm>
            <a:off x="383187" y="232618"/>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10586795" y="89182"/>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2076994" y="6143348"/>
            <a:ext cx="8791303" cy="42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2858387" y="5802340"/>
            <a:ext cx="6551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children and adolescents in residential care: A strengths-based approach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spTree>
    <p:extLst>
      <p:ext uri="{BB962C8B-B14F-4D97-AF65-F5344CB8AC3E}">
        <p14:creationId xmlns:p14="http://schemas.microsoft.com/office/powerpoint/2010/main" val="1717358030"/>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Gratitude</a:t>
            </a:r>
          </a:p>
        </p:txBody>
      </p:sp>
      <p:sp>
        <p:nvSpPr>
          <p:cNvPr id="547843" name="Rectangle 3"/>
          <p:cNvSpPr>
            <a:spLocks noGrp="1" noChangeArrowheads="1"/>
          </p:cNvSpPr>
          <p:nvPr>
            <p:ph idx="1"/>
          </p:nvPr>
        </p:nvSpPr>
        <p:spPr>
          <a:xfrm>
            <a:off x="733245" y="1387476"/>
            <a:ext cx="10291313" cy="5165724"/>
          </a:xfrm>
          <a:effectLst/>
        </p:spPr>
        <p:txBody>
          <a:bodyPr>
            <a:normAutofit/>
          </a:bodyPr>
          <a:lstStyle/>
          <a:p>
            <a:pPr marL="514350" indent="-514350">
              <a:lnSpc>
                <a:spcPct val="100000"/>
              </a:lnSpc>
              <a:buClr>
                <a:schemeClr val="tx1"/>
              </a:buClr>
              <a:buSzPct val="100000"/>
              <a:buFont typeface="+mj-lt"/>
              <a:buAutoNum type="arabicPeriod"/>
            </a:pPr>
            <a:r>
              <a:rPr lang="en-US" sz="2800" dirty="0">
                <a:effectLst/>
                <a:cs typeface="Arial" pitchFamily="34" charset="0"/>
              </a:rPr>
              <a:t>Think of someone who has done something important and wonderful for you, yet who has not been properly thanked.</a:t>
            </a:r>
          </a:p>
          <a:p>
            <a:pPr marL="514350" indent="-514350">
              <a:lnSpc>
                <a:spcPct val="100000"/>
              </a:lnSpc>
              <a:buClr>
                <a:schemeClr val="tx1"/>
              </a:buClr>
              <a:buSzPct val="100000"/>
              <a:buFont typeface="+mj-lt"/>
              <a:buAutoNum type="arabicPeriod"/>
            </a:pPr>
            <a:r>
              <a:rPr lang="en-US" sz="2800" dirty="0">
                <a:effectLst/>
                <a:cs typeface="Arial" pitchFamily="34" charset="0"/>
              </a:rPr>
              <a:t>Reflect on the benefits you received from this person, and write a letter expressing your gratitude for all he or she did for you.</a:t>
            </a:r>
          </a:p>
          <a:p>
            <a:pPr marL="514350" indent="-514350">
              <a:lnSpc>
                <a:spcPct val="100000"/>
              </a:lnSpc>
              <a:buClr>
                <a:schemeClr val="tx1"/>
              </a:buClr>
              <a:buSzPct val="100000"/>
              <a:buFont typeface="+mj-lt"/>
              <a:buAutoNum type="arabicPeriod"/>
            </a:pPr>
            <a:r>
              <a:rPr lang="en-US" sz="2800" dirty="0">
                <a:effectLst/>
                <a:cs typeface="Arial" pitchFamily="34" charset="0"/>
              </a:rPr>
              <a:t>The letter should be approximately 300 words. Rehearse the letter over and over until you know it by heart.</a:t>
            </a:r>
          </a:p>
          <a:p>
            <a:pPr marL="514350" indent="-514350">
              <a:lnSpc>
                <a:spcPct val="100000"/>
              </a:lnSpc>
              <a:buClr>
                <a:schemeClr val="tx1"/>
              </a:buClr>
              <a:buSzPct val="100000"/>
              <a:buFont typeface="+mj-lt"/>
              <a:buAutoNum type="arabicPeriod"/>
            </a:pPr>
            <a:r>
              <a:rPr lang="en-US" sz="2800" dirty="0">
                <a:effectLst/>
                <a:cs typeface="Arial" pitchFamily="34" charset="0"/>
              </a:rPr>
              <a:t>Arrange to deliver the letter personally, and spend some time with this person talking about what you wrote.</a:t>
            </a:r>
          </a:p>
        </p:txBody>
      </p:sp>
    </p:spTree>
    <p:extLst>
      <p:ext uri="{BB962C8B-B14F-4D97-AF65-F5344CB8AC3E}">
        <p14:creationId xmlns:p14="http://schemas.microsoft.com/office/powerpoint/2010/main" val="35227667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49550" y="152401"/>
            <a:ext cx="10492900" cy="1235075"/>
          </a:xfrm>
        </p:spPr>
        <p:txBody>
          <a:bodyPr>
            <a:normAutofit/>
          </a:bodyPr>
          <a:lstStyle/>
          <a:p>
            <a:pPr algn="ctr">
              <a:defRPr/>
            </a:pPr>
            <a:r>
              <a:rPr lang="en-US" dirty="0">
                <a:effectLst/>
                <a:latin typeface="Arial" pitchFamily="34" charset="0"/>
              </a:rPr>
              <a:t>Gratitude </a:t>
            </a:r>
            <a:r>
              <a:rPr lang="en-US" sz="3600" dirty="0">
                <a:effectLst/>
                <a:latin typeface="Arial" pitchFamily="34" charset="0"/>
              </a:rPr>
              <a:t>(cont.)</a:t>
            </a:r>
            <a:endParaRPr lang="en-US" sz="4000" dirty="0">
              <a:effectLst/>
              <a:latin typeface="Arial" pitchFamily="34" charset="0"/>
            </a:endParaRPr>
          </a:p>
        </p:txBody>
      </p:sp>
      <p:sp>
        <p:nvSpPr>
          <p:cNvPr id="547843" name="Rectangle 3"/>
          <p:cNvSpPr>
            <a:spLocks noGrp="1" noChangeArrowheads="1"/>
          </p:cNvSpPr>
          <p:nvPr>
            <p:ph idx="1"/>
          </p:nvPr>
        </p:nvSpPr>
        <p:spPr>
          <a:xfrm>
            <a:off x="807396" y="1387476"/>
            <a:ext cx="10415776" cy="5165724"/>
          </a:xfrm>
        </p:spPr>
        <p:txBody>
          <a:bodyPr>
            <a:normAutofit/>
          </a:bodyPr>
          <a:lstStyle/>
          <a:p>
            <a:pPr>
              <a:lnSpc>
                <a:spcPct val="110000"/>
              </a:lnSpc>
              <a:buClr>
                <a:schemeClr val="tx1"/>
              </a:buClr>
              <a:buSzPct val="100000"/>
            </a:pPr>
            <a:r>
              <a:rPr lang="en-US" sz="2800" dirty="0">
                <a:effectLst/>
                <a:cs typeface="Arial" pitchFamily="34" charset="0"/>
              </a:rPr>
              <a:t>Journals and Diaries: On a routine basis, write down things you are grateful for and refer back to them at the end of each week. </a:t>
            </a:r>
          </a:p>
          <a:p>
            <a:pPr>
              <a:lnSpc>
                <a:spcPct val="110000"/>
              </a:lnSpc>
              <a:buClr>
                <a:schemeClr val="tx1"/>
              </a:buClr>
              <a:buSzPct val="100000"/>
            </a:pPr>
            <a:r>
              <a:rPr lang="en-US" sz="2800" dirty="0">
                <a:effectLst/>
                <a:cs typeface="Arial" pitchFamily="34" charset="0"/>
              </a:rPr>
              <a:t>Post-its: Place little notes on mirrors, refrigerators, windows, doors, computer screens, etc. with expressions of gratitude to others. </a:t>
            </a:r>
          </a:p>
          <a:p>
            <a:pPr>
              <a:lnSpc>
                <a:spcPct val="110000"/>
              </a:lnSpc>
              <a:buClr>
                <a:schemeClr val="tx1"/>
              </a:buClr>
              <a:buSzPct val="100000"/>
            </a:pPr>
            <a:r>
              <a:rPr lang="en-US" sz="2800" dirty="0">
                <a:effectLst/>
                <a:cs typeface="Arial" pitchFamily="34" charset="0"/>
              </a:rPr>
              <a:t>Email and Notes: Each day, write a brief note to someone you would like to express gratitude.</a:t>
            </a:r>
          </a:p>
          <a:p>
            <a:pPr>
              <a:lnSpc>
                <a:spcPct val="110000"/>
              </a:lnSpc>
              <a:buClr>
                <a:schemeClr val="tx1"/>
              </a:buClr>
              <a:buSzPct val="100000"/>
            </a:pPr>
            <a:r>
              <a:rPr lang="en-US" sz="2800" dirty="0">
                <a:effectLst/>
                <a:cs typeface="Arial" pitchFamily="34" charset="0"/>
              </a:rPr>
              <a:t>Private and Public Expressions: Either privately or in a public forum, thank people for their contributions to your life.</a:t>
            </a:r>
          </a:p>
        </p:txBody>
      </p:sp>
    </p:spTree>
    <p:extLst>
      <p:ext uri="{BB962C8B-B14F-4D97-AF65-F5344CB8AC3E}">
        <p14:creationId xmlns:p14="http://schemas.microsoft.com/office/powerpoint/2010/main" val="701082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rPr>
              <a:t>Mindfulness Exercises</a:t>
            </a:r>
          </a:p>
        </p:txBody>
      </p:sp>
      <p:sp>
        <p:nvSpPr>
          <p:cNvPr id="547843" name="Rectangle 3"/>
          <p:cNvSpPr>
            <a:spLocks noGrp="1" noChangeArrowheads="1"/>
          </p:cNvSpPr>
          <p:nvPr>
            <p:ph idx="1"/>
          </p:nvPr>
        </p:nvSpPr>
        <p:spPr>
          <a:xfrm>
            <a:off x="894945" y="1387476"/>
            <a:ext cx="10058400" cy="5165724"/>
          </a:xfrm>
          <a:effectLst/>
        </p:spPr>
        <p:txBody>
          <a:bodyPr>
            <a:normAutofit/>
          </a:bodyPr>
          <a:lstStyle/>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Identify key words </a:t>
            </a:r>
            <a:r>
              <a:rPr lang="en-US" sz="2400" dirty="0">
                <a:cs typeface="Arial" pitchFamily="34" charset="0"/>
              </a:rPr>
              <a:t>that are validate, support, inspire, and increase optimism. Then, say those key words, repeating them in different ways while noticing the feelings, thoughts, and images that arise. When you are done, write about your experience for 5-10 minutes.</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Capture a positive state </a:t>
            </a:r>
            <a:r>
              <a:rPr lang="en-US" sz="2400" dirty="0">
                <a:solidFill>
                  <a:schemeClr val="tx1"/>
                </a:solidFill>
                <a:cs typeface="Arial" pitchFamily="34" charset="0"/>
              </a:rPr>
              <a:t>(i.e., feeling joy, spontaneous, inspired, or the like) and focus on the words for 15-20 minutes, becoming fully immersed in the positive state.</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Breathing space exercise </a:t>
            </a:r>
            <a:r>
              <a:rPr lang="en-US" sz="2400" dirty="0">
                <a:cs typeface="Arial" pitchFamily="34" charset="0"/>
              </a:rPr>
              <a:t>is when a 3-minute exercise in which the person tunes into the present moment, focusing on the breath, and then expanding the awareness to sense the whole body.</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Mindful walking </a:t>
            </a:r>
            <a:r>
              <a:rPr lang="en-US" sz="2400" dirty="0">
                <a:cs typeface="Arial" pitchFamily="34" charset="0"/>
              </a:rPr>
              <a:t>and other forms of behavioral activation have been linked with increased energy and well-being.</a:t>
            </a:r>
            <a:endParaRPr lang="en-US" sz="2400" dirty="0">
              <a:solidFill>
                <a:srgbClr val="00B0F0"/>
              </a:solidFill>
              <a:cs typeface="Arial" pitchFamily="34" charset="0"/>
            </a:endParaRPr>
          </a:p>
        </p:txBody>
      </p:sp>
    </p:spTree>
    <p:extLst>
      <p:ext uri="{BB962C8B-B14F-4D97-AF65-F5344CB8AC3E}">
        <p14:creationId xmlns:p14="http://schemas.microsoft.com/office/powerpoint/2010/main" val="416299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589314" y="381000"/>
            <a:ext cx="9089572" cy="926306"/>
          </a:xfrm>
        </p:spPr>
        <p:txBody>
          <a:bodyPr>
            <a:noAutofit/>
          </a:bodyPr>
          <a:lstStyle/>
          <a:p>
            <a:pPr algn="ctr" eaLnBrk="1" hangingPunct="1">
              <a:defRPr/>
            </a:pPr>
            <a:r>
              <a:rPr lang="en-US" dirty="0">
                <a:latin typeface="Arial" pitchFamily="34" charset="0"/>
              </a:rPr>
              <a:t>Finding Life Purpose or Direction</a:t>
            </a:r>
          </a:p>
        </p:txBody>
      </p:sp>
      <p:sp>
        <p:nvSpPr>
          <p:cNvPr id="547843" name="Rectangle 3"/>
          <p:cNvSpPr>
            <a:spLocks noGrp="1" noChangeArrowheads="1"/>
          </p:cNvSpPr>
          <p:nvPr>
            <p:ph idx="1"/>
          </p:nvPr>
        </p:nvSpPr>
        <p:spPr>
          <a:xfrm>
            <a:off x="838200" y="1447800"/>
            <a:ext cx="10210800" cy="4419599"/>
          </a:xfrm>
          <a:effectLst/>
        </p:spPr>
        <p:txBody>
          <a:bodyPr>
            <a:noAutofit/>
          </a:bodyPr>
          <a:lstStyle/>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Another way to find meaning and purpose if through four signals or life energies.</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Each life signal creates opportunities to either follow and further develop a source of positive energy further or to use a source of a negative energy or wound to pursue something meaningful.</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Such pursuits can be for one’s self, for something bigger than one’s self or both.</a:t>
            </a:r>
          </a:p>
          <a:p>
            <a:pPr marL="546354" indent="-457200">
              <a:lnSpc>
                <a:spcPct val="110000"/>
              </a:lnSpc>
              <a:spcBef>
                <a:spcPts val="300"/>
              </a:spcBef>
              <a:spcAft>
                <a:spcPts val="300"/>
              </a:spcAft>
              <a:buSzPct val="100000"/>
            </a:pPr>
            <a:r>
              <a:rPr lang="en-US" sz="2800" dirty="0">
                <a:effectLst/>
                <a:latin typeface="Arial" panose="020B0604020202020204" pitchFamily="34" charset="0"/>
                <a:cs typeface="Arial" panose="020B0604020202020204" pitchFamily="34" charset="0"/>
              </a:rPr>
              <a:t>The four life energies are: Blissed, Blessed, Dissed, and Pissed.</a:t>
            </a:r>
          </a:p>
        </p:txBody>
      </p:sp>
    </p:spTree>
    <p:extLst>
      <p:ext uri="{BB962C8B-B14F-4D97-AF65-F5344CB8AC3E}">
        <p14:creationId xmlns:p14="http://schemas.microsoft.com/office/powerpoint/2010/main" val="343996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30629"/>
            <a:ext cx="7924800" cy="1164771"/>
          </a:xfrm>
        </p:spPr>
        <p:txBody>
          <a:bodyPr>
            <a:normAutofit/>
          </a:bodyPr>
          <a:lstStyle/>
          <a:p>
            <a:pPr algn="ctr" eaLnBrk="1" hangingPunct="1">
              <a:defRPr/>
            </a:pPr>
            <a:r>
              <a:rPr lang="en-US" dirty="0">
                <a:effectLst/>
                <a:latin typeface="Arial" pitchFamily="34" charset="0"/>
              </a:rPr>
              <a:t>Blissed</a:t>
            </a:r>
          </a:p>
        </p:txBody>
      </p:sp>
      <p:sp>
        <p:nvSpPr>
          <p:cNvPr id="547843" name="Rectangle 3"/>
          <p:cNvSpPr>
            <a:spLocks noGrp="1" noChangeArrowheads="1"/>
          </p:cNvSpPr>
          <p:nvPr>
            <p:ph idx="1"/>
          </p:nvPr>
        </p:nvSpPr>
        <p:spPr>
          <a:xfrm>
            <a:off x="685801" y="1295400"/>
            <a:ext cx="10363200" cy="4806043"/>
          </a:xfrm>
          <a:effectLst/>
        </p:spPr>
        <p:txBody>
          <a:bodyPr>
            <a:noAutofit/>
          </a:bodyPr>
          <a:lstStyle/>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Professor of Literature and mythologist Joseph Campbell said, “Follow your bliss and the universe will open doors for you where there were only walls.”</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elaborated that if a person’s follows his or her bliss, “You put yourself on a kind of track that has been there all the while, waiting for you, and the life that you ought to be living is the one you are living. Wherever you are—if you are following your bliss, you are enjoying that refreshment, that life within you, all the time.</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Campbell encourages each person to let his or her “life speak.”</a:t>
            </a:r>
          </a:p>
          <a:p>
            <a:pPr marL="546354" indent="-457200">
              <a:lnSpc>
                <a:spcPct val="100000"/>
              </a:lnSpc>
              <a:spcBef>
                <a:spcPts val="300"/>
              </a:spcBef>
              <a:buSzPct val="100000"/>
            </a:pPr>
            <a:r>
              <a:rPr lang="en-US" sz="2400" dirty="0">
                <a:effectLst/>
                <a:latin typeface="Arial" panose="020B0604020202020204" pitchFamily="34" charset="0"/>
                <a:cs typeface="Arial" panose="020B0604020202020204" pitchFamily="34" charset="0"/>
              </a:rPr>
              <a:t>As a way to increase meaning, we can follow or passions and develop them in ways that contribute to a life that is more authentic and fully-lived.</a:t>
            </a:r>
          </a:p>
        </p:txBody>
      </p:sp>
    </p:spTree>
    <p:extLst>
      <p:ext uri="{BB962C8B-B14F-4D97-AF65-F5344CB8AC3E}">
        <p14:creationId xmlns:p14="http://schemas.microsoft.com/office/powerpoint/2010/main" val="3126298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141514"/>
            <a:ext cx="7924800" cy="1153886"/>
          </a:xfrm>
        </p:spPr>
        <p:txBody>
          <a:bodyPr>
            <a:normAutofit/>
          </a:bodyPr>
          <a:lstStyle/>
          <a:p>
            <a:pPr algn="ctr" eaLnBrk="1" hangingPunct="1">
              <a:defRPr/>
            </a:pPr>
            <a:r>
              <a:rPr lang="en-US" dirty="0">
                <a:effectLst/>
                <a:latin typeface="Arial" pitchFamily="34" charset="0"/>
              </a:rPr>
              <a:t>Blissed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914399" y="1219200"/>
            <a:ext cx="10134601" cy="4882243"/>
          </a:xfrm>
          <a:effectLst/>
        </p:spPr>
        <p:txBody>
          <a:bodyPr>
            <a:noAutofit/>
          </a:bodyPr>
          <a:lstStyle/>
          <a:p>
            <a:pPr marL="432054">
              <a:spcBef>
                <a:spcPts val="0"/>
              </a:spcBef>
              <a:buSzPct val="100000"/>
            </a:pPr>
            <a:r>
              <a:rPr lang="en-US" sz="2400" dirty="0">
                <a:effectLst/>
                <a:latin typeface="Arial" panose="020B0604020202020204" pitchFamily="34" charset="0"/>
                <a:cs typeface="Arial" panose="020B0604020202020204" pitchFamily="34" charset="0"/>
              </a:rPr>
              <a:t>The late entrepreneur and co-founder of Apple, Inc., Steve Jobs once described the importance of following your bliss.” Jobs remarked:</a:t>
            </a:r>
          </a:p>
          <a:p>
            <a:pPr marL="89154" indent="0">
              <a:spcBef>
                <a:spcPts val="0"/>
              </a:spcBef>
              <a:buClr>
                <a:srgbClr val="6A737C"/>
              </a:buClr>
              <a:buSzPct val="100000"/>
              <a:buNone/>
            </a:pPr>
            <a:endParaRPr lang="en-US" sz="2400" dirty="0">
              <a:effectLst/>
              <a:latin typeface="Arial" panose="020B0604020202020204" pitchFamily="34" charset="0"/>
              <a:cs typeface="Arial" panose="020B0604020202020204" pitchFamily="34" charset="0"/>
            </a:endParaRP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“You’ve got to find what you love. And that is true for your work as it is for your lovers. Your work is going to fill a large part of your life, and the only way to be satisfied is to do what you believe is great work. And the only way to do great work is to love what you do. If you haven’t found it yet, keep looking. Don’t settle. As with all matters of the heart, you’ll know it when you find it.”</a:t>
            </a:r>
          </a:p>
          <a:p>
            <a:pPr marL="89154" indent="0">
              <a:spcBef>
                <a:spcPts val="0"/>
              </a:spcBef>
              <a:buClr>
                <a:srgbClr val="6A737C"/>
              </a:buClr>
              <a:buSzPct val="100000"/>
              <a:buNone/>
            </a:pPr>
            <a:r>
              <a:rPr lang="en-US" sz="2000" dirty="0">
                <a:effectLst/>
                <a:latin typeface="Arial" panose="020B0604020202020204" pitchFamily="34" charset="0"/>
                <a:cs typeface="Arial" panose="020B0604020202020204" pitchFamily="34" charset="0"/>
              </a:rPr>
              <a:t>	Your time is limited, so don’t waste it living someone’s life. Don’t be trapped by dogma–which is living with the results of other people’s thinking. Don’t let the noise of others’ opinions drown out your own inner voice. And most important, have the courage to follow your heart and intuition. They somehow already know what you truly want to become. Everything else is secondary.”</a:t>
            </a:r>
          </a:p>
        </p:txBody>
      </p:sp>
    </p:spTree>
    <p:extLst>
      <p:ext uri="{BB962C8B-B14F-4D97-AF65-F5344CB8AC3E}">
        <p14:creationId xmlns:p14="http://schemas.microsoft.com/office/powerpoint/2010/main" val="1777053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2" end="2"/>
                                            </p:txEl>
                                          </p:spTgt>
                                        </p:tgtEl>
                                        <p:attrNameLst>
                                          <p:attrName>style.visibility</p:attrName>
                                        </p:attrNameLst>
                                      </p:cBhvr>
                                      <p:to>
                                        <p:strVal val="visible"/>
                                      </p:to>
                                    </p:set>
                                    <p:animEffect transition="in" filter="wipe(left)">
                                      <p:cBhvr>
                                        <p:cTn id="12" dur="500"/>
                                        <p:tgtEl>
                                          <p:spTgt spid="5478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3" end="3"/>
                                            </p:txEl>
                                          </p:spTgt>
                                        </p:tgtEl>
                                        <p:attrNameLst>
                                          <p:attrName>style.visibility</p:attrName>
                                        </p:attrNameLst>
                                      </p:cBhvr>
                                      <p:to>
                                        <p:strVal val="visible"/>
                                      </p:to>
                                    </p:set>
                                    <p:animEffect transition="in" filter="wipe(left)">
                                      <p:cBhvr>
                                        <p:cTn id="17"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0" y="87086"/>
            <a:ext cx="7772400" cy="1208314"/>
          </a:xfrm>
        </p:spPr>
        <p:txBody>
          <a:bodyPr>
            <a:normAutofit/>
          </a:bodyPr>
          <a:lstStyle/>
          <a:p>
            <a:pPr algn="ctr" eaLnBrk="1" hangingPunct="1">
              <a:defRPr/>
            </a:pPr>
            <a:r>
              <a:rPr lang="en-US" dirty="0">
                <a:effectLst/>
                <a:latin typeface="Arial" pitchFamily="34" charset="0"/>
              </a:rPr>
              <a:t>Blessed</a:t>
            </a:r>
          </a:p>
        </p:txBody>
      </p:sp>
      <p:sp>
        <p:nvSpPr>
          <p:cNvPr id="547843" name="Rectangle 3"/>
          <p:cNvSpPr>
            <a:spLocks noGrp="1" noChangeArrowheads="1"/>
          </p:cNvSpPr>
          <p:nvPr>
            <p:ph idx="1"/>
          </p:nvPr>
        </p:nvSpPr>
        <p:spPr>
          <a:xfrm>
            <a:off x="762000" y="1295400"/>
            <a:ext cx="10134599" cy="4572000"/>
          </a:xfrm>
          <a:effectLst/>
        </p:spPr>
        <p:txBody>
          <a:bodyPr>
            <a:noAutofit/>
          </a:bodyPr>
          <a:lstStyle/>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Some people feel as if they have a mission to fulfill or perhaps they were born to do something in the service of others.</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Often referred to as “a calling,” this life energy can be born out of religious or spiritual beliefs or emerge from life experience and a deeper understanding of one’s self. For example, a person may have survived a life-threatening event and as a result made a decision to serve others in a way he or she had not previously done.</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Still others have been told that they have a “gift” and are encouraged to share those gifts with the larger world.</a:t>
            </a:r>
          </a:p>
          <a:p>
            <a:pPr marL="546354" indent="-457200">
              <a:lnSpc>
                <a:spcPct val="100000"/>
              </a:lnSpc>
              <a:spcBef>
                <a:spcPts val="600"/>
              </a:spcBef>
              <a:spcAft>
                <a:spcPts val="300"/>
              </a:spcAft>
              <a:buSzPct val="100000"/>
            </a:pPr>
            <a:r>
              <a:rPr lang="en-US" sz="2600" dirty="0">
                <a:effectLst/>
                <a:latin typeface="Arial" panose="020B0604020202020204" pitchFamily="34" charset="0"/>
                <a:cs typeface="Arial" panose="020B0604020202020204" pitchFamily="34" charset="0"/>
              </a:rPr>
              <a:t>In such cases, meaning can be found through pursuit of one’s blessings.</a:t>
            </a:r>
          </a:p>
        </p:txBody>
      </p:sp>
    </p:spTree>
    <p:extLst>
      <p:ext uri="{BB962C8B-B14F-4D97-AF65-F5344CB8AC3E}">
        <p14:creationId xmlns:p14="http://schemas.microsoft.com/office/powerpoint/2010/main" val="1176931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41429" y="274291"/>
            <a:ext cx="916753" cy="520036"/>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orbel"/>
              <a:ea typeface="+mn-ea"/>
              <a:cs typeface="+mn-cs"/>
            </a:endParaRPr>
          </a:p>
        </p:txBody>
      </p:sp>
      <p:pic>
        <p:nvPicPr>
          <p:cNvPr id="4" name="Picture 3"/>
          <p:cNvPicPr>
            <a:picLocks noChangeAspect="1"/>
          </p:cNvPicPr>
          <p:nvPr/>
        </p:nvPicPr>
        <p:blipFill>
          <a:blip r:embed="rId2"/>
          <a:stretch>
            <a:fillRect/>
          </a:stretch>
        </p:blipFill>
        <p:spPr>
          <a:xfrm>
            <a:off x="26442" y="179699"/>
            <a:ext cx="12165558" cy="6858000"/>
          </a:xfrm>
          <a:prstGeom prst="rect">
            <a:avLst/>
          </a:prstGeom>
        </p:spPr>
      </p:pic>
      <p:sp>
        <p:nvSpPr>
          <p:cNvPr id="2" name="Arrow: Left 1"/>
          <p:cNvSpPr>
            <a:spLocks noChangeAspect="1"/>
          </p:cNvSpPr>
          <p:nvPr/>
        </p:nvSpPr>
        <p:spPr>
          <a:xfrm>
            <a:off x="3069023" y="2537132"/>
            <a:ext cx="738421" cy="365760"/>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4082472" y="2537132"/>
            <a:ext cx="31403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Slides for today’s workshop</a:t>
            </a:r>
          </a:p>
        </p:txBody>
      </p:sp>
    </p:spTree>
    <p:extLst>
      <p:ext uri="{BB962C8B-B14F-4D97-AF65-F5344CB8AC3E}">
        <p14:creationId xmlns:p14="http://schemas.microsoft.com/office/powerpoint/2010/main" val="914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
            <a:ext cx="7543799" cy="1295400"/>
          </a:xfrm>
        </p:spPr>
        <p:txBody>
          <a:bodyPr>
            <a:normAutofit/>
          </a:bodyPr>
          <a:lstStyle/>
          <a:p>
            <a:pPr algn="ctr" eaLnBrk="1" hangingPunct="1">
              <a:defRPr/>
            </a:pPr>
            <a:r>
              <a:rPr lang="en-US" dirty="0">
                <a:latin typeface="Arial" pitchFamily="34" charset="0"/>
              </a:rPr>
              <a:t>Dissed (Wounded)</a:t>
            </a:r>
          </a:p>
        </p:txBody>
      </p:sp>
      <p:sp>
        <p:nvSpPr>
          <p:cNvPr id="547843" name="Rectangle 3"/>
          <p:cNvSpPr>
            <a:spLocks noGrp="1" noChangeArrowheads="1"/>
          </p:cNvSpPr>
          <p:nvPr>
            <p:ph idx="1"/>
          </p:nvPr>
        </p:nvSpPr>
        <p:spPr>
          <a:xfrm>
            <a:off x="685800" y="1197429"/>
            <a:ext cx="10591800" cy="5747657"/>
          </a:xfrm>
          <a:effectLst/>
        </p:spPr>
        <p:txBody>
          <a:bodyPr>
            <a:noAutofit/>
          </a:bodyPr>
          <a:lstStyle/>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Some life energies come from suffering.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Dissed, which is short for disrespected, is an example.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After Joseph Campbell’s dictum, “Follow your bliss,” became well-known, he grew concerned that people had misunderstood it to mean he was encouraging hedonism (i.e., self-indulgence).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Campbell reportedly responded, "I should have said, 'Follow your blisters.’” His point was that bliss is a path that can emerge from either a passion or a wound that the person transforms into life meaning.</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People can experience pain or hurt, depersonalization, marginalization, being put down, and the like.</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As a life energy, In time we may transform our liabilities into gifts.</a:t>
            </a:r>
          </a:p>
          <a:p>
            <a:pPr marL="432054">
              <a:lnSpc>
                <a:spcPct val="100000"/>
              </a:lnSpc>
              <a:spcBef>
                <a:spcPts val="300"/>
              </a:spcBef>
              <a:spcAft>
                <a:spcPts val="300"/>
              </a:spcAft>
              <a:buClr>
                <a:srgbClr val="6A737C"/>
              </a:buClr>
              <a:buSzPct val="100000"/>
            </a:pPr>
            <a:r>
              <a:rPr lang="en-US" sz="2400" dirty="0">
                <a:effectLst/>
                <a:latin typeface="Arial" panose="020B0604020202020204" pitchFamily="34" charset="0"/>
                <a:cs typeface="Arial" panose="020B0604020202020204" pitchFamily="34" charset="0"/>
              </a:rPr>
              <a:t>The key, then, is to transform the negative energy of suffering and hurt into positive energy.</a:t>
            </a:r>
          </a:p>
        </p:txBody>
      </p:sp>
    </p:spTree>
    <p:extLst>
      <p:ext uri="{BB962C8B-B14F-4D97-AF65-F5344CB8AC3E}">
        <p14:creationId xmlns:p14="http://schemas.microsoft.com/office/powerpoint/2010/main" val="1783077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195943"/>
            <a:ext cx="7543799" cy="1099457"/>
          </a:xfrm>
        </p:spPr>
        <p:txBody>
          <a:bodyPr>
            <a:normAutofit/>
          </a:bodyPr>
          <a:lstStyle/>
          <a:p>
            <a:pPr algn="ctr" eaLnBrk="1" hangingPunct="1">
              <a:defRPr/>
            </a:pPr>
            <a:r>
              <a:rPr lang="en-US" dirty="0">
                <a:effectLst/>
                <a:latin typeface="Arial" pitchFamily="34" charset="0"/>
              </a:rPr>
              <a:t>Dissed (Wounded) </a:t>
            </a:r>
            <a:r>
              <a:rPr lang="en-US" sz="32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457200" y="1371599"/>
            <a:ext cx="10820400" cy="5290457"/>
          </a:xfrm>
          <a:effectLst/>
        </p:spPr>
        <p:txBody>
          <a:bodyPr>
            <a:noAutofit/>
          </a:bodyPr>
          <a:lstStyle/>
          <a:p>
            <a:pPr marL="546354" indent="-457200">
              <a:spcBef>
                <a:spcPts val="0"/>
              </a:spcBef>
              <a:buSzPct val="100000"/>
            </a:pPr>
            <a:r>
              <a:rPr lang="en-US" sz="2800" dirty="0">
                <a:effectLst/>
                <a:latin typeface="Arial" panose="020B0604020202020204" pitchFamily="34" charset="0"/>
                <a:cs typeface="Arial" panose="020B0604020202020204" pitchFamily="34" charset="0"/>
              </a:rPr>
              <a:t>Here are two examples of turning wounds into positive energy: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Novelist Ann Rice lost her daughter to leukemia at the age of 5. Rice would go on to write, “Interview with the Vampire,” a novel that featured a 5-year-old who could never die. Rice reflected, “I didn't know it at the time but it was all about my daughter, the loss of her and the need to go on living when faith is shattered. But the lights do come back on, no matter how dark it seems, and I'm sensitive now, more than ever, to the beauty of the world—and more resigned to living with cosmic uncertainty.”</a:t>
            </a:r>
          </a:p>
          <a:p>
            <a:pPr marL="946404" lvl="1" indent="-457200">
              <a:spcBef>
                <a:spcPts val="0"/>
              </a:spcBef>
              <a:buSzPct val="100000"/>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Throughout his life, Bono, singer for the band U2, has written about his wounds.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At the age of 14 his mother passed away. Over the course of 40 years, he has written songs to help transform his wound (“I Will Follow,” “Out of Control,” “Tomorrow,” “Lemon,” “</a:t>
            </a:r>
            <a:r>
              <a:rPr lang="en-US" sz="1600" dirty="0" err="1">
                <a:effectLst/>
                <a:latin typeface="Arial" panose="020B0604020202020204" pitchFamily="34" charset="0"/>
                <a:cs typeface="Arial" panose="020B0604020202020204" pitchFamily="34" charset="0"/>
              </a:rPr>
              <a:t>Mofo</a:t>
            </a:r>
            <a:r>
              <a:rPr lang="en-US" sz="1600" dirty="0">
                <a:effectLst/>
                <a:latin typeface="Arial" panose="020B0604020202020204" pitchFamily="34" charset="0"/>
                <a:cs typeface="Arial" panose="020B0604020202020204" pitchFamily="34" charset="0"/>
              </a:rPr>
              <a:t>,” “Iris”).</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Bono also wrote songs to reconcile his relationship with his father (“Sometimes You Can’t Make It on Your Own,” “One Step Closer,” “Kite”).</a:t>
            </a:r>
          </a:p>
          <a:p>
            <a:pPr marL="1346454" lvl="2" indent="-457200">
              <a:spcBef>
                <a:spcPts val="0"/>
              </a:spcBef>
              <a:buSzPct val="10000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 third example is, “Mothers of the Disappeared,” in which Bono wrote about mothers whose children had “forcibly disappeared” in Nicaragua and El Salvador. </a:t>
            </a:r>
          </a:p>
        </p:txBody>
      </p:sp>
    </p:spTree>
    <p:extLst>
      <p:ext uri="{BB962C8B-B14F-4D97-AF65-F5344CB8AC3E}">
        <p14:creationId xmlns:p14="http://schemas.microsoft.com/office/powerpoint/2010/main" val="36124027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a:bodyPr>
          <a:lstStyle/>
          <a:p>
            <a:pPr algn="ctr" eaLnBrk="1" hangingPunct="1">
              <a:defRPr/>
            </a:pPr>
            <a:r>
              <a:rPr lang="en-US" dirty="0">
                <a:effectLst/>
                <a:latin typeface="Arial" pitchFamily="34" charset="0"/>
              </a:rPr>
              <a:t>Pissed (Righteous Indignation)</a:t>
            </a:r>
          </a:p>
        </p:txBody>
      </p:sp>
      <p:sp>
        <p:nvSpPr>
          <p:cNvPr id="547843" name="Rectangle 3"/>
          <p:cNvSpPr>
            <a:spLocks noGrp="1" noChangeArrowheads="1"/>
          </p:cNvSpPr>
          <p:nvPr>
            <p:ph idx="1"/>
          </p:nvPr>
        </p:nvSpPr>
        <p:spPr>
          <a:xfrm>
            <a:off x="762000" y="1371600"/>
            <a:ext cx="10363200" cy="4789714"/>
          </a:xfrm>
          <a:effectLst/>
        </p:spPr>
        <p:txBody>
          <a:bodyPr>
            <a:normAutofit fontScale="85000" lnSpcReduction="20000"/>
          </a:bodyPr>
          <a:lstStyle/>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There are times when people are not only wounded, they are angry or “pissed.”</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Because anger can scare people, there are often efforts to dampen or get rid of it. The expression of anger in destructive ways can have steep consequences.</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But anger can be quite useful and contribute to a positive life direction and contribution.</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Similar to “Dissed,” the key is to transform the negative energy of anger and hurts into positive energy.</a:t>
            </a:r>
          </a:p>
          <a:p>
            <a:pPr marL="546354" indent="-457200">
              <a:lnSpc>
                <a:spcPct val="120000"/>
              </a:lnSpc>
              <a:spcBef>
                <a:spcPts val="300"/>
              </a:spcBef>
              <a:buSzPct val="100000"/>
            </a:pPr>
            <a:r>
              <a:rPr lang="en-US" sz="2800" dirty="0">
                <a:latin typeface="Arial" panose="020B0604020202020204" pitchFamily="34" charset="0"/>
                <a:cs typeface="Arial" panose="020B0604020202020204" pitchFamily="34" charset="0"/>
              </a:rPr>
              <a:t>Reverend Dr. Martin Luther King stated, “Darkness cannot drive out darkness; only light can do that. Hate cannot drive out hate; only love can do that.”</a:t>
            </a:r>
          </a:p>
        </p:txBody>
      </p:sp>
    </p:spTree>
    <p:extLst>
      <p:ext uri="{BB962C8B-B14F-4D97-AF65-F5344CB8AC3E}">
        <p14:creationId xmlns:p14="http://schemas.microsoft.com/office/powerpoint/2010/main" val="3535736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133600" y="233374"/>
            <a:ext cx="7924800" cy="1138226"/>
          </a:xfrm>
        </p:spPr>
        <p:txBody>
          <a:bodyPr>
            <a:normAutofit fontScale="90000"/>
          </a:bodyPr>
          <a:lstStyle/>
          <a:p>
            <a:pPr>
              <a:defRPr/>
            </a:pPr>
            <a:r>
              <a:rPr lang="en-US" dirty="0">
                <a:effectLst/>
              </a:rPr>
              <a:t>TED Talks on Positive Psychology</a:t>
            </a:r>
            <a:endParaRPr lang="en-US" dirty="0">
              <a:effectLst/>
              <a:latin typeface="Arial" pitchFamily="34" charset="0"/>
            </a:endParaRPr>
          </a:p>
        </p:txBody>
      </p:sp>
      <p:sp>
        <p:nvSpPr>
          <p:cNvPr id="547843" name="Rectangle 3"/>
          <p:cNvSpPr>
            <a:spLocks noGrp="1" noChangeArrowheads="1"/>
          </p:cNvSpPr>
          <p:nvPr>
            <p:ph idx="1"/>
          </p:nvPr>
        </p:nvSpPr>
        <p:spPr>
          <a:xfrm>
            <a:off x="762000" y="1447015"/>
            <a:ext cx="10363200" cy="4789714"/>
          </a:xfrm>
          <a:effectLst/>
        </p:spPr>
        <p:txBody>
          <a:bodyPr>
            <a:noAutofit/>
          </a:bodyPr>
          <a:lstStyle/>
          <a:p>
            <a:pPr>
              <a:lnSpc>
                <a:spcPct val="100000"/>
              </a:lnSpc>
              <a:spcBef>
                <a:spcPts val="300"/>
              </a:spcBef>
            </a:pPr>
            <a:r>
              <a:rPr lang="en-US" sz="2400" dirty="0">
                <a:effectLst/>
              </a:rPr>
              <a:t>Martin Seligman – “The New Era of Positive Psychology” – TED Talks, 2004 </a:t>
            </a:r>
            <a:r>
              <a:rPr lang="en-US" sz="2400" u="sng" dirty="0">
                <a:effectLst/>
                <a:hlinkClick r:id="rId3"/>
              </a:rPr>
              <a:t>https://www.ted.com/talks/martin_seligman_on_the_state_of_psychology</a:t>
            </a:r>
            <a:r>
              <a:rPr lang="en-US" sz="2400" dirty="0">
                <a:effectLst/>
              </a:rPr>
              <a:t> </a:t>
            </a:r>
          </a:p>
          <a:p>
            <a:pPr>
              <a:lnSpc>
                <a:spcPct val="100000"/>
              </a:lnSpc>
              <a:spcBef>
                <a:spcPts val="300"/>
              </a:spcBef>
            </a:pPr>
            <a:r>
              <a:rPr lang="en-US" sz="2400" dirty="0">
                <a:effectLst/>
              </a:rPr>
              <a:t>Dan Gilbert – “The Surprising Science of Happiness – TED Talks, 2004</a:t>
            </a:r>
          </a:p>
          <a:p>
            <a:pPr marL="0" indent="0">
              <a:lnSpc>
                <a:spcPct val="100000"/>
              </a:lnSpc>
              <a:spcBef>
                <a:spcPts val="300"/>
              </a:spcBef>
              <a:buNone/>
            </a:pPr>
            <a:r>
              <a:rPr lang="en-US" sz="2400" u="sng" dirty="0">
                <a:effectLst/>
                <a:hlinkClick r:id="rId4"/>
              </a:rPr>
              <a:t>https://www.ted.com/talks/dan_gilbert_asks_why_are_we_happy#t-14307</a:t>
            </a:r>
            <a:r>
              <a:rPr lang="en-US" sz="2400" dirty="0">
                <a:effectLst/>
              </a:rPr>
              <a:t> </a:t>
            </a:r>
          </a:p>
          <a:p>
            <a:pPr>
              <a:lnSpc>
                <a:spcPct val="100000"/>
              </a:lnSpc>
              <a:spcBef>
                <a:spcPts val="300"/>
              </a:spcBef>
            </a:pPr>
            <a:r>
              <a:rPr lang="en-US" sz="2400" dirty="0">
                <a:effectLst/>
              </a:rPr>
              <a:t>Laura Carstensen – “Older People are Happier” – TED Talks, 2011</a:t>
            </a:r>
          </a:p>
          <a:p>
            <a:pPr marL="0" indent="0">
              <a:lnSpc>
                <a:spcPct val="100000"/>
              </a:lnSpc>
              <a:spcBef>
                <a:spcPts val="300"/>
              </a:spcBef>
              <a:buNone/>
            </a:pPr>
            <a:r>
              <a:rPr lang="en-US" sz="2400" u="sng" dirty="0">
                <a:effectLst/>
                <a:hlinkClick r:id="rId5"/>
              </a:rPr>
              <a:t>https://www.ted.com/talks/laura_carstensen_older_people_are_happier#t-90397</a:t>
            </a:r>
            <a:r>
              <a:rPr lang="en-US" sz="2400" dirty="0">
                <a:effectLst/>
              </a:rPr>
              <a:t> </a:t>
            </a:r>
          </a:p>
          <a:p>
            <a:pPr>
              <a:lnSpc>
                <a:spcPct val="100000"/>
              </a:lnSpc>
              <a:spcBef>
                <a:spcPts val="300"/>
              </a:spcBef>
            </a:pPr>
            <a:r>
              <a:rPr lang="en-US" sz="2400" dirty="0">
                <a:effectLst/>
              </a:rPr>
              <a:t>Shawn </a:t>
            </a:r>
            <a:r>
              <a:rPr lang="en-US" sz="2400" dirty="0" err="1">
                <a:effectLst/>
              </a:rPr>
              <a:t>Achor</a:t>
            </a:r>
            <a:r>
              <a:rPr lang="en-US" sz="2400" dirty="0">
                <a:effectLst/>
              </a:rPr>
              <a:t> – “The Happy Secret to Better Work” – TED Talks, 2011</a:t>
            </a:r>
          </a:p>
          <a:p>
            <a:pPr marL="0" indent="0">
              <a:lnSpc>
                <a:spcPct val="100000"/>
              </a:lnSpc>
              <a:spcBef>
                <a:spcPts val="300"/>
              </a:spcBef>
              <a:buNone/>
            </a:pPr>
            <a:r>
              <a:rPr lang="en-US" sz="2400" u="sng" dirty="0">
                <a:effectLst/>
                <a:hlinkClick r:id="rId6"/>
              </a:rPr>
              <a:t>https://www.ted.com/talks/shawn_achor_the_happy_secret_to_better_work</a:t>
            </a:r>
            <a:r>
              <a:rPr lang="en-US" sz="2400" dirty="0">
                <a:effectLst/>
              </a:rPr>
              <a:t> </a:t>
            </a:r>
          </a:p>
        </p:txBody>
      </p:sp>
    </p:spTree>
    <p:extLst>
      <p:ext uri="{BB962C8B-B14F-4D97-AF65-F5344CB8AC3E}">
        <p14:creationId xmlns:p14="http://schemas.microsoft.com/office/powerpoint/2010/main" val="3658988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lnSpcReduction="10000"/>
          </a:bodyPr>
          <a:lstStyle/>
          <a:p>
            <a:r>
              <a:rPr lang="en-US" dirty="0">
                <a:effectLst/>
              </a:rPr>
              <a:t>Carl Dweck – “The Power if Believing that You can Improve” – TEDx, 2014</a:t>
            </a:r>
          </a:p>
          <a:p>
            <a:pPr marL="0" indent="0">
              <a:buNone/>
            </a:pPr>
            <a:r>
              <a:rPr lang="en-US" u="sng" dirty="0">
                <a:effectLst/>
                <a:hlinkClick r:id="rId3"/>
              </a:rPr>
              <a:t>https://www.ted.com/talks/carol_dweck_the_power_of_believing_that_you_can_improve</a:t>
            </a:r>
            <a:r>
              <a:rPr lang="en-US" dirty="0">
                <a:effectLst/>
              </a:rPr>
              <a:t> </a:t>
            </a:r>
          </a:p>
          <a:p>
            <a:r>
              <a:rPr lang="en-US" dirty="0">
                <a:effectLst/>
              </a:rPr>
              <a:t>Ryan </a:t>
            </a:r>
            <a:r>
              <a:rPr lang="en-US" dirty="0" err="1">
                <a:effectLst/>
              </a:rPr>
              <a:t>Niemiec</a:t>
            </a:r>
            <a:r>
              <a:rPr lang="en-US" dirty="0">
                <a:effectLst/>
              </a:rPr>
              <a:t> – “A Universal Language that Describes What’s Best in Us” – TEDx, 2017</a:t>
            </a:r>
          </a:p>
          <a:p>
            <a:pPr marL="0" indent="0">
              <a:buNone/>
            </a:pPr>
            <a:r>
              <a:rPr lang="en-US" u="sng" dirty="0">
                <a:effectLst/>
                <a:hlinkClick r:id="rId4"/>
              </a:rPr>
              <a:t>https://www.youtube.com/watch?v=DMWck0mKGWc</a:t>
            </a:r>
            <a:r>
              <a:rPr lang="en-US" dirty="0">
                <a:effectLst/>
              </a:rPr>
              <a:t> </a:t>
            </a:r>
          </a:p>
          <a:p>
            <a:r>
              <a:rPr lang="en-US" dirty="0">
                <a:effectLst/>
              </a:rPr>
              <a:t>Jennifer Stellar – “The Positive Effects of Positive Emotions” – TEDMED, 2016</a:t>
            </a:r>
          </a:p>
          <a:p>
            <a:pPr marL="0" indent="0">
              <a:buNone/>
            </a:pPr>
            <a:r>
              <a:rPr lang="en-US" u="sng" dirty="0">
                <a:effectLst/>
                <a:hlinkClick r:id="rId5"/>
              </a:rPr>
              <a:t>https://www.youtube.com/watch?v=PU0QOKIPU9o</a:t>
            </a:r>
            <a:endParaRPr lang="en-US" u="sng" dirty="0">
              <a:effectLst/>
            </a:endParaRPr>
          </a:p>
          <a:p>
            <a:r>
              <a:rPr lang="en-US" dirty="0">
                <a:effectLst/>
              </a:rPr>
              <a:t>Matt Killingsworth – “Want to be Happier? Stay in the Moment – </a:t>
            </a:r>
            <a:r>
              <a:rPr lang="en-US" dirty="0" err="1">
                <a:effectLst/>
              </a:rPr>
              <a:t>TEDxCambridge</a:t>
            </a:r>
            <a:r>
              <a:rPr lang="en-US" dirty="0">
                <a:effectLst/>
              </a:rPr>
              <a:t>, 2001</a:t>
            </a:r>
          </a:p>
          <a:p>
            <a:pPr marL="0" indent="0">
              <a:buNone/>
            </a:pPr>
            <a:r>
              <a:rPr lang="en-US" u="sng" dirty="0">
                <a:effectLst/>
                <a:hlinkClick r:id="rId6"/>
              </a:rPr>
              <a:t>https://www.ted.com/talks/matt_killingsworth_want_to_be_happier_stay_in_the_moment</a:t>
            </a:r>
            <a:endParaRPr lang="en-US" dirty="0">
              <a:effectLst/>
            </a:endParaRPr>
          </a:p>
          <a:p>
            <a:r>
              <a:rPr lang="en-US" dirty="0">
                <a:effectLst/>
              </a:rPr>
              <a:t>Barbara Fredrickson – “The Positivity Ratio” – 2011</a:t>
            </a:r>
          </a:p>
          <a:p>
            <a:pPr marL="0" indent="0">
              <a:buNone/>
            </a:pPr>
            <a:r>
              <a:rPr lang="en-US" u="sng" dirty="0">
                <a:effectLst/>
                <a:hlinkClick r:id="rId7"/>
              </a:rPr>
              <a:t>https://www.youtube.com/watch?v=_hFzxfQpLjM&amp;t=55s</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551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7843">
                                            <p:txEl>
                                              <p:pRg st="8" end="8"/>
                                            </p:txEl>
                                          </p:spTgt>
                                        </p:tgtEl>
                                        <p:attrNameLst>
                                          <p:attrName>style.visibility</p:attrName>
                                        </p:attrNameLst>
                                      </p:cBhvr>
                                      <p:to>
                                        <p:strVal val="visible"/>
                                      </p:to>
                                    </p:set>
                                    <p:animEffect transition="in" filter="wipe(left)">
                                      <p:cBhvr>
                                        <p:cTn id="47" dur="500"/>
                                        <p:tgtEl>
                                          <p:spTgt spid="5478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7843">
                                            <p:txEl>
                                              <p:pRg st="9" end="9"/>
                                            </p:txEl>
                                          </p:spTgt>
                                        </p:tgtEl>
                                        <p:attrNameLst>
                                          <p:attrName>style.visibility</p:attrName>
                                        </p:attrNameLst>
                                      </p:cBhvr>
                                      <p:to>
                                        <p:strVal val="visible"/>
                                      </p:to>
                                    </p:set>
                                    <p:animEffect transition="in" filter="wipe(left)">
                                      <p:cBhvr>
                                        <p:cTn id="52" dur="500"/>
                                        <p:tgtEl>
                                          <p:spTgt spid="547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fontScale="92500" lnSpcReduction="10000"/>
          </a:bodyPr>
          <a:lstStyle/>
          <a:p>
            <a:r>
              <a:rPr lang="en-US" dirty="0">
                <a:effectLst/>
              </a:rPr>
              <a:t>Mihaly Csikszentmihalyi  – “Flow, the Secret to happiness” – TED, 2004</a:t>
            </a:r>
          </a:p>
          <a:p>
            <a:pPr marL="0" indent="0">
              <a:buNone/>
            </a:pPr>
            <a:r>
              <a:rPr lang="en-US" u="sng" dirty="0">
                <a:effectLst/>
                <a:hlinkClick r:id="rId3"/>
              </a:rPr>
              <a:t>https://www.ted.com/talks/mihaly_csikszentmihalyi_on_flow</a:t>
            </a:r>
            <a:r>
              <a:rPr lang="en-US" dirty="0">
                <a:effectLst/>
              </a:rPr>
              <a:t>  </a:t>
            </a:r>
          </a:p>
          <a:p>
            <a:r>
              <a:rPr lang="en-US" dirty="0">
                <a:effectLst/>
              </a:rPr>
              <a:t>Robert Waldinger – “What Makes a Good Life? Lessons from the Longest Study on Happiness” – </a:t>
            </a:r>
            <a:r>
              <a:rPr lang="en-US" dirty="0" err="1">
                <a:effectLst/>
              </a:rPr>
              <a:t>TEDxBeaconStreet</a:t>
            </a:r>
            <a:r>
              <a:rPr lang="en-US" dirty="0">
                <a:effectLst/>
              </a:rPr>
              <a:t>, 2015</a:t>
            </a:r>
          </a:p>
          <a:p>
            <a:pPr marL="0" indent="0">
              <a:buNone/>
            </a:pPr>
            <a:r>
              <a:rPr lang="en-US" u="sng" dirty="0">
                <a:effectLst/>
                <a:hlinkClick r:id="rId4"/>
              </a:rPr>
              <a:t>https://www.ted.com/talks/robert_waldinger_what_makes_a_good_life_lessons_from_the_longest_study_on_happiness</a:t>
            </a:r>
            <a:r>
              <a:rPr lang="en-US" dirty="0">
                <a:effectLst/>
              </a:rPr>
              <a:t>  </a:t>
            </a:r>
          </a:p>
          <a:p>
            <a:r>
              <a:rPr lang="en-US" dirty="0">
                <a:effectLst/>
              </a:rPr>
              <a:t>Susan Pinker – “The Secret to Living Longer May Be Your Social Life” – TED, 2017</a:t>
            </a:r>
          </a:p>
          <a:p>
            <a:pPr marL="0" indent="0">
              <a:buNone/>
            </a:pPr>
            <a:r>
              <a:rPr lang="en-US" u="sng" dirty="0">
                <a:effectLst/>
                <a:hlinkClick r:id="rId5"/>
              </a:rPr>
              <a:t>https://www.ted.com/talks/susan_pinker_the_secret_to_living_longer_may_be_your_social_life?referrer=playlist-the_secret_to_lifelong_friendship</a:t>
            </a:r>
            <a:r>
              <a:rPr lang="en-US" dirty="0">
                <a:effectLst/>
              </a:rPr>
              <a:t> </a:t>
            </a:r>
            <a:r>
              <a:rPr lang="en-US" b="1" dirty="0">
                <a:effectLst/>
              </a:rPr>
              <a:t> </a:t>
            </a:r>
            <a:endParaRPr lang="en-US" dirty="0">
              <a:effectLst/>
            </a:endParaRPr>
          </a:p>
          <a:p>
            <a:r>
              <a:rPr lang="en-US" dirty="0">
                <a:effectLst/>
              </a:rPr>
              <a:t>Sherry Turkle – “Connected, but Alone?” – TED, 2012</a:t>
            </a:r>
          </a:p>
          <a:p>
            <a:pPr marL="0" indent="0">
              <a:buNone/>
            </a:pPr>
            <a:r>
              <a:rPr lang="en-US" u="sng" dirty="0">
                <a:effectLst/>
                <a:hlinkClick r:id="rId6"/>
              </a:rPr>
              <a:t>https://www.ted.com/talks/sherry_turkle_alone_together</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970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a:bodyPr>
          <a:lstStyle/>
          <a:p>
            <a:r>
              <a:rPr lang="en-US" dirty="0">
                <a:effectLst/>
              </a:rPr>
              <a:t>Peter Gabriel – “Fight Injustice with Raw Video” – TED, 2006</a:t>
            </a:r>
          </a:p>
          <a:p>
            <a:pPr marL="0" indent="0">
              <a:buNone/>
            </a:pPr>
            <a:r>
              <a:rPr lang="en-US" u="sng" dirty="0">
                <a:effectLst/>
                <a:hlinkClick r:id="rId3"/>
              </a:rPr>
              <a:t>https://www.ted.com/talks/peter_gabriel_fights_injustice_with_video</a:t>
            </a:r>
            <a:r>
              <a:rPr lang="en-US" dirty="0">
                <a:effectLst/>
              </a:rPr>
              <a:t> </a:t>
            </a:r>
          </a:p>
          <a:p>
            <a:r>
              <a:rPr lang="en-US" dirty="0">
                <a:effectLst/>
              </a:rPr>
              <a:t>Jonathan Haidt – “Religion, Evolution, and the Ecstasy of </a:t>
            </a:r>
            <a:r>
              <a:rPr lang="en-US" dirty="0" err="1">
                <a:effectLst/>
              </a:rPr>
              <a:t>Self_Transcendence</a:t>
            </a:r>
            <a:r>
              <a:rPr lang="en-US" dirty="0">
                <a:effectLst/>
              </a:rPr>
              <a:t>” – TED, 2012</a:t>
            </a:r>
          </a:p>
          <a:p>
            <a:pPr marL="0" indent="0">
              <a:buNone/>
            </a:pPr>
            <a:r>
              <a:rPr lang="en-US" u="sng" dirty="0">
                <a:effectLst/>
                <a:hlinkClick r:id="rId4"/>
              </a:rPr>
              <a:t>https://www.ted.com/talks/jonathan_haidt_humanity_s_stairway_to_self_transcendence</a:t>
            </a:r>
            <a:r>
              <a:rPr lang="en-US" dirty="0">
                <a:effectLst/>
              </a:rPr>
              <a:t>  </a:t>
            </a:r>
          </a:p>
          <a:p>
            <a:r>
              <a:rPr lang="en-US" dirty="0">
                <a:effectLst/>
              </a:rPr>
              <a:t>Susan Cain – The Power of Introverts – TED, 2012</a:t>
            </a:r>
          </a:p>
          <a:p>
            <a:pPr marL="0" indent="0">
              <a:buNone/>
            </a:pPr>
            <a:r>
              <a:rPr lang="en-US" u="sng" dirty="0">
                <a:effectLst/>
                <a:hlinkClick r:id="rId5"/>
              </a:rPr>
              <a:t>https://www.ted.com/talks/susan_cain_the_power_of_introverts</a:t>
            </a:r>
            <a:r>
              <a:rPr lang="en-US" dirty="0">
                <a:effectLst/>
              </a:rPr>
              <a:t>  </a:t>
            </a:r>
          </a:p>
          <a:p>
            <a:r>
              <a:rPr lang="en-US" dirty="0">
                <a:effectLst/>
              </a:rPr>
              <a:t>Angela Duckworth – “Grit: The Power of Passion and Perseverance” – TED, 2013</a:t>
            </a:r>
          </a:p>
          <a:p>
            <a:pPr marL="0" indent="0">
              <a:buNone/>
            </a:pPr>
            <a:r>
              <a:rPr lang="en-US" u="sng" dirty="0">
                <a:effectLst/>
                <a:hlinkClick r:id="rId6"/>
              </a:rPr>
              <a:t>https://www.ted.com/talks/angela_lee_duckworth_grit_the_power_of_passion_and_perseverance</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129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7843">
                                            <p:txEl>
                                              <p:pRg st="7" end="7"/>
                                            </p:txEl>
                                          </p:spTgt>
                                        </p:tgtEl>
                                        <p:attrNameLst>
                                          <p:attrName>style.visibility</p:attrName>
                                        </p:attrNameLst>
                                      </p:cBhvr>
                                      <p:to>
                                        <p:strVal val="visible"/>
                                      </p:to>
                                    </p:set>
                                    <p:animEffect transition="in" filter="wipe(left)">
                                      <p:cBhvr>
                                        <p:cTn id="42" dur="500"/>
                                        <p:tgtEl>
                                          <p:spTgt spid="547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53765" y="233374"/>
            <a:ext cx="9483365" cy="1138226"/>
          </a:xfrm>
        </p:spPr>
        <p:txBody>
          <a:bodyPr>
            <a:normAutofit fontScale="90000"/>
          </a:bodyPr>
          <a:lstStyle/>
          <a:p>
            <a:pPr algn="ctr" eaLnBrk="1" hangingPunct="1">
              <a:defRPr/>
            </a:pPr>
            <a:r>
              <a:rPr lang="en-US" dirty="0">
                <a:effectLst/>
                <a:latin typeface="Arial" pitchFamily="34" charset="0"/>
              </a:rPr>
              <a:t>TED Talks on Positive Psychology </a:t>
            </a:r>
            <a:r>
              <a:rPr lang="en-US" sz="3600" dirty="0">
                <a:effectLst/>
                <a:latin typeface="Arial" pitchFamily="34" charset="0"/>
              </a:rPr>
              <a:t>(cont.)</a:t>
            </a:r>
            <a:endParaRPr lang="en-US" dirty="0">
              <a:effectLst/>
              <a:latin typeface="Arial" pitchFamily="34" charset="0"/>
            </a:endParaRPr>
          </a:p>
        </p:txBody>
      </p:sp>
      <p:sp>
        <p:nvSpPr>
          <p:cNvPr id="547843" name="Rectangle 3"/>
          <p:cNvSpPr>
            <a:spLocks noGrp="1" noChangeArrowheads="1"/>
          </p:cNvSpPr>
          <p:nvPr>
            <p:ph idx="1"/>
          </p:nvPr>
        </p:nvSpPr>
        <p:spPr>
          <a:xfrm>
            <a:off x="762000" y="1371600"/>
            <a:ext cx="10363200" cy="4789714"/>
          </a:xfrm>
          <a:effectLst/>
        </p:spPr>
        <p:txBody>
          <a:bodyPr>
            <a:normAutofit/>
          </a:bodyPr>
          <a:lstStyle/>
          <a:p>
            <a:r>
              <a:rPr lang="en-US" dirty="0">
                <a:effectLst/>
              </a:rPr>
              <a:t>Simon Sinek – “Why Good Leaders Make You Feel Safe” – TED, 2014</a:t>
            </a:r>
          </a:p>
          <a:p>
            <a:pPr marL="0" indent="0">
              <a:buNone/>
            </a:pPr>
            <a:r>
              <a:rPr lang="en-US" u="sng" dirty="0">
                <a:effectLst/>
                <a:hlinkClick r:id="rId3"/>
              </a:rPr>
              <a:t>https://www.ted.com/talks/simon_sinek_why_good_leaders_make_you_feel_safe</a:t>
            </a:r>
            <a:r>
              <a:rPr lang="en-US" dirty="0">
                <a:effectLst/>
              </a:rPr>
              <a:t> </a:t>
            </a:r>
          </a:p>
          <a:p>
            <a:r>
              <a:rPr lang="en-US" dirty="0">
                <a:effectLst/>
              </a:rPr>
              <a:t>Carl Dweck – “The Power of Believing that You can Improve” – TEDx, 2014</a:t>
            </a:r>
          </a:p>
          <a:p>
            <a:pPr marL="0" indent="0">
              <a:buNone/>
            </a:pPr>
            <a:r>
              <a:rPr lang="en-US" u="sng" dirty="0">
                <a:effectLst/>
                <a:hlinkClick r:id="rId4"/>
              </a:rPr>
              <a:t>https://www.ted.com/talks/carol_dweck_the_power_of_believing_that_you_can_improve</a:t>
            </a:r>
            <a:r>
              <a:rPr lang="en-US" dirty="0">
                <a:effectLst/>
              </a:rPr>
              <a:t> </a:t>
            </a:r>
          </a:p>
          <a:p>
            <a:r>
              <a:rPr lang="en-US" dirty="0">
                <a:effectLst/>
              </a:rPr>
              <a:t>Ryan </a:t>
            </a:r>
            <a:r>
              <a:rPr lang="en-US" dirty="0" err="1">
                <a:effectLst/>
              </a:rPr>
              <a:t>Niemiec</a:t>
            </a:r>
            <a:r>
              <a:rPr lang="en-US" dirty="0">
                <a:effectLst/>
              </a:rPr>
              <a:t> – “A Universal Language that Describes What’s Best in Us” – TEDx, 2017</a:t>
            </a:r>
          </a:p>
          <a:p>
            <a:pPr marL="0" indent="0">
              <a:buNone/>
            </a:pPr>
            <a:r>
              <a:rPr lang="en-US" u="sng" dirty="0">
                <a:effectLst/>
                <a:hlinkClick r:id="rId5"/>
              </a:rPr>
              <a:t>https://www.youtube.com/watch?v=DMWck0mKGWc</a:t>
            </a:r>
            <a:r>
              <a:rPr lang="en-US" dirty="0">
                <a:effectLst/>
              </a:rPr>
              <a:t>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553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71599" y="2362815"/>
            <a:ext cx="9255211" cy="923330"/>
          </a:xfrm>
          <a:prstGeom prst="rect">
            <a:avLst/>
          </a:prstGeom>
          <a:noFill/>
        </p:spPr>
        <p:txBody>
          <a:bodyPr wrap="square" rtlCol="0">
            <a:spAutoFit/>
          </a:bodyPr>
          <a:lstStyle/>
          <a:p>
            <a:pPr algn="ctr"/>
            <a:r>
              <a:rPr lang="en-US" sz="5400" dirty="0">
                <a:solidFill>
                  <a:prstClr val="white"/>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6904055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p:val>
                                            <p:fltVal val="0"/>
                                          </p:val>
                                        </p:tav>
                                        <p:tav tm="100000">
                                          <p:val>
                                            <p:strVal val="#ppt_w"/>
                                          </p:val>
                                        </p:tav>
                                      </p:tavLst>
                                    </p:anim>
                                    <p:anim calcmode="lin" valueType="num">
                                      <p:cBhvr>
                                        <p:cTn id="8" dur="5000" fill="hold"/>
                                        <p:tgtEl>
                                          <p:spTgt spid="13"/>
                                        </p:tgtEl>
                                        <p:attrNameLst>
                                          <p:attrName>ppt_h</p:attrName>
                                        </p:attrNameLst>
                                      </p:cBhvr>
                                      <p:tavLst>
                                        <p:tav tm="0">
                                          <p:val>
                                            <p:fltVal val="0"/>
                                          </p:val>
                                        </p:tav>
                                        <p:tav tm="100000">
                                          <p:val>
                                            <p:strVal val="#ppt_h"/>
                                          </p:val>
                                        </p:tav>
                                      </p:tavLst>
                                    </p:anim>
                                    <p:animEffect transition="in" filter="fade">
                                      <p:cBhvr>
                                        <p:cTn id="9" dur="5000"/>
                                        <p:tgtEl>
                                          <p:spTgt spid="13"/>
                                        </p:tgtEl>
                                      </p:cBhvr>
                                    </p:animEffect>
                                  </p:childTnLst>
                                </p:cTn>
                              </p:par>
                            </p:childTnLst>
                          </p:cTn>
                        </p:par>
                        <p:par>
                          <p:cTn id="10" fill="hold">
                            <p:stCondLst>
                              <p:cond delay="5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par>
                          <p:cTn id="17" fill="hold">
                            <p:stCondLst>
                              <p:cond delay="6000"/>
                            </p:stCondLst>
                            <p:childTnLst>
                              <p:par>
                                <p:cTn id="18" presetID="10" presetClass="exit" presetSubtype="0" fill="hold" grpId="2" nodeType="afterEffect">
                                  <p:stCondLst>
                                    <p:cond delay="0"/>
                                  </p:stCondLst>
                                  <p:childTnLst>
                                    <p:animEffect transition="out" filter="fade">
                                      <p:cBhvr>
                                        <p:cTn id="19" dur="5000"/>
                                        <p:tgtEl>
                                          <p:spTgt spid="13"/>
                                        </p:tgtEl>
                                      </p:cBhvr>
                                    </p:animEffect>
                                    <p:set>
                                      <p:cBhvr>
                                        <p:cTn id="20"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164284"/>
            <a:ext cx="8229600" cy="1287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Convocation</a:t>
            </a:r>
          </a:p>
        </p:txBody>
      </p:sp>
      <p:sp>
        <p:nvSpPr>
          <p:cNvPr id="146435" name="Rectangle 3"/>
          <p:cNvSpPr>
            <a:spLocks noGrp="1" noChangeArrowheads="1"/>
          </p:cNvSpPr>
          <p:nvPr>
            <p:ph type="body" idx="4294967295"/>
          </p:nvPr>
        </p:nvSpPr>
        <p:spPr>
          <a:xfrm>
            <a:off x="791935" y="1536307"/>
            <a:ext cx="10368643" cy="3575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sz="2800" dirty="0">
                <a:solidFill>
                  <a:schemeClr val="bg1"/>
                </a:solidFill>
                <a:latin typeface="Arial" panose="020B0604020202020204" pitchFamily="34" charset="0"/>
                <a:cs typeface="Arial" panose="020B0604020202020204" pitchFamily="34" charset="0"/>
              </a:rPr>
              <a:t>“We are here to speak to commonalities that underlie successful clinical work…. In the evolution of the infant discipline of psychotherapy, the first 100 years have been divergent. It has been a period of growth, consisting of flowers and weeds. Especially in the last 40 years, there has been a proliferation of discrete schools. Perhaps we can begin this second century in a way that is more convergent (</a:t>
            </a:r>
            <a:r>
              <a:rPr lang="en-US" altLang="en-US" sz="2800" dirty="0" err="1">
                <a:solidFill>
                  <a:schemeClr val="bg1"/>
                </a:solidFill>
                <a:latin typeface="Arial" panose="020B0604020202020204" pitchFamily="34" charset="0"/>
                <a:cs typeface="Arial" panose="020B0604020202020204" pitchFamily="34" charset="0"/>
              </a:rPr>
              <a:t>Zeig</a:t>
            </a:r>
            <a:r>
              <a:rPr lang="en-US" altLang="en-US" sz="2800" dirty="0">
                <a:solidFill>
                  <a:schemeClr val="bg1"/>
                </a:solidFill>
                <a:latin typeface="Arial" panose="020B0604020202020204" pitchFamily="34" charset="0"/>
                <a:cs typeface="Arial" panose="020B0604020202020204" pitchFamily="34" charset="0"/>
              </a:rPr>
              <a:t>, 1987, p. xxvii).</a:t>
            </a:r>
            <a:endParaRPr lang="en-US" altLang="en-US" sz="2400" dirty="0">
              <a:solidFill>
                <a:schemeClr val="bg1"/>
              </a:solidFill>
              <a:latin typeface="Arial" panose="020B0604020202020204" pitchFamily="34" charset="0"/>
              <a:cs typeface="Arial" panose="020B0604020202020204" pitchFamily="34" charset="0"/>
            </a:endParaRPr>
          </a:p>
          <a:p>
            <a:pPr>
              <a:buSzPct val="85000"/>
              <a:buFontTx/>
              <a:buNone/>
            </a:pPr>
            <a:endParaRPr lang="en-US" altLang="en-US" sz="10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55093" y="5321694"/>
            <a:ext cx="9903279" cy="584775"/>
          </a:xfrm>
          <a:prstGeom prst="rect">
            <a:avLst/>
          </a:prstGeom>
          <a:noFill/>
        </p:spPr>
        <p:txBody>
          <a:bodyPr wrap="square" rtlCol="0">
            <a:spAutoFit/>
          </a:bodyPr>
          <a:lstStyle/>
          <a:p>
            <a:pPr defTabSz="457189">
              <a:defRPr/>
            </a:pP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J. K. (1987). Introduction. In J. K. </a:t>
            </a: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(Ed.), </a:t>
            </a:r>
            <a:r>
              <a:rPr lang="en-US" altLang="en-US" sz="1600" i="1" dirty="0">
                <a:solidFill>
                  <a:schemeClr val="bg1"/>
                </a:solidFill>
                <a:latin typeface="Arial" panose="020B0604020202020204" pitchFamily="34" charset="0"/>
                <a:cs typeface="Arial" panose="020B0604020202020204" pitchFamily="34" charset="0"/>
              </a:rPr>
              <a:t>The evolution of psychotherapy </a:t>
            </a:r>
            <a:r>
              <a:rPr lang="en-US" altLang="en-US" sz="1600" dirty="0">
                <a:solidFill>
                  <a:schemeClr val="bg1"/>
                </a:solidFill>
                <a:latin typeface="Arial" panose="020B0604020202020204" pitchFamily="34" charset="0"/>
                <a:cs typeface="Arial" panose="020B0604020202020204" pitchFamily="34" charset="0"/>
              </a:rPr>
              <a:t>(pp. xv-xxviii). New </a:t>
            </a:r>
          </a:p>
          <a:p>
            <a:pPr defTabSz="457189">
              <a:defRPr/>
            </a:pPr>
            <a:r>
              <a:rPr lang="en-US" altLang="en-US" sz="1600" dirty="0">
                <a:solidFill>
                  <a:schemeClr val="bg1"/>
                </a:solidFill>
                <a:latin typeface="Arial" panose="020B0604020202020204" pitchFamily="34" charset="0"/>
                <a:cs typeface="Arial" panose="020B0604020202020204" pitchFamily="34" charset="0"/>
              </a:rPr>
              <a:t>     York: Brunner/Mazel.</a:t>
            </a:r>
          </a:p>
        </p:txBody>
      </p:sp>
    </p:spTree>
    <p:extLst>
      <p:ext uri="{BB962C8B-B14F-4D97-AF65-F5344CB8AC3E}">
        <p14:creationId xmlns:p14="http://schemas.microsoft.com/office/powerpoint/2010/main" val="596655036"/>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196652"/>
            <a:ext cx="8229600" cy="14100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Experience</a:t>
            </a:r>
          </a:p>
        </p:txBody>
      </p:sp>
      <p:sp>
        <p:nvSpPr>
          <p:cNvPr id="146435" name="Rectangle 3"/>
          <p:cNvSpPr>
            <a:spLocks noGrp="1" noChangeArrowheads="1"/>
          </p:cNvSpPr>
          <p:nvPr>
            <p:ph type="body" idx="4294967295"/>
          </p:nvPr>
        </p:nvSpPr>
        <p:spPr>
          <a:xfrm>
            <a:off x="791935" y="1606698"/>
            <a:ext cx="10368643" cy="37571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300"/>
              </a:spcBef>
              <a:buClr>
                <a:schemeClr val="bg1"/>
              </a:buClr>
              <a:buSzPct val="85000"/>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Joseph </a:t>
            </a:r>
            <a:r>
              <a:rPr lang="en-US" altLang="en-US" sz="2600" dirty="0" err="1">
                <a:solidFill>
                  <a:schemeClr val="bg1"/>
                </a:solidFill>
                <a:latin typeface="Arial" panose="020B0604020202020204" pitchFamily="34" charset="0"/>
                <a:cs typeface="Arial" panose="020B0604020202020204" pitchFamily="34" charset="0"/>
              </a:rPr>
              <a:t>Wolpe</a:t>
            </a:r>
            <a:r>
              <a:rPr lang="en-US" altLang="en-US" sz="2600" dirty="0">
                <a:solidFill>
                  <a:schemeClr val="bg1"/>
                </a:solidFill>
                <a:latin typeface="Arial" panose="020B0604020202020204" pitchFamily="34" charset="0"/>
                <a:cs typeface="Arial" panose="020B0604020202020204" pitchFamily="34" charset="0"/>
              </a:rPr>
              <a:t> referred to the conference as a “babble of conflicting voices” (Leo, 1985, p. 59).</a:t>
            </a:r>
          </a:p>
          <a:p>
            <a:pPr>
              <a:spcBef>
                <a:spcPts val="300"/>
              </a:spcBef>
              <a:buClr>
                <a:schemeClr val="bg1"/>
              </a:buClr>
              <a:buSzPct val="85000"/>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In a review by </a:t>
            </a:r>
            <a:r>
              <a:rPr lang="en-US" altLang="en-US" sz="2600" i="1" dirty="0">
                <a:solidFill>
                  <a:schemeClr val="bg1"/>
                </a:solidFill>
                <a:latin typeface="Arial" panose="020B0604020202020204" pitchFamily="34" charset="0"/>
                <a:cs typeface="Arial" panose="020B0604020202020204" pitchFamily="34" charset="0"/>
              </a:rPr>
              <a:t>Time</a:t>
            </a:r>
            <a:r>
              <a:rPr lang="en-US" altLang="en-US" sz="2600" dirty="0">
                <a:solidFill>
                  <a:schemeClr val="bg1"/>
                </a:solidFill>
                <a:latin typeface="Arial" panose="020B0604020202020204" pitchFamily="34" charset="0"/>
                <a:cs typeface="Arial" panose="020B0604020202020204" pitchFamily="34" charset="0"/>
              </a:rPr>
              <a:t> magazine, one attendee commented, ''All the experts are here, and none of them agree'' (p. 59).</a:t>
            </a:r>
          </a:p>
          <a:p>
            <a:pPr>
              <a:spcBef>
                <a:spcPts val="300"/>
              </a:spcBef>
              <a:buClr>
                <a:schemeClr val="bg1"/>
              </a:buClr>
              <a:buSzPct val="85000"/>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In attempting to present their own position in its clearest, least complicated, and most elementary form for the large audience, the speakers created and subsequently demolished caricatures of opposing viewpoints…. (Shapiro, 1987, p. 66)</a:t>
            </a:r>
          </a:p>
        </p:txBody>
      </p:sp>
      <p:sp>
        <p:nvSpPr>
          <p:cNvPr id="2" name="TextBox 1"/>
          <p:cNvSpPr txBox="1"/>
          <p:nvPr/>
        </p:nvSpPr>
        <p:spPr>
          <a:xfrm>
            <a:off x="911678" y="5530236"/>
            <a:ext cx="10368643" cy="769634"/>
          </a:xfrm>
          <a:prstGeom prst="rect">
            <a:avLst/>
          </a:prstGeom>
          <a:noFill/>
        </p:spPr>
        <p:txBody>
          <a:bodyPr wrap="square" rtlCol="0">
            <a:spAutoFit/>
          </a:bodyPr>
          <a:lstStyle/>
          <a:p>
            <a:pPr defTabSz="457189">
              <a:defRPr/>
            </a:pPr>
            <a:r>
              <a:rPr lang="en-US" altLang="en-US" sz="1467" dirty="0">
                <a:solidFill>
                  <a:schemeClr val="bg1"/>
                </a:solidFill>
                <a:latin typeface="Arial" panose="020B0604020202020204" pitchFamily="34" charset="0"/>
                <a:cs typeface="Arial" panose="020B0604020202020204" pitchFamily="34" charset="0"/>
              </a:rPr>
              <a:t>Leo, J. (1985). A therapist in every corner: Harmony was the goal, but participants seemed out of tune. </a:t>
            </a:r>
            <a:r>
              <a:rPr lang="en-US" altLang="en-US" sz="1467" i="1" dirty="0">
                <a:solidFill>
                  <a:schemeClr val="bg1"/>
                </a:solidFill>
                <a:latin typeface="Arial" panose="020B0604020202020204" pitchFamily="34" charset="0"/>
                <a:cs typeface="Arial" panose="020B0604020202020204" pitchFamily="34" charset="0"/>
              </a:rPr>
              <a:t>Time, 126</a:t>
            </a:r>
            <a:r>
              <a:rPr lang="en-US" altLang="en-US" sz="1467" dirty="0">
                <a:solidFill>
                  <a:schemeClr val="bg1"/>
                </a:solidFill>
                <a:latin typeface="Arial" panose="020B0604020202020204" pitchFamily="34" charset="0"/>
                <a:cs typeface="Arial" panose="020B0604020202020204" pitchFamily="34" charset="0"/>
              </a:rPr>
              <a:t>(25), 59.</a:t>
            </a:r>
          </a:p>
          <a:p>
            <a:pPr defTabSz="457189">
              <a:defRPr/>
            </a:pPr>
            <a:r>
              <a:rPr lang="en-US" altLang="en-US" sz="1467" dirty="0">
                <a:solidFill>
                  <a:schemeClr val="bg1"/>
                </a:solidFill>
                <a:latin typeface="Arial" panose="020B0604020202020204" pitchFamily="34" charset="0"/>
                <a:cs typeface="Arial" panose="020B0604020202020204" pitchFamily="34" charset="0"/>
              </a:rPr>
              <a:t>Shapiro, J. L. (1987). Message from the master on breaking old ground. The evolution of psychotherapy  conference. </a:t>
            </a:r>
          </a:p>
          <a:p>
            <a:pPr defTabSz="457189">
              <a:defRPr/>
            </a:pPr>
            <a:r>
              <a:rPr lang="en-US" altLang="en-US" sz="1467" i="1" dirty="0">
                <a:solidFill>
                  <a:schemeClr val="bg1"/>
                </a:solidFill>
                <a:latin typeface="Arial" panose="020B0604020202020204" pitchFamily="34" charset="0"/>
                <a:cs typeface="Arial" panose="020B0604020202020204" pitchFamily="34" charset="0"/>
              </a:rPr>
              <a:t>     Psychotherapy in Private Practice, 5</a:t>
            </a:r>
            <a:r>
              <a:rPr lang="en-US" altLang="en-US" sz="1467" dirty="0">
                <a:solidFill>
                  <a:schemeClr val="bg1"/>
                </a:solidFill>
                <a:latin typeface="Arial" panose="020B0604020202020204" pitchFamily="34" charset="0"/>
                <a:cs typeface="Arial" panose="020B0604020202020204" pitchFamily="34" charset="0"/>
              </a:rPr>
              <a:t>(3), 65-72.</a:t>
            </a:r>
          </a:p>
        </p:txBody>
      </p:sp>
    </p:spTree>
    <p:extLst>
      <p:ext uri="{BB962C8B-B14F-4D97-AF65-F5344CB8AC3E}">
        <p14:creationId xmlns:p14="http://schemas.microsoft.com/office/powerpoint/2010/main" val="3571153935"/>
      </p:ext>
    </p:extLst>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1981200" y="0"/>
            <a:ext cx="8229600" cy="15363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en-US" altLang="en-US" sz="4000" b="0" dirty="0">
                <a:solidFill>
                  <a:schemeClr val="bg1"/>
                </a:solidFill>
                <a:latin typeface="Arial" panose="020B0604020202020204" pitchFamily="34" charset="0"/>
                <a:cs typeface="Arial" panose="020B0604020202020204" pitchFamily="34" charset="0"/>
              </a:rPr>
              <a:t>The Evolution of Psychotherapy (1985)</a:t>
            </a:r>
            <a:br>
              <a:rPr lang="en-US" altLang="en-US" sz="4000" b="0" dirty="0">
                <a:solidFill>
                  <a:schemeClr val="bg1"/>
                </a:solidFill>
                <a:latin typeface="Arial" panose="020B0604020202020204" pitchFamily="34" charset="0"/>
                <a:cs typeface="Arial" panose="020B0604020202020204" pitchFamily="34" charset="0"/>
              </a:rPr>
            </a:br>
            <a:r>
              <a:rPr lang="en-US" altLang="en-US" sz="4000" b="0" dirty="0">
                <a:solidFill>
                  <a:schemeClr val="bg1"/>
                </a:solidFill>
                <a:latin typeface="Arial" panose="020B0604020202020204" pitchFamily="34" charset="0"/>
                <a:cs typeface="Arial" panose="020B0604020202020204" pitchFamily="34" charset="0"/>
              </a:rPr>
              <a:t>The Conclusion</a:t>
            </a:r>
          </a:p>
        </p:txBody>
      </p:sp>
      <p:sp>
        <p:nvSpPr>
          <p:cNvPr id="146435" name="Rectangle 3"/>
          <p:cNvSpPr>
            <a:spLocks noGrp="1" noChangeArrowheads="1"/>
          </p:cNvSpPr>
          <p:nvPr>
            <p:ph type="body" idx="4294967295"/>
          </p:nvPr>
        </p:nvSpPr>
        <p:spPr>
          <a:xfrm>
            <a:off x="791935" y="1618593"/>
            <a:ext cx="10368643" cy="3493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chemeClr val="tx1"/>
              </a:buClr>
              <a:buSzPct val="85000"/>
              <a:buNone/>
            </a:pPr>
            <a:r>
              <a:rPr lang="en-US" altLang="en-US" dirty="0">
                <a:solidFill>
                  <a:schemeClr val="bg1"/>
                </a:solidFill>
                <a:latin typeface="Arial" panose="020B0604020202020204" pitchFamily="34" charset="0"/>
                <a:cs typeface="Arial" panose="020B0604020202020204" pitchFamily="34" charset="0"/>
              </a:rPr>
              <a:t>"Here were the reigning experts on psychotherapy and I could see no way they could agree on defining the territory. Can anyone dispute, then, that the field is in disarray?" (</a:t>
            </a:r>
            <a:r>
              <a:rPr lang="en-US" altLang="en-US" dirty="0" err="1">
                <a:solidFill>
                  <a:schemeClr val="bg1"/>
                </a:solidFill>
                <a:latin typeface="Arial" panose="020B0604020202020204" pitchFamily="34" charset="0"/>
                <a:cs typeface="Arial" panose="020B0604020202020204" pitchFamily="34" charset="0"/>
              </a:rPr>
              <a:t>Zeig</a:t>
            </a:r>
            <a:r>
              <a:rPr lang="en-US" altLang="en-US" dirty="0">
                <a:solidFill>
                  <a:schemeClr val="bg1"/>
                </a:solidFill>
                <a:latin typeface="Arial" panose="020B0604020202020204" pitchFamily="34" charset="0"/>
                <a:cs typeface="Arial" panose="020B0604020202020204" pitchFamily="34" charset="0"/>
              </a:rPr>
              <a:t>, 1987, pp. xviii-xix). </a:t>
            </a:r>
            <a:endParaRPr lang="en-US" altLang="en-US" sz="1067"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55093" y="5321694"/>
            <a:ext cx="9903279" cy="584775"/>
          </a:xfrm>
          <a:prstGeom prst="rect">
            <a:avLst/>
          </a:prstGeom>
          <a:noFill/>
        </p:spPr>
        <p:txBody>
          <a:bodyPr wrap="square" rtlCol="0">
            <a:spAutoFit/>
          </a:bodyPr>
          <a:lstStyle/>
          <a:p>
            <a:pPr defTabSz="457189">
              <a:defRPr/>
            </a:pP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J. K. (1987). Introduction. In J. K. </a:t>
            </a:r>
            <a:r>
              <a:rPr lang="en-US" altLang="en-US" sz="1600" dirty="0" err="1">
                <a:solidFill>
                  <a:schemeClr val="bg1"/>
                </a:solidFill>
                <a:latin typeface="Arial" panose="020B0604020202020204" pitchFamily="34" charset="0"/>
                <a:cs typeface="Arial" panose="020B0604020202020204" pitchFamily="34" charset="0"/>
              </a:rPr>
              <a:t>Zeig</a:t>
            </a:r>
            <a:r>
              <a:rPr lang="en-US" altLang="en-US" sz="1600" dirty="0">
                <a:solidFill>
                  <a:schemeClr val="bg1"/>
                </a:solidFill>
                <a:latin typeface="Arial" panose="020B0604020202020204" pitchFamily="34" charset="0"/>
                <a:cs typeface="Arial" panose="020B0604020202020204" pitchFamily="34" charset="0"/>
              </a:rPr>
              <a:t> (Ed.), </a:t>
            </a:r>
            <a:r>
              <a:rPr lang="en-US" altLang="en-US" sz="1600" i="1" dirty="0">
                <a:solidFill>
                  <a:schemeClr val="bg1"/>
                </a:solidFill>
                <a:latin typeface="Arial" panose="020B0604020202020204" pitchFamily="34" charset="0"/>
                <a:cs typeface="Arial" panose="020B0604020202020204" pitchFamily="34" charset="0"/>
              </a:rPr>
              <a:t>The evolution of psychotherapy </a:t>
            </a:r>
            <a:r>
              <a:rPr lang="en-US" altLang="en-US" sz="1600" dirty="0">
                <a:solidFill>
                  <a:schemeClr val="bg1"/>
                </a:solidFill>
                <a:latin typeface="Arial" panose="020B0604020202020204" pitchFamily="34" charset="0"/>
                <a:cs typeface="Arial" panose="020B0604020202020204" pitchFamily="34" charset="0"/>
              </a:rPr>
              <a:t>(pp. xv-xxviii). New </a:t>
            </a:r>
          </a:p>
          <a:p>
            <a:pPr defTabSz="457189">
              <a:defRPr/>
            </a:pPr>
            <a:r>
              <a:rPr lang="en-US" altLang="en-US" sz="1600" dirty="0">
                <a:solidFill>
                  <a:schemeClr val="bg1"/>
                </a:solidFill>
                <a:latin typeface="Arial" panose="020B0604020202020204" pitchFamily="34" charset="0"/>
                <a:cs typeface="Arial" panose="020B0604020202020204" pitchFamily="34" charset="0"/>
              </a:rPr>
              <a:t>     York: Brunner/Mazel.</a:t>
            </a:r>
          </a:p>
        </p:txBody>
      </p:sp>
    </p:spTree>
    <p:extLst>
      <p:ext uri="{BB962C8B-B14F-4D97-AF65-F5344CB8AC3E}">
        <p14:creationId xmlns:p14="http://schemas.microsoft.com/office/powerpoint/2010/main" val="3373929249"/>
      </p:ext>
    </p:extLst>
  </p:cSld>
  <p:clrMapOvr>
    <a:masterClrMapping/>
  </p:clrMapOvr>
  <p:transition spd="slow">
    <p:blinds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46302</TotalTime>
  <Words>5215</Words>
  <Application>Microsoft Office PowerPoint</Application>
  <PresentationFormat>Widescreen</PresentationFormat>
  <Paragraphs>406</Paragraphs>
  <Slides>68</Slides>
  <Notes>61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68</vt:i4>
      </vt:variant>
    </vt:vector>
  </HeadingPairs>
  <TitlesOfParts>
    <vt:vector size="84" baseType="lpstr">
      <vt:lpstr>Arial</vt:lpstr>
      <vt:lpstr>Bookman Old Style</vt:lpstr>
      <vt:lpstr>Calibri</vt:lpstr>
      <vt:lpstr>Corbel</vt:lpstr>
      <vt:lpstr>Rockwell</vt:lpstr>
      <vt:lpstr>Tahoma</vt:lpstr>
      <vt:lpstr>Times New Roman</vt:lpstr>
      <vt:lpstr>Wingdings</vt:lpstr>
      <vt:lpstr>Wingdings 2</vt:lpstr>
      <vt:lpstr>Wingdings 3</vt:lpstr>
      <vt:lpstr>Damask</vt:lpstr>
      <vt:lpstr>2_Module</vt:lpstr>
      <vt:lpstr>12_Module</vt:lpstr>
      <vt:lpstr>1_Depth</vt:lpstr>
      <vt:lpstr>Office Theme</vt:lpstr>
      <vt:lpstr>Depth</vt:lpstr>
      <vt:lpstr>PowerPoint Presentation</vt:lpstr>
      <vt:lpstr>Tidbits</vt:lpstr>
      <vt:lpstr>PowerPoint Presentation</vt:lpstr>
      <vt:lpstr>PowerPoint Presentation</vt:lpstr>
      <vt:lpstr>PowerPoint Presentation</vt:lpstr>
      <vt:lpstr>PowerPoint Presentation</vt:lpstr>
      <vt:lpstr>The Evolution of Psychotherapy (1985) The Convocation</vt:lpstr>
      <vt:lpstr>The Evolution of Psychotherapy (1985) The Experience</vt:lpstr>
      <vt:lpstr>The Evolution of Psychotherapy (1985) The Conclusion</vt:lpstr>
      <vt:lpstr>The Future is Now An Intersection in Health and Behavioral Health</vt:lpstr>
      <vt:lpstr>Health &amp; Well-Being</vt:lpstr>
      <vt:lpstr>PowerPoint Presentation</vt:lpstr>
      <vt:lpstr>PowerPoint Presentation</vt:lpstr>
      <vt:lpstr>PowerPoint Presentation</vt:lpstr>
      <vt:lpstr>PowerPoint Presentation</vt:lpstr>
      <vt:lpstr>The Therapeutic Bias</vt:lpstr>
      <vt:lpstr>PowerPoint Presentation</vt:lpstr>
      <vt:lpstr>PowerPoint Presentation</vt:lpstr>
      <vt:lpstr>PowerPoint Presentation</vt:lpstr>
      <vt:lpstr>From Pathology to Strengths</vt:lpstr>
      <vt:lpstr>From Pathology to Strengths</vt:lpstr>
      <vt:lpstr>PowerPoint Presentation</vt:lpstr>
      <vt:lpstr>Mindset</vt:lpstr>
      <vt:lpstr>Positive Psychology Defined</vt:lpstr>
      <vt:lpstr>The Aims of Positive Psychology</vt:lpstr>
      <vt:lpstr>“Happiness is the meaning and purpose of life, the whole aim and end of human existence.”             – Aristotle (384-322 BC)</vt:lpstr>
      <vt:lpstr>PowerPoint Presentation</vt:lpstr>
      <vt:lpstr>Happiness Around the World</vt:lpstr>
      <vt:lpstr>Happiness Around the World (cont.)</vt:lpstr>
      <vt:lpstr>PowerPoint Presentation</vt:lpstr>
      <vt:lpstr>Well-Being Contributors</vt:lpstr>
      <vt:lpstr>Intentional Activities</vt:lpstr>
      <vt:lpstr>Examples of Positive Psychology Exercises</vt:lpstr>
      <vt:lpstr>Past, Present, and Future</vt:lpstr>
      <vt:lpstr>What Went Well?</vt:lpstr>
      <vt:lpstr>Cognitive Triad</vt:lpstr>
      <vt:lpstr>Future Focus</vt:lpstr>
      <vt:lpstr>PowerPoint Presentation</vt:lpstr>
      <vt:lpstr>Letter to Future Self</vt:lpstr>
      <vt:lpstr>VIA Signature Strengths</vt:lpstr>
      <vt:lpstr>VIA Signature Strengths (cont.)</vt:lpstr>
      <vt:lpstr>PowerPoint Presentation</vt:lpstr>
      <vt:lpstr>Signature Strengths Exercises</vt:lpstr>
      <vt:lpstr>Signature Strengths Exercises (cont.)</vt:lpstr>
      <vt:lpstr>Character Strengths and Posttraumatic Growth</vt:lpstr>
      <vt:lpstr>Character Strengths and Common Concerns</vt:lpstr>
      <vt:lpstr>Language: The Costs of Negativity</vt:lpstr>
      <vt:lpstr>PowerPoint Presentation</vt:lpstr>
      <vt:lpstr>PowerPoint Presentation</vt:lpstr>
      <vt:lpstr>Language: The Costs of Negativity (cont.)</vt:lpstr>
      <vt:lpstr>PowerPoint Presentation</vt:lpstr>
      <vt:lpstr>PowerPoint Presentation</vt:lpstr>
      <vt:lpstr>Gratitude</vt:lpstr>
      <vt:lpstr>Gratitude (cont.)</vt:lpstr>
      <vt:lpstr>Mindfulness Exercises</vt:lpstr>
      <vt:lpstr>Finding Life Purpose or Direction</vt:lpstr>
      <vt:lpstr>Blissed</vt:lpstr>
      <vt:lpstr>Blissed (cont.)</vt:lpstr>
      <vt:lpstr>Blessed</vt:lpstr>
      <vt:lpstr>Dissed (Wounded)</vt:lpstr>
      <vt:lpstr>Dissed (Wounded) (cont.)</vt:lpstr>
      <vt:lpstr>Pissed (Righteous Indignation)</vt:lpstr>
      <vt:lpstr>TED Talks on Positive Psychology</vt:lpstr>
      <vt:lpstr>TED Talks on Positive Psychology (cont.)</vt:lpstr>
      <vt:lpstr>TED Talks on Positive Psychology (cont.)</vt:lpstr>
      <vt:lpstr>TED Talks on Positive Psychology (cont.)</vt:lpstr>
      <vt:lpstr>TED Talks on Positive Psychology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829</cp:revision>
  <cp:lastPrinted>2019-03-29T03:46:58Z</cp:lastPrinted>
  <dcterms:created xsi:type="dcterms:W3CDTF">2013-08-22T00:53:06Z</dcterms:created>
  <dcterms:modified xsi:type="dcterms:W3CDTF">2020-03-05T13:35:27Z</dcterms:modified>
</cp:coreProperties>
</file>