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tags/tag1.xml" ContentType="application/vnd.openxmlformats-officedocument.presentationml.tags+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52" r:id="rId2"/>
  </p:sldMasterIdLst>
  <p:notesMasterIdLst>
    <p:notesMasterId r:id="rId27"/>
  </p:notesMasterIdLst>
  <p:sldIdLst>
    <p:sldId id="256" r:id="rId3"/>
    <p:sldId id="1435" r:id="rId4"/>
    <p:sldId id="1436" r:id="rId5"/>
    <p:sldId id="265" r:id="rId6"/>
    <p:sldId id="1438" r:id="rId7"/>
    <p:sldId id="257" r:id="rId8"/>
    <p:sldId id="1412" r:id="rId9"/>
    <p:sldId id="261" r:id="rId10"/>
    <p:sldId id="1439" r:id="rId11"/>
    <p:sldId id="269" r:id="rId12"/>
    <p:sldId id="263" r:id="rId13"/>
    <p:sldId id="258" r:id="rId14"/>
    <p:sldId id="267" r:id="rId15"/>
    <p:sldId id="276" r:id="rId16"/>
    <p:sldId id="1440" r:id="rId17"/>
    <p:sldId id="277" r:id="rId18"/>
    <p:sldId id="1446" r:id="rId19"/>
    <p:sldId id="1447" r:id="rId20"/>
    <p:sldId id="259" r:id="rId21"/>
    <p:sldId id="260" r:id="rId22"/>
    <p:sldId id="1418" r:id="rId23"/>
    <p:sldId id="266" r:id="rId24"/>
    <p:sldId id="273" r:id="rId25"/>
    <p:sldId id="281" r:id="rId26"/>
  </p:sldIdLst>
  <p:sldSz cx="12192000" cy="6858000"/>
  <p:notesSz cx="7010400" cy="92964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324" autoAdjust="0"/>
    <p:restoredTop sz="94610"/>
  </p:normalViewPr>
  <p:slideViewPr>
    <p:cSldViewPr snapToGrid="0" snapToObjects="1">
      <p:cViewPr varScale="1">
        <p:scale>
          <a:sx n="69" d="100"/>
          <a:sy n="69" d="100"/>
        </p:scale>
        <p:origin x="56" y="3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570526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88139" tIns="44070" rIns="88139" bIns="44070"/>
          <a:lstStyle/>
          <a:p>
            <a:endParaRPr lang="en-US" dirty="0"/>
          </a:p>
        </p:txBody>
      </p:sp>
      <p:sp>
        <p:nvSpPr>
          <p:cNvPr id="4" name="Slide Number Placeholder 3"/>
          <p:cNvSpPr>
            <a:spLocks noGrp="1"/>
          </p:cNvSpPr>
          <p:nvPr>
            <p:ph type="sldNum" sz="quarter" idx="10"/>
          </p:nvPr>
        </p:nvSpPr>
        <p:spPr/>
        <p:txBody>
          <a:bodyPr lIns="88139" tIns="44070" rIns="88139" bIns="44070"/>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EB36F9-4431-C331-BCB6-141A8D6A495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2B0E5D2-2751-1D9C-DD28-DF0B898CCF6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A36375E-ABCD-0EB3-F69A-DF80FD159CD5}"/>
              </a:ext>
            </a:extLst>
          </p:cNvPr>
          <p:cNvSpPr>
            <a:spLocks noGrp="1"/>
          </p:cNvSpPr>
          <p:nvPr>
            <p:ph type="body" idx="1"/>
          </p:nvPr>
        </p:nvSpPr>
        <p:spPr/>
        <p:txBody>
          <a:bodyPr lIns="88139" tIns="44070" rIns="88139" bIns="44070"/>
          <a:lstStyle/>
          <a:p>
            <a:endParaRPr lang="en-US" dirty="0"/>
          </a:p>
        </p:txBody>
      </p:sp>
      <p:sp>
        <p:nvSpPr>
          <p:cNvPr id="4" name="Slide Number Placeholder 3">
            <a:extLst>
              <a:ext uri="{FF2B5EF4-FFF2-40B4-BE49-F238E27FC236}">
                <a16:creationId xmlns:a16="http://schemas.microsoft.com/office/drawing/2014/main" id="{A60EED28-C4FA-2811-A48F-096C8FC617BA}"/>
              </a:ext>
            </a:extLst>
          </p:cNvPr>
          <p:cNvSpPr>
            <a:spLocks noGrp="1"/>
          </p:cNvSpPr>
          <p:nvPr>
            <p:ph type="sldNum" sz="quarter" idx="10"/>
          </p:nvPr>
        </p:nvSpPr>
        <p:spPr/>
        <p:txBody>
          <a:bodyPr lIns="88139" tIns="44070" rIns="88139" bIns="44070"/>
          <a:lstStyle/>
          <a:p>
            <a:fld id="{F7021451-1387-4CA6-816F-3879F97B5CBC}" type="slidenum">
              <a:rPr lang="en-US"/>
              <a:t>2</a:t>
            </a:fld>
            <a:endParaRPr lang="en-US"/>
          </a:p>
        </p:txBody>
      </p:sp>
    </p:spTree>
    <p:extLst>
      <p:ext uri="{BB962C8B-B14F-4D97-AF65-F5344CB8AC3E}">
        <p14:creationId xmlns:p14="http://schemas.microsoft.com/office/powerpoint/2010/main" val="7396066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5F6F3B-AB07-9BEB-8609-FF3B1A2D1A7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0979B46-4774-FC2B-E3E7-D9C3364B8B9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4AECD00-49AA-3F42-244B-EF66D23BDFC9}"/>
              </a:ext>
            </a:extLst>
          </p:cNvPr>
          <p:cNvSpPr>
            <a:spLocks noGrp="1"/>
          </p:cNvSpPr>
          <p:nvPr>
            <p:ph type="body" idx="1"/>
          </p:nvPr>
        </p:nvSpPr>
        <p:spPr/>
        <p:txBody>
          <a:bodyPr lIns="88139" tIns="44070" rIns="88139" bIns="44070"/>
          <a:lstStyle/>
          <a:p>
            <a:endParaRPr lang="en-US" dirty="0"/>
          </a:p>
        </p:txBody>
      </p:sp>
      <p:sp>
        <p:nvSpPr>
          <p:cNvPr id="4" name="Slide Number Placeholder 3">
            <a:extLst>
              <a:ext uri="{FF2B5EF4-FFF2-40B4-BE49-F238E27FC236}">
                <a16:creationId xmlns:a16="http://schemas.microsoft.com/office/drawing/2014/main" id="{B2EBA2DA-6E51-196D-1C18-4806ED93A761}"/>
              </a:ext>
            </a:extLst>
          </p:cNvPr>
          <p:cNvSpPr>
            <a:spLocks noGrp="1"/>
          </p:cNvSpPr>
          <p:nvPr>
            <p:ph type="sldNum" sz="quarter" idx="10"/>
          </p:nvPr>
        </p:nvSpPr>
        <p:spPr/>
        <p:txBody>
          <a:bodyPr lIns="88139" tIns="44070" rIns="88139" bIns="44070"/>
          <a:lstStyle/>
          <a:p>
            <a:fld id="{F7021451-1387-4CA6-816F-3879F97B5CBC}" type="slidenum">
              <a:rPr lang="en-US"/>
              <a:t>3</a:t>
            </a:fld>
            <a:endParaRPr lang="en-US"/>
          </a:p>
        </p:txBody>
      </p:sp>
    </p:spTree>
    <p:extLst>
      <p:ext uri="{BB962C8B-B14F-4D97-AF65-F5344CB8AC3E}">
        <p14:creationId xmlns:p14="http://schemas.microsoft.com/office/powerpoint/2010/main" val="8545097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88139" tIns="44070" rIns="88139" bIns="44070"/>
          <a:lstStyle/>
          <a:p>
            <a:endParaRPr lang="en-US" dirty="0"/>
          </a:p>
        </p:txBody>
      </p:sp>
      <p:sp>
        <p:nvSpPr>
          <p:cNvPr id="4" name="Slide Number Placeholder 3"/>
          <p:cNvSpPr>
            <a:spLocks noGrp="1"/>
          </p:cNvSpPr>
          <p:nvPr>
            <p:ph type="sldNum" sz="quarter" idx="10"/>
          </p:nvPr>
        </p:nvSpPr>
        <p:spPr/>
        <p:txBody>
          <a:bodyPr lIns="88139" tIns="44070" rIns="88139" bIns="44070"/>
          <a:lstStyle/>
          <a:p>
            <a:fld id="{F7021451-1387-4CA6-816F-3879F97B5CBC}" type="slidenum">
              <a:rPr lang="en-US"/>
              <a:t>4</a:t>
            </a:fld>
            <a:endParaRPr lang="en-US"/>
          </a:p>
        </p:txBody>
      </p:sp>
    </p:spTree>
    <p:extLst>
      <p:ext uri="{BB962C8B-B14F-4D97-AF65-F5344CB8AC3E}">
        <p14:creationId xmlns:p14="http://schemas.microsoft.com/office/powerpoint/2010/main" val="154306884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CC0B50-4D58-2DB9-C6BF-6FC64C4C248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68E11BB-C4A6-6BDD-D389-98A0DCE76F4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4184CF4-E27B-9F2A-A5BC-990A4FCDCF31}"/>
              </a:ext>
            </a:extLst>
          </p:cNvPr>
          <p:cNvSpPr>
            <a:spLocks noGrp="1"/>
          </p:cNvSpPr>
          <p:nvPr>
            <p:ph type="body" idx="1"/>
          </p:nvPr>
        </p:nvSpPr>
        <p:spPr/>
        <p:txBody>
          <a:bodyPr lIns="88139" tIns="44070" rIns="88139" bIns="44070"/>
          <a:lstStyle/>
          <a:p>
            <a:endParaRPr lang="en-US" dirty="0"/>
          </a:p>
        </p:txBody>
      </p:sp>
      <p:sp>
        <p:nvSpPr>
          <p:cNvPr id="4" name="Slide Number Placeholder 3">
            <a:extLst>
              <a:ext uri="{FF2B5EF4-FFF2-40B4-BE49-F238E27FC236}">
                <a16:creationId xmlns:a16="http://schemas.microsoft.com/office/drawing/2014/main" id="{8D2A1576-172E-F803-ADB9-B432453ACE72}"/>
              </a:ext>
            </a:extLst>
          </p:cNvPr>
          <p:cNvSpPr>
            <a:spLocks noGrp="1"/>
          </p:cNvSpPr>
          <p:nvPr>
            <p:ph type="sldNum" sz="quarter" idx="10"/>
          </p:nvPr>
        </p:nvSpPr>
        <p:spPr/>
        <p:txBody>
          <a:bodyPr lIns="88139" tIns="44070" rIns="88139" bIns="44070"/>
          <a:lstStyle/>
          <a:p>
            <a:fld id="{F7021451-1387-4CA6-816F-3879F97B5CBC}" type="slidenum">
              <a:rPr lang="en-US"/>
              <a:t>5</a:t>
            </a:fld>
            <a:endParaRPr lang="en-US"/>
          </a:p>
        </p:txBody>
      </p:sp>
    </p:spTree>
    <p:extLst>
      <p:ext uri="{BB962C8B-B14F-4D97-AF65-F5344CB8AC3E}">
        <p14:creationId xmlns:p14="http://schemas.microsoft.com/office/powerpoint/2010/main" val="20672236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88139" tIns="44070" rIns="88139" bIns="44070"/>
          <a:lstStyle/>
          <a:p>
            <a:endParaRPr lang="en-US" dirty="0"/>
          </a:p>
        </p:txBody>
      </p:sp>
      <p:sp>
        <p:nvSpPr>
          <p:cNvPr id="4" name="Slide Number Placeholder 3"/>
          <p:cNvSpPr>
            <a:spLocks noGrp="1"/>
          </p:cNvSpPr>
          <p:nvPr>
            <p:ph type="sldNum" sz="quarter" idx="10"/>
          </p:nvPr>
        </p:nvSpPr>
        <p:spPr/>
        <p:txBody>
          <a:bodyPr lIns="88139" tIns="44070" rIns="88139" bIns="44070"/>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Slide Image Placeholder 1"/>
          <p:cNvSpPr>
            <a:spLocks noGrp="1" noRot="1" noChangeAspect="1" noTextEdit="1"/>
          </p:cNvSpPr>
          <p:nvPr>
            <p:ph type="sldImg"/>
          </p:nvPr>
        </p:nvSpPr>
        <p:spPr>
          <a:ln/>
        </p:spPr>
      </p:sp>
      <p:sp>
        <p:nvSpPr>
          <p:cNvPr id="13107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8139" tIns="44070" rIns="88139" bIns="44070"/>
          <a:lstStyle/>
          <a:p>
            <a:endParaRPr lang="en-US" dirty="0">
              <a:ea typeface="MS PGothic" pitchFamily="34" charset="-128"/>
            </a:endParaRPr>
          </a:p>
        </p:txBody>
      </p:sp>
      <p:sp>
        <p:nvSpPr>
          <p:cNvPr id="13107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8139" tIns="44070" rIns="88139" bIns="44070"/>
          <a:lstStyle>
            <a:lvl1pPr>
              <a:defRPr sz="3600" b="1">
                <a:solidFill>
                  <a:schemeClr val="tx1"/>
                </a:solidFill>
                <a:latin typeface="Tahoma" pitchFamily="34" charset="0"/>
              </a:defRPr>
            </a:lvl1pPr>
            <a:lvl2pPr marL="737971" indent="-283835">
              <a:defRPr sz="3600" b="1">
                <a:solidFill>
                  <a:schemeClr val="tx1"/>
                </a:solidFill>
                <a:latin typeface="Tahoma" pitchFamily="34" charset="0"/>
              </a:defRPr>
            </a:lvl2pPr>
            <a:lvl3pPr marL="1135341" indent="-227068">
              <a:defRPr sz="3600" b="1">
                <a:solidFill>
                  <a:schemeClr val="tx1"/>
                </a:solidFill>
                <a:latin typeface="Tahoma" pitchFamily="34" charset="0"/>
              </a:defRPr>
            </a:lvl3pPr>
            <a:lvl4pPr marL="1589477" indent="-227068">
              <a:defRPr sz="3600" b="1">
                <a:solidFill>
                  <a:schemeClr val="tx1"/>
                </a:solidFill>
                <a:latin typeface="Tahoma" pitchFamily="34" charset="0"/>
              </a:defRPr>
            </a:lvl4pPr>
            <a:lvl5pPr marL="2043614" indent="-227068">
              <a:defRPr sz="3600" b="1">
                <a:solidFill>
                  <a:schemeClr val="tx1"/>
                </a:solidFill>
                <a:latin typeface="Tahoma" pitchFamily="34" charset="0"/>
              </a:defRPr>
            </a:lvl5pPr>
            <a:lvl6pPr marL="2497749" indent="-227068" eaLnBrk="0" fontAlgn="base" hangingPunct="0">
              <a:spcBef>
                <a:spcPct val="0"/>
              </a:spcBef>
              <a:spcAft>
                <a:spcPct val="0"/>
              </a:spcAft>
              <a:defRPr sz="3600" b="1">
                <a:solidFill>
                  <a:schemeClr val="tx1"/>
                </a:solidFill>
                <a:latin typeface="Tahoma" pitchFamily="34" charset="0"/>
              </a:defRPr>
            </a:lvl6pPr>
            <a:lvl7pPr marL="2951886" indent="-227068" eaLnBrk="0" fontAlgn="base" hangingPunct="0">
              <a:spcBef>
                <a:spcPct val="0"/>
              </a:spcBef>
              <a:spcAft>
                <a:spcPct val="0"/>
              </a:spcAft>
              <a:defRPr sz="3600" b="1">
                <a:solidFill>
                  <a:schemeClr val="tx1"/>
                </a:solidFill>
                <a:latin typeface="Tahoma" pitchFamily="34" charset="0"/>
              </a:defRPr>
            </a:lvl7pPr>
            <a:lvl8pPr marL="3406023" indent="-227068" eaLnBrk="0" fontAlgn="base" hangingPunct="0">
              <a:spcBef>
                <a:spcPct val="0"/>
              </a:spcBef>
              <a:spcAft>
                <a:spcPct val="0"/>
              </a:spcAft>
              <a:defRPr sz="3600" b="1">
                <a:solidFill>
                  <a:schemeClr val="tx1"/>
                </a:solidFill>
                <a:latin typeface="Tahoma" pitchFamily="34" charset="0"/>
              </a:defRPr>
            </a:lvl8pPr>
            <a:lvl9pPr marL="3860158" indent="-227068" eaLnBrk="0" fontAlgn="base" hangingPunct="0">
              <a:spcBef>
                <a:spcPct val="0"/>
              </a:spcBef>
              <a:spcAft>
                <a:spcPct val="0"/>
              </a:spcAft>
              <a:defRPr sz="3600" b="1">
                <a:solidFill>
                  <a:schemeClr val="tx1"/>
                </a:solidFill>
                <a:latin typeface="Tahoma" pitchFamily="34" charset="0"/>
              </a:defRPr>
            </a:lvl9pPr>
          </a:lstStyle>
          <a:p>
            <a:pPr algn="r" defTabSz="440695">
              <a:defRPr/>
            </a:pPr>
            <a:fld id="{ED445CF1-A174-4ED8-BFEA-AFB270AA0E75}" type="slidenum">
              <a:rPr lang="en-US" sz="1200" b="0">
                <a:solidFill>
                  <a:prstClr val="black"/>
                </a:solidFill>
                <a:latin typeface="Times New Roman" pitchFamily="18" charset="0"/>
              </a:rPr>
              <a:pPr algn="r" defTabSz="440695">
                <a:defRPr/>
              </a:pPr>
              <a:t>7</a:t>
            </a:fld>
            <a:endParaRPr lang="en-US" sz="1200" b="0">
              <a:solidFill>
                <a:prstClr val="black"/>
              </a:solidFill>
              <a:latin typeface="Times New Roman" pitchFamily="18" charset="0"/>
            </a:endParaRPr>
          </a:p>
        </p:txBody>
      </p:sp>
    </p:spTree>
    <p:extLst>
      <p:ext uri="{BB962C8B-B14F-4D97-AF65-F5344CB8AC3E}">
        <p14:creationId xmlns:p14="http://schemas.microsoft.com/office/powerpoint/2010/main" val="1787600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88139" tIns="44070" rIns="88139" bIns="44070"/>
          <a:lstStyle/>
          <a:p>
            <a:endParaRPr lang="en-US" dirty="0"/>
          </a:p>
        </p:txBody>
      </p:sp>
      <p:sp>
        <p:nvSpPr>
          <p:cNvPr id="4" name="Slide Number Placeholder 3"/>
          <p:cNvSpPr>
            <a:spLocks noGrp="1"/>
          </p:cNvSpPr>
          <p:nvPr>
            <p:ph type="sldNum" sz="quarter" idx="10"/>
          </p:nvPr>
        </p:nvSpPr>
        <p:spPr/>
        <p:txBody>
          <a:bodyPr lIns="88139" tIns="44070" rIns="88139" bIns="44070"/>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89B71B-BDCF-DF8B-F603-B2743223814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DB58CF2-1670-57A9-5763-68170AB1A47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38C2DA2-2521-C882-CC2B-955FBF349DEE}"/>
              </a:ext>
            </a:extLst>
          </p:cNvPr>
          <p:cNvSpPr>
            <a:spLocks noGrp="1"/>
          </p:cNvSpPr>
          <p:nvPr>
            <p:ph type="body" idx="1"/>
          </p:nvPr>
        </p:nvSpPr>
        <p:spPr/>
        <p:txBody>
          <a:bodyPr lIns="88139" tIns="44070" rIns="88139" bIns="44070"/>
          <a:lstStyle/>
          <a:p>
            <a:endParaRPr lang="en-US" dirty="0"/>
          </a:p>
        </p:txBody>
      </p:sp>
      <p:sp>
        <p:nvSpPr>
          <p:cNvPr id="4" name="Slide Number Placeholder 3">
            <a:extLst>
              <a:ext uri="{FF2B5EF4-FFF2-40B4-BE49-F238E27FC236}">
                <a16:creationId xmlns:a16="http://schemas.microsoft.com/office/drawing/2014/main" id="{8F618EC7-0B1E-F685-AE0D-3C17F3C7D5F4}"/>
              </a:ext>
            </a:extLst>
          </p:cNvPr>
          <p:cNvSpPr>
            <a:spLocks noGrp="1"/>
          </p:cNvSpPr>
          <p:nvPr>
            <p:ph type="sldNum" sz="quarter" idx="10"/>
          </p:nvPr>
        </p:nvSpPr>
        <p:spPr/>
        <p:txBody>
          <a:bodyPr lIns="88139" tIns="44070" rIns="88139" bIns="44070"/>
          <a:lstStyle/>
          <a:p>
            <a:fld id="{F7021451-1387-4CA6-816F-3879F97B5CBC}" type="slidenum">
              <a:rPr lang="en-US"/>
              <a:t>9</a:t>
            </a:fld>
            <a:endParaRPr lang="en-US"/>
          </a:p>
        </p:txBody>
      </p:sp>
    </p:spTree>
    <p:extLst>
      <p:ext uri="{BB962C8B-B14F-4D97-AF65-F5344CB8AC3E}">
        <p14:creationId xmlns:p14="http://schemas.microsoft.com/office/powerpoint/2010/main" val="335590140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88139" tIns="44070" rIns="88139" bIns="44070"/>
          <a:lstStyle/>
          <a:p>
            <a:endParaRPr lang="en-US" dirty="0"/>
          </a:p>
        </p:txBody>
      </p:sp>
      <p:sp>
        <p:nvSpPr>
          <p:cNvPr id="4" name="Slide Number Placeholder 3"/>
          <p:cNvSpPr>
            <a:spLocks noGrp="1"/>
          </p:cNvSpPr>
          <p:nvPr>
            <p:ph type="sldNum" sz="quarter" idx="10"/>
          </p:nvPr>
        </p:nvSpPr>
        <p:spPr/>
        <p:txBody>
          <a:bodyPr lIns="88139" tIns="44070" rIns="88139" bIns="44070"/>
          <a:lstStyle/>
          <a:p>
            <a:fld id="{F7021451-1387-4CA6-816F-3879F97B5CBC}" type="slidenum">
              <a:rPr lang="en-US"/>
              <a:t>10</a:t>
            </a:fld>
            <a:endParaRPr lang="en-US"/>
          </a:p>
        </p:txBody>
      </p:sp>
    </p:spTree>
    <p:extLst>
      <p:ext uri="{BB962C8B-B14F-4D97-AF65-F5344CB8AC3E}">
        <p14:creationId xmlns:p14="http://schemas.microsoft.com/office/powerpoint/2010/main" val="231682633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88139" tIns="44070" rIns="88139" bIns="44070"/>
          <a:lstStyle/>
          <a:p>
            <a:endParaRPr lang="en-US" dirty="0"/>
          </a:p>
        </p:txBody>
      </p:sp>
      <p:sp>
        <p:nvSpPr>
          <p:cNvPr id="4" name="Slide Number Placeholder 3"/>
          <p:cNvSpPr>
            <a:spLocks noGrp="1"/>
          </p:cNvSpPr>
          <p:nvPr>
            <p:ph type="sldNum" sz="quarter" idx="10"/>
          </p:nvPr>
        </p:nvSpPr>
        <p:spPr/>
        <p:txBody>
          <a:bodyPr lIns="88139" tIns="44070" rIns="88139" bIns="44070"/>
          <a:lstStyle/>
          <a:p>
            <a:fld id="{F7021451-1387-4CA6-816F-3879F97B5CBC}" type="slidenum">
              <a:rPr lang="en-US"/>
              <a:t>11</a:t>
            </a:fld>
            <a:endParaRPr lang="en-US"/>
          </a:p>
        </p:txBody>
      </p:sp>
    </p:spTree>
    <p:extLst>
      <p:ext uri="{BB962C8B-B14F-4D97-AF65-F5344CB8AC3E}">
        <p14:creationId xmlns:p14="http://schemas.microsoft.com/office/powerpoint/2010/main" val="323149982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88139" tIns="44070" rIns="88139" bIns="44070"/>
          <a:lstStyle/>
          <a:p>
            <a:endParaRPr lang="en-US" dirty="0"/>
          </a:p>
        </p:txBody>
      </p:sp>
      <p:sp>
        <p:nvSpPr>
          <p:cNvPr id="4" name="Slide Number Placeholder 3"/>
          <p:cNvSpPr>
            <a:spLocks noGrp="1"/>
          </p:cNvSpPr>
          <p:nvPr>
            <p:ph type="sldNum" sz="quarter" idx="10"/>
          </p:nvPr>
        </p:nvSpPr>
        <p:spPr/>
        <p:txBody>
          <a:bodyPr lIns="88139" tIns="44070" rIns="88139" bIns="44070"/>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88139" tIns="44070" rIns="88139" bIns="44070"/>
          <a:lstStyle/>
          <a:p>
            <a:endParaRPr lang="en-US" dirty="0"/>
          </a:p>
        </p:txBody>
      </p:sp>
      <p:sp>
        <p:nvSpPr>
          <p:cNvPr id="4" name="Slide Number Placeholder 3"/>
          <p:cNvSpPr>
            <a:spLocks noGrp="1"/>
          </p:cNvSpPr>
          <p:nvPr>
            <p:ph type="sldNum" sz="quarter" idx="10"/>
          </p:nvPr>
        </p:nvSpPr>
        <p:spPr/>
        <p:txBody>
          <a:bodyPr lIns="88139" tIns="44070" rIns="88139" bIns="44070"/>
          <a:lstStyle/>
          <a:p>
            <a:fld id="{F7021451-1387-4CA6-816F-3879F97B5CBC}" type="slidenum">
              <a:rPr lang="en-US"/>
              <a:t>13</a:t>
            </a:fld>
            <a:endParaRPr lang="en-US"/>
          </a:p>
        </p:txBody>
      </p:sp>
    </p:spTree>
    <p:extLst>
      <p:ext uri="{BB962C8B-B14F-4D97-AF65-F5344CB8AC3E}">
        <p14:creationId xmlns:p14="http://schemas.microsoft.com/office/powerpoint/2010/main" val="165747467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88139" tIns="44070" rIns="88139" bIns="44070"/>
          <a:lstStyle/>
          <a:p>
            <a:endParaRPr lang="en-US" dirty="0"/>
          </a:p>
        </p:txBody>
      </p:sp>
      <p:sp>
        <p:nvSpPr>
          <p:cNvPr id="4" name="Slide Number Placeholder 3"/>
          <p:cNvSpPr>
            <a:spLocks noGrp="1"/>
          </p:cNvSpPr>
          <p:nvPr>
            <p:ph type="sldNum" sz="quarter" idx="10"/>
          </p:nvPr>
        </p:nvSpPr>
        <p:spPr/>
        <p:txBody>
          <a:bodyPr lIns="88139" tIns="44070" rIns="88139" bIns="44070"/>
          <a:lstStyle/>
          <a:p>
            <a:fld id="{F7021451-1387-4CA6-816F-3879F97B5CBC}" type="slidenum">
              <a:rPr lang="en-US"/>
              <a:t>14</a:t>
            </a:fld>
            <a:endParaRPr lang="en-US"/>
          </a:p>
        </p:txBody>
      </p:sp>
    </p:spTree>
    <p:extLst>
      <p:ext uri="{BB962C8B-B14F-4D97-AF65-F5344CB8AC3E}">
        <p14:creationId xmlns:p14="http://schemas.microsoft.com/office/powerpoint/2010/main" val="357304058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2F4102-1FC2-03F3-895F-8DE0E3D133F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907D1A8-A82C-4FD7-656B-8475E8B39A6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3766275-5C8B-BE74-8597-7927525EF19B}"/>
              </a:ext>
            </a:extLst>
          </p:cNvPr>
          <p:cNvSpPr>
            <a:spLocks noGrp="1"/>
          </p:cNvSpPr>
          <p:nvPr>
            <p:ph type="body" idx="1"/>
          </p:nvPr>
        </p:nvSpPr>
        <p:spPr/>
        <p:txBody>
          <a:bodyPr lIns="88139" tIns="44070" rIns="88139" bIns="44070"/>
          <a:lstStyle/>
          <a:p>
            <a:endParaRPr lang="en-US" dirty="0"/>
          </a:p>
        </p:txBody>
      </p:sp>
      <p:sp>
        <p:nvSpPr>
          <p:cNvPr id="4" name="Slide Number Placeholder 3">
            <a:extLst>
              <a:ext uri="{FF2B5EF4-FFF2-40B4-BE49-F238E27FC236}">
                <a16:creationId xmlns:a16="http://schemas.microsoft.com/office/drawing/2014/main" id="{15515B43-C519-3AEC-5CE4-949B3DFF2D6B}"/>
              </a:ext>
            </a:extLst>
          </p:cNvPr>
          <p:cNvSpPr>
            <a:spLocks noGrp="1"/>
          </p:cNvSpPr>
          <p:nvPr>
            <p:ph type="sldNum" sz="quarter" idx="10"/>
          </p:nvPr>
        </p:nvSpPr>
        <p:spPr/>
        <p:txBody>
          <a:bodyPr lIns="88139" tIns="44070" rIns="88139" bIns="44070"/>
          <a:lstStyle/>
          <a:p>
            <a:fld id="{F7021451-1387-4CA6-816F-3879F97B5CBC}" type="slidenum">
              <a:rPr lang="en-US"/>
              <a:t>15</a:t>
            </a:fld>
            <a:endParaRPr lang="en-US"/>
          </a:p>
        </p:txBody>
      </p:sp>
    </p:spTree>
    <p:extLst>
      <p:ext uri="{BB962C8B-B14F-4D97-AF65-F5344CB8AC3E}">
        <p14:creationId xmlns:p14="http://schemas.microsoft.com/office/powerpoint/2010/main" val="202187726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88139" tIns="44070" rIns="88139" bIns="44070"/>
          <a:lstStyle/>
          <a:p>
            <a:endParaRPr lang="en-US" dirty="0"/>
          </a:p>
        </p:txBody>
      </p:sp>
      <p:sp>
        <p:nvSpPr>
          <p:cNvPr id="4" name="Slide Number Placeholder 3"/>
          <p:cNvSpPr>
            <a:spLocks noGrp="1"/>
          </p:cNvSpPr>
          <p:nvPr>
            <p:ph type="sldNum" sz="quarter" idx="10"/>
          </p:nvPr>
        </p:nvSpPr>
        <p:spPr/>
        <p:txBody>
          <a:bodyPr lIns="88139" tIns="44070" rIns="88139" bIns="44070"/>
          <a:lstStyle/>
          <a:p>
            <a:fld id="{F7021451-1387-4CA6-816F-3879F97B5CBC}" type="slidenum">
              <a:rPr lang="en-US"/>
              <a:t>16</a:t>
            </a:fld>
            <a:endParaRPr lang="en-US"/>
          </a:p>
        </p:txBody>
      </p:sp>
    </p:spTree>
    <p:extLst>
      <p:ext uri="{BB962C8B-B14F-4D97-AF65-F5344CB8AC3E}">
        <p14:creationId xmlns:p14="http://schemas.microsoft.com/office/powerpoint/2010/main" val="74264466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2FFA8F-DEEC-D18D-804E-21C660475B3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F48A35E-1603-5069-D91F-D3770662353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17A2E68-58A4-558B-E24D-FE0ECA636D7A}"/>
              </a:ext>
            </a:extLst>
          </p:cNvPr>
          <p:cNvSpPr>
            <a:spLocks noGrp="1"/>
          </p:cNvSpPr>
          <p:nvPr>
            <p:ph type="body" idx="1"/>
          </p:nvPr>
        </p:nvSpPr>
        <p:spPr/>
        <p:txBody>
          <a:bodyPr lIns="88139" tIns="44070" rIns="88139" bIns="44070"/>
          <a:lstStyle/>
          <a:p>
            <a:endParaRPr lang="en-US" dirty="0"/>
          </a:p>
        </p:txBody>
      </p:sp>
      <p:sp>
        <p:nvSpPr>
          <p:cNvPr id="4" name="Slide Number Placeholder 3">
            <a:extLst>
              <a:ext uri="{FF2B5EF4-FFF2-40B4-BE49-F238E27FC236}">
                <a16:creationId xmlns:a16="http://schemas.microsoft.com/office/drawing/2014/main" id="{B6C7050F-BC9B-650E-F8D6-F02C7FFC2226}"/>
              </a:ext>
            </a:extLst>
          </p:cNvPr>
          <p:cNvSpPr>
            <a:spLocks noGrp="1"/>
          </p:cNvSpPr>
          <p:nvPr>
            <p:ph type="sldNum" sz="quarter" idx="10"/>
          </p:nvPr>
        </p:nvSpPr>
        <p:spPr/>
        <p:txBody>
          <a:bodyPr lIns="88139" tIns="44070" rIns="88139" bIns="44070"/>
          <a:lstStyle/>
          <a:p>
            <a:fld id="{F7021451-1387-4CA6-816F-3879F97B5CBC}" type="slidenum">
              <a:rPr lang="en-US"/>
              <a:t>17</a:t>
            </a:fld>
            <a:endParaRPr lang="en-US"/>
          </a:p>
        </p:txBody>
      </p:sp>
    </p:spTree>
    <p:extLst>
      <p:ext uri="{BB962C8B-B14F-4D97-AF65-F5344CB8AC3E}">
        <p14:creationId xmlns:p14="http://schemas.microsoft.com/office/powerpoint/2010/main" val="158881076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D2143C-CEFB-35D9-2A9B-1327F450DBA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9FC962C-3FFE-26D7-09F3-CC9FFACD5AB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38D01F2-E6A0-D941-1290-11A602D05E7D}"/>
              </a:ext>
            </a:extLst>
          </p:cNvPr>
          <p:cNvSpPr>
            <a:spLocks noGrp="1"/>
          </p:cNvSpPr>
          <p:nvPr>
            <p:ph type="body" idx="1"/>
          </p:nvPr>
        </p:nvSpPr>
        <p:spPr/>
        <p:txBody>
          <a:bodyPr lIns="88139" tIns="44070" rIns="88139" bIns="44070"/>
          <a:lstStyle/>
          <a:p>
            <a:endParaRPr lang="en-US" dirty="0"/>
          </a:p>
        </p:txBody>
      </p:sp>
      <p:sp>
        <p:nvSpPr>
          <p:cNvPr id="4" name="Slide Number Placeholder 3">
            <a:extLst>
              <a:ext uri="{FF2B5EF4-FFF2-40B4-BE49-F238E27FC236}">
                <a16:creationId xmlns:a16="http://schemas.microsoft.com/office/drawing/2014/main" id="{35B0DE62-958B-1B47-B68F-D331EB900C2A}"/>
              </a:ext>
            </a:extLst>
          </p:cNvPr>
          <p:cNvSpPr>
            <a:spLocks noGrp="1"/>
          </p:cNvSpPr>
          <p:nvPr>
            <p:ph type="sldNum" sz="quarter" idx="10"/>
          </p:nvPr>
        </p:nvSpPr>
        <p:spPr/>
        <p:txBody>
          <a:bodyPr lIns="88139" tIns="44070" rIns="88139" bIns="44070"/>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18</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86672978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88139" tIns="44070" rIns="88139" bIns="44070"/>
          <a:lstStyle/>
          <a:p>
            <a:endParaRPr lang="en-US" dirty="0"/>
          </a:p>
        </p:txBody>
      </p:sp>
      <p:sp>
        <p:nvSpPr>
          <p:cNvPr id="4" name="Slide Number Placeholder 3"/>
          <p:cNvSpPr>
            <a:spLocks noGrp="1"/>
          </p:cNvSpPr>
          <p:nvPr>
            <p:ph type="sldNum" sz="quarter" idx="10"/>
          </p:nvPr>
        </p:nvSpPr>
        <p:spPr/>
        <p:txBody>
          <a:bodyPr lIns="88139" tIns="44070" rIns="88139" bIns="44070"/>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88139" tIns="44070" rIns="88139" bIns="44070"/>
          <a:lstStyle/>
          <a:p>
            <a:endParaRPr lang="en-US" dirty="0"/>
          </a:p>
        </p:txBody>
      </p:sp>
      <p:sp>
        <p:nvSpPr>
          <p:cNvPr id="4" name="Slide Number Placeholder 3"/>
          <p:cNvSpPr>
            <a:spLocks noGrp="1"/>
          </p:cNvSpPr>
          <p:nvPr>
            <p:ph type="sldNum" sz="quarter" idx="10"/>
          </p:nvPr>
        </p:nvSpPr>
        <p:spPr/>
        <p:txBody>
          <a:bodyPr lIns="88139" tIns="44070" rIns="88139" bIns="44070"/>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88139" tIns="44070" rIns="88139" bIns="44070"/>
          <a:lstStyle/>
          <a:p>
            <a:endParaRPr lang="en-US" dirty="0"/>
          </a:p>
        </p:txBody>
      </p:sp>
      <p:sp>
        <p:nvSpPr>
          <p:cNvPr id="4" name="Slide Number Placeholder 3"/>
          <p:cNvSpPr>
            <a:spLocks noGrp="1"/>
          </p:cNvSpPr>
          <p:nvPr>
            <p:ph type="sldNum" sz="quarter" idx="10"/>
          </p:nvPr>
        </p:nvSpPr>
        <p:spPr/>
        <p:txBody>
          <a:bodyPr lIns="88139" tIns="44070" rIns="88139" bIns="44070"/>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88139" tIns="44070" rIns="88139" bIns="44070"/>
          <a:lstStyle/>
          <a:p>
            <a:endParaRPr lang="en-US" dirty="0"/>
          </a:p>
        </p:txBody>
      </p:sp>
      <p:sp>
        <p:nvSpPr>
          <p:cNvPr id="4" name="Slide Number Placeholder 3"/>
          <p:cNvSpPr>
            <a:spLocks noGrp="1"/>
          </p:cNvSpPr>
          <p:nvPr>
            <p:ph type="sldNum" sz="quarter" idx="10"/>
          </p:nvPr>
        </p:nvSpPr>
        <p:spPr/>
        <p:txBody>
          <a:bodyPr lIns="88139" tIns="44070" rIns="88139" bIns="44070"/>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0FB609-2CD1-D387-9A86-CACC159E1A7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6BC2FDE-C975-FC60-65B7-B0BFFCE58BE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B56A77C-B2EB-D4CA-FBE6-BD02A195CB18}"/>
              </a:ext>
            </a:extLst>
          </p:cNvPr>
          <p:cNvSpPr>
            <a:spLocks noGrp="1"/>
          </p:cNvSpPr>
          <p:nvPr>
            <p:ph type="body" idx="1"/>
          </p:nvPr>
        </p:nvSpPr>
        <p:spPr/>
        <p:txBody>
          <a:bodyPr lIns="88139" tIns="44070" rIns="88139" bIns="44070"/>
          <a:lstStyle/>
          <a:p>
            <a:endParaRPr lang="en-US" dirty="0"/>
          </a:p>
        </p:txBody>
      </p:sp>
      <p:sp>
        <p:nvSpPr>
          <p:cNvPr id="4" name="Slide Number Placeholder 3">
            <a:extLst>
              <a:ext uri="{FF2B5EF4-FFF2-40B4-BE49-F238E27FC236}">
                <a16:creationId xmlns:a16="http://schemas.microsoft.com/office/drawing/2014/main" id="{6DCDF822-DEED-C1CE-D09D-6B8309F04E92}"/>
              </a:ext>
            </a:extLst>
          </p:cNvPr>
          <p:cNvSpPr>
            <a:spLocks noGrp="1"/>
          </p:cNvSpPr>
          <p:nvPr>
            <p:ph type="sldNum" sz="quarter" idx="10"/>
          </p:nvPr>
        </p:nvSpPr>
        <p:spPr/>
        <p:txBody>
          <a:bodyPr lIns="88139" tIns="44070" rIns="88139" bIns="44070"/>
          <a:lstStyle/>
          <a:p>
            <a:fld id="{F7021451-1387-4CA6-816F-3879F97B5CBC}" type="slidenum">
              <a:rPr lang="en-US"/>
              <a:t>24</a:t>
            </a:fld>
            <a:endParaRPr lang="en-US"/>
          </a:p>
        </p:txBody>
      </p:sp>
    </p:spTree>
    <p:extLst>
      <p:ext uri="{BB962C8B-B14F-4D97-AF65-F5344CB8AC3E}">
        <p14:creationId xmlns:p14="http://schemas.microsoft.com/office/powerpoint/2010/main" val="13461776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MASTER">
    <p:bg>
      <p:bgPr>
        <a:solidFill>
          <a:srgbClr val="F7F8FA"/>
        </a:solidFill>
        <a:effectLst/>
      </p:bgPr>
    </p:bg>
    <p:spTree>
      <p:nvGrpSpPr>
        <p:cNvPr id="1" name=""/>
        <p:cNvGrpSpPr/>
        <p:nvPr/>
      </p:nvGrpSpPr>
      <p:grpSpPr>
        <a:xfrm>
          <a:off x="0" y="0"/>
          <a:ext cx="0" cy="0"/>
          <a:chOff x="0" y="0"/>
          <a:chExt cx="0" cy="0"/>
        </a:xfrm>
      </p:grpSpPr>
      <p:sp>
        <p:nvSpPr>
          <p:cNvPr id="2" name="Shape 0"/>
          <p:cNvSpPr/>
          <p:nvPr/>
        </p:nvSpPr>
        <p:spPr>
          <a:xfrm>
            <a:off x="0" y="0"/>
            <a:ext cx="12191695" cy="201168"/>
          </a:xfrm>
          <a:prstGeom prst="rect">
            <a:avLst/>
          </a:prstGeom>
          <a:solidFill>
            <a:srgbClr val="1F4E79"/>
          </a:solidFill>
          <a:ln w="12700">
            <a:solidFill>
              <a:srgbClr val="1F4E79"/>
            </a:solidFill>
            <a:prstDash val="solid"/>
          </a:ln>
        </p:spPr>
        <p:txBody>
          <a:bodyPr/>
          <a:lstStyle/>
          <a:p>
            <a:endParaRPr lang="en-US"/>
          </a:p>
        </p:txBody>
      </p:sp>
      <p:sp>
        <p:nvSpPr>
          <p:cNvPr id="3" name="Text 1"/>
          <p:cNvSpPr/>
          <p:nvPr/>
        </p:nvSpPr>
        <p:spPr>
          <a:xfrm>
            <a:off x="0" y="6620256"/>
            <a:ext cx="12191695" cy="109728"/>
          </a:xfrm>
          <a:prstGeom prst="rect">
            <a:avLst/>
          </a:prstGeom>
          <a:noFill/>
          <a:ln/>
        </p:spPr>
        <p:txBody>
          <a:bodyPr wrap="square" rtlCol="0" anchor="ctr"/>
          <a:lstStyle/>
          <a:p>
            <a:pPr marL="0" indent="0">
              <a:buNone/>
            </a:pPr>
            <a:endParaRPr lang="en-US" sz="100" dirty="0"/>
          </a:p>
        </p:txBody>
      </p:sp>
      <p:sp>
        <p:nvSpPr>
          <p:cNvPr id="25" name="Slide Number Placeholder 0"/>
          <p:cNvSpPr>
            <a:spLocks noGrp="1"/>
          </p:cNvSpPr>
          <p:nvPr>
            <p:ph type="sldNum" sz="quarter" idx="4294967295"/>
          </p:nvPr>
        </p:nvSpPr>
        <p:spPr>
          <a:xfrm>
            <a:off x="11612880" y="6400800"/>
            <a:ext cx="365760" cy="182880"/>
          </a:xfrm>
          <a:prstGeom prst="rect">
            <a:avLst/>
          </a:prstGeom>
          <a:extLst>
            <a:ext uri="{C572A759-6A51-4108-AA02-DFA0A04FC94B}">
              <ma14:wrappingTextBoxFlag xmlns:ma14="http://schemas.microsoft.com/office/mac/drawingml/2011/main" xmlns="" val="0"/>
            </a:ext>
          </a:extLst>
        </p:spPr>
        <p:txBody>
          <a:bodyPr/>
          <a:lstStyle>
            <a:lvl1pPr>
              <a:defRPr sz="1000">
                <a:solidFill>
                  <a:srgbClr val="6B7280"/>
                </a:solidFill>
              </a:defRPr>
            </a:lvl1pPr>
          </a:lstStyle>
          <a:p>
            <a:pPr algn="l"/>
            <a:fld id="{F7021451-1387-4CA6-816F-3879F97B5CBC}" type="slidenum">
              <a:rPr lang="en-US" b="0"/>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29244" y="657226"/>
            <a:ext cx="9733512" cy="2852737"/>
          </a:xfrm>
        </p:spPr>
        <p:txBody>
          <a:bodyPr anchor="b">
            <a:normAutofit/>
          </a:bodyPr>
          <a:lstStyle>
            <a:lvl1pPr>
              <a:defRPr sz="3400"/>
            </a:lvl1pPr>
          </a:lstStyle>
          <a:p>
            <a:r>
              <a:rPr lang="en-US"/>
              <a:t>Click to edit Master title style</a:t>
            </a:r>
            <a:endParaRPr lang="en-US" dirty="0"/>
          </a:p>
        </p:txBody>
      </p:sp>
      <p:sp>
        <p:nvSpPr>
          <p:cNvPr id="3" name="Text Placeholder 2"/>
          <p:cNvSpPr>
            <a:spLocks noGrp="1"/>
          </p:cNvSpPr>
          <p:nvPr>
            <p:ph type="body" idx="1"/>
          </p:nvPr>
        </p:nvSpPr>
        <p:spPr>
          <a:xfrm>
            <a:off x="1229244" y="3602038"/>
            <a:ext cx="9733512" cy="1500187"/>
          </a:xfrm>
        </p:spPr>
        <p:txBody>
          <a:bodyPr/>
          <a:lstStyle>
            <a:lvl1pPr marL="0" indent="0" algn="ctr">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endParaRPr lang="en-US">
              <a:solidFill>
                <a:prstClr val="black">
                  <a:tint val="95000"/>
                </a:prstClr>
              </a:solidFill>
            </a:endParaRPr>
          </a:p>
        </p:txBody>
      </p:sp>
      <p:sp>
        <p:nvSpPr>
          <p:cNvPr id="5" name="Footer Placeholder 4"/>
          <p:cNvSpPr>
            <a:spLocks noGrp="1"/>
          </p:cNvSpPr>
          <p:nvPr>
            <p:ph type="ftr" sz="quarter" idx="11"/>
          </p:nvPr>
        </p:nvSpPr>
        <p:spPr/>
        <p:txBody>
          <a:bodyPr/>
          <a:lstStyle/>
          <a:p>
            <a:pPr>
              <a:defRPr/>
            </a:pPr>
            <a:r>
              <a:rPr lang="en-US">
                <a:solidFill>
                  <a:prstClr val="black">
                    <a:tint val="95000"/>
                  </a:prstClr>
                </a:solidFill>
              </a:rPr>
              <a:t>Dare to Act ~ Creating a Blueprint for Change</a:t>
            </a:r>
          </a:p>
        </p:txBody>
      </p:sp>
      <p:sp>
        <p:nvSpPr>
          <p:cNvPr id="6" name="Slide Number Placeholder 5"/>
          <p:cNvSpPr>
            <a:spLocks noGrp="1"/>
          </p:cNvSpPr>
          <p:nvPr>
            <p:ph type="sldNum" sz="quarter" idx="12"/>
          </p:nvPr>
        </p:nvSpPr>
        <p:spPr/>
        <p:txBody>
          <a:bodyPr/>
          <a:lstStyle/>
          <a:p>
            <a:pPr>
              <a:defRPr/>
            </a:pPr>
            <a:fld id="{317BDAB4-2807-4616-A3B5-C615C17CC1A7}" type="slidenum">
              <a:rPr lang="en-US" smtClean="0">
                <a:solidFill>
                  <a:prstClr val="black">
                    <a:tint val="95000"/>
                  </a:prstClr>
                </a:solidFill>
              </a:rPr>
              <a:pPr>
                <a:defRPr/>
              </a:pPr>
              <a:t>‹#›</a:t>
            </a:fld>
            <a:endParaRPr lang="en-US">
              <a:solidFill>
                <a:prstClr val="black">
                  <a:tint val="95000"/>
                </a:prstClr>
              </a:solidFill>
            </a:endParaRPr>
          </a:p>
        </p:txBody>
      </p:sp>
    </p:spTree>
    <p:extLst>
      <p:ext uri="{BB962C8B-B14F-4D97-AF65-F5344CB8AC3E}">
        <p14:creationId xmlns:p14="http://schemas.microsoft.com/office/powerpoint/2010/main" val="319537472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95269" y="1122363"/>
            <a:ext cx="9001462" cy="2387600"/>
          </a:xfrm>
        </p:spPr>
        <p:txBody>
          <a:bodyPr anchor="b">
            <a:normAutofit/>
          </a:bodyPr>
          <a:lstStyle>
            <a:lvl1pPr algn="ctr">
              <a:defRPr sz="4800" b="0" i="0" cap="none" baseline="0">
                <a:latin typeface="Arial" panose="020B0604020202020204" pitchFamily="34" charset="0"/>
              </a:defRPr>
            </a:lvl1pPr>
          </a:lstStyle>
          <a:p>
            <a:r>
              <a:rPr lang="en-US" dirty="0"/>
              <a:t>Click to edit Master title style</a:t>
            </a:r>
          </a:p>
        </p:txBody>
      </p:sp>
      <p:sp>
        <p:nvSpPr>
          <p:cNvPr id="3" name="Subtitle 2"/>
          <p:cNvSpPr>
            <a:spLocks noGrp="1"/>
          </p:cNvSpPr>
          <p:nvPr>
            <p:ph type="subTitle" idx="1"/>
          </p:nvPr>
        </p:nvSpPr>
        <p:spPr>
          <a:xfrm>
            <a:off x="1595269" y="3602038"/>
            <a:ext cx="9001462" cy="1655762"/>
          </a:xfrm>
        </p:spPr>
        <p:txBody>
          <a:bodyPr>
            <a:normAutofit/>
          </a:bodyPr>
          <a:lstStyle>
            <a:lvl1pPr marL="0" indent="0" algn="ctr">
              <a:buNone/>
              <a:defRPr sz="2800" baseline="0">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p:cNvSpPr>
            <a:spLocks noGrp="1"/>
          </p:cNvSpPr>
          <p:nvPr>
            <p:ph type="dt" sz="half" idx="10"/>
          </p:nvPr>
        </p:nvSpPr>
        <p:spPr/>
        <p:txBody>
          <a:bodyPr/>
          <a:lstStyle/>
          <a:p>
            <a:pPr>
              <a:defRPr/>
            </a:pPr>
            <a:endParaRPr lang="en-US">
              <a:solidFill>
                <a:prstClr val="black">
                  <a:tint val="95000"/>
                </a:prstClr>
              </a:solidFill>
            </a:endParaRPr>
          </a:p>
        </p:txBody>
      </p:sp>
      <p:sp>
        <p:nvSpPr>
          <p:cNvPr id="5" name="Footer Placeholder 4"/>
          <p:cNvSpPr>
            <a:spLocks noGrp="1"/>
          </p:cNvSpPr>
          <p:nvPr>
            <p:ph type="ftr" sz="quarter" idx="11"/>
          </p:nvPr>
        </p:nvSpPr>
        <p:spPr/>
        <p:txBody>
          <a:bodyPr/>
          <a:lstStyle/>
          <a:p>
            <a:pPr>
              <a:defRPr/>
            </a:pPr>
            <a:r>
              <a:rPr lang="en-US">
                <a:solidFill>
                  <a:prstClr val="black">
                    <a:tint val="95000"/>
                  </a:prstClr>
                </a:solidFill>
              </a:rPr>
              <a:t>Dare to Act ~ Creating a Blueprint for Change</a:t>
            </a:r>
          </a:p>
        </p:txBody>
      </p:sp>
      <p:sp>
        <p:nvSpPr>
          <p:cNvPr id="6" name="Slide Number Placeholder 5"/>
          <p:cNvSpPr>
            <a:spLocks noGrp="1"/>
          </p:cNvSpPr>
          <p:nvPr>
            <p:ph type="sldNum" sz="quarter" idx="12"/>
          </p:nvPr>
        </p:nvSpPr>
        <p:spPr/>
        <p:txBody>
          <a:bodyPr/>
          <a:lstStyle/>
          <a:p>
            <a:pPr>
              <a:defRPr/>
            </a:pPr>
            <a:fld id="{EDB5E03F-2B68-41E0-98C9-5FF0DC30B968}" type="slidenum">
              <a:rPr lang="en-US" smtClean="0">
                <a:solidFill>
                  <a:prstClr val="black">
                    <a:tint val="95000"/>
                  </a:prstClr>
                </a:solidFill>
              </a:rPr>
              <a:pPr>
                <a:defRPr/>
              </a:pPr>
              <a:t>‹#›</a:t>
            </a:fld>
            <a:endParaRPr lang="en-US">
              <a:solidFill>
                <a:prstClr val="black">
                  <a:tint val="95000"/>
                </a:prstClr>
              </a:solidFill>
            </a:endParaRPr>
          </a:p>
        </p:txBody>
      </p:sp>
    </p:spTree>
    <p:extLst>
      <p:ext uri="{BB962C8B-B14F-4D97-AF65-F5344CB8AC3E}">
        <p14:creationId xmlns:p14="http://schemas.microsoft.com/office/powerpoint/2010/main" val="180281395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4400" b="0" i="0" cap="none" baseline="0">
                <a:latin typeface="Arial" panose="020B0604020202020204" pitchFamily="34" charset="0"/>
              </a:defRPr>
            </a:lvl1pPr>
          </a:lstStyle>
          <a:p>
            <a:r>
              <a:rPr lang="en-US" dirty="0"/>
              <a:t>Click to edit Master title style</a:t>
            </a:r>
          </a:p>
        </p:txBody>
      </p:sp>
      <p:sp>
        <p:nvSpPr>
          <p:cNvPr id="3" name="Content Placeholder 2"/>
          <p:cNvSpPr>
            <a:spLocks noGrp="1"/>
          </p:cNvSpPr>
          <p:nvPr>
            <p:ph idx="1"/>
          </p:nvPr>
        </p:nvSpPr>
        <p:spPr/>
        <p:txBody>
          <a:bodyPr/>
          <a:lstStyle>
            <a:lvl1pPr>
              <a:defRPr baseline="0">
                <a:latin typeface="Arial" panose="020B0604020202020204" pitchFamily="34" charset="0"/>
              </a:defRPr>
            </a:lvl1pPr>
            <a:lvl2pPr>
              <a:defRPr baseline="0">
                <a:latin typeface="Arial" panose="020B0604020202020204" pitchFamily="34" charset="0"/>
              </a:defRPr>
            </a:lvl2pPr>
            <a:lvl3pPr>
              <a:defRPr baseline="0">
                <a:latin typeface="Arial" panose="020B0604020202020204" pitchFamily="34" charset="0"/>
              </a:defRPr>
            </a:lvl3pPr>
            <a:lvl4pPr>
              <a:defRPr baseline="0">
                <a:latin typeface="Arial" panose="020B0604020202020204" pitchFamily="34" charset="0"/>
              </a:defRPr>
            </a:lvl4pPr>
            <a:lvl5pPr>
              <a:defRPr baseline="0">
                <a:latin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pPr>
              <a:defRPr/>
            </a:pPr>
            <a:endParaRPr lang="en-US">
              <a:solidFill>
                <a:prstClr val="black">
                  <a:tint val="95000"/>
                </a:prstClr>
              </a:solidFill>
            </a:endParaRPr>
          </a:p>
        </p:txBody>
      </p:sp>
      <p:sp>
        <p:nvSpPr>
          <p:cNvPr id="5" name="Footer Placeholder 4"/>
          <p:cNvSpPr>
            <a:spLocks noGrp="1"/>
          </p:cNvSpPr>
          <p:nvPr>
            <p:ph type="ftr" sz="quarter" idx="11"/>
          </p:nvPr>
        </p:nvSpPr>
        <p:spPr/>
        <p:txBody>
          <a:bodyPr/>
          <a:lstStyle/>
          <a:p>
            <a:pPr>
              <a:defRPr/>
            </a:pPr>
            <a:r>
              <a:rPr lang="en-US">
                <a:solidFill>
                  <a:prstClr val="black">
                    <a:tint val="95000"/>
                  </a:prstClr>
                </a:solidFill>
              </a:rPr>
              <a:t>Dare to Act ~ Creating a Blueprint for Change</a:t>
            </a:r>
          </a:p>
        </p:txBody>
      </p:sp>
      <p:sp>
        <p:nvSpPr>
          <p:cNvPr id="6" name="Slide Number Placeholder 5"/>
          <p:cNvSpPr>
            <a:spLocks noGrp="1"/>
          </p:cNvSpPr>
          <p:nvPr>
            <p:ph type="sldNum" sz="quarter" idx="12"/>
          </p:nvPr>
        </p:nvSpPr>
        <p:spPr/>
        <p:txBody>
          <a:bodyPr/>
          <a:lstStyle/>
          <a:p>
            <a:pPr>
              <a:defRPr/>
            </a:pPr>
            <a:fld id="{62F78E57-1146-476C-B2D2-B9832DDEEF67}" type="slidenum">
              <a:rPr lang="en-US" smtClean="0">
                <a:solidFill>
                  <a:prstClr val="black">
                    <a:tint val="95000"/>
                  </a:prstClr>
                </a:solidFill>
              </a:rPr>
              <a:pPr>
                <a:defRPr/>
              </a:pPr>
              <a:t>‹#›</a:t>
            </a:fld>
            <a:endParaRPr lang="en-US">
              <a:solidFill>
                <a:prstClr val="black">
                  <a:tint val="95000"/>
                </a:prstClr>
              </a:solidFill>
            </a:endParaRPr>
          </a:p>
        </p:txBody>
      </p:sp>
    </p:spTree>
    <p:extLst>
      <p:ext uri="{BB962C8B-B14F-4D97-AF65-F5344CB8AC3E}">
        <p14:creationId xmlns:p14="http://schemas.microsoft.com/office/powerpoint/2010/main" val="25539309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29244" y="657226"/>
            <a:ext cx="9733512" cy="2852737"/>
          </a:xfrm>
        </p:spPr>
        <p:txBody>
          <a:bodyPr anchor="b">
            <a:normAutofit/>
          </a:bodyPr>
          <a:lstStyle>
            <a:lvl1pPr>
              <a:defRPr sz="3400"/>
            </a:lvl1pPr>
          </a:lstStyle>
          <a:p>
            <a:r>
              <a:rPr lang="en-US"/>
              <a:t>Click to edit Master title style</a:t>
            </a:r>
            <a:endParaRPr lang="en-US" dirty="0"/>
          </a:p>
        </p:txBody>
      </p:sp>
      <p:sp>
        <p:nvSpPr>
          <p:cNvPr id="3" name="Text Placeholder 2"/>
          <p:cNvSpPr>
            <a:spLocks noGrp="1"/>
          </p:cNvSpPr>
          <p:nvPr>
            <p:ph type="body" idx="1"/>
          </p:nvPr>
        </p:nvSpPr>
        <p:spPr>
          <a:xfrm>
            <a:off x="1229244" y="3602038"/>
            <a:ext cx="9733512" cy="1500187"/>
          </a:xfrm>
        </p:spPr>
        <p:txBody>
          <a:bodyPr/>
          <a:lstStyle>
            <a:lvl1pPr marL="0" indent="0" algn="ctr">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endParaRPr lang="en-US">
              <a:solidFill>
                <a:prstClr val="black">
                  <a:tint val="95000"/>
                </a:prstClr>
              </a:solidFill>
            </a:endParaRPr>
          </a:p>
        </p:txBody>
      </p:sp>
      <p:sp>
        <p:nvSpPr>
          <p:cNvPr id="5" name="Footer Placeholder 4"/>
          <p:cNvSpPr>
            <a:spLocks noGrp="1"/>
          </p:cNvSpPr>
          <p:nvPr>
            <p:ph type="ftr" sz="quarter" idx="11"/>
          </p:nvPr>
        </p:nvSpPr>
        <p:spPr/>
        <p:txBody>
          <a:bodyPr/>
          <a:lstStyle/>
          <a:p>
            <a:pPr>
              <a:defRPr/>
            </a:pPr>
            <a:r>
              <a:rPr lang="en-US">
                <a:solidFill>
                  <a:prstClr val="black">
                    <a:tint val="95000"/>
                  </a:prstClr>
                </a:solidFill>
              </a:rPr>
              <a:t>Dare to Act ~ Creating a Blueprint for Change</a:t>
            </a:r>
          </a:p>
        </p:txBody>
      </p:sp>
      <p:sp>
        <p:nvSpPr>
          <p:cNvPr id="6" name="Slide Number Placeholder 5"/>
          <p:cNvSpPr>
            <a:spLocks noGrp="1"/>
          </p:cNvSpPr>
          <p:nvPr>
            <p:ph type="sldNum" sz="quarter" idx="12"/>
          </p:nvPr>
        </p:nvSpPr>
        <p:spPr/>
        <p:txBody>
          <a:bodyPr/>
          <a:lstStyle/>
          <a:p>
            <a:pPr>
              <a:defRPr/>
            </a:pPr>
            <a:fld id="{317BDAB4-2807-4616-A3B5-C615C17CC1A7}" type="slidenum">
              <a:rPr lang="en-US" smtClean="0">
                <a:solidFill>
                  <a:prstClr val="black">
                    <a:tint val="95000"/>
                  </a:prstClr>
                </a:solidFill>
              </a:rPr>
              <a:pPr>
                <a:defRPr/>
              </a:pPr>
              <a:t>‹#›</a:t>
            </a:fld>
            <a:endParaRPr lang="en-US">
              <a:solidFill>
                <a:prstClr val="black">
                  <a:tint val="95000"/>
                </a:prstClr>
              </a:solidFill>
            </a:endParaRPr>
          </a:p>
        </p:txBody>
      </p:sp>
    </p:spTree>
    <p:extLst>
      <p:ext uri="{BB962C8B-B14F-4D97-AF65-F5344CB8AC3E}">
        <p14:creationId xmlns:p14="http://schemas.microsoft.com/office/powerpoint/2010/main" val="13746297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1" cy="1326321"/>
          </a:xfrm>
        </p:spPr>
        <p:txBody>
          <a:bodyPr/>
          <a:lstStyle/>
          <a:p>
            <a:r>
              <a:rPr lang="en-US"/>
              <a:t>Click to edit Master title style</a:t>
            </a:r>
            <a:endParaRPr lang="en-US" dirty="0"/>
          </a:p>
        </p:txBody>
      </p:sp>
      <p:sp>
        <p:nvSpPr>
          <p:cNvPr id="3" name="Content Placeholder 2"/>
          <p:cNvSpPr>
            <a:spLocks noGrp="1"/>
          </p:cNvSpPr>
          <p:nvPr>
            <p:ph sz="half" idx="1"/>
          </p:nvPr>
        </p:nvSpPr>
        <p:spPr>
          <a:xfrm>
            <a:off x="913795" y="2088319"/>
            <a:ext cx="5106004" cy="370288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3403" y="2088319"/>
            <a:ext cx="5094154" cy="370288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a:defRPr/>
            </a:pPr>
            <a:endParaRPr lang="en-US">
              <a:solidFill>
                <a:prstClr val="black">
                  <a:tint val="95000"/>
                </a:prstClr>
              </a:solidFill>
            </a:endParaRPr>
          </a:p>
        </p:txBody>
      </p:sp>
      <p:sp>
        <p:nvSpPr>
          <p:cNvPr id="6" name="Footer Placeholder 5"/>
          <p:cNvSpPr>
            <a:spLocks noGrp="1"/>
          </p:cNvSpPr>
          <p:nvPr>
            <p:ph type="ftr" sz="quarter" idx="11"/>
          </p:nvPr>
        </p:nvSpPr>
        <p:spPr/>
        <p:txBody>
          <a:bodyPr/>
          <a:lstStyle/>
          <a:p>
            <a:pPr>
              <a:defRPr/>
            </a:pPr>
            <a:r>
              <a:rPr lang="en-US">
                <a:solidFill>
                  <a:prstClr val="black">
                    <a:tint val="95000"/>
                  </a:prstClr>
                </a:solidFill>
              </a:rPr>
              <a:t>Dare to Act ~ Creating a Blueprint for Change</a:t>
            </a:r>
          </a:p>
        </p:txBody>
      </p:sp>
      <p:sp>
        <p:nvSpPr>
          <p:cNvPr id="7" name="Slide Number Placeholder 6"/>
          <p:cNvSpPr>
            <a:spLocks noGrp="1"/>
          </p:cNvSpPr>
          <p:nvPr>
            <p:ph type="sldNum" sz="quarter" idx="12"/>
          </p:nvPr>
        </p:nvSpPr>
        <p:spPr/>
        <p:txBody>
          <a:bodyPr/>
          <a:lstStyle/>
          <a:p>
            <a:pPr>
              <a:defRPr/>
            </a:pPr>
            <a:fld id="{D947EFF1-C2A1-4839-BE4A-BF6748490CC5}" type="slidenum">
              <a:rPr lang="en-US" smtClean="0">
                <a:solidFill>
                  <a:prstClr val="black">
                    <a:tint val="95000"/>
                  </a:prstClr>
                </a:solidFill>
              </a:rPr>
              <a:pPr>
                <a:defRPr/>
              </a:pPr>
              <a:t>‹#›</a:t>
            </a:fld>
            <a:endParaRPr lang="en-US">
              <a:solidFill>
                <a:prstClr val="black">
                  <a:tint val="95000"/>
                </a:prstClr>
              </a:solidFill>
            </a:endParaRPr>
          </a:p>
        </p:txBody>
      </p:sp>
    </p:spTree>
    <p:extLst>
      <p:ext uri="{BB962C8B-B14F-4D97-AF65-F5344CB8AC3E}">
        <p14:creationId xmlns:p14="http://schemas.microsoft.com/office/powerpoint/2010/main" val="368304394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1"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1141804" y="2088320"/>
            <a:ext cx="4879199"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913795" y="2912232"/>
            <a:ext cx="5107208" cy="287896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02003" y="2088320"/>
            <a:ext cx="4865554"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912232"/>
            <a:ext cx="5095357" cy="287896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endParaRPr lang="en-US">
              <a:solidFill>
                <a:prstClr val="black">
                  <a:tint val="95000"/>
                </a:prstClr>
              </a:solidFill>
            </a:endParaRPr>
          </a:p>
        </p:txBody>
      </p:sp>
      <p:sp>
        <p:nvSpPr>
          <p:cNvPr id="8" name="Footer Placeholder 7"/>
          <p:cNvSpPr>
            <a:spLocks noGrp="1"/>
          </p:cNvSpPr>
          <p:nvPr>
            <p:ph type="ftr" sz="quarter" idx="11"/>
          </p:nvPr>
        </p:nvSpPr>
        <p:spPr/>
        <p:txBody>
          <a:bodyPr/>
          <a:lstStyle/>
          <a:p>
            <a:pPr>
              <a:defRPr/>
            </a:pPr>
            <a:r>
              <a:rPr lang="en-US">
                <a:solidFill>
                  <a:prstClr val="black">
                    <a:tint val="95000"/>
                  </a:prstClr>
                </a:solidFill>
              </a:rPr>
              <a:t>Dare to Act ~ Creating a Blueprint for Change</a:t>
            </a:r>
          </a:p>
        </p:txBody>
      </p:sp>
      <p:sp>
        <p:nvSpPr>
          <p:cNvPr id="9" name="Slide Number Placeholder 8"/>
          <p:cNvSpPr>
            <a:spLocks noGrp="1"/>
          </p:cNvSpPr>
          <p:nvPr>
            <p:ph type="sldNum" sz="quarter" idx="12"/>
          </p:nvPr>
        </p:nvSpPr>
        <p:spPr/>
        <p:txBody>
          <a:bodyPr/>
          <a:lstStyle/>
          <a:p>
            <a:pPr>
              <a:defRPr/>
            </a:pPr>
            <a:fld id="{8CD19C23-A5CE-4888-921C-A05B3CAB407E}" type="slidenum">
              <a:rPr lang="en-US" smtClean="0">
                <a:solidFill>
                  <a:prstClr val="black">
                    <a:tint val="95000"/>
                  </a:prstClr>
                </a:solidFill>
              </a:rPr>
              <a:pPr>
                <a:defRPr/>
              </a:pPr>
              <a:t>‹#›</a:t>
            </a:fld>
            <a:endParaRPr lang="en-US">
              <a:solidFill>
                <a:prstClr val="black">
                  <a:tint val="95000"/>
                </a:prstClr>
              </a:solidFill>
            </a:endParaRPr>
          </a:p>
        </p:txBody>
      </p:sp>
    </p:spTree>
    <p:extLst>
      <p:ext uri="{BB962C8B-B14F-4D97-AF65-F5344CB8AC3E}">
        <p14:creationId xmlns:p14="http://schemas.microsoft.com/office/powerpoint/2010/main" val="282831067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a:defRPr/>
            </a:pPr>
            <a:endParaRPr lang="en-US">
              <a:solidFill>
                <a:prstClr val="black">
                  <a:tint val="95000"/>
                </a:prstClr>
              </a:solidFill>
            </a:endParaRPr>
          </a:p>
        </p:txBody>
      </p:sp>
      <p:sp>
        <p:nvSpPr>
          <p:cNvPr id="4" name="Footer Placeholder 3"/>
          <p:cNvSpPr>
            <a:spLocks noGrp="1"/>
          </p:cNvSpPr>
          <p:nvPr>
            <p:ph type="ftr" sz="quarter" idx="11"/>
          </p:nvPr>
        </p:nvSpPr>
        <p:spPr/>
        <p:txBody>
          <a:bodyPr/>
          <a:lstStyle/>
          <a:p>
            <a:pPr>
              <a:defRPr/>
            </a:pPr>
            <a:r>
              <a:rPr lang="en-US">
                <a:solidFill>
                  <a:prstClr val="black">
                    <a:tint val="95000"/>
                  </a:prstClr>
                </a:solidFill>
              </a:rPr>
              <a:t>Dare to Act ~ Creating a Blueprint for Change</a:t>
            </a:r>
          </a:p>
        </p:txBody>
      </p:sp>
      <p:sp>
        <p:nvSpPr>
          <p:cNvPr id="5" name="Slide Number Placeholder 4"/>
          <p:cNvSpPr>
            <a:spLocks noGrp="1"/>
          </p:cNvSpPr>
          <p:nvPr>
            <p:ph type="sldNum" sz="quarter" idx="12"/>
          </p:nvPr>
        </p:nvSpPr>
        <p:spPr/>
        <p:txBody>
          <a:bodyPr/>
          <a:lstStyle/>
          <a:p>
            <a:pPr>
              <a:defRPr/>
            </a:pPr>
            <a:fld id="{5CC1EBA2-FE22-49FD-9943-F5CC87F8A5F1}" type="slidenum">
              <a:rPr lang="en-US" smtClean="0">
                <a:solidFill>
                  <a:prstClr val="black">
                    <a:tint val="95000"/>
                  </a:prstClr>
                </a:solidFill>
              </a:rPr>
              <a:pPr>
                <a:defRPr/>
              </a:pPr>
              <a:t>‹#›</a:t>
            </a:fld>
            <a:endParaRPr lang="en-US">
              <a:solidFill>
                <a:prstClr val="black">
                  <a:tint val="95000"/>
                </a:prstClr>
              </a:solidFill>
            </a:endParaRPr>
          </a:p>
        </p:txBody>
      </p:sp>
    </p:spTree>
    <p:extLst>
      <p:ext uri="{BB962C8B-B14F-4D97-AF65-F5344CB8AC3E}">
        <p14:creationId xmlns:p14="http://schemas.microsoft.com/office/powerpoint/2010/main" val="226029163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US">
              <a:solidFill>
                <a:prstClr val="black">
                  <a:tint val="95000"/>
                </a:prstClr>
              </a:solidFill>
            </a:endParaRPr>
          </a:p>
        </p:txBody>
      </p:sp>
      <p:sp>
        <p:nvSpPr>
          <p:cNvPr id="3" name="Footer Placeholder 2"/>
          <p:cNvSpPr>
            <a:spLocks noGrp="1"/>
          </p:cNvSpPr>
          <p:nvPr>
            <p:ph type="ftr" sz="quarter" idx="11"/>
          </p:nvPr>
        </p:nvSpPr>
        <p:spPr/>
        <p:txBody>
          <a:bodyPr/>
          <a:lstStyle/>
          <a:p>
            <a:pPr>
              <a:defRPr/>
            </a:pPr>
            <a:r>
              <a:rPr lang="en-US">
                <a:solidFill>
                  <a:prstClr val="black">
                    <a:tint val="95000"/>
                  </a:prstClr>
                </a:solidFill>
              </a:rPr>
              <a:t>Dare to Act ~ Creating a Blueprint for Change</a:t>
            </a:r>
          </a:p>
        </p:txBody>
      </p:sp>
      <p:sp>
        <p:nvSpPr>
          <p:cNvPr id="4" name="Slide Number Placeholder 3"/>
          <p:cNvSpPr>
            <a:spLocks noGrp="1"/>
          </p:cNvSpPr>
          <p:nvPr>
            <p:ph type="sldNum" sz="quarter" idx="12"/>
          </p:nvPr>
        </p:nvSpPr>
        <p:spPr/>
        <p:txBody>
          <a:bodyPr/>
          <a:lstStyle/>
          <a:p>
            <a:pPr>
              <a:defRPr/>
            </a:pPr>
            <a:fld id="{37E842EC-6740-42CB-99C1-ED1985FE3B39}" type="slidenum">
              <a:rPr lang="en-US" smtClean="0">
                <a:solidFill>
                  <a:prstClr val="black">
                    <a:tint val="95000"/>
                  </a:prstClr>
                </a:solidFill>
              </a:rPr>
              <a:pPr>
                <a:defRPr/>
              </a:pPr>
              <a:t>‹#›</a:t>
            </a:fld>
            <a:endParaRPr lang="en-US">
              <a:solidFill>
                <a:prstClr val="black">
                  <a:tint val="95000"/>
                </a:prstClr>
              </a:solidFill>
            </a:endParaRPr>
          </a:p>
        </p:txBody>
      </p:sp>
    </p:spTree>
    <p:extLst>
      <p:ext uri="{BB962C8B-B14F-4D97-AF65-F5344CB8AC3E}">
        <p14:creationId xmlns:p14="http://schemas.microsoft.com/office/powerpoint/2010/main" val="80188764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7228" y="609600"/>
            <a:ext cx="3932237" cy="2362200"/>
          </a:xfrm>
        </p:spPr>
        <p:txBody>
          <a:bodyPr anchor="b">
            <a:normAutofit/>
          </a:bodyPr>
          <a:lstStyle>
            <a:lvl1pPr>
              <a:defRPr sz="2800"/>
            </a:lvl1pPr>
          </a:lstStyle>
          <a:p>
            <a:r>
              <a:rPr lang="en-US"/>
              <a:t>Click to edit Master title style</a:t>
            </a:r>
            <a:endParaRPr lang="en-US" dirty="0"/>
          </a:p>
        </p:txBody>
      </p:sp>
      <p:sp>
        <p:nvSpPr>
          <p:cNvPr id="3" name="Content Placeholder 2"/>
          <p:cNvSpPr>
            <a:spLocks noGrp="1"/>
          </p:cNvSpPr>
          <p:nvPr>
            <p:ph idx="1"/>
          </p:nvPr>
        </p:nvSpPr>
        <p:spPr>
          <a:xfrm>
            <a:off x="5078064" y="609600"/>
            <a:ext cx="6189492" cy="5181600"/>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17228" y="2971800"/>
            <a:ext cx="3932237" cy="2819399"/>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endParaRPr lang="en-US">
              <a:solidFill>
                <a:prstClr val="black">
                  <a:tint val="95000"/>
                </a:prstClr>
              </a:solidFill>
            </a:endParaRPr>
          </a:p>
        </p:txBody>
      </p:sp>
      <p:sp>
        <p:nvSpPr>
          <p:cNvPr id="6" name="Footer Placeholder 5"/>
          <p:cNvSpPr>
            <a:spLocks noGrp="1"/>
          </p:cNvSpPr>
          <p:nvPr>
            <p:ph type="ftr" sz="quarter" idx="11"/>
          </p:nvPr>
        </p:nvSpPr>
        <p:spPr/>
        <p:txBody>
          <a:bodyPr/>
          <a:lstStyle/>
          <a:p>
            <a:pPr>
              <a:defRPr/>
            </a:pPr>
            <a:r>
              <a:rPr lang="en-US">
                <a:solidFill>
                  <a:prstClr val="black">
                    <a:tint val="95000"/>
                  </a:prstClr>
                </a:solidFill>
              </a:rPr>
              <a:t>Dare to Act ~ Creating a Blueprint for Change</a:t>
            </a:r>
          </a:p>
        </p:txBody>
      </p:sp>
      <p:sp>
        <p:nvSpPr>
          <p:cNvPr id="7" name="Slide Number Placeholder 6"/>
          <p:cNvSpPr>
            <a:spLocks noGrp="1"/>
          </p:cNvSpPr>
          <p:nvPr>
            <p:ph type="sldNum" sz="quarter" idx="12"/>
          </p:nvPr>
        </p:nvSpPr>
        <p:spPr/>
        <p:txBody>
          <a:bodyPr/>
          <a:lstStyle/>
          <a:p>
            <a:pPr>
              <a:defRPr/>
            </a:pPr>
            <a:fld id="{4A212054-B4C1-4262-90ED-049A6B4C34F5}" type="slidenum">
              <a:rPr lang="en-US" smtClean="0">
                <a:solidFill>
                  <a:prstClr val="black">
                    <a:tint val="95000"/>
                  </a:prstClr>
                </a:solidFill>
              </a:rPr>
              <a:pPr>
                <a:defRPr/>
              </a:pPr>
              <a:t>‹#›</a:t>
            </a:fld>
            <a:endParaRPr lang="en-US">
              <a:solidFill>
                <a:prstClr val="black">
                  <a:tint val="95000"/>
                </a:prstClr>
              </a:solidFill>
            </a:endParaRPr>
          </a:p>
        </p:txBody>
      </p:sp>
    </p:spTree>
    <p:extLst>
      <p:ext uri="{BB962C8B-B14F-4D97-AF65-F5344CB8AC3E}">
        <p14:creationId xmlns:p14="http://schemas.microsoft.com/office/powerpoint/2010/main" val="249807003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7227" y="609600"/>
            <a:ext cx="5929773" cy="2362200"/>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424804" y="758881"/>
            <a:ext cx="3255356" cy="4883038"/>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94" y="2971800"/>
            <a:ext cx="5934950" cy="2819400"/>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endParaRPr lang="en-US">
              <a:solidFill>
                <a:prstClr val="black">
                  <a:tint val="95000"/>
                </a:prstClr>
              </a:solidFill>
            </a:endParaRPr>
          </a:p>
        </p:txBody>
      </p:sp>
      <p:sp>
        <p:nvSpPr>
          <p:cNvPr id="6" name="Footer Placeholder 5"/>
          <p:cNvSpPr>
            <a:spLocks noGrp="1"/>
          </p:cNvSpPr>
          <p:nvPr>
            <p:ph type="ftr" sz="quarter" idx="11"/>
          </p:nvPr>
        </p:nvSpPr>
        <p:spPr/>
        <p:txBody>
          <a:bodyPr/>
          <a:lstStyle/>
          <a:p>
            <a:pPr>
              <a:defRPr/>
            </a:pPr>
            <a:r>
              <a:rPr lang="en-US">
                <a:solidFill>
                  <a:prstClr val="white">
                    <a:shade val="50000"/>
                  </a:prstClr>
                </a:solidFill>
              </a:rPr>
              <a:t>Dare to Act ~ Creating a Blueprint for Change</a:t>
            </a:r>
          </a:p>
        </p:txBody>
      </p:sp>
      <p:sp>
        <p:nvSpPr>
          <p:cNvPr id="7" name="Slide Number Placeholder 6"/>
          <p:cNvSpPr>
            <a:spLocks noGrp="1"/>
          </p:cNvSpPr>
          <p:nvPr>
            <p:ph type="sldNum" sz="quarter" idx="12"/>
          </p:nvPr>
        </p:nvSpPr>
        <p:spPr/>
        <p:txBody>
          <a:bodyPr/>
          <a:lstStyle/>
          <a:p>
            <a:pPr>
              <a:defRPr/>
            </a:pPr>
            <a:fld id="{B3C6742F-AE12-4EC9-85F4-37793304B913}" type="slidenum">
              <a:rPr lang="en-US" smtClean="0">
                <a:solidFill>
                  <a:prstClr val="black">
                    <a:tint val="95000"/>
                  </a:prstClr>
                </a:solidFill>
              </a:rPr>
              <a:pPr>
                <a:defRPr/>
              </a:pPr>
              <a:t>‹#›</a:t>
            </a:fld>
            <a:endParaRPr lang="en-US">
              <a:solidFill>
                <a:prstClr val="black">
                  <a:tint val="95000"/>
                </a:prstClr>
              </a:solidFill>
            </a:endParaRPr>
          </a:p>
        </p:txBody>
      </p:sp>
    </p:spTree>
    <p:extLst>
      <p:ext uri="{BB962C8B-B14F-4D97-AF65-F5344CB8AC3E}">
        <p14:creationId xmlns:p14="http://schemas.microsoft.com/office/powerpoint/2010/main" val="396417414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3806" y="4289372"/>
            <a:ext cx="10367564" cy="819355"/>
          </a:xfrm>
        </p:spPr>
        <p:txBody>
          <a:bodyPr anchor="b">
            <a:normAutofit/>
          </a:bodyPr>
          <a:lstStyle>
            <a:lvl1pPr>
              <a:defRPr sz="2800"/>
            </a:lvl1pPr>
          </a:lstStyle>
          <a:p>
            <a:r>
              <a:rPr lang="en-US"/>
              <a:t>Click to edit Master title style</a:t>
            </a:r>
            <a:endParaRPr lang="en-US" dirty="0"/>
          </a:p>
        </p:txBody>
      </p:sp>
      <p:sp>
        <p:nvSpPr>
          <p:cNvPr id="3" name="Picture Placeholder 2"/>
          <p:cNvSpPr>
            <a:spLocks noGrp="1" noChangeAspect="1"/>
          </p:cNvSpPr>
          <p:nvPr>
            <p:ph type="pic" idx="1"/>
          </p:nvPr>
        </p:nvSpPr>
        <p:spPr>
          <a:xfrm>
            <a:off x="913806" y="621321"/>
            <a:ext cx="10367564" cy="3379735"/>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95" y="5108728"/>
            <a:ext cx="10365998" cy="682472"/>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10/22/2026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77061936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2" cy="3424859"/>
          </a:xfrm>
        </p:spPr>
        <p:txBody>
          <a:bodyPr anchor="ctr">
            <a:normAutofit/>
          </a:bodyPr>
          <a:lstStyle>
            <a:lvl1pPr>
              <a:defRPr sz="3600" b="0" i="0" cap="none" baseline="0">
                <a:latin typeface="Arial" panose="020B0604020202020204" pitchFamily="34" charset="0"/>
              </a:defRPr>
            </a:lvl1pPr>
          </a:lstStyle>
          <a:p>
            <a:r>
              <a:rPr lang="en-US" dirty="0"/>
              <a:t>Click to edit Master title style</a:t>
            </a:r>
          </a:p>
        </p:txBody>
      </p:sp>
      <p:sp>
        <p:nvSpPr>
          <p:cNvPr id="4" name="Text Placeholder 3"/>
          <p:cNvSpPr>
            <a:spLocks noGrp="1"/>
          </p:cNvSpPr>
          <p:nvPr>
            <p:ph type="body" sz="half" idx="2"/>
          </p:nvPr>
        </p:nvSpPr>
        <p:spPr>
          <a:xfrm>
            <a:off x="913795" y="4204820"/>
            <a:ext cx="10353761" cy="1592186"/>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10/22/2026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41498542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600"/>
            <a:ext cx="9302752" cy="2992904"/>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610032"/>
            <a:ext cx="8752299" cy="426812"/>
          </a:xfrm>
        </p:spPr>
        <p:txBody>
          <a:bodyPr anchor="t">
            <a:normAutofit/>
          </a:bodyPr>
          <a:lstStyle>
            <a:lvl1pPr marL="0" indent="0" algn="r">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913794" y="4204821"/>
            <a:ext cx="10353762" cy="1586380"/>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10/22/2026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
        <p:nvSpPr>
          <p:cNvPr id="11" name="TextBox 10"/>
          <p:cNvSpPr txBox="1"/>
          <p:nvPr/>
        </p:nvSpPr>
        <p:spPr>
          <a:xfrm>
            <a:off x="836612" y="735241"/>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3" name="TextBox 12"/>
          <p:cNvSpPr txBox="1"/>
          <p:nvPr/>
        </p:nvSpPr>
        <p:spPr>
          <a:xfrm>
            <a:off x="10657956" y="297209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411924599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913806" y="2126942"/>
            <a:ext cx="10355327" cy="2511835"/>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94" y="4650556"/>
            <a:ext cx="10353763"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10/22/2026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59271477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913794" y="609600"/>
            <a:ext cx="10353762" cy="1325563"/>
          </a:xfrm>
        </p:spPr>
        <p:txBody>
          <a:bodyPr/>
          <a:lstStyle/>
          <a:p>
            <a:r>
              <a:rPr lang="en-US"/>
              <a:t>Click to edit Master title style</a:t>
            </a:r>
            <a:endParaRPr lang="en-US" dirty="0"/>
          </a:p>
        </p:txBody>
      </p:sp>
      <p:sp>
        <p:nvSpPr>
          <p:cNvPr id="7" name="Text Placeholder 2"/>
          <p:cNvSpPr>
            <a:spLocks noGrp="1"/>
          </p:cNvSpPr>
          <p:nvPr>
            <p:ph type="body" idx="1"/>
          </p:nvPr>
        </p:nvSpPr>
        <p:spPr>
          <a:xfrm>
            <a:off x="913794" y="2088319"/>
            <a:ext cx="3298956" cy="823305"/>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913794" y="2911624"/>
            <a:ext cx="3298956"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444878" y="2088320"/>
            <a:ext cx="3298558"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444878" y="2911624"/>
            <a:ext cx="3299821"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973298" y="2088320"/>
            <a:ext cx="3291211"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976346" y="2911624"/>
            <a:ext cx="3291211"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smtClean="0"/>
              <a:t>10/22/2026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47205448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913795" y="609600"/>
            <a:ext cx="10353762" cy="1325563"/>
          </a:xfrm>
        </p:spPr>
        <p:txBody>
          <a:bodyPr/>
          <a:lstStyle/>
          <a:p>
            <a:r>
              <a:rPr lang="en-US"/>
              <a:t>Click to edit Master title style</a:t>
            </a:r>
            <a:endParaRPr lang="en-US" dirty="0"/>
          </a:p>
        </p:txBody>
      </p:sp>
      <p:sp>
        <p:nvSpPr>
          <p:cNvPr id="19" name="Text Placeholder 2"/>
          <p:cNvSpPr>
            <a:spLocks noGrp="1"/>
          </p:cNvSpPr>
          <p:nvPr>
            <p:ph type="body" idx="1"/>
          </p:nvPr>
        </p:nvSpPr>
        <p:spPr>
          <a:xfrm>
            <a:off x="913795" y="4195899"/>
            <a:ext cx="3298955"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1092020" y="2298987"/>
            <a:ext cx="2940050"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913795" y="4772161"/>
            <a:ext cx="3298955" cy="101903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42701" y="4195899"/>
            <a:ext cx="3298983"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568996" y="2298987"/>
            <a:ext cx="2930525"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441348" y="4772160"/>
            <a:ext cx="3300336" cy="101903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973423" y="4195899"/>
            <a:ext cx="3289900"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8152803" y="2298987"/>
            <a:ext cx="2932113"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973298" y="4772161"/>
            <a:ext cx="3294258" cy="1019037"/>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smtClean="0"/>
              <a:t>10/22/2026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83580288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endParaRPr lang="en-US">
              <a:solidFill>
                <a:prstClr val="black">
                  <a:tint val="95000"/>
                </a:prstClr>
              </a:solidFill>
            </a:endParaRPr>
          </a:p>
        </p:txBody>
      </p:sp>
      <p:sp>
        <p:nvSpPr>
          <p:cNvPr id="5" name="Footer Placeholder 4"/>
          <p:cNvSpPr>
            <a:spLocks noGrp="1"/>
          </p:cNvSpPr>
          <p:nvPr>
            <p:ph type="ftr" sz="quarter" idx="11"/>
          </p:nvPr>
        </p:nvSpPr>
        <p:spPr/>
        <p:txBody>
          <a:bodyPr/>
          <a:lstStyle/>
          <a:p>
            <a:pPr>
              <a:defRPr/>
            </a:pPr>
            <a:r>
              <a:rPr lang="en-US">
                <a:solidFill>
                  <a:prstClr val="black">
                    <a:tint val="95000"/>
                  </a:prstClr>
                </a:solidFill>
              </a:rPr>
              <a:t>Dare to Act ~ Creating a Blueprint for Change</a:t>
            </a:r>
          </a:p>
        </p:txBody>
      </p:sp>
      <p:sp>
        <p:nvSpPr>
          <p:cNvPr id="6" name="Slide Number Placeholder 5"/>
          <p:cNvSpPr>
            <a:spLocks noGrp="1"/>
          </p:cNvSpPr>
          <p:nvPr>
            <p:ph type="sldNum" sz="quarter" idx="12"/>
          </p:nvPr>
        </p:nvSpPr>
        <p:spPr/>
        <p:txBody>
          <a:bodyPr/>
          <a:lstStyle/>
          <a:p>
            <a:pPr>
              <a:defRPr/>
            </a:pPr>
            <a:fld id="{A9DEDD86-92E2-42F4-AE08-105368E4E080}" type="slidenum">
              <a:rPr lang="en-US" smtClean="0">
                <a:solidFill>
                  <a:prstClr val="black">
                    <a:tint val="95000"/>
                  </a:prstClr>
                </a:solidFill>
              </a:rPr>
              <a:pPr>
                <a:defRPr/>
              </a:pPr>
              <a:t>‹#›</a:t>
            </a:fld>
            <a:endParaRPr lang="en-US">
              <a:solidFill>
                <a:prstClr val="black">
                  <a:tint val="95000"/>
                </a:prstClr>
              </a:solidFill>
            </a:endParaRPr>
          </a:p>
        </p:txBody>
      </p:sp>
    </p:spTree>
    <p:extLst>
      <p:ext uri="{BB962C8B-B14F-4D97-AF65-F5344CB8AC3E}">
        <p14:creationId xmlns:p14="http://schemas.microsoft.com/office/powerpoint/2010/main" val="124658969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609599"/>
            <a:ext cx="2542657" cy="5181601"/>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913794" y="609599"/>
            <a:ext cx="7658705" cy="518160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endParaRPr lang="en-US">
              <a:solidFill>
                <a:prstClr val="black">
                  <a:tint val="95000"/>
                </a:prstClr>
              </a:solidFill>
            </a:endParaRPr>
          </a:p>
        </p:txBody>
      </p:sp>
      <p:sp>
        <p:nvSpPr>
          <p:cNvPr id="5" name="Footer Placeholder 4"/>
          <p:cNvSpPr>
            <a:spLocks noGrp="1"/>
          </p:cNvSpPr>
          <p:nvPr>
            <p:ph type="ftr" sz="quarter" idx="11"/>
          </p:nvPr>
        </p:nvSpPr>
        <p:spPr/>
        <p:txBody>
          <a:bodyPr/>
          <a:lstStyle/>
          <a:p>
            <a:pPr>
              <a:defRPr/>
            </a:pPr>
            <a:r>
              <a:rPr lang="en-US">
                <a:solidFill>
                  <a:prstClr val="black">
                    <a:tint val="95000"/>
                  </a:prstClr>
                </a:solidFill>
              </a:rPr>
              <a:t>Dare to Act ~ Creating a Blueprint for Change</a:t>
            </a:r>
          </a:p>
        </p:txBody>
      </p:sp>
      <p:sp>
        <p:nvSpPr>
          <p:cNvPr id="6" name="Slide Number Placeholder 5"/>
          <p:cNvSpPr>
            <a:spLocks noGrp="1"/>
          </p:cNvSpPr>
          <p:nvPr>
            <p:ph type="sldNum" sz="quarter" idx="12"/>
          </p:nvPr>
        </p:nvSpPr>
        <p:spPr/>
        <p:txBody>
          <a:bodyPr/>
          <a:lstStyle/>
          <a:p>
            <a:pPr>
              <a:defRPr/>
            </a:pPr>
            <a:fld id="{AF6C5991-FF6B-4460-9DA3-960F73509928}" type="slidenum">
              <a:rPr lang="en-US" smtClean="0">
                <a:solidFill>
                  <a:prstClr val="black">
                    <a:tint val="95000"/>
                  </a:prstClr>
                </a:solidFill>
              </a:rPr>
              <a:pPr>
                <a:defRPr/>
              </a:pPr>
              <a:t>‹#›</a:t>
            </a:fld>
            <a:endParaRPr lang="en-US">
              <a:solidFill>
                <a:prstClr val="black">
                  <a:tint val="95000"/>
                </a:prstClr>
              </a:solidFill>
            </a:endParaRPr>
          </a:p>
        </p:txBody>
      </p:sp>
    </p:spTree>
    <p:extLst>
      <p:ext uri="{BB962C8B-B14F-4D97-AF65-F5344CB8AC3E}">
        <p14:creationId xmlns:p14="http://schemas.microsoft.com/office/powerpoint/2010/main" val="5416866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1.xml"/><Relationship Id="rId13" Type="http://schemas.openxmlformats.org/officeDocument/2006/relationships/slideLayout" Target="../slideLayouts/slideLayout16.xml"/><Relationship Id="rId18" Type="http://schemas.openxmlformats.org/officeDocument/2006/relationships/theme" Target="../theme/theme2.xml"/><Relationship Id="rId3" Type="http://schemas.openxmlformats.org/officeDocument/2006/relationships/slideLayout" Target="../slideLayouts/slideLayout6.xml"/><Relationship Id="rId7" Type="http://schemas.openxmlformats.org/officeDocument/2006/relationships/slideLayout" Target="../slideLayouts/slideLayout10.xml"/><Relationship Id="rId12" Type="http://schemas.openxmlformats.org/officeDocument/2006/relationships/slideLayout" Target="../slideLayouts/slideLayout15.xml"/><Relationship Id="rId17" Type="http://schemas.openxmlformats.org/officeDocument/2006/relationships/slideLayout" Target="../slideLayouts/slideLayout20.xml"/><Relationship Id="rId2" Type="http://schemas.openxmlformats.org/officeDocument/2006/relationships/slideLayout" Target="../slideLayouts/slideLayout5.xml"/><Relationship Id="rId16" Type="http://schemas.openxmlformats.org/officeDocument/2006/relationships/slideLayout" Target="../slideLayouts/slideLayout19.xml"/><Relationship Id="rId1" Type="http://schemas.openxmlformats.org/officeDocument/2006/relationships/slideLayout" Target="../slideLayouts/slideLayout4.xml"/><Relationship Id="rId6" Type="http://schemas.openxmlformats.org/officeDocument/2006/relationships/slideLayout" Target="../slideLayouts/slideLayout9.xml"/><Relationship Id="rId11" Type="http://schemas.openxmlformats.org/officeDocument/2006/relationships/slideLayout" Target="../slideLayouts/slideLayout14.xml"/><Relationship Id="rId5" Type="http://schemas.openxmlformats.org/officeDocument/2006/relationships/slideLayout" Target="../slideLayouts/slideLayout8.xml"/><Relationship Id="rId15" Type="http://schemas.openxmlformats.org/officeDocument/2006/relationships/slideLayout" Target="../slideLayouts/slideLayout18.xml"/><Relationship Id="rId10" Type="http://schemas.openxmlformats.org/officeDocument/2006/relationships/slideLayout" Target="../slideLayouts/slideLayout13.xml"/><Relationship Id="rId4" Type="http://schemas.openxmlformats.org/officeDocument/2006/relationships/slideLayout" Target="../slideLayouts/slideLayout7.xml"/><Relationship Id="rId9" Type="http://schemas.openxmlformats.org/officeDocument/2006/relationships/slideLayout" Target="../slideLayouts/slideLayout12.xml"/><Relationship Id="rId14" Type="http://schemas.openxmlformats.org/officeDocument/2006/relationships/slideLayout" Target="../slideLayouts/slideLayout1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612880" y="6400800"/>
            <a:ext cx="365760" cy="182880"/>
          </a:xfrm>
          <a:prstGeom prst="rect">
            <a:avLst/>
          </a:prstGeom>
          <a:extLst>
            <a:ext uri="{C572A759-6A51-4108-AA02-DFA0A04FC94B}">
              <ma14:wrappingTextBoxFlag xmlns:ma14="http://schemas.microsoft.com/office/mac/drawingml/2011/main" xmlns="" val="0"/>
            </a:ext>
          </a:extLst>
        </p:spPr>
        <p:txBody>
          <a:bodyPr/>
          <a:lstStyle>
            <a:lvl1pPr>
              <a:defRPr sz="1000">
                <a:solidFill>
                  <a:srgbClr val="6B7280"/>
                </a:solidFill>
              </a:defRPr>
            </a:lvl1pPr>
          </a:lstStyle>
          <a:p>
            <a:pPr algn="l"/>
            <a:fld id="{F7021451-1387-4CA6-816F-3879F97B5CBC}" type="slidenum">
              <a:rPr lang="en-US" b="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3795" y="609600"/>
            <a:ext cx="10353761" cy="1326321"/>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913795" y="2096064"/>
            <a:ext cx="10353762" cy="369513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78736" y="5883275"/>
            <a:ext cx="2743200" cy="365125"/>
          </a:xfrm>
          <a:prstGeom prst="rect">
            <a:avLst/>
          </a:prstGeom>
        </p:spPr>
        <p:txBody>
          <a:bodyPr vert="horz" lIns="91440" tIns="45720" rIns="91440" bIns="45720" rtlCol="0" anchor="ctr"/>
          <a:lstStyle>
            <a:lvl1pPr algn="r">
              <a:defRPr sz="1000">
                <a:solidFill>
                  <a:schemeClr val="tx1">
                    <a:tint val="75000"/>
                  </a:schemeClr>
                </a:solidFill>
              </a:defRPr>
            </a:lvl1pPr>
          </a:lstStyle>
          <a:p>
            <a:pPr defTabSz="914400" fontAlgn="base">
              <a:spcBef>
                <a:spcPct val="0"/>
              </a:spcBef>
              <a:spcAft>
                <a:spcPct val="0"/>
              </a:spcAft>
              <a:defRPr/>
            </a:pPr>
            <a:endParaRPr lang="en-US" b="1">
              <a:solidFill>
                <a:prstClr val="black">
                  <a:tint val="95000"/>
                </a:prstClr>
              </a:solidFill>
              <a:latin typeface="Tahoma" pitchFamily="34" charset="0"/>
              <a:ea typeface="MS PGothic" pitchFamily="34" charset="-128"/>
            </a:endParaRPr>
          </a:p>
        </p:txBody>
      </p:sp>
      <p:sp>
        <p:nvSpPr>
          <p:cNvPr id="5" name="Footer Placeholder 4"/>
          <p:cNvSpPr>
            <a:spLocks noGrp="1"/>
          </p:cNvSpPr>
          <p:nvPr>
            <p:ph type="ftr" sz="quarter" idx="3"/>
          </p:nvPr>
        </p:nvSpPr>
        <p:spPr>
          <a:xfrm>
            <a:off x="913794" y="5883275"/>
            <a:ext cx="6672865" cy="365125"/>
          </a:xfrm>
          <a:prstGeom prst="rect">
            <a:avLst/>
          </a:prstGeom>
        </p:spPr>
        <p:txBody>
          <a:bodyPr vert="horz" lIns="91440" tIns="45720" rIns="91440" bIns="45720" rtlCol="0" anchor="ctr"/>
          <a:lstStyle>
            <a:lvl1pPr algn="l">
              <a:defRPr sz="1000">
                <a:solidFill>
                  <a:schemeClr val="tx1">
                    <a:tint val="75000"/>
                  </a:schemeClr>
                </a:solidFill>
              </a:defRPr>
            </a:lvl1pPr>
          </a:lstStyle>
          <a:p>
            <a:pPr defTabSz="914400" fontAlgn="base">
              <a:spcBef>
                <a:spcPct val="0"/>
              </a:spcBef>
              <a:spcAft>
                <a:spcPct val="0"/>
              </a:spcAft>
              <a:defRPr/>
            </a:pPr>
            <a:r>
              <a:rPr lang="en-US" b="1">
                <a:solidFill>
                  <a:prstClr val="black">
                    <a:tint val="95000"/>
                  </a:prstClr>
                </a:solidFill>
                <a:latin typeface="Tahoma" pitchFamily="34" charset="0"/>
                <a:ea typeface="MS PGothic" pitchFamily="34" charset="-128"/>
              </a:rPr>
              <a:t>Dare to Act ~ Creating a Blueprint for Change</a:t>
            </a:r>
          </a:p>
        </p:txBody>
      </p:sp>
      <p:sp>
        <p:nvSpPr>
          <p:cNvPr id="6" name="Slide Number Placeholder 5"/>
          <p:cNvSpPr>
            <a:spLocks noGrp="1"/>
          </p:cNvSpPr>
          <p:nvPr>
            <p:ph type="sldNum" sz="quarter" idx="4"/>
          </p:nvPr>
        </p:nvSpPr>
        <p:spPr>
          <a:xfrm>
            <a:off x="10514011" y="5883275"/>
            <a:ext cx="753545" cy="365125"/>
          </a:xfrm>
          <a:prstGeom prst="rect">
            <a:avLst/>
          </a:prstGeom>
        </p:spPr>
        <p:txBody>
          <a:bodyPr vert="horz" lIns="91440" tIns="45720" rIns="91440" bIns="45720" rtlCol="0" anchor="ctr"/>
          <a:lstStyle>
            <a:lvl1pPr algn="r">
              <a:defRPr sz="1000">
                <a:solidFill>
                  <a:schemeClr val="tx1">
                    <a:tint val="75000"/>
                  </a:schemeClr>
                </a:solidFill>
              </a:defRPr>
            </a:lvl1pPr>
          </a:lstStyle>
          <a:p>
            <a:pPr defTabSz="914400" fontAlgn="base">
              <a:spcBef>
                <a:spcPct val="0"/>
              </a:spcBef>
              <a:spcAft>
                <a:spcPct val="0"/>
              </a:spcAft>
              <a:defRPr/>
            </a:pPr>
            <a:fld id="{7A63AA6C-0221-4E77-9401-49DCD34269E6}" type="slidenum">
              <a:rPr lang="en-US" b="1" smtClean="0">
                <a:solidFill>
                  <a:prstClr val="black">
                    <a:tint val="95000"/>
                  </a:prstClr>
                </a:solidFill>
                <a:latin typeface="Tahoma" pitchFamily="34" charset="0"/>
                <a:ea typeface="MS PGothic" pitchFamily="34" charset="-128"/>
              </a:rPr>
              <a:pPr defTabSz="914400" fontAlgn="base">
                <a:spcBef>
                  <a:spcPct val="0"/>
                </a:spcBef>
                <a:spcAft>
                  <a:spcPct val="0"/>
                </a:spcAft>
                <a:defRPr/>
              </a:pPr>
              <a:t>‹#›</a:t>
            </a:fld>
            <a:endParaRPr lang="en-US" b="1">
              <a:solidFill>
                <a:prstClr val="black">
                  <a:tint val="95000"/>
                </a:prstClr>
              </a:solidFill>
              <a:latin typeface="Tahoma" pitchFamily="34" charset="0"/>
              <a:ea typeface="MS PGothic" pitchFamily="34" charset="-128"/>
            </a:endParaRPr>
          </a:p>
        </p:txBody>
      </p:sp>
    </p:spTree>
    <p:extLst>
      <p:ext uri="{BB962C8B-B14F-4D97-AF65-F5344CB8AC3E}">
        <p14:creationId xmlns:p14="http://schemas.microsoft.com/office/powerpoint/2010/main" val="4065639886"/>
      </p:ext>
    </p:extLst>
  </p:cSld>
  <p:clrMap bg1="dk1" tx1="lt1" bg2="dk2" tx2="lt2" accent1="accent1" accent2="accent2" accent3="accent3" accent4="accent4" accent5="accent5" accent6="accent6" hlink="hlink" folHlink="folHlink"/>
  <p:sldLayoutIdLst>
    <p:sldLayoutId id="2147483653" r:id="rId1"/>
    <p:sldLayoutId id="2147483654" r:id="rId2"/>
    <p:sldLayoutId id="2147483655" r:id="rId3"/>
    <p:sldLayoutId id="2147483656" r:id="rId4"/>
    <p:sldLayoutId id="2147483657" r:id="rId5"/>
    <p:sldLayoutId id="2147483658" r:id="rId6"/>
    <p:sldLayoutId id="2147483659" r:id="rId7"/>
    <p:sldLayoutId id="2147483660" r:id="rId8"/>
    <p:sldLayoutId id="2147483661" r:id="rId9"/>
    <p:sldLayoutId id="2147483662" r:id="rId10"/>
    <p:sldLayoutId id="2147483663" r:id="rId11"/>
    <p:sldLayoutId id="2147483664" r:id="rId12"/>
    <p:sldLayoutId id="2147483665" r:id="rId13"/>
    <p:sldLayoutId id="2147483666" r:id="rId14"/>
    <p:sldLayoutId id="2147483667" r:id="rId15"/>
    <p:sldLayoutId id="2147483668" r:id="rId16"/>
    <p:sldLayoutId id="2147483669" r:id="rId17"/>
  </p:sldLayoutIdLst>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xStyles>
    <p:titleStyle>
      <a:lvl1pPr algn="ctr" defTabSz="914400" rtl="0" eaLnBrk="1" latinLnBrk="0" hangingPunct="1">
        <a:lnSpc>
          <a:spcPct val="90000"/>
        </a:lnSpc>
        <a:spcBef>
          <a:spcPct val="0"/>
        </a:spcBef>
        <a:buNone/>
        <a:defRPr sz="3400" b="1" i="0" kern="1200" cap="all">
          <a:solidFill>
            <a:schemeClr val="tx1"/>
          </a:solidFill>
          <a:effectLst>
            <a:outerShdw blurRad="50800" dist="63500" dir="2700000" algn="tl" rotWithShape="0">
              <a:srgbClr val="000000">
                <a:alpha val="48000"/>
              </a:srgbClr>
            </a:outerShdw>
          </a:effectLst>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effectLst>
            <a:outerShdw blurRad="50800" dist="38100" dir="2700000" algn="tl" rotWithShape="0">
              <a:srgbClr val="000000">
                <a:alpha val="48000"/>
              </a:srgbClr>
            </a:outerShdw>
          </a:effectLst>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effectLst>
            <a:outerShdw blurRad="50800" dist="38100" dir="2700000" algn="tl" rotWithShape="0">
              <a:srgbClr val="000000">
                <a:alpha val="48000"/>
              </a:srgbClr>
            </a:outerShdw>
          </a:effectLst>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effectLst>
            <a:outerShdw blurRad="50800" dist="38100" dir="2700000" algn="tl" rotWithShape="0">
              <a:srgbClr val="000000">
                <a:alpha val="48000"/>
              </a:srgbClr>
            </a:outerShdw>
          </a:effectLst>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effectLst>
            <a:outerShdw blurRad="50800" dist="38100" dir="2700000" algn="tl" rotWithShape="0">
              <a:srgbClr val="000000">
                <a:alpha val="48000"/>
              </a:srgbClr>
            </a:outerShdw>
          </a:effectLst>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5pPr>
      <a:lvl6pPr marL="25146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6pPr>
      <a:lvl7pPr marL="29718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7pPr>
      <a:lvl8pPr marL="3429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8pPr>
      <a:lvl9pPr marL="38862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5.jpeg"/><Relationship Id="rId5" Type="http://schemas.openxmlformats.org/officeDocument/2006/relationships/image" Target="../media/image4.pn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tags" Target="../tags/tag1.xml"/></Relationships>
</file>

<file path=ppt/slides/_rels/slide22.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chemeClr val="bg1"/>
        </a:solidFill>
        <a:effectLst/>
      </p:bgPr>
    </p:bg>
    <p:spTree>
      <p:nvGrpSpPr>
        <p:cNvPr id="1" name=""/>
        <p:cNvGrpSpPr/>
        <p:nvPr/>
      </p:nvGrpSpPr>
      <p:grpSpPr>
        <a:xfrm>
          <a:off x="0" y="0"/>
          <a:ext cx="0" cy="0"/>
          <a:chOff x="0" y="0"/>
          <a:chExt cx="0" cy="0"/>
        </a:xfrm>
      </p:grpSpPr>
      <p:sp>
        <p:nvSpPr>
          <p:cNvPr id="3" name="Shape 1"/>
          <p:cNvSpPr/>
          <p:nvPr/>
        </p:nvSpPr>
        <p:spPr>
          <a:xfrm>
            <a:off x="0" y="0"/>
            <a:ext cx="12191695" cy="777240"/>
          </a:xfrm>
          <a:prstGeom prst="rect">
            <a:avLst/>
          </a:prstGeom>
          <a:solidFill>
            <a:srgbClr val="1F4E79"/>
          </a:solidFill>
          <a:ln w="12700">
            <a:solidFill>
              <a:srgbClr val="1F4E79"/>
            </a:solidFill>
            <a:prstDash val="solid"/>
          </a:ln>
        </p:spPr>
        <p:txBody>
          <a:bodyPr/>
          <a:lstStyle/>
          <a:p>
            <a:endParaRPr lang="en-US"/>
          </a:p>
        </p:txBody>
      </p:sp>
      <p:sp>
        <p:nvSpPr>
          <p:cNvPr id="4" name="Text 2"/>
          <p:cNvSpPr/>
          <p:nvPr/>
        </p:nvSpPr>
        <p:spPr>
          <a:xfrm>
            <a:off x="731520" y="1709530"/>
            <a:ext cx="10683240" cy="2520563"/>
          </a:xfrm>
          <a:prstGeom prst="rect">
            <a:avLst/>
          </a:prstGeom>
          <a:noFill/>
          <a:ln/>
        </p:spPr>
        <p:txBody>
          <a:bodyPr wrap="square" rtlCol="0" anchor="ctr"/>
          <a:lstStyle/>
          <a:p>
            <a:pPr marL="0" indent="0" algn="ctr">
              <a:buNone/>
            </a:pPr>
            <a:r>
              <a:rPr lang="en-US" sz="4400" b="1" dirty="0">
                <a:solidFill>
                  <a:srgbClr val="1F2937"/>
                </a:solidFill>
                <a:latin typeface="Aptos Display" pitchFamily="34" charset="0"/>
              </a:rPr>
              <a:t>The Changing Landscape of Practice</a:t>
            </a:r>
            <a:endParaRPr lang="en-US" sz="4400" dirty="0"/>
          </a:p>
          <a:p>
            <a:pPr marL="0" indent="0" algn="ctr">
              <a:buNone/>
            </a:pPr>
            <a:r>
              <a:rPr lang="en-US" sz="3600" b="1" dirty="0">
                <a:solidFill>
                  <a:srgbClr val="1F2937"/>
                </a:solidFill>
                <a:latin typeface="Aptos Display" pitchFamily="34" charset="0"/>
                <a:ea typeface="Aptos Display" pitchFamily="34" charset="-122"/>
                <a:cs typeface="Aptos Display" pitchFamily="34" charset="-120"/>
              </a:rPr>
              <a:t>What Every Clinician Needs to Know</a:t>
            </a:r>
            <a:endParaRPr lang="en-US" sz="3600" dirty="0"/>
          </a:p>
        </p:txBody>
      </p:sp>
      <p:sp>
        <p:nvSpPr>
          <p:cNvPr id="5" name="Text 3"/>
          <p:cNvSpPr/>
          <p:nvPr/>
        </p:nvSpPr>
        <p:spPr>
          <a:xfrm>
            <a:off x="777240" y="4047215"/>
            <a:ext cx="5029200" cy="2520563"/>
          </a:xfrm>
          <a:prstGeom prst="rect">
            <a:avLst/>
          </a:prstGeom>
          <a:noFill/>
          <a:ln/>
        </p:spPr>
        <p:txBody>
          <a:bodyPr wrap="square" rtlCol="0" anchor="ctr"/>
          <a:lstStyle/>
          <a:p>
            <a:pPr marL="0" indent="0" algn="ctr">
              <a:buNone/>
            </a:pPr>
            <a:r>
              <a:rPr lang="en-US" sz="2400" b="1" dirty="0"/>
              <a:t>Bob Bertolino, Ph.D.</a:t>
            </a:r>
          </a:p>
          <a:p>
            <a:pPr lvl="0" algn="ctr">
              <a:spcBef>
                <a:spcPts val="300"/>
              </a:spcBef>
              <a:defRPr/>
            </a:pPr>
            <a:r>
              <a:rPr lang="en-US" sz="1600" kern="0" dirty="0">
                <a:latin typeface="Arial" pitchFamily="34" charset="0"/>
                <a:cs typeface="Arial" pitchFamily="34" charset="0"/>
              </a:rPr>
              <a:t>Codirector Clinical Mental Health Counseling Program, Maryville University-St. Louis</a:t>
            </a:r>
          </a:p>
          <a:p>
            <a:pPr lvl="0" algn="ctr">
              <a:defRPr/>
            </a:pPr>
            <a:r>
              <a:rPr lang="en-US" sz="1600" kern="0" dirty="0">
                <a:latin typeface="Arial" pitchFamily="34" charset="0"/>
                <a:cs typeface="Arial" pitchFamily="34" charset="0"/>
              </a:rPr>
              <a:t>Professor of Psychology, Maryville University-St. Louis</a:t>
            </a:r>
          </a:p>
          <a:p>
            <a:pPr lvl="0" algn="ctr">
              <a:defRPr/>
            </a:pPr>
            <a:r>
              <a:rPr lang="en-US" sz="1600" kern="0" dirty="0">
                <a:latin typeface="Arial" pitchFamily="34" charset="0"/>
                <a:cs typeface="Arial" pitchFamily="34" charset="0"/>
              </a:rPr>
              <a:t>Sr. Clinical Advisor, Youth In Need, Inc.</a:t>
            </a:r>
          </a:p>
          <a:p>
            <a:pPr lvl="0" algn="ctr">
              <a:defRPr/>
            </a:pPr>
            <a:r>
              <a:rPr lang="en-US" sz="1600" kern="0" dirty="0">
                <a:latin typeface="Arial" pitchFamily="34" charset="0"/>
                <a:cs typeface="Arial" pitchFamily="34" charset="0"/>
              </a:rPr>
              <a:t>Director of Ethics, International Center for Clinical Excellence</a:t>
            </a:r>
            <a:endParaRPr lang="en-US" sz="1600" dirty="0"/>
          </a:p>
        </p:txBody>
      </p:sp>
      <p:sp>
        <p:nvSpPr>
          <p:cNvPr id="25" name="Slide Number Placeholder 0"/>
          <p:cNvSpPr>
            <a:spLocks noGrp="1"/>
          </p:cNvSpPr>
          <p:nvPr>
            <p:ph type="sldNum" sz="quarter" idx="4294967295"/>
          </p:nvPr>
        </p:nvSpPr>
        <p:spPr>
          <a:xfrm>
            <a:off x="11612880" y="6400800"/>
            <a:ext cx="365760" cy="182880"/>
          </a:xfrm>
          <a:prstGeom prst="rect">
            <a:avLst/>
          </a:prstGeom>
          <a:extLst>
            <a:ext uri="{C572A759-6A51-4108-AA02-DFA0A04FC94B}">
              <ma14:wrappingTextBoxFlag xmlns:ma14="http://schemas.microsoft.com/office/mac/drawingml/2011/main" xmlns="" val="0"/>
            </a:ext>
          </a:extLst>
        </p:spPr>
        <p:txBody>
          <a:bodyPr/>
          <a:lstStyle>
            <a:lvl1pPr>
              <a:defRPr sz="1000">
                <a:solidFill>
                  <a:srgbClr val="6B7280"/>
                </a:solidFill>
              </a:defRPr>
            </a:lvl1pPr>
          </a:lstStyle>
          <a:p>
            <a:pPr algn="l"/>
            <a:fld id="{F7021451-1387-4CA6-816F-3879F97B5CBC}" type="slidenum">
              <a:rPr lang="en-US" b="0"/>
              <a:t>1</a:t>
            </a:fld>
            <a:endParaRPr lang="en-US"/>
          </a:p>
        </p:txBody>
      </p:sp>
      <p:sp>
        <p:nvSpPr>
          <p:cNvPr id="6" name="TextBox 5">
            <a:extLst>
              <a:ext uri="{FF2B5EF4-FFF2-40B4-BE49-F238E27FC236}">
                <a16:creationId xmlns:a16="http://schemas.microsoft.com/office/drawing/2014/main" id="{7A460B2B-348D-F884-481B-B7F159B989BD}"/>
              </a:ext>
            </a:extLst>
          </p:cNvPr>
          <p:cNvSpPr txBox="1"/>
          <p:nvPr/>
        </p:nvSpPr>
        <p:spPr>
          <a:xfrm>
            <a:off x="609601" y="974327"/>
            <a:ext cx="10842171" cy="830997"/>
          </a:xfrm>
          <a:prstGeom prst="rect">
            <a:avLst/>
          </a:prstGeom>
          <a:noFill/>
        </p:spPr>
        <p:txBody>
          <a:bodyPr wrap="square" rtlCol="0">
            <a:spAutoFit/>
          </a:bodyPr>
          <a:lstStyle/>
          <a:p>
            <a:pPr algn="ctr"/>
            <a:r>
              <a:rPr lang="en-US" sz="2400" b="1" dirty="0"/>
              <a:t>MMHCA 2026 Annual Conference</a:t>
            </a:r>
          </a:p>
          <a:p>
            <a:pPr algn="ctr"/>
            <a:r>
              <a:rPr lang="en-US" sz="2400" b="1" dirty="0"/>
              <a:t>“Authentically You: Light the Fire Within”</a:t>
            </a:r>
          </a:p>
        </p:txBody>
      </p:sp>
      <p:pic>
        <p:nvPicPr>
          <p:cNvPr id="7" name="Picture 2" descr="http://bobbertolino.com/Homepage/imag001.gif">
            <a:extLst>
              <a:ext uri="{FF2B5EF4-FFF2-40B4-BE49-F238E27FC236}">
                <a16:creationId xmlns:a16="http://schemas.microsoft.com/office/drawing/2014/main" id="{56E08A84-A70D-9283-87C3-01404C3F812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10929" y="3776282"/>
            <a:ext cx="1150658" cy="1189014"/>
          </a:xfrm>
          <a:prstGeom prst="rect">
            <a:avLst/>
          </a:prstGeom>
          <a:gradFill>
            <a:gsLst>
              <a:gs pos="74000">
                <a:schemeClr val="bg1"/>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pic>
      <p:sp>
        <p:nvSpPr>
          <p:cNvPr id="15" name="TextBox 14">
            <a:extLst>
              <a:ext uri="{FF2B5EF4-FFF2-40B4-BE49-F238E27FC236}">
                <a16:creationId xmlns:a16="http://schemas.microsoft.com/office/drawing/2014/main" id="{E4594222-AD43-547D-AF31-A5AFE84D7357}"/>
              </a:ext>
            </a:extLst>
          </p:cNvPr>
          <p:cNvSpPr txBox="1"/>
          <p:nvPr/>
        </p:nvSpPr>
        <p:spPr>
          <a:xfrm>
            <a:off x="7118041" y="4999719"/>
            <a:ext cx="1736435" cy="307777"/>
          </a:xfrm>
          <a:prstGeom prst="rect">
            <a:avLst/>
          </a:prstGeom>
          <a:noFill/>
        </p:spPr>
        <p:txBody>
          <a:bodyPr wrap="square" rtlCol="0">
            <a:spAutoFit/>
          </a:bodyPr>
          <a:lstStyle/>
          <a:p>
            <a:pPr algn="ctr"/>
            <a:r>
              <a:rPr lang="en-US" sz="1400" dirty="0">
                <a:solidFill>
                  <a:schemeClr val="tx2"/>
                </a:solidFill>
                <a:latin typeface="Arial" panose="020B0604020202020204" pitchFamily="34" charset="0"/>
                <a:cs typeface="Arial" panose="020B0604020202020204" pitchFamily="34" charset="0"/>
              </a:rPr>
              <a:t>bobbertolino.com</a:t>
            </a:r>
          </a:p>
        </p:txBody>
      </p:sp>
      <p:pic>
        <p:nvPicPr>
          <p:cNvPr id="20" name="Picture 19" descr="Branding &amp; Logos">
            <a:extLst>
              <a:ext uri="{FF2B5EF4-FFF2-40B4-BE49-F238E27FC236}">
                <a16:creationId xmlns:a16="http://schemas.microsoft.com/office/drawing/2014/main" id="{46EFE3AD-C8DA-FA9D-6CD2-3F559462655E}"/>
              </a:ext>
            </a:extLst>
          </p:cNvPr>
          <p:cNvPicPr>
            <a:picLocks noChangeAspect="1"/>
          </p:cNvPicPr>
          <p:nvPr/>
        </p:nvPicPr>
        <p:blipFill>
          <a:blip r:embed="rId4"/>
          <a:stretch>
            <a:fillRect/>
          </a:stretch>
        </p:blipFill>
        <p:spPr>
          <a:xfrm>
            <a:off x="7376588" y="5277734"/>
            <a:ext cx="1219339" cy="1305946"/>
          </a:xfrm>
          <a:prstGeom prst="rect">
            <a:avLst/>
          </a:prstGeom>
        </p:spPr>
      </p:pic>
      <p:pic>
        <p:nvPicPr>
          <p:cNvPr id="22" name="Picture 21" descr="Youth in Need.&#10;&#10;AI-generated content may be incorrect.">
            <a:extLst>
              <a:ext uri="{FF2B5EF4-FFF2-40B4-BE49-F238E27FC236}">
                <a16:creationId xmlns:a16="http://schemas.microsoft.com/office/drawing/2014/main" id="{B5DE3CAB-EFA0-C9D0-F2E9-83ED9A449874}"/>
              </a:ext>
            </a:extLst>
          </p:cNvPr>
          <p:cNvPicPr>
            <a:picLocks noChangeAspect="1"/>
          </p:cNvPicPr>
          <p:nvPr/>
        </p:nvPicPr>
        <p:blipFill>
          <a:blip r:embed="rId5"/>
          <a:stretch>
            <a:fillRect/>
          </a:stretch>
        </p:blipFill>
        <p:spPr>
          <a:xfrm>
            <a:off x="9363407" y="4184506"/>
            <a:ext cx="1531016" cy="1046194"/>
          </a:xfrm>
          <a:prstGeom prst="rect">
            <a:avLst/>
          </a:prstGeom>
        </p:spPr>
      </p:pic>
      <p:pic>
        <p:nvPicPr>
          <p:cNvPr id="23" name="Picture 22" descr="ICCE Site">
            <a:extLst>
              <a:ext uri="{FF2B5EF4-FFF2-40B4-BE49-F238E27FC236}">
                <a16:creationId xmlns:a16="http://schemas.microsoft.com/office/drawing/2014/main" id="{503D2B51-4612-A782-E625-59F141AD808C}"/>
              </a:ext>
            </a:extLst>
          </p:cNvPr>
          <p:cNvPicPr>
            <a:picLocks noChangeAspect="1"/>
          </p:cNvPicPr>
          <p:nvPr/>
        </p:nvPicPr>
        <p:blipFill>
          <a:blip r:embed="rId6"/>
          <a:stretch>
            <a:fillRect/>
          </a:stretch>
        </p:blipFill>
        <p:spPr>
          <a:xfrm>
            <a:off x="9565260" y="5619425"/>
            <a:ext cx="1329163" cy="421002"/>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9579C4-90D3-1AE8-EBC5-4216E5C7004C}"/>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41191F88-3B10-4E26-2884-CCE1F30B450B}"/>
              </a:ext>
            </a:extLst>
          </p:cNvPr>
          <p:cNvSpPr/>
          <p:nvPr/>
        </p:nvSpPr>
        <p:spPr>
          <a:xfrm>
            <a:off x="548640" y="421104"/>
            <a:ext cx="8046720" cy="552011"/>
          </a:xfrm>
          <a:prstGeom prst="rect">
            <a:avLst/>
          </a:prstGeom>
          <a:noFill/>
          <a:ln/>
        </p:spPr>
        <p:txBody>
          <a:bodyPr wrap="square" rtlCol="0" anchor="ctr"/>
          <a:lstStyle/>
          <a:p>
            <a:pPr marL="0" indent="0">
              <a:buNone/>
            </a:pPr>
            <a:r>
              <a:rPr lang="en-US" sz="4000" b="1" dirty="0">
                <a:solidFill>
                  <a:srgbClr val="1F2937"/>
                </a:solidFill>
                <a:latin typeface="Aptos Display" pitchFamily="34" charset="0"/>
                <a:ea typeface="Aptos Display" pitchFamily="34" charset="-122"/>
                <a:cs typeface="Aptos Display" pitchFamily="34" charset="-120"/>
              </a:rPr>
              <a:t>Overview: The Big Six</a:t>
            </a:r>
            <a:endParaRPr lang="en-US" sz="4000" dirty="0"/>
          </a:p>
        </p:txBody>
      </p:sp>
      <p:sp>
        <p:nvSpPr>
          <p:cNvPr id="6" name="Shape 4">
            <a:extLst>
              <a:ext uri="{FF2B5EF4-FFF2-40B4-BE49-F238E27FC236}">
                <a16:creationId xmlns:a16="http://schemas.microsoft.com/office/drawing/2014/main" id="{9A14AED6-EB75-385B-2F2D-EA97AC158106}"/>
              </a:ext>
            </a:extLst>
          </p:cNvPr>
          <p:cNvSpPr/>
          <p:nvPr/>
        </p:nvSpPr>
        <p:spPr>
          <a:xfrm>
            <a:off x="883920" y="1785006"/>
            <a:ext cx="10424160" cy="822960"/>
          </a:xfrm>
          <a:prstGeom prst="roundRect">
            <a:avLst>
              <a:gd name="adj" fmla="val 5556"/>
            </a:avLst>
          </a:prstGeom>
          <a:solidFill>
            <a:srgbClr val="FFFFFF"/>
          </a:solidFill>
          <a:ln w="12700">
            <a:solidFill>
              <a:srgbClr val="D7E0EA"/>
            </a:solidFill>
            <a:prstDash val="solid"/>
          </a:ln>
        </p:spPr>
        <p:txBody>
          <a:bodyPr/>
          <a:lstStyle/>
          <a:p>
            <a:endParaRPr lang="en-US" dirty="0"/>
          </a:p>
        </p:txBody>
      </p:sp>
      <p:sp>
        <p:nvSpPr>
          <p:cNvPr id="7" name="Text 5">
            <a:extLst>
              <a:ext uri="{FF2B5EF4-FFF2-40B4-BE49-F238E27FC236}">
                <a16:creationId xmlns:a16="http://schemas.microsoft.com/office/drawing/2014/main" id="{620893EB-9316-6345-20D0-A2D813AEF236}"/>
              </a:ext>
            </a:extLst>
          </p:cNvPr>
          <p:cNvSpPr/>
          <p:nvPr/>
        </p:nvSpPr>
        <p:spPr>
          <a:xfrm>
            <a:off x="1112520" y="1931309"/>
            <a:ext cx="2880360" cy="504845"/>
          </a:xfrm>
          <a:prstGeom prst="rect">
            <a:avLst/>
          </a:prstGeom>
          <a:noFill/>
          <a:ln/>
        </p:spPr>
        <p:txBody>
          <a:bodyPr wrap="square" rtlCol="0" anchor="ctr"/>
          <a:lstStyle/>
          <a:p>
            <a:pPr marL="457200" indent="-457200">
              <a:buFont typeface="+mj-lt"/>
              <a:buAutoNum type="arabicPeriod"/>
            </a:pPr>
            <a:r>
              <a:rPr lang="en-US" sz="2000" b="1" dirty="0">
                <a:solidFill>
                  <a:srgbClr val="1F4E79"/>
                </a:solidFill>
              </a:rPr>
              <a:t>Be Authentic</a:t>
            </a:r>
            <a:endParaRPr lang="en-US" sz="2000" dirty="0"/>
          </a:p>
        </p:txBody>
      </p:sp>
      <p:sp>
        <p:nvSpPr>
          <p:cNvPr id="8" name="Text 6">
            <a:extLst>
              <a:ext uri="{FF2B5EF4-FFF2-40B4-BE49-F238E27FC236}">
                <a16:creationId xmlns:a16="http://schemas.microsoft.com/office/drawing/2014/main" id="{49207B79-B1D7-E08D-D4D1-EF608AB56244}"/>
              </a:ext>
            </a:extLst>
          </p:cNvPr>
          <p:cNvSpPr/>
          <p:nvPr/>
        </p:nvSpPr>
        <p:spPr>
          <a:xfrm>
            <a:off x="4130040" y="1949597"/>
            <a:ext cx="7040880" cy="519175"/>
          </a:xfrm>
          <a:prstGeom prst="rect">
            <a:avLst/>
          </a:prstGeom>
          <a:noFill/>
          <a:ln/>
        </p:spPr>
        <p:txBody>
          <a:bodyPr wrap="square" rtlCol="0" anchor="ctr"/>
          <a:lstStyle/>
          <a:p>
            <a:pPr marL="0" indent="0">
              <a:buNone/>
            </a:pPr>
            <a:r>
              <a:rPr lang="en-US" dirty="0">
                <a:solidFill>
                  <a:srgbClr val="1F2937"/>
                </a:solidFill>
              </a:rPr>
              <a:t>Clinicians contribute between 5-9% of the variance in outcomes.</a:t>
            </a:r>
            <a:endParaRPr lang="en-US" dirty="0"/>
          </a:p>
        </p:txBody>
      </p:sp>
      <p:sp>
        <p:nvSpPr>
          <p:cNvPr id="9" name="Shape 7">
            <a:extLst>
              <a:ext uri="{FF2B5EF4-FFF2-40B4-BE49-F238E27FC236}">
                <a16:creationId xmlns:a16="http://schemas.microsoft.com/office/drawing/2014/main" id="{F46A4864-321C-769B-A201-8BF856981A16}"/>
              </a:ext>
            </a:extLst>
          </p:cNvPr>
          <p:cNvSpPr/>
          <p:nvPr/>
        </p:nvSpPr>
        <p:spPr>
          <a:xfrm>
            <a:off x="893545" y="2673900"/>
            <a:ext cx="10424160" cy="1269090"/>
          </a:xfrm>
          <a:prstGeom prst="roundRect">
            <a:avLst>
              <a:gd name="adj" fmla="val 5556"/>
            </a:avLst>
          </a:prstGeom>
          <a:solidFill>
            <a:srgbClr val="F4F8FB"/>
          </a:solidFill>
          <a:ln w="12700">
            <a:solidFill>
              <a:srgbClr val="D7E0EA"/>
            </a:solidFill>
            <a:prstDash val="solid"/>
          </a:ln>
        </p:spPr>
        <p:txBody>
          <a:bodyPr/>
          <a:lstStyle/>
          <a:p>
            <a:endParaRPr lang="en-US"/>
          </a:p>
        </p:txBody>
      </p:sp>
      <p:sp>
        <p:nvSpPr>
          <p:cNvPr id="10" name="Text 8">
            <a:extLst>
              <a:ext uri="{FF2B5EF4-FFF2-40B4-BE49-F238E27FC236}">
                <a16:creationId xmlns:a16="http://schemas.microsoft.com/office/drawing/2014/main" id="{51FF0A27-421A-D540-F096-479EF9EDB136}"/>
              </a:ext>
            </a:extLst>
          </p:cNvPr>
          <p:cNvSpPr/>
          <p:nvPr/>
        </p:nvSpPr>
        <p:spPr>
          <a:xfrm>
            <a:off x="1112520" y="3074309"/>
            <a:ext cx="2880360" cy="500995"/>
          </a:xfrm>
          <a:prstGeom prst="rect">
            <a:avLst/>
          </a:prstGeom>
          <a:noFill/>
          <a:ln/>
        </p:spPr>
        <p:txBody>
          <a:bodyPr wrap="square" rtlCol="0" anchor="ctr"/>
          <a:lstStyle/>
          <a:p>
            <a:pPr marL="457200" indent="-457200">
              <a:buFont typeface="+mj-lt"/>
              <a:buAutoNum type="arabicPeriod" startAt="2"/>
            </a:pPr>
            <a:r>
              <a:rPr lang="en-US" sz="2000" b="1" dirty="0">
                <a:solidFill>
                  <a:srgbClr val="1F4E79"/>
                </a:solidFill>
              </a:rPr>
              <a:t>Focus on Language</a:t>
            </a:r>
            <a:endParaRPr lang="en-US" sz="2000" dirty="0"/>
          </a:p>
        </p:txBody>
      </p:sp>
      <p:sp>
        <p:nvSpPr>
          <p:cNvPr id="11" name="Text 9">
            <a:extLst>
              <a:ext uri="{FF2B5EF4-FFF2-40B4-BE49-F238E27FC236}">
                <a16:creationId xmlns:a16="http://schemas.microsoft.com/office/drawing/2014/main" id="{7681D7DF-77CA-9698-15C4-462AB7269528}"/>
              </a:ext>
            </a:extLst>
          </p:cNvPr>
          <p:cNvSpPr/>
          <p:nvPr/>
        </p:nvSpPr>
        <p:spPr>
          <a:xfrm>
            <a:off x="4130039" y="3074309"/>
            <a:ext cx="6961473" cy="500995"/>
          </a:xfrm>
          <a:prstGeom prst="rect">
            <a:avLst/>
          </a:prstGeom>
          <a:noFill/>
          <a:ln/>
        </p:spPr>
        <p:txBody>
          <a:bodyPr wrap="square" rtlCol="0" anchor="ctr"/>
          <a:lstStyle/>
          <a:p>
            <a:r>
              <a:rPr lang="en-US" dirty="0">
                <a:solidFill>
                  <a:srgbClr val="1F2937"/>
                </a:solidFill>
              </a:rPr>
              <a:t>Language is a virus it can heal or harm. “Our capacity to destroy one another is matched by our capacity to heal one another.” Besel van der Kolk (2014)</a:t>
            </a:r>
            <a:endParaRPr lang="en-US" dirty="0"/>
          </a:p>
        </p:txBody>
      </p:sp>
      <p:sp>
        <p:nvSpPr>
          <p:cNvPr id="12" name="Shape 10">
            <a:extLst>
              <a:ext uri="{FF2B5EF4-FFF2-40B4-BE49-F238E27FC236}">
                <a16:creationId xmlns:a16="http://schemas.microsoft.com/office/drawing/2014/main" id="{BFC3CBFA-1E8D-8636-4D68-A522728EF525}"/>
              </a:ext>
            </a:extLst>
          </p:cNvPr>
          <p:cNvSpPr/>
          <p:nvPr/>
        </p:nvSpPr>
        <p:spPr>
          <a:xfrm>
            <a:off x="883920" y="4071006"/>
            <a:ext cx="10424160" cy="822960"/>
          </a:xfrm>
          <a:prstGeom prst="roundRect">
            <a:avLst>
              <a:gd name="adj" fmla="val 5556"/>
            </a:avLst>
          </a:prstGeom>
          <a:solidFill>
            <a:srgbClr val="FFFFFF"/>
          </a:solidFill>
          <a:ln w="12700">
            <a:solidFill>
              <a:srgbClr val="D7E0EA"/>
            </a:solidFill>
            <a:prstDash val="solid"/>
          </a:ln>
        </p:spPr>
        <p:txBody>
          <a:bodyPr/>
          <a:lstStyle/>
          <a:p>
            <a:endParaRPr lang="en-US"/>
          </a:p>
        </p:txBody>
      </p:sp>
      <p:sp>
        <p:nvSpPr>
          <p:cNvPr id="13" name="Text 11">
            <a:extLst>
              <a:ext uri="{FF2B5EF4-FFF2-40B4-BE49-F238E27FC236}">
                <a16:creationId xmlns:a16="http://schemas.microsoft.com/office/drawing/2014/main" id="{13834DB0-9A60-BEEE-4D05-AF16F3244566}"/>
              </a:ext>
            </a:extLst>
          </p:cNvPr>
          <p:cNvSpPr/>
          <p:nvPr/>
        </p:nvSpPr>
        <p:spPr>
          <a:xfrm>
            <a:off x="1112520" y="4217310"/>
            <a:ext cx="2880360" cy="576072"/>
          </a:xfrm>
          <a:prstGeom prst="rect">
            <a:avLst/>
          </a:prstGeom>
          <a:noFill/>
          <a:ln/>
        </p:spPr>
        <p:txBody>
          <a:bodyPr wrap="square" rtlCol="0" anchor="ctr"/>
          <a:lstStyle/>
          <a:p>
            <a:pPr marL="457200" indent="-457200">
              <a:buFont typeface="+mj-lt"/>
              <a:buAutoNum type="arabicPeriod" startAt="3"/>
            </a:pPr>
            <a:r>
              <a:rPr lang="en-US" sz="2000" b="1" dirty="0">
                <a:solidFill>
                  <a:srgbClr val="1F4E79"/>
                </a:solidFill>
              </a:rPr>
              <a:t>Be Outcome-Informed</a:t>
            </a:r>
            <a:endParaRPr lang="en-US" sz="2000" dirty="0"/>
          </a:p>
        </p:txBody>
      </p:sp>
      <p:sp>
        <p:nvSpPr>
          <p:cNvPr id="14" name="Text 12">
            <a:extLst>
              <a:ext uri="{FF2B5EF4-FFF2-40B4-BE49-F238E27FC236}">
                <a16:creationId xmlns:a16="http://schemas.microsoft.com/office/drawing/2014/main" id="{43C63582-C0F7-2E39-3132-76BFB27E0752}"/>
              </a:ext>
            </a:extLst>
          </p:cNvPr>
          <p:cNvSpPr/>
          <p:nvPr/>
        </p:nvSpPr>
        <p:spPr>
          <a:xfrm>
            <a:off x="4130040" y="4235598"/>
            <a:ext cx="7040880" cy="479552"/>
          </a:xfrm>
          <a:prstGeom prst="rect">
            <a:avLst/>
          </a:prstGeom>
          <a:noFill/>
          <a:ln/>
        </p:spPr>
        <p:txBody>
          <a:bodyPr wrap="square" rtlCol="0" anchor="ctr"/>
          <a:lstStyle/>
          <a:p>
            <a:pPr marL="0" indent="0">
              <a:buNone/>
            </a:pPr>
            <a:r>
              <a:rPr lang="en-US" dirty="0">
                <a:solidFill>
                  <a:srgbClr val="1F2937"/>
                </a:solidFill>
              </a:rPr>
              <a:t>Track the benefit of services through Routine Outcome Monitoring (ROM).</a:t>
            </a:r>
            <a:endParaRPr lang="en-US" dirty="0"/>
          </a:p>
        </p:txBody>
      </p:sp>
      <p:sp>
        <p:nvSpPr>
          <p:cNvPr id="16" name="Text 14">
            <a:extLst>
              <a:ext uri="{FF2B5EF4-FFF2-40B4-BE49-F238E27FC236}">
                <a16:creationId xmlns:a16="http://schemas.microsoft.com/office/drawing/2014/main" id="{2CB78211-2206-2686-3045-1886990D7649}"/>
              </a:ext>
            </a:extLst>
          </p:cNvPr>
          <p:cNvSpPr/>
          <p:nvPr/>
        </p:nvSpPr>
        <p:spPr>
          <a:xfrm>
            <a:off x="1112520" y="5280046"/>
            <a:ext cx="2880360" cy="656336"/>
          </a:xfrm>
          <a:prstGeom prst="rect">
            <a:avLst/>
          </a:prstGeom>
          <a:noFill/>
          <a:ln/>
        </p:spPr>
        <p:txBody>
          <a:bodyPr wrap="square" rtlCol="0" anchor="ctr"/>
          <a:lstStyle/>
          <a:p>
            <a:pPr marL="457200" indent="-457200">
              <a:buFont typeface="+mj-lt"/>
              <a:buAutoNum type="arabicPeriod" startAt="4"/>
            </a:pPr>
            <a:endParaRPr lang="en-US" sz="2000" dirty="0"/>
          </a:p>
        </p:txBody>
      </p:sp>
      <p:sp>
        <p:nvSpPr>
          <p:cNvPr id="18" name="Text 16">
            <a:extLst>
              <a:ext uri="{FF2B5EF4-FFF2-40B4-BE49-F238E27FC236}">
                <a16:creationId xmlns:a16="http://schemas.microsoft.com/office/drawing/2014/main" id="{2FC94799-CB76-F79E-858B-4DB00C5B8DA7}"/>
              </a:ext>
            </a:extLst>
          </p:cNvPr>
          <p:cNvSpPr/>
          <p:nvPr/>
        </p:nvSpPr>
        <p:spPr>
          <a:xfrm>
            <a:off x="792480" y="5666126"/>
            <a:ext cx="10515600" cy="656336"/>
          </a:xfrm>
          <a:prstGeom prst="rect">
            <a:avLst/>
          </a:prstGeom>
          <a:noFill/>
          <a:ln/>
        </p:spPr>
        <p:txBody>
          <a:bodyPr wrap="square" rtlCol="0" anchor="ctr"/>
          <a:lstStyle/>
          <a:p>
            <a:pPr marL="0" indent="0">
              <a:buNone/>
            </a:pPr>
            <a:r>
              <a:rPr lang="en-US" sz="1600" dirty="0"/>
              <a:t>van der Kolk, B. A. (2014). </a:t>
            </a:r>
            <a:r>
              <a:rPr lang="en-US" sz="1600" i="1" dirty="0"/>
              <a:t>The body keeps the score: Brain, mind, and body in the healing of trauma</a:t>
            </a:r>
            <a:r>
              <a:rPr lang="en-US" sz="1600" dirty="0"/>
              <a:t>. Viking.</a:t>
            </a:r>
          </a:p>
          <a:p>
            <a:pPr marL="0" indent="0">
              <a:buNone/>
            </a:pPr>
            <a:endParaRPr lang="en-US" sz="1600" dirty="0"/>
          </a:p>
        </p:txBody>
      </p:sp>
      <p:sp>
        <p:nvSpPr>
          <p:cNvPr id="25" name="Slide Number Placeholder 0">
            <a:extLst>
              <a:ext uri="{FF2B5EF4-FFF2-40B4-BE49-F238E27FC236}">
                <a16:creationId xmlns:a16="http://schemas.microsoft.com/office/drawing/2014/main" id="{ABB3522B-8998-C84A-A99A-5A7E6E992BB0}"/>
              </a:ext>
            </a:extLst>
          </p:cNvPr>
          <p:cNvSpPr>
            <a:spLocks noGrp="1"/>
          </p:cNvSpPr>
          <p:nvPr>
            <p:ph type="sldNum" sz="quarter" idx="4294967295"/>
          </p:nvPr>
        </p:nvSpPr>
        <p:spPr>
          <a:xfrm>
            <a:off x="11673840" y="6905646"/>
            <a:ext cx="365760" cy="182880"/>
          </a:xfrm>
          <a:prstGeom prst="rect">
            <a:avLst/>
          </a:prstGeom>
          <a:extLst>
            <a:ext uri="{C572A759-6A51-4108-AA02-DFA0A04FC94B}">
              <ma14:wrappingTextBoxFlag xmlns:ma14="http://schemas.microsoft.com/office/mac/drawingml/2011/main" xmlns="" val="0"/>
            </a:ext>
          </a:extLst>
        </p:spPr>
        <p:txBody>
          <a:bodyPr/>
          <a:lstStyle>
            <a:lvl1pPr>
              <a:defRPr sz="1000">
                <a:solidFill>
                  <a:srgbClr val="6B7280"/>
                </a:solidFill>
              </a:defRPr>
            </a:lvl1pPr>
          </a:lstStyle>
          <a:p>
            <a:pPr algn="l"/>
            <a:fld id="{F7021451-1387-4CA6-816F-3879F97B5CBC}" type="slidenum">
              <a:rPr lang="en-US" b="0"/>
              <a:t>2</a:t>
            </a:fld>
            <a:endParaRPr lang="en-US"/>
          </a:p>
        </p:txBody>
      </p:sp>
    </p:spTree>
    <p:extLst>
      <p:ext uri="{BB962C8B-B14F-4D97-AF65-F5344CB8AC3E}">
        <p14:creationId xmlns:p14="http://schemas.microsoft.com/office/powerpoint/2010/main" val="126269118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0BD027-6866-4989-0EF7-1EFFA40EF572}"/>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69362690-7C76-EFB8-E228-0D56FDF2D425}"/>
              </a:ext>
            </a:extLst>
          </p:cNvPr>
          <p:cNvSpPr/>
          <p:nvPr/>
        </p:nvSpPr>
        <p:spPr>
          <a:xfrm>
            <a:off x="548640" y="421105"/>
            <a:ext cx="8046720" cy="552010"/>
          </a:xfrm>
          <a:prstGeom prst="rect">
            <a:avLst/>
          </a:prstGeom>
          <a:noFill/>
          <a:ln/>
        </p:spPr>
        <p:txBody>
          <a:bodyPr wrap="square" rtlCol="0" anchor="ctr"/>
          <a:lstStyle/>
          <a:p>
            <a:pPr marL="0" indent="0">
              <a:buNone/>
            </a:pPr>
            <a:r>
              <a:rPr lang="en-US" sz="4000" b="1" dirty="0">
                <a:solidFill>
                  <a:srgbClr val="1F2937"/>
                </a:solidFill>
                <a:latin typeface="Aptos Display" pitchFamily="34" charset="0"/>
                <a:ea typeface="Aptos Display" pitchFamily="34" charset="-122"/>
                <a:cs typeface="Aptos Display" pitchFamily="34" charset="-120"/>
              </a:rPr>
              <a:t>Overview: The Big Six </a:t>
            </a:r>
            <a:r>
              <a:rPr lang="en-US" sz="3200" b="1" dirty="0">
                <a:solidFill>
                  <a:srgbClr val="1F2937"/>
                </a:solidFill>
                <a:latin typeface="Aptos Display" pitchFamily="34" charset="0"/>
                <a:ea typeface="Aptos Display" pitchFamily="34" charset="-122"/>
                <a:cs typeface="Aptos Display" pitchFamily="34" charset="-120"/>
              </a:rPr>
              <a:t>(cont.)</a:t>
            </a:r>
            <a:endParaRPr lang="en-US" sz="4000" dirty="0"/>
          </a:p>
        </p:txBody>
      </p:sp>
      <p:sp>
        <p:nvSpPr>
          <p:cNvPr id="6" name="Shape 4">
            <a:extLst>
              <a:ext uri="{FF2B5EF4-FFF2-40B4-BE49-F238E27FC236}">
                <a16:creationId xmlns:a16="http://schemas.microsoft.com/office/drawing/2014/main" id="{5CEF02C8-7184-7532-744C-42670BBBBEF4}"/>
              </a:ext>
            </a:extLst>
          </p:cNvPr>
          <p:cNvSpPr/>
          <p:nvPr/>
        </p:nvSpPr>
        <p:spPr>
          <a:xfrm>
            <a:off x="883920" y="1785006"/>
            <a:ext cx="10424160" cy="822960"/>
          </a:xfrm>
          <a:prstGeom prst="roundRect">
            <a:avLst>
              <a:gd name="adj" fmla="val 5556"/>
            </a:avLst>
          </a:prstGeom>
          <a:solidFill>
            <a:srgbClr val="FFFFFF"/>
          </a:solidFill>
          <a:ln w="12700">
            <a:solidFill>
              <a:srgbClr val="D7E0EA"/>
            </a:solidFill>
            <a:prstDash val="solid"/>
          </a:ln>
        </p:spPr>
        <p:txBody>
          <a:bodyPr/>
          <a:lstStyle/>
          <a:p>
            <a:endParaRPr lang="en-US"/>
          </a:p>
        </p:txBody>
      </p:sp>
      <p:sp>
        <p:nvSpPr>
          <p:cNvPr id="7" name="Text 5">
            <a:extLst>
              <a:ext uri="{FF2B5EF4-FFF2-40B4-BE49-F238E27FC236}">
                <a16:creationId xmlns:a16="http://schemas.microsoft.com/office/drawing/2014/main" id="{8E8A5411-BC24-1874-66EB-81999BD6D2AC}"/>
              </a:ext>
            </a:extLst>
          </p:cNvPr>
          <p:cNvSpPr/>
          <p:nvPr/>
        </p:nvSpPr>
        <p:spPr>
          <a:xfrm>
            <a:off x="1112520" y="1931309"/>
            <a:ext cx="2880360" cy="522409"/>
          </a:xfrm>
          <a:prstGeom prst="rect">
            <a:avLst/>
          </a:prstGeom>
          <a:noFill/>
          <a:ln/>
        </p:spPr>
        <p:txBody>
          <a:bodyPr wrap="square" rtlCol="0" anchor="ctr"/>
          <a:lstStyle/>
          <a:p>
            <a:pPr marL="457200" indent="-457200">
              <a:buFont typeface="+mj-lt"/>
              <a:buAutoNum type="arabicPeriod" startAt="4"/>
            </a:pPr>
            <a:r>
              <a:rPr lang="en-US" sz="2000" b="1" dirty="0">
                <a:solidFill>
                  <a:srgbClr val="1F4E79"/>
                </a:solidFill>
              </a:rPr>
              <a:t>Get Onboard with Technology</a:t>
            </a:r>
            <a:endParaRPr lang="en-US" sz="2000" dirty="0"/>
          </a:p>
        </p:txBody>
      </p:sp>
      <p:sp>
        <p:nvSpPr>
          <p:cNvPr id="8" name="Text 6">
            <a:extLst>
              <a:ext uri="{FF2B5EF4-FFF2-40B4-BE49-F238E27FC236}">
                <a16:creationId xmlns:a16="http://schemas.microsoft.com/office/drawing/2014/main" id="{DB0EC46A-A3D1-BC88-D97D-DD539952ED67}"/>
              </a:ext>
            </a:extLst>
          </p:cNvPr>
          <p:cNvSpPr/>
          <p:nvPr/>
        </p:nvSpPr>
        <p:spPr>
          <a:xfrm>
            <a:off x="4130040" y="1949598"/>
            <a:ext cx="6979920" cy="477414"/>
          </a:xfrm>
          <a:prstGeom prst="rect">
            <a:avLst/>
          </a:prstGeom>
          <a:noFill/>
          <a:ln/>
        </p:spPr>
        <p:txBody>
          <a:bodyPr wrap="square" rtlCol="0" anchor="ctr"/>
          <a:lstStyle/>
          <a:p>
            <a:pPr marL="0" indent="0">
              <a:buNone/>
            </a:pPr>
            <a:r>
              <a:rPr lang="en-US" dirty="0">
                <a:solidFill>
                  <a:srgbClr val="1F2937"/>
                </a:solidFill>
              </a:rPr>
              <a:t>Digital platforms for services and supervision, AI, Chatbots, Notetaking, Decision Support, Automation</a:t>
            </a:r>
            <a:endParaRPr lang="en-US" dirty="0"/>
          </a:p>
        </p:txBody>
      </p:sp>
      <p:sp>
        <p:nvSpPr>
          <p:cNvPr id="9" name="Shape 7">
            <a:extLst>
              <a:ext uri="{FF2B5EF4-FFF2-40B4-BE49-F238E27FC236}">
                <a16:creationId xmlns:a16="http://schemas.microsoft.com/office/drawing/2014/main" id="{564DB869-9BEA-0799-7B7D-E70C8EB91223}"/>
              </a:ext>
            </a:extLst>
          </p:cNvPr>
          <p:cNvSpPr/>
          <p:nvPr/>
        </p:nvSpPr>
        <p:spPr>
          <a:xfrm>
            <a:off x="893545" y="2701332"/>
            <a:ext cx="10424160" cy="1269090"/>
          </a:xfrm>
          <a:prstGeom prst="roundRect">
            <a:avLst>
              <a:gd name="adj" fmla="val 5556"/>
            </a:avLst>
          </a:prstGeom>
          <a:solidFill>
            <a:srgbClr val="F4F8FB"/>
          </a:solidFill>
          <a:ln w="12700">
            <a:solidFill>
              <a:srgbClr val="D7E0EA"/>
            </a:solidFill>
            <a:prstDash val="solid"/>
          </a:ln>
        </p:spPr>
        <p:txBody>
          <a:bodyPr/>
          <a:lstStyle/>
          <a:p>
            <a:endParaRPr lang="en-US"/>
          </a:p>
        </p:txBody>
      </p:sp>
      <p:sp>
        <p:nvSpPr>
          <p:cNvPr id="10" name="Text 8">
            <a:extLst>
              <a:ext uri="{FF2B5EF4-FFF2-40B4-BE49-F238E27FC236}">
                <a16:creationId xmlns:a16="http://schemas.microsoft.com/office/drawing/2014/main" id="{726BAF4F-C716-D22F-F0A4-99F8223B38DF}"/>
              </a:ext>
            </a:extLst>
          </p:cNvPr>
          <p:cNvSpPr/>
          <p:nvPr/>
        </p:nvSpPr>
        <p:spPr>
          <a:xfrm>
            <a:off x="1112520" y="3074309"/>
            <a:ext cx="2880360" cy="500995"/>
          </a:xfrm>
          <a:prstGeom prst="rect">
            <a:avLst/>
          </a:prstGeom>
          <a:noFill/>
          <a:ln/>
        </p:spPr>
        <p:txBody>
          <a:bodyPr wrap="square" rtlCol="0" anchor="ctr"/>
          <a:lstStyle/>
          <a:p>
            <a:pPr marL="457200" indent="-457200">
              <a:buFont typeface="+mj-lt"/>
              <a:buAutoNum type="arabicPeriod" startAt="5"/>
            </a:pPr>
            <a:r>
              <a:rPr lang="en-US" sz="2000" b="1" dirty="0">
                <a:solidFill>
                  <a:srgbClr val="1F4E79"/>
                </a:solidFill>
              </a:rPr>
              <a:t>Engage in Deliberate Practice</a:t>
            </a:r>
            <a:endParaRPr lang="en-US" sz="2000" dirty="0"/>
          </a:p>
        </p:txBody>
      </p:sp>
      <p:sp>
        <p:nvSpPr>
          <p:cNvPr id="11" name="Text 9">
            <a:extLst>
              <a:ext uri="{FF2B5EF4-FFF2-40B4-BE49-F238E27FC236}">
                <a16:creationId xmlns:a16="http://schemas.microsoft.com/office/drawing/2014/main" id="{5B88259F-04B6-9B5D-E6DB-6AAEEE57F3D8}"/>
              </a:ext>
            </a:extLst>
          </p:cNvPr>
          <p:cNvSpPr/>
          <p:nvPr/>
        </p:nvSpPr>
        <p:spPr>
          <a:xfrm>
            <a:off x="4130039" y="3074309"/>
            <a:ext cx="6961473" cy="500995"/>
          </a:xfrm>
          <a:prstGeom prst="rect">
            <a:avLst/>
          </a:prstGeom>
          <a:noFill/>
          <a:ln/>
        </p:spPr>
        <p:txBody>
          <a:bodyPr wrap="square" rtlCol="0" anchor="ctr"/>
          <a:lstStyle/>
          <a:p>
            <a:r>
              <a:rPr lang="en-US" dirty="0">
                <a:solidFill>
                  <a:srgbClr val="1F2937"/>
                </a:solidFill>
              </a:rPr>
              <a:t>Demonstrate interest in your effectiveness as a clinician and engage in deliberate practice to improve domain specific knowledge and skills.</a:t>
            </a:r>
            <a:endParaRPr lang="en-US" dirty="0"/>
          </a:p>
        </p:txBody>
      </p:sp>
      <p:sp>
        <p:nvSpPr>
          <p:cNvPr id="12" name="Shape 10">
            <a:extLst>
              <a:ext uri="{FF2B5EF4-FFF2-40B4-BE49-F238E27FC236}">
                <a16:creationId xmlns:a16="http://schemas.microsoft.com/office/drawing/2014/main" id="{CE2E3CB9-1D41-0627-A3D4-F2CB23CFF063}"/>
              </a:ext>
            </a:extLst>
          </p:cNvPr>
          <p:cNvSpPr/>
          <p:nvPr/>
        </p:nvSpPr>
        <p:spPr>
          <a:xfrm>
            <a:off x="883920" y="4071006"/>
            <a:ext cx="10424160" cy="822960"/>
          </a:xfrm>
          <a:prstGeom prst="roundRect">
            <a:avLst>
              <a:gd name="adj" fmla="val 5556"/>
            </a:avLst>
          </a:prstGeom>
          <a:solidFill>
            <a:srgbClr val="FFFFFF"/>
          </a:solidFill>
          <a:ln w="12700">
            <a:solidFill>
              <a:srgbClr val="D7E0EA"/>
            </a:solidFill>
            <a:prstDash val="solid"/>
          </a:ln>
        </p:spPr>
        <p:txBody>
          <a:bodyPr/>
          <a:lstStyle/>
          <a:p>
            <a:endParaRPr lang="en-US"/>
          </a:p>
        </p:txBody>
      </p:sp>
      <p:sp>
        <p:nvSpPr>
          <p:cNvPr id="13" name="Text 11">
            <a:extLst>
              <a:ext uri="{FF2B5EF4-FFF2-40B4-BE49-F238E27FC236}">
                <a16:creationId xmlns:a16="http://schemas.microsoft.com/office/drawing/2014/main" id="{81FDDF09-CDB8-C0EF-1A21-716863AA8F70}"/>
              </a:ext>
            </a:extLst>
          </p:cNvPr>
          <p:cNvSpPr/>
          <p:nvPr/>
        </p:nvSpPr>
        <p:spPr>
          <a:xfrm>
            <a:off x="1112520" y="4208684"/>
            <a:ext cx="2880360" cy="576072"/>
          </a:xfrm>
          <a:prstGeom prst="rect">
            <a:avLst/>
          </a:prstGeom>
          <a:noFill/>
          <a:ln/>
        </p:spPr>
        <p:txBody>
          <a:bodyPr wrap="square" rtlCol="0" anchor="ctr"/>
          <a:lstStyle/>
          <a:p>
            <a:pPr marL="457200" indent="-457200">
              <a:buFont typeface="+mj-lt"/>
              <a:buAutoNum type="arabicPeriod" startAt="6"/>
            </a:pPr>
            <a:r>
              <a:rPr lang="en-US" sz="2000" b="1" dirty="0">
                <a:solidFill>
                  <a:srgbClr val="1F4E79"/>
                </a:solidFill>
              </a:rPr>
              <a:t>Explore Diversity in the Profession</a:t>
            </a:r>
            <a:endParaRPr lang="en-US" sz="2000" dirty="0"/>
          </a:p>
        </p:txBody>
      </p:sp>
      <p:sp>
        <p:nvSpPr>
          <p:cNvPr id="14" name="Text 12">
            <a:extLst>
              <a:ext uri="{FF2B5EF4-FFF2-40B4-BE49-F238E27FC236}">
                <a16:creationId xmlns:a16="http://schemas.microsoft.com/office/drawing/2014/main" id="{4017A1E6-CECE-7580-2992-272EA90C676F}"/>
              </a:ext>
            </a:extLst>
          </p:cNvPr>
          <p:cNvSpPr/>
          <p:nvPr/>
        </p:nvSpPr>
        <p:spPr>
          <a:xfrm>
            <a:off x="4130040" y="4235598"/>
            <a:ext cx="7040880" cy="384048"/>
          </a:xfrm>
          <a:prstGeom prst="rect">
            <a:avLst/>
          </a:prstGeom>
          <a:noFill/>
          <a:ln/>
        </p:spPr>
        <p:txBody>
          <a:bodyPr wrap="square" rtlCol="0" anchor="ctr"/>
          <a:lstStyle/>
          <a:p>
            <a:pPr marL="0" indent="0">
              <a:buNone/>
            </a:pPr>
            <a:r>
              <a:rPr lang="en-US" dirty="0">
                <a:solidFill>
                  <a:srgbClr val="1F2937"/>
                </a:solidFill>
              </a:rPr>
              <a:t>Be thoughtful about career choices, diversify in professional activities, network, carve out time to pursue interests.</a:t>
            </a:r>
            <a:endParaRPr lang="en-US" dirty="0"/>
          </a:p>
        </p:txBody>
      </p:sp>
      <p:sp>
        <p:nvSpPr>
          <p:cNvPr id="18" name="Text 16">
            <a:extLst>
              <a:ext uri="{FF2B5EF4-FFF2-40B4-BE49-F238E27FC236}">
                <a16:creationId xmlns:a16="http://schemas.microsoft.com/office/drawing/2014/main" id="{E906E850-2E51-3A23-306A-6F532A594399}"/>
              </a:ext>
            </a:extLst>
          </p:cNvPr>
          <p:cNvSpPr/>
          <p:nvPr/>
        </p:nvSpPr>
        <p:spPr>
          <a:xfrm>
            <a:off x="594360" y="5852160"/>
            <a:ext cx="10515600" cy="584735"/>
          </a:xfrm>
          <a:prstGeom prst="rect">
            <a:avLst/>
          </a:prstGeom>
          <a:noFill/>
          <a:ln/>
        </p:spPr>
        <p:txBody>
          <a:bodyPr wrap="square" rtlCol="0" anchor="ctr"/>
          <a:lstStyle/>
          <a:p>
            <a:pPr marL="0" indent="0">
              <a:buNone/>
            </a:pPr>
            <a:r>
              <a:rPr lang="en-US" sz="1200" dirty="0"/>
              <a:t>Bertolino, B. (2018). </a:t>
            </a:r>
            <a:r>
              <a:rPr lang="en-US" sz="1200" i="1" dirty="0"/>
              <a:t>Effective counseling and psychotherapy: An evidence-based approach</a:t>
            </a:r>
            <a:r>
              <a:rPr lang="en-US" sz="1200" dirty="0"/>
              <a:t>. Springer. </a:t>
            </a:r>
          </a:p>
        </p:txBody>
      </p:sp>
      <p:sp>
        <p:nvSpPr>
          <p:cNvPr id="25" name="Slide Number Placeholder 0">
            <a:extLst>
              <a:ext uri="{FF2B5EF4-FFF2-40B4-BE49-F238E27FC236}">
                <a16:creationId xmlns:a16="http://schemas.microsoft.com/office/drawing/2014/main" id="{D02343E4-FB28-A82A-6540-A99CD6C531FE}"/>
              </a:ext>
            </a:extLst>
          </p:cNvPr>
          <p:cNvSpPr>
            <a:spLocks noGrp="1"/>
          </p:cNvSpPr>
          <p:nvPr>
            <p:ph type="sldNum" sz="quarter" idx="4294967295"/>
          </p:nvPr>
        </p:nvSpPr>
        <p:spPr>
          <a:xfrm>
            <a:off x="11673840" y="6905646"/>
            <a:ext cx="365760" cy="182880"/>
          </a:xfrm>
          <a:prstGeom prst="rect">
            <a:avLst/>
          </a:prstGeom>
          <a:extLst>
            <a:ext uri="{C572A759-6A51-4108-AA02-DFA0A04FC94B}">
              <ma14:wrappingTextBoxFlag xmlns:ma14="http://schemas.microsoft.com/office/mac/drawingml/2011/main" xmlns="" val="0"/>
            </a:ext>
          </a:extLst>
        </p:spPr>
        <p:txBody>
          <a:bodyPr/>
          <a:lstStyle>
            <a:lvl1pPr>
              <a:defRPr sz="1000">
                <a:solidFill>
                  <a:srgbClr val="6B7280"/>
                </a:solidFill>
              </a:defRPr>
            </a:lvl1pPr>
          </a:lstStyle>
          <a:p>
            <a:pPr algn="l"/>
            <a:fld id="{F7021451-1387-4CA6-816F-3879F97B5CBC}" type="slidenum">
              <a:rPr lang="en-US" b="0"/>
              <a:t>3</a:t>
            </a:fld>
            <a:endParaRPr lang="en-US"/>
          </a:p>
        </p:txBody>
      </p:sp>
    </p:spTree>
    <p:extLst>
      <p:ext uri="{BB962C8B-B14F-4D97-AF65-F5344CB8AC3E}">
        <p14:creationId xmlns:p14="http://schemas.microsoft.com/office/powerpoint/2010/main" val="4203856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548640" y="411480"/>
            <a:ext cx="8046720" cy="502920"/>
          </a:xfrm>
          <a:prstGeom prst="rect">
            <a:avLst/>
          </a:prstGeom>
          <a:noFill/>
          <a:ln/>
        </p:spPr>
        <p:txBody>
          <a:bodyPr wrap="square" rtlCol="0" anchor="ctr"/>
          <a:lstStyle/>
          <a:p>
            <a:pPr marL="0" indent="0">
              <a:buNone/>
            </a:pPr>
            <a:r>
              <a:rPr lang="en-US" sz="3600" b="1" dirty="0">
                <a:solidFill>
                  <a:srgbClr val="1F2937"/>
                </a:solidFill>
                <a:latin typeface="Aptos Display" pitchFamily="34" charset="0"/>
                <a:ea typeface="Aptos Display" pitchFamily="34" charset="-122"/>
                <a:cs typeface="Aptos Display" pitchFamily="34" charset="-120"/>
              </a:rPr>
              <a:t>1. Be Authentic</a:t>
            </a:r>
            <a:endParaRPr lang="en-US" sz="3600" dirty="0"/>
          </a:p>
        </p:txBody>
      </p:sp>
      <p:sp>
        <p:nvSpPr>
          <p:cNvPr id="3" name="Shape 1"/>
          <p:cNvSpPr/>
          <p:nvPr/>
        </p:nvSpPr>
        <p:spPr>
          <a:xfrm>
            <a:off x="9098280" y="457200"/>
            <a:ext cx="2194560" cy="347472"/>
          </a:xfrm>
          <a:prstGeom prst="roundRect">
            <a:avLst>
              <a:gd name="adj" fmla="val 21053"/>
            </a:avLst>
          </a:prstGeom>
          <a:solidFill>
            <a:srgbClr val="1F4E79"/>
          </a:solidFill>
          <a:ln w="12700">
            <a:solidFill>
              <a:srgbClr val="1F4E79"/>
            </a:solidFill>
            <a:prstDash val="solid"/>
          </a:ln>
        </p:spPr>
        <p:txBody>
          <a:bodyPr/>
          <a:lstStyle/>
          <a:p>
            <a:endParaRPr lang="en-US"/>
          </a:p>
        </p:txBody>
      </p:sp>
      <p:sp>
        <p:nvSpPr>
          <p:cNvPr id="4" name="Text 2"/>
          <p:cNvSpPr/>
          <p:nvPr/>
        </p:nvSpPr>
        <p:spPr>
          <a:xfrm>
            <a:off x="9235440" y="521208"/>
            <a:ext cx="1920240" cy="164592"/>
          </a:xfrm>
          <a:prstGeom prst="rect">
            <a:avLst/>
          </a:prstGeom>
          <a:noFill/>
          <a:ln/>
        </p:spPr>
        <p:txBody>
          <a:bodyPr wrap="square" rtlCol="0" anchor="ctr"/>
          <a:lstStyle/>
          <a:p>
            <a:pPr marL="0" indent="0" algn="ctr">
              <a:buNone/>
            </a:pPr>
            <a:r>
              <a:rPr lang="en-US" sz="1200" b="1" dirty="0">
                <a:solidFill>
                  <a:srgbClr val="FFFFFF"/>
                </a:solidFill>
              </a:rPr>
              <a:t>Personal Philosophy</a:t>
            </a:r>
            <a:endParaRPr lang="en-US" sz="1200" dirty="0"/>
          </a:p>
        </p:txBody>
      </p:sp>
      <p:sp>
        <p:nvSpPr>
          <p:cNvPr id="5" name="Shape 3"/>
          <p:cNvSpPr/>
          <p:nvPr/>
        </p:nvSpPr>
        <p:spPr>
          <a:xfrm>
            <a:off x="640080" y="1325880"/>
            <a:ext cx="2011680" cy="4480560"/>
          </a:xfrm>
          <a:prstGeom prst="roundRect">
            <a:avLst>
              <a:gd name="adj" fmla="val 3636"/>
            </a:avLst>
          </a:prstGeom>
          <a:solidFill>
            <a:srgbClr val="FFFFFF"/>
          </a:solidFill>
          <a:ln w="12700">
            <a:solidFill>
              <a:srgbClr val="D6DEE8"/>
            </a:solidFill>
            <a:prstDash val="solid"/>
          </a:ln>
        </p:spPr>
        <p:txBody>
          <a:bodyPr/>
          <a:lstStyle/>
          <a:p>
            <a:endParaRPr lang="en-US"/>
          </a:p>
        </p:txBody>
      </p:sp>
      <p:pic>
        <p:nvPicPr>
          <p:cNvPr id="6"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960120" y="1828800"/>
            <a:ext cx="1325880" cy="1325880"/>
          </a:xfrm>
          <a:prstGeom prst="rect">
            <a:avLst/>
          </a:prstGeom>
        </p:spPr>
      </p:pic>
      <p:sp>
        <p:nvSpPr>
          <p:cNvPr id="7" name="Text 4"/>
          <p:cNvSpPr/>
          <p:nvPr/>
        </p:nvSpPr>
        <p:spPr>
          <a:xfrm>
            <a:off x="914400" y="3383280"/>
            <a:ext cx="1463040" cy="228600"/>
          </a:xfrm>
          <a:prstGeom prst="rect">
            <a:avLst/>
          </a:prstGeom>
          <a:noFill/>
          <a:ln/>
        </p:spPr>
        <p:txBody>
          <a:bodyPr wrap="square" rtlCol="0" anchor="ctr"/>
          <a:lstStyle/>
          <a:p>
            <a:pPr marL="0" indent="0" algn="ctr">
              <a:buNone/>
            </a:pPr>
            <a:r>
              <a:rPr lang="en-US" sz="1600" b="1" dirty="0">
                <a:solidFill>
                  <a:srgbClr val="1F4E79"/>
                </a:solidFill>
              </a:rPr>
              <a:t>Why it matters</a:t>
            </a:r>
            <a:endParaRPr lang="en-US" sz="1600" dirty="0"/>
          </a:p>
        </p:txBody>
      </p:sp>
      <p:sp>
        <p:nvSpPr>
          <p:cNvPr id="8" name="Text 5"/>
          <p:cNvSpPr/>
          <p:nvPr/>
        </p:nvSpPr>
        <p:spPr>
          <a:xfrm>
            <a:off x="868680" y="3703320"/>
            <a:ext cx="1554480" cy="1463040"/>
          </a:xfrm>
          <a:prstGeom prst="rect">
            <a:avLst/>
          </a:prstGeom>
          <a:noFill/>
          <a:ln/>
        </p:spPr>
        <p:txBody>
          <a:bodyPr wrap="square" rtlCol="0" anchor="ctr"/>
          <a:lstStyle/>
          <a:p>
            <a:pPr marL="0" indent="0" algn="ctr">
              <a:buNone/>
            </a:pPr>
            <a:r>
              <a:rPr lang="en-US" sz="1300" dirty="0">
                <a:solidFill>
                  <a:srgbClr val="1F2937"/>
                </a:solidFill>
              </a:rPr>
              <a:t>As humans, we need genuine social connection. Authentic, compassionate relationships heal.</a:t>
            </a:r>
            <a:endParaRPr lang="en-US" sz="1300" dirty="0"/>
          </a:p>
        </p:txBody>
      </p:sp>
      <p:sp>
        <p:nvSpPr>
          <p:cNvPr id="9" name="Shape 6"/>
          <p:cNvSpPr/>
          <p:nvPr/>
        </p:nvSpPr>
        <p:spPr>
          <a:xfrm>
            <a:off x="2880360" y="1325880"/>
            <a:ext cx="8641080" cy="4480560"/>
          </a:xfrm>
          <a:prstGeom prst="roundRect">
            <a:avLst>
              <a:gd name="adj" fmla="val 1633"/>
            </a:avLst>
          </a:prstGeom>
          <a:solidFill>
            <a:srgbClr val="FFFFFF"/>
          </a:solidFill>
          <a:ln w="12700">
            <a:solidFill>
              <a:srgbClr val="D6DEE8"/>
            </a:solidFill>
            <a:prstDash val="solid"/>
          </a:ln>
          <a:effectLst>
            <a:outerShdw blurRad="12700" dist="12700" dir="2700000" algn="bl" rotWithShape="0">
              <a:srgbClr val="000000">
                <a:alpha val="10000"/>
              </a:srgbClr>
            </a:outerShdw>
          </a:effectLst>
        </p:spPr>
        <p:txBody>
          <a:bodyPr/>
          <a:lstStyle/>
          <a:p>
            <a:endParaRPr lang="en-US"/>
          </a:p>
        </p:txBody>
      </p:sp>
      <p:sp>
        <p:nvSpPr>
          <p:cNvPr id="10" name="Text 7"/>
          <p:cNvSpPr/>
          <p:nvPr/>
        </p:nvSpPr>
        <p:spPr>
          <a:xfrm>
            <a:off x="3154680" y="1691640"/>
            <a:ext cx="8046720" cy="3794760"/>
          </a:xfrm>
          <a:prstGeom prst="rect">
            <a:avLst/>
          </a:prstGeom>
          <a:noFill/>
          <a:ln/>
        </p:spPr>
        <p:txBody>
          <a:bodyPr wrap="square" lIns="50800" tIns="50800" rIns="50800" bIns="50800" rtlCol="0" anchor="t"/>
          <a:lstStyle/>
          <a:p>
            <a:pPr marL="228600" indent="-228600">
              <a:buSzPct val="100000"/>
              <a:buChar char="•"/>
            </a:pPr>
            <a:r>
              <a:rPr lang="en-US" sz="2400" dirty="0">
                <a:solidFill>
                  <a:srgbClr val="1F2937"/>
                </a:solidFill>
              </a:rPr>
              <a:t>Whereas models and methods account for no more than 1% of the variance in outcome, clinicians contribute between 5-9% of the variance (</a:t>
            </a:r>
            <a:r>
              <a:rPr lang="en-US" sz="2400" dirty="0" err="1">
                <a:solidFill>
                  <a:srgbClr val="1F2937"/>
                </a:solidFill>
              </a:rPr>
              <a:t>Wampold</a:t>
            </a:r>
            <a:r>
              <a:rPr lang="en-US" sz="2400" dirty="0">
                <a:solidFill>
                  <a:srgbClr val="1F2937"/>
                </a:solidFill>
              </a:rPr>
              <a:t> &amp; Brown, 2005; </a:t>
            </a:r>
            <a:r>
              <a:rPr lang="en-US" sz="2400" dirty="0" err="1">
                <a:solidFill>
                  <a:srgbClr val="1F2937"/>
                </a:solidFill>
              </a:rPr>
              <a:t>Wampold</a:t>
            </a:r>
            <a:r>
              <a:rPr lang="en-US" sz="2400" dirty="0">
                <a:solidFill>
                  <a:srgbClr val="1F2937"/>
                </a:solidFill>
              </a:rPr>
              <a:t> &amp; Imel, 2015).</a:t>
            </a:r>
          </a:p>
          <a:p>
            <a:pPr marL="228600" indent="-228600">
              <a:buSzPct val="100000"/>
              <a:buChar char="•"/>
            </a:pPr>
            <a:r>
              <a:rPr lang="en-US" sz="2400" dirty="0">
                <a:solidFill>
                  <a:srgbClr val="1F2937"/>
                </a:solidFill>
              </a:rPr>
              <a:t>Who are you as a clinician?</a:t>
            </a:r>
          </a:p>
          <a:p>
            <a:pPr marL="228600" indent="-228600">
              <a:buSzPct val="100000"/>
              <a:buChar char="•"/>
            </a:pPr>
            <a:r>
              <a:rPr lang="en-US" sz="2400" dirty="0">
                <a:solidFill>
                  <a:srgbClr val="1F2937"/>
                </a:solidFill>
              </a:rPr>
              <a:t>What is your Personal Philosophy? Sort out your beliefs about change (Bertolino, 2018)</a:t>
            </a:r>
          </a:p>
          <a:p>
            <a:pPr marL="228600" indent="-228600">
              <a:buSzPct val="100000"/>
              <a:buChar char="•"/>
            </a:pPr>
            <a:r>
              <a:rPr lang="en-US" sz="2400" dirty="0">
                <a:solidFill>
                  <a:srgbClr val="1F2937"/>
                </a:solidFill>
              </a:rPr>
              <a:t>Be you: Clients will remember you, not your theories and explanations.</a:t>
            </a:r>
          </a:p>
        </p:txBody>
      </p:sp>
      <p:sp>
        <p:nvSpPr>
          <p:cNvPr id="11" name="Text 8"/>
          <p:cNvSpPr/>
          <p:nvPr/>
        </p:nvSpPr>
        <p:spPr>
          <a:xfrm>
            <a:off x="594360" y="5975604"/>
            <a:ext cx="10515600" cy="667512"/>
          </a:xfrm>
          <a:prstGeom prst="rect">
            <a:avLst/>
          </a:prstGeom>
          <a:noFill/>
          <a:ln/>
        </p:spPr>
        <p:txBody>
          <a:bodyPr wrap="square" rtlCol="0" anchor="ctr"/>
          <a:lstStyle/>
          <a:p>
            <a:pPr marL="0" indent="0">
              <a:buNone/>
            </a:pPr>
            <a:r>
              <a:rPr lang="en-US" sz="1200" dirty="0"/>
              <a:t>Bertolino, B. (2018). Effective counseling and psychotherapy: An evidence-based approach. Springer.</a:t>
            </a:r>
          </a:p>
          <a:p>
            <a:pPr marL="0" indent="0">
              <a:buNone/>
            </a:pPr>
            <a:r>
              <a:rPr lang="en-US" sz="1200" dirty="0" err="1"/>
              <a:t>Wampold</a:t>
            </a:r>
            <a:r>
              <a:rPr lang="en-US" sz="1200" dirty="0"/>
              <a:t>, B. E., &amp; Brown, G. S. (2005). Estimating variability in outcomes attributable to therapists: A naturalistic study of outcomes in managed care. Journal </a:t>
            </a:r>
          </a:p>
          <a:p>
            <a:pPr marL="0" indent="0">
              <a:buNone/>
            </a:pPr>
            <a:r>
              <a:rPr lang="en-US" sz="1200" dirty="0"/>
              <a:t>     of Consulting and Clinical Psychology, 73(5), 914–923.</a:t>
            </a:r>
          </a:p>
          <a:p>
            <a:pPr marL="0" indent="0">
              <a:buNone/>
            </a:pPr>
            <a:r>
              <a:rPr lang="en-US" sz="1200" dirty="0" err="1"/>
              <a:t>Wampold</a:t>
            </a:r>
            <a:r>
              <a:rPr lang="en-US" sz="1200" dirty="0"/>
              <a:t>, B. E., &amp; Imel, Z. E. (2015). The great psychotherapy debate: The evidence for what makes therapy work (2nd ed.). Routledge/Taylor &amp; Francis.</a:t>
            </a:r>
          </a:p>
        </p:txBody>
      </p:sp>
      <p:sp>
        <p:nvSpPr>
          <p:cNvPr id="25" name="Slide Number Placeholder 0"/>
          <p:cNvSpPr>
            <a:spLocks noGrp="1"/>
          </p:cNvSpPr>
          <p:nvPr>
            <p:ph type="sldNum" sz="quarter" idx="4294967295"/>
          </p:nvPr>
        </p:nvSpPr>
        <p:spPr>
          <a:xfrm>
            <a:off x="11612880" y="6400800"/>
            <a:ext cx="365760" cy="182880"/>
          </a:xfrm>
          <a:prstGeom prst="rect">
            <a:avLst/>
          </a:prstGeom>
          <a:extLst>
            <a:ext uri="{C572A759-6A51-4108-AA02-DFA0A04FC94B}">
              <ma14:wrappingTextBoxFlag xmlns:ma14="http://schemas.microsoft.com/office/mac/drawingml/2011/main" xmlns="" val="0"/>
            </a:ext>
          </a:extLst>
        </p:spPr>
        <p:txBody>
          <a:bodyPr/>
          <a:lstStyle>
            <a:lvl1pPr>
              <a:defRPr sz="1000">
                <a:solidFill>
                  <a:srgbClr val="6B7280"/>
                </a:solidFill>
              </a:defRPr>
            </a:lvl1pPr>
          </a:lstStyle>
          <a:p>
            <a:pPr algn="l"/>
            <a:fld id="{F7021451-1387-4CA6-816F-3879F97B5CBC}" type="slidenum">
              <a:rPr lang="en-US" b="0"/>
              <a:t>4</a:t>
            </a:fld>
            <a:endParaRPr lang="en-US"/>
          </a:p>
        </p:txBody>
      </p:sp>
    </p:spTree>
    <p:extLst>
      <p:ext uri="{BB962C8B-B14F-4D97-AF65-F5344CB8AC3E}">
        <p14:creationId xmlns:p14="http://schemas.microsoft.com/office/powerpoint/2010/main" val="225728880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DFE683-B9C5-62B0-1CD1-9AA5EE4FE0C5}"/>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7E8D2064-05D2-9638-BF46-E3E97CC2554D}"/>
              </a:ext>
            </a:extLst>
          </p:cNvPr>
          <p:cNvSpPr/>
          <p:nvPr/>
        </p:nvSpPr>
        <p:spPr>
          <a:xfrm>
            <a:off x="548640" y="421105"/>
            <a:ext cx="10965580" cy="502920"/>
          </a:xfrm>
          <a:prstGeom prst="rect">
            <a:avLst/>
          </a:prstGeom>
          <a:noFill/>
          <a:ln/>
        </p:spPr>
        <p:txBody>
          <a:bodyPr wrap="square" rtlCol="0" anchor="ctr"/>
          <a:lstStyle/>
          <a:p>
            <a:pPr marL="0" indent="0">
              <a:buNone/>
            </a:pPr>
            <a:r>
              <a:rPr lang="en-US" sz="3600" b="1" dirty="0">
                <a:latin typeface="Aptos Display" pitchFamily="34" charset="0"/>
                <a:ea typeface="Aptos Display" pitchFamily="34" charset="-122"/>
                <a:cs typeface="Aptos Display" pitchFamily="34" charset="-120"/>
              </a:rPr>
              <a:t>Best Available Research: The Variance in Outcome</a:t>
            </a:r>
            <a:endParaRPr lang="en-US" sz="3600" dirty="0"/>
          </a:p>
        </p:txBody>
      </p:sp>
      <p:sp>
        <p:nvSpPr>
          <p:cNvPr id="18" name="Text 16">
            <a:extLst>
              <a:ext uri="{FF2B5EF4-FFF2-40B4-BE49-F238E27FC236}">
                <a16:creationId xmlns:a16="http://schemas.microsoft.com/office/drawing/2014/main" id="{75D8D33E-0911-F4F1-178F-668F6E4F2FA3}"/>
              </a:ext>
            </a:extLst>
          </p:cNvPr>
          <p:cNvSpPr/>
          <p:nvPr/>
        </p:nvSpPr>
        <p:spPr>
          <a:xfrm>
            <a:off x="755583" y="5658692"/>
            <a:ext cx="10551694" cy="742108"/>
          </a:xfrm>
          <a:prstGeom prst="rect">
            <a:avLst/>
          </a:prstGeom>
          <a:noFill/>
          <a:ln/>
        </p:spPr>
        <p:txBody>
          <a:bodyPr wrap="square" rtlCol="0" anchor="ctr"/>
          <a:lstStyle/>
          <a:p>
            <a:pPr marL="0" indent="0">
              <a:buNone/>
            </a:pPr>
            <a:r>
              <a:rPr lang="en-US" sz="1400" dirty="0"/>
              <a:t>Bertolino, B., Bargmann, S., &amp; Miller, S. D. (2013). Manual 1: What works in therapy: A primer. The ICCE manuals of feedback informed </a:t>
            </a:r>
          </a:p>
          <a:p>
            <a:pPr marL="0" indent="0">
              <a:buNone/>
            </a:pPr>
            <a:r>
              <a:rPr lang="en-US" sz="1400" dirty="0"/>
              <a:t>     treatment. Chicago, IL: International Center for Clinical Excellence. </a:t>
            </a:r>
          </a:p>
          <a:p>
            <a:pPr marL="0" indent="0">
              <a:buNone/>
            </a:pPr>
            <a:r>
              <a:rPr lang="en-US" sz="1400" dirty="0" err="1"/>
              <a:t>Wampold</a:t>
            </a:r>
            <a:r>
              <a:rPr lang="en-US" sz="1400" dirty="0"/>
              <a:t>, B. E., &amp; Brown, G. S. (2005). Estimating variability in outcomes attributable to therapists: A naturalistic study of outcomes in </a:t>
            </a:r>
          </a:p>
          <a:p>
            <a:pPr marL="0" indent="0">
              <a:buNone/>
            </a:pPr>
            <a:r>
              <a:rPr lang="en-US" sz="1400" dirty="0"/>
              <a:t>     managed care. Journal of Consulting and Clinical Psychology, 73(5), 914-923.</a:t>
            </a:r>
          </a:p>
        </p:txBody>
      </p:sp>
      <p:sp>
        <p:nvSpPr>
          <p:cNvPr id="25" name="Slide Number Placeholder 0">
            <a:extLst>
              <a:ext uri="{FF2B5EF4-FFF2-40B4-BE49-F238E27FC236}">
                <a16:creationId xmlns:a16="http://schemas.microsoft.com/office/drawing/2014/main" id="{17F91F61-CA5C-824B-6523-216ECBFDFAB1}"/>
              </a:ext>
            </a:extLst>
          </p:cNvPr>
          <p:cNvSpPr>
            <a:spLocks noGrp="1"/>
          </p:cNvSpPr>
          <p:nvPr>
            <p:ph type="sldNum" sz="quarter" idx="4294967295"/>
          </p:nvPr>
        </p:nvSpPr>
        <p:spPr>
          <a:extLst>
            <a:ext uri="{C572A759-6A51-4108-AA02-DFA0A04FC94B}">
              <ma14:wrappingTextBoxFlag xmlns:ma14="http://schemas.microsoft.com/office/mac/drawingml/2011/main" xmlns="" val="0"/>
            </a:ext>
          </a:extLst>
        </p:spPr>
        <p:txBody>
          <a:bodyPr/>
          <a:lstStyle>
            <a:lvl1pPr>
              <a:defRPr sz="1000">
                <a:solidFill>
                  <a:srgbClr val="6B7280"/>
                </a:solidFill>
              </a:defRPr>
            </a:lvl1pPr>
          </a:lstStyle>
          <a:p>
            <a:fld id="{F7021451-1387-4CA6-816F-3879F97B5CBC}" type="slidenum">
              <a:rPr lang="en-US"/>
              <a:pPr/>
              <a:t>5</a:t>
            </a:fld>
            <a:endParaRPr lang="en-US"/>
          </a:p>
        </p:txBody>
      </p:sp>
      <p:sp>
        <p:nvSpPr>
          <p:cNvPr id="22" name="TextBox 21">
            <a:extLst>
              <a:ext uri="{FF2B5EF4-FFF2-40B4-BE49-F238E27FC236}">
                <a16:creationId xmlns:a16="http://schemas.microsoft.com/office/drawing/2014/main" id="{4702B790-84C3-95A0-9C72-88ABDE7ABBE1}"/>
              </a:ext>
            </a:extLst>
          </p:cNvPr>
          <p:cNvSpPr txBox="1"/>
          <p:nvPr/>
        </p:nvSpPr>
        <p:spPr>
          <a:xfrm>
            <a:off x="647002" y="1275307"/>
            <a:ext cx="9442383" cy="3190617"/>
          </a:xfrm>
          <a:prstGeom prst="rect">
            <a:avLst/>
          </a:prstGeom>
          <a:noFill/>
        </p:spPr>
        <p:txBody>
          <a:bodyPr wrap="square">
            <a:spAutoFit/>
          </a:bodyPr>
          <a:lstStyle/>
          <a:p>
            <a:pPr marL="457200" indent="-457200" eaLnBrk="1" hangingPunct="1">
              <a:spcBef>
                <a:spcPts val="200"/>
              </a:spcBef>
              <a:spcAft>
                <a:spcPts val="600"/>
              </a:spcAft>
              <a:buFont typeface="Arial" panose="020B0604020202020204" pitchFamily="34" charset="0"/>
              <a:buChar char="•"/>
            </a:pPr>
            <a:r>
              <a:rPr lang="en-US" altLang="en-US" sz="2800" dirty="0">
                <a:solidFill>
                  <a:schemeClr val="accent5">
                    <a:lumMod val="50000"/>
                  </a:schemeClr>
                </a:solidFill>
                <a:latin typeface="+mj-lt"/>
                <a:cs typeface="Times New Roman" panose="02020603050405020304" pitchFamily="18" charset="0"/>
              </a:rPr>
              <a:t>Client/</a:t>
            </a:r>
            <a:r>
              <a:rPr lang="en-US" altLang="en-US" sz="2800" dirty="0" err="1">
                <a:solidFill>
                  <a:schemeClr val="accent5">
                    <a:lumMod val="50000"/>
                  </a:schemeClr>
                </a:solidFill>
                <a:latin typeface="+mj-lt"/>
                <a:cs typeface="Times New Roman" panose="02020603050405020304" pitchFamily="18" charset="0"/>
              </a:rPr>
              <a:t>Extratherapeutic</a:t>
            </a:r>
            <a:r>
              <a:rPr lang="en-US" altLang="en-US" sz="2800" dirty="0">
                <a:solidFill>
                  <a:schemeClr val="accent5">
                    <a:lumMod val="50000"/>
                  </a:schemeClr>
                </a:solidFill>
                <a:latin typeface="+mj-lt"/>
                <a:cs typeface="Times New Roman" panose="02020603050405020304" pitchFamily="18" charset="0"/>
              </a:rPr>
              <a:t> Factors = 80-87%</a:t>
            </a:r>
          </a:p>
          <a:p>
            <a:pPr marL="457200" indent="-457200" eaLnBrk="1" hangingPunct="1">
              <a:spcBef>
                <a:spcPts val="200"/>
              </a:spcBef>
              <a:spcAft>
                <a:spcPts val="600"/>
              </a:spcAft>
              <a:buFont typeface="Arial" panose="020B0604020202020204" pitchFamily="34" charset="0"/>
              <a:buChar char="•"/>
            </a:pPr>
            <a:r>
              <a:rPr lang="en-US" altLang="en-US" sz="2800" dirty="0">
                <a:solidFill>
                  <a:schemeClr val="accent5">
                    <a:lumMod val="50000"/>
                  </a:schemeClr>
                </a:solidFill>
                <a:latin typeface="+mj-lt"/>
                <a:cs typeface="Times New Roman" panose="02020603050405020304" pitchFamily="18" charset="0"/>
              </a:rPr>
              <a:t>Treatment Effects = 13-20%</a:t>
            </a:r>
          </a:p>
          <a:p>
            <a:pPr marL="914400" lvl="1" indent="-457200">
              <a:spcBef>
                <a:spcPts val="200"/>
              </a:spcBef>
              <a:spcAft>
                <a:spcPts val="600"/>
              </a:spcAft>
              <a:buFont typeface="Arial" panose="020B0604020202020204" pitchFamily="34" charset="0"/>
              <a:buChar char="•"/>
            </a:pPr>
            <a:r>
              <a:rPr lang="en-US" altLang="en-US" sz="2800" dirty="0">
                <a:solidFill>
                  <a:schemeClr val="accent5">
                    <a:lumMod val="50000"/>
                  </a:schemeClr>
                </a:solidFill>
                <a:latin typeface="+mj-lt"/>
                <a:cs typeface="Times New Roman" panose="02020603050405020304" pitchFamily="18" charset="0"/>
              </a:rPr>
              <a:t>Therapist Effects = 5-9%</a:t>
            </a:r>
          </a:p>
          <a:p>
            <a:pPr marL="914400" lvl="1" indent="-457200">
              <a:spcBef>
                <a:spcPts val="200"/>
              </a:spcBef>
              <a:spcAft>
                <a:spcPts val="600"/>
              </a:spcAft>
              <a:buFont typeface="Arial" panose="020B0604020202020204" pitchFamily="34" charset="0"/>
              <a:buChar char="•"/>
            </a:pPr>
            <a:r>
              <a:rPr lang="en-US" altLang="en-US" sz="2800" dirty="0">
                <a:solidFill>
                  <a:schemeClr val="accent5">
                    <a:lumMod val="50000"/>
                  </a:schemeClr>
                </a:solidFill>
                <a:latin typeface="+mj-lt"/>
                <a:cs typeface="Times New Roman" panose="02020603050405020304" pitchFamily="18" charset="0"/>
              </a:rPr>
              <a:t>The Alliance = 5-8% </a:t>
            </a:r>
          </a:p>
          <a:p>
            <a:pPr marL="914400" lvl="1" indent="-457200">
              <a:spcBef>
                <a:spcPts val="200"/>
              </a:spcBef>
              <a:spcAft>
                <a:spcPts val="600"/>
              </a:spcAft>
              <a:buFont typeface="Arial" panose="020B0604020202020204" pitchFamily="34" charset="0"/>
              <a:buChar char="•"/>
            </a:pPr>
            <a:r>
              <a:rPr lang="en-US" altLang="en-US" sz="2800" dirty="0">
                <a:solidFill>
                  <a:schemeClr val="accent5">
                    <a:lumMod val="50000"/>
                  </a:schemeClr>
                </a:solidFill>
                <a:latin typeface="+mj-lt"/>
                <a:cs typeface="Times New Roman" panose="02020603050405020304" pitchFamily="18" charset="0"/>
              </a:rPr>
              <a:t>Expectancy, Placebo, and Allegiance = 4%</a:t>
            </a:r>
          </a:p>
          <a:p>
            <a:pPr marL="914400" lvl="1" indent="-457200">
              <a:spcBef>
                <a:spcPts val="200"/>
              </a:spcBef>
              <a:spcAft>
                <a:spcPts val="600"/>
              </a:spcAft>
              <a:buFont typeface="Arial" panose="020B0604020202020204" pitchFamily="34" charset="0"/>
              <a:buChar char="•"/>
            </a:pPr>
            <a:r>
              <a:rPr lang="en-US" altLang="en-US" sz="2800" dirty="0">
                <a:solidFill>
                  <a:schemeClr val="accent5">
                    <a:lumMod val="50000"/>
                  </a:schemeClr>
                </a:solidFill>
                <a:latin typeface="+mj-lt"/>
                <a:cs typeface="Times New Roman" panose="02020603050405020304" pitchFamily="18" charset="0"/>
              </a:rPr>
              <a:t>Model/Technique = 1%</a:t>
            </a:r>
          </a:p>
        </p:txBody>
      </p:sp>
      <p:sp>
        <p:nvSpPr>
          <p:cNvPr id="7" name="Arrow: Left 6">
            <a:extLst>
              <a:ext uri="{FF2B5EF4-FFF2-40B4-BE49-F238E27FC236}">
                <a16:creationId xmlns:a16="http://schemas.microsoft.com/office/drawing/2014/main" id="{C228517D-8762-8AC3-C1AB-3A21CD7D5925}"/>
              </a:ext>
            </a:extLst>
          </p:cNvPr>
          <p:cNvSpPr>
            <a:spLocks noChangeAspect="1"/>
          </p:cNvSpPr>
          <p:nvPr/>
        </p:nvSpPr>
        <p:spPr>
          <a:xfrm>
            <a:off x="7316125" y="1388989"/>
            <a:ext cx="738421" cy="365760"/>
          </a:xfrm>
          <a:prstGeom prst="leftArrow">
            <a:avLst/>
          </a:prstGeom>
          <a:solidFill>
            <a:schemeClr val="tx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white"/>
              </a:solidFill>
              <a:effectLst/>
              <a:uLnTx/>
              <a:uFillTx/>
              <a:latin typeface="Rockwell" panose="02060603020205020403"/>
              <a:ea typeface="+mn-ea"/>
              <a:cs typeface="+mn-cs"/>
            </a:endParaRPr>
          </a:p>
        </p:txBody>
      </p:sp>
      <p:sp>
        <p:nvSpPr>
          <p:cNvPr id="8" name="Arrow: Left 7">
            <a:extLst>
              <a:ext uri="{FF2B5EF4-FFF2-40B4-BE49-F238E27FC236}">
                <a16:creationId xmlns:a16="http://schemas.microsoft.com/office/drawing/2014/main" id="{F1EA7DA5-0ABE-3C70-C524-90ADA47593DA}"/>
              </a:ext>
            </a:extLst>
          </p:cNvPr>
          <p:cNvSpPr>
            <a:spLocks noChangeAspect="1"/>
          </p:cNvSpPr>
          <p:nvPr/>
        </p:nvSpPr>
        <p:spPr>
          <a:xfrm>
            <a:off x="5357579" y="2420163"/>
            <a:ext cx="738421" cy="365760"/>
          </a:xfrm>
          <a:prstGeom prst="leftArrow">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white"/>
              </a:solidFill>
              <a:effectLst/>
              <a:uLnTx/>
              <a:uFillTx/>
              <a:latin typeface="Rockwell" panose="02060603020205020403"/>
              <a:ea typeface="+mn-ea"/>
              <a:cs typeface="+mn-cs"/>
            </a:endParaRPr>
          </a:p>
        </p:txBody>
      </p:sp>
      <p:sp>
        <p:nvSpPr>
          <p:cNvPr id="9" name="Arrow: Left 8">
            <a:extLst>
              <a:ext uri="{FF2B5EF4-FFF2-40B4-BE49-F238E27FC236}">
                <a16:creationId xmlns:a16="http://schemas.microsoft.com/office/drawing/2014/main" id="{1CF47E15-C131-31A5-E8C4-C5E8D2888C3E}"/>
              </a:ext>
            </a:extLst>
          </p:cNvPr>
          <p:cNvSpPr>
            <a:spLocks noChangeAspect="1"/>
          </p:cNvSpPr>
          <p:nvPr/>
        </p:nvSpPr>
        <p:spPr>
          <a:xfrm>
            <a:off x="5368193" y="2954325"/>
            <a:ext cx="738421" cy="365760"/>
          </a:xfrm>
          <a:prstGeom prst="leftArrow">
            <a:avLst/>
          </a:prstGeom>
          <a:solidFill>
            <a:schemeClr val="tx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white"/>
              </a:solidFill>
              <a:effectLst/>
              <a:uLnTx/>
              <a:uFillTx/>
              <a:latin typeface="Rockwell" panose="02060603020205020403"/>
              <a:ea typeface="+mn-ea"/>
              <a:cs typeface="+mn-cs"/>
            </a:endParaRPr>
          </a:p>
        </p:txBody>
      </p:sp>
      <p:sp>
        <p:nvSpPr>
          <p:cNvPr id="10" name="Arrow: Left 9">
            <a:extLst>
              <a:ext uri="{FF2B5EF4-FFF2-40B4-BE49-F238E27FC236}">
                <a16:creationId xmlns:a16="http://schemas.microsoft.com/office/drawing/2014/main" id="{B4C29018-A250-5AAC-B722-58305C37AA10}"/>
              </a:ext>
            </a:extLst>
          </p:cNvPr>
          <p:cNvSpPr>
            <a:spLocks noChangeAspect="1"/>
          </p:cNvSpPr>
          <p:nvPr/>
        </p:nvSpPr>
        <p:spPr>
          <a:xfrm>
            <a:off x="7842793" y="3455098"/>
            <a:ext cx="738421" cy="365760"/>
          </a:xfrm>
          <a:prstGeom prst="leftArrow">
            <a:avLst/>
          </a:prstGeom>
          <a:solidFill>
            <a:schemeClr val="tx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white"/>
              </a:solidFill>
              <a:effectLst/>
              <a:uLnTx/>
              <a:uFillTx/>
              <a:latin typeface="Rockwell" panose="02060603020205020403"/>
              <a:ea typeface="+mn-ea"/>
              <a:cs typeface="+mn-cs"/>
            </a:endParaRPr>
          </a:p>
        </p:txBody>
      </p:sp>
      <p:pic>
        <p:nvPicPr>
          <p:cNvPr id="12" name="Graphic 11" descr="Thumbs Down with solid fill">
            <a:extLst>
              <a:ext uri="{FF2B5EF4-FFF2-40B4-BE49-F238E27FC236}">
                <a16:creationId xmlns:a16="http://schemas.microsoft.com/office/drawing/2014/main" id="{3DFEE6D3-4A3D-B7F8-C61F-1B6DF86E71D0}"/>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077094" y="3948071"/>
            <a:ext cx="686255" cy="686255"/>
          </a:xfrm>
          <a:prstGeom prst="rect">
            <a:avLst/>
          </a:prstGeom>
        </p:spPr>
      </p:pic>
      <p:sp>
        <p:nvSpPr>
          <p:cNvPr id="13" name="Oval 12">
            <a:extLst>
              <a:ext uri="{FF2B5EF4-FFF2-40B4-BE49-F238E27FC236}">
                <a16:creationId xmlns:a16="http://schemas.microsoft.com/office/drawing/2014/main" id="{47DE54C9-5607-6102-4E23-889B25D6FB06}"/>
              </a:ext>
            </a:extLst>
          </p:cNvPr>
          <p:cNvSpPr/>
          <p:nvPr/>
        </p:nvSpPr>
        <p:spPr>
          <a:xfrm>
            <a:off x="1452282" y="2263917"/>
            <a:ext cx="3783106" cy="646012"/>
          </a:xfrm>
          <a:prstGeom prst="ellipse">
            <a:avLst/>
          </a:prstGeom>
          <a:noFill/>
          <a:ln w="254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7479068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1+#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500" fill="hold"/>
                                        <p:tgtEl>
                                          <p:spTgt spid="8"/>
                                        </p:tgtEl>
                                        <p:attrNameLst>
                                          <p:attrName>ppt_x</p:attrName>
                                        </p:attrNameLst>
                                      </p:cBhvr>
                                      <p:tavLst>
                                        <p:tav tm="0">
                                          <p:val>
                                            <p:strVal val="1+#ppt_w/2"/>
                                          </p:val>
                                        </p:tav>
                                        <p:tav tm="100000">
                                          <p:val>
                                            <p:strVal val="#ppt_x"/>
                                          </p:val>
                                        </p:tav>
                                      </p:tavLst>
                                    </p:anim>
                                    <p:anim calcmode="lin" valueType="num">
                                      <p:cBhvr additive="base">
                                        <p:cTn id="14" dur="5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500" fill="hold"/>
                                        <p:tgtEl>
                                          <p:spTgt spid="9"/>
                                        </p:tgtEl>
                                        <p:attrNameLst>
                                          <p:attrName>ppt_x</p:attrName>
                                        </p:attrNameLst>
                                      </p:cBhvr>
                                      <p:tavLst>
                                        <p:tav tm="0">
                                          <p:val>
                                            <p:strVal val="1+#ppt_w/2"/>
                                          </p:val>
                                        </p:tav>
                                        <p:tav tm="100000">
                                          <p:val>
                                            <p:strVal val="#ppt_x"/>
                                          </p:val>
                                        </p:tav>
                                      </p:tavLst>
                                    </p:anim>
                                    <p:anim calcmode="lin" valueType="num">
                                      <p:cBhvr additive="base">
                                        <p:cTn id="20"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grpId="0" nodeType="click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additive="base">
                                        <p:cTn id="25" dur="500" fill="hold"/>
                                        <p:tgtEl>
                                          <p:spTgt spid="10"/>
                                        </p:tgtEl>
                                        <p:attrNameLst>
                                          <p:attrName>ppt_x</p:attrName>
                                        </p:attrNameLst>
                                      </p:cBhvr>
                                      <p:tavLst>
                                        <p:tav tm="0">
                                          <p:val>
                                            <p:strVal val="1+#ppt_w/2"/>
                                          </p:val>
                                        </p:tav>
                                        <p:tav tm="100000">
                                          <p:val>
                                            <p:strVal val="#ppt_x"/>
                                          </p:val>
                                        </p:tav>
                                      </p:tavLst>
                                    </p:anim>
                                    <p:anim calcmode="lin" valueType="num">
                                      <p:cBhvr additive="base">
                                        <p:cTn id="26" dur="500" fill="hold"/>
                                        <p:tgtEl>
                                          <p:spTgt spid="10"/>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12"/>
                                        </p:tgtEl>
                                        <p:attrNameLst>
                                          <p:attrName>style.visibility</p:attrName>
                                        </p:attrNameLst>
                                      </p:cBhvr>
                                      <p:to>
                                        <p:strVal val="visible"/>
                                      </p:to>
                                    </p:set>
                                    <p:anim calcmode="lin" valueType="num">
                                      <p:cBhvr additive="base">
                                        <p:cTn id="31" dur="500" fill="hold"/>
                                        <p:tgtEl>
                                          <p:spTgt spid="12"/>
                                        </p:tgtEl>
                                        <p:attrNameLst>
                                          <p:attrName>ppt_x</p:attrName>
                                        </p:attrNameLst>
                                      </p:cBhvr>
                                      <p:tavLst>
                                        <p:tav tm="0">
                                          <p:val>
                                            <p:strVal val="#ppt_x"/>
                                          </p:val>
                                        </p:tav>
                                        <p:tav tm="100000">
                                          <p:val>
                                            <p:strVal val="#ppt_x"/>
                                          </p:val>
                                        </p:tav>
                                      </p:tavLst>
                                    </p:anim>
                                    <p:anim calcmode="lin" valueType="num">
                                      <p:cBhvr additive="base">
                                        <p:cTn id="32"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3"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21105"/>
            <a:ext cx="10965580" cy="502920"/>
          </a:xfrm>
          <a:prstGeom prst="rect">
            <a:avLst/>
          </a:prstGeom>
          <a:noFill/>
          <a:ln/>
        </p:spPr>
        <p:txBody>
          <a:bodyPr wrap="square" rtlCol="0" anchor="ctr"/>
          <a:lstStyle/>
          <a:p>
            <a:pPr marL="0" indent="0" algn="ctr">
              <a:buNone/>
            </a:pPr>
            <a:r>
              <a:rPr lang="en-US" sz="3600" b="1" dirty="0">
                <a:solidFill>
                  <a:srgbClr val="1F2937"/>
                </a:solidFill>
                <a:latin typeface="Aptos Display" pitchFamily="34" charset="0"/>
                <a:ea typeface="Aptos Display" pitchFamily="34" charset="-122"/>
                <a:cs typeface="Aptos Display" pitchFamily="34" charset="-120"/>
              </a:rPr>
              <a:t>From Philosophy to Practice</a:t>
            </a:r>
            <a:endParaRPr lang="en-US" sz="3600" dirty="0"/>
          </a:p>
        </p:txBody>
      </p:sp>
      <p:sp>
        <p:nvSpPr>
          <p:cNvPr id="18" name="Text 16"/>
          <p:cNvSpPr/>
          <p:nvPr/>
        </p:nvSpPr>
        <p:spPr>
          <a:xfrm>
            <a:off x="962526" y="5823284"/>
            <a:ext cx="10551694" cy="742108"/>
          </a:xfrm>
          <a:prstGeom prst="rect">
            <a:avLst/>
          </a:prstGeom>
          <a:noFill/>
          <a:ln/>
        </p:spPr>
        <p:txBody>
          <a:bodyPr wrap="square" rtlCol="0" anchor="ctr"/>
          <a:lstStyle/>
          <a:p>
            <a:pPr marL="0" indent="0">
              <a:buNone/>
            </a:pPr>
            <a:r>
              <a:rPr lang="en-US" sz="1400" dirty="0"/>
              <a:t>Bertolino, B. (2018</a:t>
            </a:r>
            <a:r>
              <a:rPr lang="en-US" sz="1400" i="1" dirty="0"/>
              <a:t>). Effective counseling and psychotherapy: An evidence-based approach</a:t>
            </a:r>
            <a:r>
              <a:rPr lang="en-US" sz="1400" dirty="0"/>
              <a:t>. Springer. </a:t>
            </a:r>
          </a:p>
          <a:p>
            <a:pPr marL="0" indent="0">
              <a:buNone/>
            </a:pPr>
            <a:r>
              <a:rPr lang="en-US" sz="1400" dirty="0"/>
              <a:t>Bertolino, B. (2010</a:t>
            </a:r>
            <a:r>
              <a:rPr lang="en-US" sz="1400" i="1" dirty="0"/>
              <a:t>). Strengths-based engagement and practice: Creating effective helping relationships</a:t>
            </a:r>
            <a:r>
              <a:rPr lang="en-US" sz="1400" dirty="0"/>
              <a:t>. Allyn &amp; Bacon.</a:t>
            </a:r>
          </a:p>
        </p:txBody>
      </p:sp>
      <p:sp>
        <p:nvSpPr>
          <p:cNvPr id="25" name="Slide Number Placeholder 0"/>
          <p:cNvSpPr>
            <a:spLocks noGrp="1"/>
          </p:cNvSpPr>
          <p:nvPr>
            <p:ph type="sldNum" sz="quarter" idx="4294967295"/>
          </p:nvPr>
        </p:nvSpPr>
        <p:spPr>
          <a:xfrm>
            <a:off x="11612880" y="6400800"/>
            <a:ext cx="365760" cy="182880"/>
          </a:xfrm>
          <a:prstGeom prst="rect">
            <a:avLst/>
          </a:prstGeom>
          <a:extLst>
            <a:ext uri="{C572A759-6A51-4108-AA02-DFA0A04FC94B}">
              <ma14:wrappingTextBoxFlag xmlns:ma14="http://schemas.microsoft.com/office/mac/drawingml/2011/main" xmlns="" val="0"/>
            </a:ext>
          </a:extLst>
        </p:spPr>
        <p:txBody>
          <a:bodyPr/>
          <a:lstStyle>
            <a:lvl1pPr>
              <a:defRPr sz="1000">
                <a:solidFill>
                  <a:srgbClr val="6B7280"/>
                </a:solidFill>
              </a:defRPr>
            </a:lvl1pPr>
          </a:lstStyle>
          <a:p>
            <a:pPr algn="l"/>
            <a:fld id="{F7021451-1387-4CA6-816F-3879F97B5CBC}" type="slidenum">
              <a:rPr lang="en-US" b="0"/>
              <a:t>6</a:t>
            </a:fld>
            <a:endParaRPr lang="en-US"/>
          </a:p>
        </p:txBody>
      </p:sp>
      <p:sp>
        <p:nvSpPr>
          <p:cNvPr id="22" name="TextBox 21">
            <a:extLst>
              <a:ext uri="{FF2B5EF4-FFF2-40B4-BE49-F238E27FC236}">
                <a16:creationId xmlns:a16="http://schemas.microsoft.com/office/drawing/2014/main" id="{08A6AA05-2C7C-1879-59C5-5155B7842F40}"/>
              </a:ext>
            </a:extLst>
          </p:cNvPr>
          <p:cNvSpPr txBox="1"/>
          <p:nvPr/>
        </p:nvSpPr>
        <p:spPr>
          <a:xfrm>
            <a:off x="1386038" y="1357162"/>
            <a:ext cx="9442383" cy="4216539"/>
          </a:xfrm>
          <a:prstGeom prst="rect">
            <a:avLst/>
          </a:prstGeom>
          <a:noFill/>
        </p:spPr>
        <p:txBody>
          <a:bodyPr wrap="square">
            <a:spAutoFit/>
          </a:bodyPr>
          <a:lstStyle/>
          <a:p>
            <a:pPr algn="ctr" eaLnBrk="1" hangingPunct="1">
              <a:buFont typeface="Wingdings" panose="05000000000000000000" pitchFamily="2" charset="2"/>
              <a:buNone/>
            </a:pPr>
            <a:r>
              <a:rPr lang="en-US" altLang="en-US" sz="3600" dirty="0">
                <a:solidFill>
                  <a:schemeClr val="accent5">
                    <a:lumMod val="50000"/>
                  </a:schemeClr>
                </a:solidFill>
                <a:latin typeface="+mj-lt"/>
              </a:rPr>
              <a:t>PRACTICES</a:t>
            </a:r>
          </a:p>
          <a:p>
            <a:pPr algn="ctr" eaLnBrk="1" hangingPunct="1">
              <a:buFont typeface="Wingdings" panose="05000000000000000000" pitchFamily="2" charset="2"/>
              <a:buNone/>
            </a:pPr>
            <a:r>
              <a:rPr lang="en-US" altLang="en-US" sz="3200" dirty="0">
                <a:solidFill>
                  <a:schemeClr val="accent5">
                    <a:lumMod val="50000"/>
                  </a:schemeClr>
                </a:solidFill>
                <a:latin typeface="+mj-lt"/>
              </a:rPr>
              <a:t>“What we do”</a:t>
            </a:r>
          </a:p>
          <a:p>
            <a:pPr algn="ctr" eaLnBrk="1" hangingPunct="1">
              <a:buFont typeface="Wingdings" panose="05000000000000000000" pitchFamily="2" charset="2"/>
              <a:buNone/>
            </a:pPr>
            <a:r>
              <a:rPr lang="en-US" altLang="en-US" sz="3200" dirty="0">
                <a:solidFill>
                  <a:schemeClr val="accent5">
                    <a:lumMod val="50000"/>
                  </a:schemeClr>
                </a:solidFill>
                <a:latin typeface="+mj-lt"/>
                <a:cs typeface="Times New Roman" panose="02020603050405020304" pitchFamily="18" charset="0"/>
              </a:rPr>
              <a:t>↑</a:t>
            </a:r>
          </a:p>
          <a:p>
            <a:pPr algn="ctr" eaLnBrk="1" hangingPunct="1">
              <a:buFont typeface="Wingdings" panose="05000000000000000000" pitchFamily="2" charset="2"/>
              <a:buNone/>
            </a:pPr>
            <a:r>
              <a:rPr lang="en-US" altLang="en-US" sz="3600" dirty="0">
                <a:solidFill>
                  <a:schemeClr val="accent5">
                    <a:lumMod val="50000"/>
                  </a:schemeClr>
                </a:solidFill>
                <a:latin typeface="+mj-lt"/>
                <a:cs typeface="Times New Roman" panose="02020603050405020304" pitchFamily="18" charset="0"/>
              </a:rPr>
              <a:t>THEORY/MODELS</a:t>
            </a:r>
          </a:p>
          <a:p>
            <a:pPr algn="ctr" eaLnBrk="1" hangingPunct="1">
              <a:buFont typeface="Wingdings" panose="05000000000000000000" pitchFamily="2" charset="2"/>
              <a:buNone/>
            </a:pPr>
            <a:r>
              <a:rPr lang="en-US" altLang="en-US" sz="3200" dirty="0">
                <a:solidFill>
                  <a:schemeClr val="accent5">
                    <a:lumMod val="50000"/>
                  </a:schemeClr>
                </a:solidFill>
                <a:latin typeface="+mj-lt"/>
                <a:cs typeface="Times New Roman" panose="02020603050405020304" pitchFamily="18" charset="0"/>
              </a:rPr>
              <a:t>“How we think”</a:t>
            </a:r>
          </a:p>
          <a:p>
            <a:pPr algn="ctr" eaLnBrk="1" hangingPunct="1">
              <a:buFont typeface="Wingdings" panose="05000000000000000000" pitchFamily="2" charset="2"/>
              <a:buNone/>
            </a:pPr>
            <a:r>
              <a:rPr lang="en-US" altLang="en-US" sz="3200" dirty="0">
                <a:solidFill>
                  <a:schemeClr val="accent5">
                    <a:lumMod val="50000"/>
                  </a:schemeClr>
                </a:solidFill>
                <a:latin typeface="+mj-lt"/>
                <a:cs typeface="Times New Roman" panose="02020603050405020304" pitchFamily="18" charset="0"/>
              </a:rPr>
              <a:t>↑</a:t>
            </a:r>
          </a:p>
          <a:p>
            <a:pPr algn="ctr" eaLnBrk="1" hangingPunct="1">
              <a:buFont typeface="Wingdings" panose="05000000000000000000" pitchFamily="2" charset="2"/>
              <a:buNone/>
            </a:pPr>
            <a:r>
              <a:rPr lang="en-US" altLang="en-US" sz="3600" dirty="0">
                <a:solidFill>
                  <a:schemeClr val="accent5">
                    <a:lumMod val="50000"/>
                  </a:schemeClr>
                </a:solidFill>
                <a:latin typeface="+mj-lt"/>
                <a:cs typeface="Times New Roman" panose="02020603050405020304" pitchFamily="18" charset="0"/>
              </a:rPr>
              <a:t>PERSONAL PHILOSOPHIES</a:t>
            </a:r>
          </a:p>
          <a:p>
            <a:pPr algn="ctr" eaLnBrk="1" hangingPunct="1">
              <a:buFont typeface="Wingdings" panose="05000000000000000000" pitchFamily="2" charset="2"/>
              <a:buNone/>
            </a:pPr>
            <a:r>
              <a:rPr lang="en-US" altLang="en-US" sz="3200" dirty="0">
                <a:solidFill>
                  <a:schemeClr val="accent5">
                    <a:lumMod val="50000"/>
                  </a:schemeClr>
                </a:solidFill>
                <a:latin typeface="+mj-lt"/>
                <a:cs typeface="Times New Roman" panose="02020603050405020304" pitchFamily="18" charset="0"/>
              </a:rPr>
              <a:t>“Who we are”</a:t>
            </a: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FA61D9A2-77EA-E2F4-6A16-4880FD71D000}"/>
              </a:ext>
            </a:extLst>
          </p:cNvPr>
          <p:cNvSpPr>
            <a:spLocks noGrp="1"/>
          </p:cNvSpPr>
          <p:nvPr>
            <p:ph type="body" idx="1"/>
          </p:nvPr>
        </p:nvSpPr>
        <p:spPr>
          <a:xfrm>
            <a:off x="5818909" y="526674"/>
            <a:ext cx="5889617" cy="5709534"/>
          </a:xfrm>
        </p:spPr>
        <p:txBody>
          <a:bodyPr>
            <a:normAutofit/>
          </a:bodyPr>
          <a:lstStyle/>
          <a:p>
            <a:pPr marL="457200" indent="-457200" algn="l">
              <a:spcBef>
                <a:spcPts val="200"/>
              </a:spcBef>
              <a:buFont typeface="Arial" panose="020B0604020202020204" pitchFamily="34" charset="0"/>
              <a:buChar char="•"/>
            </a:pPr>
            <a:r>
              <a:rPr lang="en-US" b="0" i="0" dirty="0">
                <a:solidFill>
                  <a:schemeClr val="tx2"/>
                </a:solidFill>
                <a:effectLst/>
                <a:latin typeface="+mj-lt"/>
                <a:cs typeface="Arial" panose="020B0604020202020204" pitchFamily="34" charset="0"/>
              </a:rPr>
              <a:t>The Universal Declaration of Human Rights (UDHR) is a milestone document in the history of human rights was drafted by representatives with different legal and cultural backgrounds from all regions of the world. </a:t>
            </a:r>
          </a:p>
          <a:p>
            <a:pPr marL="457200" indent="-457200" algn="l">
              <a:spcBef>
                <a:spcPts val="200"/>
              </a:spcBef>
              <a:buFont typeface="Arial" panose="020B0604020202020204" pitchFamily="34" charset="0"/>
              <a:buChar char="•"/>
            </a:pPr>
            <a:r>
              <a:rPr lang="en-US" b="0" i="0" dirty="0">
                <a:solidFill>
                  <a:schemeClr val="tx2"/>
                </a:solidFill>
                <a:effectLst/>
                <a:latin typeface="+mj-lt"/>
                <a:cs typeface="Arial" panose="020B0604020202020204" pitchFamily="34" charset="0"/>
              </a:rPr>
              <a:t>The Declaration was proclaimed by the United Nations General Assembly in Paris on 10 December 1948 (General Assembly resolution 217 A) as a common standard of achievements for all peoples and all nations. </a:t>
            </a:r>
          </a:p>
          <a:p>
            <a:pPr marL="457200" indent="-457200" algn="l">
              <a:spcBef>
                <a:spcPts val="200"/>
              </a:spcBef>
              <a:buFont typeface="Arial" panose="020B0604020202020204" pitchFamily="34" charset="0"/>
              <a:buChar char="•"/>
            </a:pPr>
            <a:r>
              <a:rPr lang="en-US" b="0" i="0" dirty="0">
                <a:solidFill>
                  <a:schemeClr val="tx2"/>
                </a:solidFill>
                <a:effectLst/>
                <a:latin typeface="+mj-lt"/>
                <a:cs typeface="Arial" panose="020B0604020202020204" pitchFamily="34" charset="0"/>
              </a:rPr>
              <a:t>It sets out, for the first time, fundamental human rights to be universally protected. </a:t>
            </a:r>
            <a:endParaRPr lang="en-US" dirty="0">
              <a:solidFill>
                <a:schemeClr val="tx2"/>
              </a:solidFill>
              <a:latin typeface="+mj-lt"/>
              <a:cs typeface="Arial" panose="020B0604020202020204" pitchFamily="34" charset="0"/>
            </a:endParaRPr>
          </a:p>
        </p:txBody>
      </p:sp>
      <p:pic>
        <p:nvPicPr>
          <p:cNvPr id="10" name="Picture 9" descr="A close-up of a newspaper&#10;&#10;Description automatically generated with low confidence">
            <a:extLst>
              <a:ext uri="{FF2B5EF4-FFF2-40B4-BE49-F238E27FC236}">
                <a16:creationId xmlns:a16="http://schemas.microsoft.com/office/drawing/2014/main" id="{7B0BD37E-60DD-CD9E-E28B-500080646D55}"/>
              </a:ext>
            </a:extLst>
          </p:cNvPr>
          <p:cNvPicPr>
            <a:picLocks noChangeAspect="1"/>
          </p:cNvPicPr>
          <p:nvPr/>
        </p:nvPicPr>
        <p:blipFill>
          <a:blip r:embed="rId3"/>
          <a:stretch>
            <a:fillRect/>
          </a:stretch>
        </p:blipFill>
        <p:spPr>
          <a:xfrm>
            <a:off x="483475" y="0"/>
            <a:ext cx="5086350" cy="6858000"/>
          </a:xfrm>
          <a:prstGeom prst="rect">
            <a:avLst/>
          </a:prstGeom>
        </p:spPr>
      </p:pic>
    </p:spTree>
    <p:extLst>
      <p:ext uri="{BB962C8B-B14F-4D97-AF65-F5344CB8AC3E}">
        <p14:creationId xmlns:p14="http://schemas.microsoft.com/office/powerpoint/2010/main" val="69124015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11480"/>
            <a:ext cx="8046720" cy="502920"/>
          </a:xfrm>
          <a:prstGeom prst="rect">
            <a:avLst/>
          </a:prstGeom>
          <a:noFill/>
          <a:ln/>
        </p:spPr>
        <p:txBody>
          <a:bodyPr wrap="square" rtlCol="0" anchor="ctr"/>
          <a:lstStyle/>
          <a:p>
            <a:pPr marL="0" indent="0">
              <a:buNone/>
            </a:pPr>
            <a:r>
              <a:rPr lang="en-US" sz="3600" b="1" dirty="0">
                <a:solidFill>
                  <a:srgbClr val="1F2937"/>
                </a:solidFill>
                <a:latin typeface="Aptos Display" pitchFamily="34" charset="0"/>
                <a:ea typeface="Aptos Display" pitchFamily="34" charset="-122"/>
                <a:cs typeface="Aptos Display" pitchFamily="34" charset="-120"/>
              </a:rPr>
              <a:t>2. Focus on Language</a:t>
            </a:r>
            <a:endParaRPr lang="en-US" sz="3600" dirty="0"/>
          </a:p>
        </p:txBody>
      </p:sp>
      <p:sp>
        <p:nvSpPr>
          <p:cNvPr id="3" name="Shape 1"/>
          <p:cNvSpPr/>
          <p:nvPr/>
        </p:nvSpPr>
        <p:spPr>
          <a:xfrm>
            <a:off x="9098280" y="457200"/>
            <a:ext cx="2194560" cy="347472"/>
          </a:xfrm>
          <a:prstGeom prst="roundRect">
            <a:avLst>
              <a:gd name="adj" fmla="val 21053"/>
            </a:avLst>
          </a:prstGeom>
          <a:solidFill>
            <a:srgbClr val="1F4E79"/>
          </a:solidFill>
          <a:ln w="12700">
            <a:solidFill>
              <a:srgbClr val="1F4E79"/>
            </a:solidFill>
            <a:prstDash val="solid"/>
          </a:ln>
        </p:spPr>
        <p:txBody>
          <a:bodyPr/>
          <a:lstStyle/>
          <a:p>
            <a:endParaRPr lang="en-US"/>
          </a:p>
        </p:txBody>
      </p:sp>
      <p:sp>
        <p:nvSpPr>
          <p:cNvPr id="4" name="Text 2"/>
          <p:cNvSpPr/>
          <p:nvPr/>
        </p:nvSpPr>
        <p:spPr>
          <a:xfrm>
            <a:off x="9235440" y="521208"/>
            <a:ext cx="1920240" cy="164592"/>
          </a:xfrm>
          <a:prstGeom prst="rect">
            <a:avLst/>
          </a:prstGeom>
          <a:noFill/>
          <a:ln/>
        </p:spPr>
        <p:txBody>
          <a:bodyPr wrap="square" rtlCol="0" anchor="ctr"/>
          <a:lstStyle/>
          <a:p>
            <a:pPr marL="0" indent="0" algn="ctr">
              <a:buNone/>
            </a:pPr>
            <a:r>
              <a:rPr lang="en-US" sz="1200" b="1" dirty="0">
                <a:solidFill>
                  <a:srgbClr val="FFFFFF"/>
                </a:solidFill>
              </a:rPr>
              <a:t>Words Matter</a:t>
            </a:r>
            <a:endParaRPr lang="en-US" sz="1200" dirty="0"/>
          </a:p>
        </p:txBody>
      </p:sp>
      <p:sp>
        <p:nvSpPr>
          <p:cNvPr id="5" name="Shape 3"/>
          <p:cNvSpPr/>
          <p:nvPr/>
        </p:nvSpPr>
        <p:spPr>
          <a:xfrm>
            <a:off x="640080" y="1325880"/>
            <a:ext cx="2011680" cy="4480560"/>
          </a:xfrm>
          <a:prstGeom prst="roundRect">
            <a:avLst>
              <a:gd name="adj" fmla="val 3636"/>
            </a:avLst>
          </a:prstGeom>
          <a:solidFill>
            <a:srgbClr val="FFFFFF"/>
          </a:solidFill>
          <a:ln w="12700">
            <a:solidFill>
              <a:srgbClr val="D6DEE8"/>
            </a:solidFill>
            <a:prstDash val="solid"/>
          </a:ln>
        </p:spPr>
        <p:txBody>
          <a:bodyPr/>
          <a:lstStyle/>
          <a:p>
            <a:endParaRPr lang="en-US"/>
          </a:p>
        </p:txBody>
      </p:sp>
      <p:pic>
        <p:nvPicPr>
          <p:cNvPr id="6"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960120" y="1828800"/>
            <a:ext cx="1325880" cy="1325880"/>
          </a:xfrm>
          <a:prstGeom prst="rect">
            <a:avLst/>
          </a:prstGeom>
        </p:spPr>
      </p:pic>
      <p:sp>
        <p:nvSpPr>
          <p:cNvPr id="7" name="Text 4"/>
          <p:cNvSpPr/>
          <p:nvPr/>
        </p:nvSpPr>
        <p:spPr>
          <a:xfrm>
            <a:off x="914400" y="3383280"/>
            <a:ext cx="1463040" cy="228600"/>
          </a:xfrm>
          <a:prstGeom prst="rect">
            <a:avLst/>
          </a:prstGeom>
          <a:noFill/>
          <a:ln/>
        </p:spPr>
        <p:txBody>
          <a:bodyPr wrap="square" rtlCol="0" anchor="ctr"/>
          <a:lstStyle/>
          <a:p>
            <a:pPr marL="0" indent="0" algn="ctr">
              <a:buNone/>
            </a:pPr>
            <a:r>
              <a:rPr lang="en-US" sz="1600" b="1" dirty="0">
                <a:solidFill>
                  <a:srgbClr val="1F4E79"/>
                </a:solidFill>
              </a:rPr>
              <a:t>Why it matters</a:t>
            </a:r>
            <a:endParaRPr lang="en-US" sz="1600" dirty="0"/>
          </a:p>
        </p:txBody>
      </p:sp>
      <p:sp>
        <p:nvSpPr>
          <p:cNvPr id="8" name="Text 5"/>
          <p:cNvSpPr/>
          <p:nvPr/>
        </p:nvSpPr>
        <p:spPr>
          <a:xfrm>
            <a:off x="868680" y="3703320"/>
            <a:ext cx="1554480" cy="1463040"/>
          </a:xfrm>
          <a:prstGeom prst="rect">
            <a:avLst/>
          </a:prstGeom>
          <a:noFill/>
          <a:ln/>
        </p:spPr>
        <p:txBody>
          <a:bodyPr wrap="square" rtlCol="0" anchor="ctr"/>
          <a:lstStyle/>
          <a:p>
            <a:pPr marL="0" indent="0" algn="ctr">
              <a:buNone/>
            </a:pPr>
            <a:r>
              <a:rPr lang="en-US" sz="1300" dirty="0">
                <a:solidFill>
                  <a:srgbClr val="1F2937"/>
                </a:solidFill>
              </a:rPr>
              <a:t>Empathy improves alliance and outcome when it is attuned, specific, and collaborative.</a:t>
            </a:r>
            <a:endParaRPr lang="en-US" sz="1300" dirty="0"/>
          </a:p>
        </p:txBody>
      </p:sp>
      <p:sp>
        <p:nvSpPr>
          <p:cNvPr id="9" name="Shape 6"/>
          <p:cNvSpPr/>
          <p:nvPr/>
        </p:nvSpPr>
        <p:spPr>
          <a:xfrm>
            <a:off x="2880360" y="1325880"/>
            <a:ext cx="8641080" cy="4480560"/>
          </a:xfrm>
          <a:prstGeom prst="roundRect">
            <a:avLst>
              <a:gd name="adj" fmla="val 1633"/>
            </a:avLst>
          </a:prstGeom>
          <a:solidFill>
            <a:srgbClr val="FFFFFF"/>
          </a:solidFill>
          <a:ln w="12700">
            <a:solidFill>
              <a:srgbClr val="D6DEE8"/>
            </a:solidFill>
            <a:prstDash val="solid"/>
          </a:ln>
          <a:effectLst>
            <a:outerShdw blurRad="12700" dist="12700" dir="2700000" algn="bl" rotWithShape="0">
              <a:srgbClr val="000000">
                <a:alpha val="10000"/>
              </a:srgbClr>
            </a:outerShdw>
          </a:effectLst>
        </p:spPr>
        <p:txBody>
          <a:bodyPr/>
          <a:lstStyle/>
          <a:p>
            <a:endParaRPr lang="en-US"/>
          </a:p>
        </p:txBody>
      </p:sp>
      <p:sp>
        <p:nvSpPr>
          <p:cNvPr id="10" name="Text 7"/>
          <p:cNvSpPr/>
          <p:nvPr/>
        </p:nvSpPr>
        <p:spPr>
          <a:xfrm>
            <a:off x="3057236" y="1552756"/>
            <a:ext cx="8174644" cy="3916392"/>
          </a:xfrm>
          <a:prstGeom prst="rect">
            <a:avLst/>
          </a:prstGeom>
          <a:noFill/>
          <a:ln/>
        </p:spPr>
        <p:txBody>
          <a:bodyPr wrap="square" lIns="50800" tIns="50800" rIns="50800" bIns="50800" rtlCol="0" anchor="t"/>
          <a:lstStyle/>
          <a:p>
            <a:pPr marL="228600" indent="-228600">
              <a:buSzPct val="100000"/>
              <a:buChar char="•"/>
            </a:pPr>
            <a:r>
              <a:rPr lang="en-US" sz="1700" dirty="0"/>
              <a:t>Psychotherapy is based on language and interaction. First and second “wave” pathology and problem-focused approaches that focus on what’s wrong with people have not led to improved outcomes.</a:t>
            </a:r>
          </a:p>
          <a:p>
            <a:pPr marL="228600" indent="-228600">
              <a:buSzPct val="100000"/>
              <a:buChar char="•"/>
            </a:pPr>
            <a:r>
              <a:rPr lang="en-US" sz="1700" dirty="0"/>
              <a:t>Language can contribute to serious health and mental health issues and at-risk behavior, or it can influence positive change and serve as a protective mechanism.</a:t>
            </a:r>
          </a:p>
          <a:p>
            <a:pPr marL="228600" indent="-228600">
              <a:buSzPct val="100000"/>
              <a:buChar char="•"/>
            </a:pPr>
            <a:r>
              <a:rPr lang="en-US" sz="1700" dirty="0"/>
              <a:t>Studies have demonstrated a link between language used on social media (i.e., Facebook, Twitter, etc.) and heart disease—expressions of negative emotions such as anger, stress and fatigue in tweets were associated with higher heart disease risk (Eichstaedt, et al., 2015a, 2015b).</a:t>
            </a:r>
          </a:p>
          <a:p>
            <a:pPr marL="228600" indent="-228600">
              <a:buSzPct val="100000"/>
              <a:buFontTx/>
              <a:buChar char="•"/>
            </a:pPr>
            <a:r>
              <a:rPr lang="en-US" sz="1700" dirty="0"/>
              <a:t>Ireland and colleagues (2015) studied HIV prevalence and found that sexually transmitted infection rates and references to risky behavior on Twitter were associated with higher HIV prevalence in all counties except those with high rates of future orientation. </a:t>
            </a:r>
          </a:p>
          <a:p>
            <a:pPr marL="228600" indent="-228600">
              <a:buSzPct val="100000"/>
              <a:buChar char="•"/>
            </a:pPr>
            <a:r>
              <a:rPr lang="en-US" sz="1700" dirty="0"/>
              <a:t>In contrast, positive emotions like excitement and optimism were associated with lower risk of heart disease (Eichstaedt, et al., 2015a, 2015b).</a:t>
            </a:r>
          </a:p>
        </p:txBody>
      </p:sp>
      <p:sp>
        <p:nvSpPr>
          <p:cNvPr id="11" name="Text 8"/>
          <p:cNvSpPr/>
          <p:nvPr/>
        </p:nvSpPr>
        <p:spPr>
          <a:xfrm>
            <a:off x="594359" y="6035041"/>
            <a:ext cx="10858731" cy="678872"/>
          </a:xfrm>
          <a:prstGeom prst="rect">
            <a:avLst/>
          </a:prstGeom>
          <a:noFill/>
          <a:ln/>
        </p:spPr>
        <p:txBody>
          <a:bodyPr wrap="square"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prstClr val="black"/>
                </a:solidFill>
                <a:effectLst/>
                <a:uLnTx/>
                <a:uFillTx/>
                <a:latin typeface="Arial" pitchFamily="34" charset="0"/>
                <a:ea typeface="+mn-ea"/>
                <a:cs typeface="Arial" pitchFamily="34" charset="0"/>
              </a:rPr>
              <a:t>Eichstaedt, J. C., Schwartz, H. A., Kern, M. L., Park, G., Labarthe, D. R., Merchant, R. M., Jha, S., Agrawal, M., Dziurzynski, L. A., Sap, M., Weeg, C., Larson, E. E., Ungar, L. H., &amp; Seligman, M. E. P. (2015a). </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900" dirty="0">
                <a:solidFill>
                  <a:prstClr val="black"/>
                </a:solidFill>
                <a:latin typeface="Arial" pitchFamily="34" charset="0"/>
                <a:cs typeface="Arial" pitchFamily="34" charset="0"/>
              </a:rPr>
              <a:t>     </a:t>
            </a:r>
            <a:r>
              <a:rPr kumimoji="0" lang="en-US" sz="900" b="0" i="0" u="none" strike="noStrike" kern="1200" cap="none" spc="0" normalizeH="0" baseline="0" noProof="0" dirty="0">
                <a:ln>
                  <a:noFill/>
                </a:ln>
                <a:solidFill>
                  <a:prstClr val="black"/>
                </a:solidFill>
                <a:effectLst/>
                <a:uLnTx/>
                <a:uFillTx/>
                <a:latin typeface="Arial" pitchFamily="34" charset="0"/>
                <a:ea typeface="+mn-ea"/>
                <a:cs typeface="Arial" pitchFamily="34" charset="0"/>
              </a:rPr>
              <a:t>Psychological language on Twitter predicts county-level heart disease mortality. </a:t>
            </a:r>
            <a:r>
              <a:rPr kumimoji="0" lang="en-US" sz="900" b="0" i="1" u="none" strike="noStrike" kern="1200" cap="none" spc="0" normalizeH="0" baseline="0" noProof="0" dirty="0">
                <a:ln>
                  <a:noFill/>
                </a:ln>
                <a:solidFill>
                  <a:prstClr val="black"/>
                </a:solidFill>
                <a:effectLst/>
                <a:uLnTx/>
                <a:uFillTx/>
                <a:latin typeface="Arial" pitchFamily="34" charset="0"/>
                <a:ea typeface="+mn-ea"/>
                <a:cs typeface="Arial" pitchFamily="34" charset="0"/>
              </a:rPr>
              <a:t>Psychological Science, Vol 26</a:t>
            </a:r>
            <a:r>
              <a:rPr kumimoji="0" lang="en-US" sz="900" b="0" i="0" u="none" strike="noStrike" kern="1200" cap="none" spc="0" normalizeH="0" baseline="0" noProof="0" dirty="0">
                <a:ln>
                  <a:noFill/>
                </a:ln>
                <a:solidFill>
                  <a:prstClr val="black"/>
                </a:solidFill>
                <a:effectLst/>
                <a:uLnTx/>
                <a:uFillTx/>
                <a:latin typeface="Arial" pitchFamily="34" charset="0"/>
                <a:ea typeface="+mn-ea"/>
                <a:cs typeface="Arial" pitchFamily="34" charset="0"/>
              </a:rPr>
              <a:t>(2), 159-169.</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prstClr val="black"/>
                </a:solidFill>
                <a:effectLst/>
                <a:uLnTx/>
                <a:uFillTx/>
                <a:latin typeface="Arial" pitchFamily="34" charset="0"/>
                <a:ea typeface="+mn-ea"/>
                <a:cs typeface="Arial" pitchFamily="34" charset="0"/>
              </a:rPr>
              <a:t>Eichstaedt, J. C., Schwartz, H. A., Kern, M . L., Labarthe, D. L., Merchant, R. </a:t>
            </a:r>
            <a:r>
              <a:rPr kumimoji="0" lang="en-US" sz="900" b="0" i="0" u="none" strike="noStrike" kern="1200" cap="none" spc="0" normalizeH="0" baseline="0" noProof="0" dirty="0" err="1">
                <a:ln>
                  <a:noFill/>
                </a:ln>
                <a:solidFill>
                  <a:prstClr val="black"/>
                </a:solidFill>
                <a:effectLst/>
                <a:uLnTx/>
                <a:uFillTx/>
                <a:latin typeface="Arial" pitchFamily="34" charset="0"/>
                <a:ea typeface="+mn-ea"/>
                <a:cs typeface="Arial" pitchFamily="34" charset="0"/>
              </a:rPr>
              <a:t>M.,Jha</a:t>
            </a:r>
            <a:r>
              <a:rPr kumimoji="0" lang="en-US" sz="900" b="0" i="0" u="none" strike="noStrike" kern="1200" cap="none" spc="0" normalizeH="0" baseline="0" noProof="0" dirty="0">
                <a:ln>
                  <a:noFill/>
                </a:ln>
                <a:solidFill>
                  <a:prstClr val="black"/>
                </a:solidFill>
                <a:effectLst/>
                <a:uLnTx/>
                <a:uFillTx/>
                <a:latin typeface="Arial" pitchFamily="34" charset="0"/>
                <a:ea typeface="+mn-ea"/>
                <a:cs typeface="Arial" pitchFamily="34" charset="0"/>
              </a:rPr>
              <a:t>, S., Agrawal, M., Dziurzynski, L. A., Sap, M., Weeg, C., Larson, E. E., Ungar, L. H., &amp; Seligman, M. E. P. (2015b). </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900" dirty="0">
                <a:solidFill>
                  <a:prstClr val="black"/>
                </a:solidFill>
                <a:latin typeface="Arial" pitchFamily="34" charset="0"/>
                <a:cs typeface="Arial" pitchFamily="34" charset="0"/>
              </a:rPr>
              <a:t>     </a:t>
            </a:r>
            <a:r>
              <a:rPr kumimoji="0" lang="en-US" sz="900" b="0" i="0" u="none" strike="noStrike" kern="1200" cap="none" spc="0" normalizeH="0" baseline="0" noProof="0" dirty="0">
                <a:ln>
                  <a:noFill/>
                </a:ln>
                <a:solidFill>
                  <a:prstClr val="black"/>
                </a:solidFill>
                <a:effectLst/>
                <a:uLnTx/>
                <a:uFillTx/>
                <a:latin typeface="Arial" pitchFamily="34" charset="0"/>
                <a:ea typeface="+mn-ea"/>
                <a:cs typeface="Arial" pitchFamily="34" charset="0"/>
              </a:rPr>
              <a:t>Psychological language on Twitter predicts county-level heart disease mortality. </a:t>
            </a:r>
            <a:r>
              <a:rPr kumimoji="0" lang="en-US" sz="900" b="0" i="1" u="none" strike="noStrike" kern="1200" cap="none" spc="0" normalizeH="0" baseline="0" noProof="0" dirty="0">
                <a:ln>
                  <a:noFill/>
                </a:ln>
                <a:solidFill>
                  <a:prstClr val="black"/>
                </a:solidFill>
                <a:effectLst/>
                <a:uLnTx/>
                <a:uFillTx/>
                <a:latin typeface="Arial" pitchFamily="34" charset="0"/>
                <a:ea typeface="+mn-ea"/>
                <a:cs typeface="Arial" pitchFamily="34" charset="0"/>
              </a:rPr>
              <a:t>Psychological Science</a:t>
            </a:r>
            <a:r>
              <a:rPr kumimoji="0" lang="en-US" sz="900" b="0" i="0" u="none" strike="noStrike" kern="1200" cap="none" spc="0" normalizeH="0" baseline="0" noProof="0" dirty="0">
                <a:ln>
                  <a:noFill/>
                </a:ln>
                <a:solidFill>
                  <a:prstClr val="black"/>
                </a:solidFill>
                <a:effectLst/>
                <a:uLnTx/>
                <a:uFillTx/>
                <a:latin typeface="Arial" pitchFamily="34" charset="0"/>
                <a:ea typeface="+mn-ea"/>
                <a:cs typeface="Arial" pitchFamily="34" charset="0"/>
              </a:rPr>
              <a:t>, 1-11.</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prstClr val="black"/>
                </a:solidFill>
                <a:effectLst/>
                <a:uLnTx/>
                <a:uFillTx/>
                <a:latin typeface="Arial" pitchFamily="34" charset="0"/>
                <a:ea typeface="+mn-ea"/>
                <a:cs typeface="Arial" pitchFamily="34" charset="0"/>
              </a:rPr>
              <a:t>Ireland, M. E., Schwartz, H. A., Chen, Q., Ungar, L. H., &amp; Albarracin, D. (2015). Future-oriented tweets predict lower county-level HIV prevalence in the United States. </a:t>
            </a:r>
            <a:r>
              <a:rPr kumimoji="0" lang="en-US" sz="900" b="0" i="1" u="none" strike="noStrike" kern="1200" cap="none" spc="0" normalizeH="0" baseline="0" noProof="0" dirty="0">
                <a:ln>
                  <a:noFill/>
                </a:ln>
                <a:solidFill>
                  <a:prstClr val="black"/>
                </a:solidFill>
                <a:effectLst/>
                <a:uLnTx/>
                <a:uFillTx/>
                <a:latin typeface="Arial" pitchFamily="34" charset="0"/>
                <a:ea typeface="+mn-ea"/>
                <a:cs typeface="Arial" pitchFamily="34" charset="0"/>
              </a:rPr>
              <a:t>Health Psychology, 34</a:t>
            </a:r>
            <a:r>
              <a:rPr kumimoji="0" lang="en-US" sz="900" b="0" i="0" u="none" strike="noStrike" kern="1200" cap="none" spc="0" normalizeH="0" baseline="0" noProof="0" dirty="0">
                <a:ln>
                  <a:noFill/>
                </a:ln>
                <a:solidFill>
                  <a:prstClr val="black"/>
                </a:solidFill>
                <a:effectLst/>
                <a:uLnTx/>
                <a:uFillTx/>
                <a:latin typeface="Arial" pitchFamily="34" charset="0"/>
                <a:ea typeface="+mn-ea"/>
                <a:cs typeface="Arial" pitchFamily="34" charset="0"/>
              </a:rPr>
              <a:t>, 1252-1260.</a:t>
            </a:r>
          </a:p>
          <a:p>
            <a:pPr marL="0" marR="0">
              <a:buNone/>
            </a:pPr>
            <a:endParaRPr lang="en-US" sz="900" dirty="0">
              <a:effectLst/>
              <a:latin typeface="Arial" panose="020B0604020202020204" pitchFamily="34" charset="0"/>
              <a:ea typeface="Cambria" panose="02040503050406030204" pitchFamily="18" charset="0"/>
              <a:cs typeface="Times New Roman" panose="02020603050405020304" pitchFamily="18" charset="0"/>
            </a:endParaRPr>
          </a:p>
        </p:txBody>
      </p:sp>
      <p:sp>
        <p:nvSpPr>
          <p:cNvPr id="25" name="Slide Number Placeholder 0"/>
          <p:cNvSpPr>
            <a:spLocks noGrp="1"/>
          </p:cNvSpPr>
          <p:nvPr>
            <p:ph type="sldNum" sz="quarter" idx="4294967295"/>
          </p:nvPr>
        </p:nvSpPr>
        <p:spPr>
          <a:xfrm>
            <a:off x="11612880" y="6400800"/>
            <a:ext cx="365760" cy="182880"/>
          </a:xfrm>
          <a:prstGeom prst="rect">
            <a:avLst/>
          </a:prstGeom>
          <a:extLst>
            <a:ext uri="{C572A759-6A51-4108-AA02-DFA0A04FC94B}">
              <ma14:wrappingTextBoxFlag xmlns:ma14="http://schemas.microsoft.com/office/mac/drawingml/2011/main" xmlns="" val="0"/>
            </a:ext>
          </a:extLst>
        </p:spPr>
        <p:txBody>
          <a:bodyPr/>
          <a:lstStyle>
            <a:lvl1pPr>
              <a:defRPr sz="1000">
                <a:solidFill>
                  <a:srgbClr val="6B7280"/>
                </a:solidFill>
              </a:defRPr>
            </a:lvl1pPr>
          </a:lstStyle>
          <a:p>
            <a:pPr algn="l"/>
            <a:fld id="{F7021451-1387-4CA6-816F-3879F97B5CBC}" type="slidenum">
              <a:rPr lang="en-US" b="0"/>
              <a:t>8</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4A8DCC-3921-9F44-A05D-7C30C28F054B}"/>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D86C9D9A-1F96-0255-A01D-361EDBA327DF}"/>
              </a:ext>
            </a:extLst>
          </p:cNvPr>
          <p:cNvSpPr/>
          <p:nvPr/>
        </p:nvSpPr>
        <p:spPr>
          <a:xfrm>
            <a:off x="548640" y="411480"/>
            <a:ext cx="8046720" cy="502920"/>
          </a:xfrm>
          <a:prstGeom prst="rect">
            <a:avLst/>
          </a:prstGeom>
          <a:noFill/>
          <a:ln/>
        </p:spPr>
        <p:txBody>
          <a:bodyPr wrap="square" rtlCol="0" anchor="ctr"/>
          <a:lstStyle/>
          <a:p>
            <a:pPr marL="0" indent="0">
              <a:buNone/>
            </a:pPr>
            <a:r>
              <a:rPr lang="en-US" sz="3600" b="1" dirty="0">
                <a:solidFill>
                  <a:srgbClr val="1F2937"/>
                </a:solidFill>
                <a:latin typeface="Aptos Display" pitchFamily="34" charset="0"/>
                <a:ea typeface="Aptos Display" pitchFamily="34" charset="-122"/>
                <a:cs typeface="Aptos Display" pitchFamily="34" charset="-120"/>
              </a:rPr>
              <a:t>2. Focus on Language </a:t>
            </a:r>
            <a:r>
              <a:rPr lang="en-US" sz="2800" b="1" dirty="0">
                <a:solidFill>
                  <a:srgbClr val="1F2937"/>
                </a:solidFill>
                <a:latin typeface="Aptos Display" pitchFamily="34" charset="0"/>
                <a:ea typeface="Aptos Display" pitchFamily="34" charset="-122"/>
                <a:cs typeface="Aptos Display" pitchFamily="34" charset="-120"/>
              </a:rPr>
              <a:t>(cont.)</a:t>
            </a:r>
            <a:endParaRPr lang="en-US" sz="3600" dirty="0"/>
          </a:p>
        </p:txBody>
      </p:sp>
      <p:sp>
        <p:nvSpPr>
          <p:cNvPr id="3" name="Shape 1">
            <a:extLst>
              <a:ext uri="{FF2B5EF4-FFF2-40B4-BE49-F238E27FC236}">
                <a16:creationId xmlns:a16="http://schemas.microsoft.com/office/drawing/2014/main" id="{C07426A4-ADD1-7FEB-0607-ADFC108CBE4C}"/>
              </a:ext>
            </a:extLst>
          </p:cNvPr>
          <p:cNvSpPr/>
          <p:nvPr/>
        </p:nvSpPr>
        <p:spPr>
          <a:xfrm>
            <a:off x="9098280" y="457200"/>
            <a:ext cx="2194560" cy="347472"/>
          </a:xfrm>
          <a:prstGeom prst="roundRect">
            <a:avLst>
              <a:gd name="adj" fmla="val 21053"/>
            </a:avLst>
          </a:prstGeom>
          <a:solidFill>
            <a:srgbClr val="1F4E79"/>
          </a:solidFill>
          <a:ln w="12700">
            <a:solidFill>
              <a:srgbClr val="1F4E79"/>
            </a:solidFill>
            <a:prstDash val="solid"/>
          </a:ln>
        </p:spPr>
        <p:txBody>
          <a:bodyPr/>
          <a:lstStyle/>
          <a:p>
            <a:endParaRPr lang="en-US"/>
          </a:p>
        </p:txBody>
      </p:sp>
      <p:sp>
        <p:nvSpPr>
          <p:cNvPr id="4" name="Text 2">
            <a:extLst>
              <a:ext uri="{FF2B5EF4-FFF2-40B4-BE49-F238E27FC236}">
                <a16:creationId xmlns:a16="http://schemas.microsoft.com/office/drawing/2014/main" id="{2253519C-10E6-2852-D37C-F7768536BB1F}"/>
              </a:ext>
            </a:extLst>
          </p:cNvPr>
          <p:cNvSpPr/>
          <p:nvPr/>
        </p:nvSpPr>
        <p:spPr>
          <a:xfrm>
            <a:off x="9235440" y="521208"/>
            <a:ext cx="1920240" cy="164592"/>
          </a:xfrm>
          <a:prstGeom prst="rect">
            <a:avLst/>
          </a:prstGeom>
          <a:noFill/>
          <a:ln/>
        </p:spPr>
        <p:txBody>
          <a:bodyPr wrap="square" rtlCol="0" anchor="ctr"/>
          <a:lstStyle/>
          <a:p>
            <a:pPr marL="0" indent="0" algn="ctr">
              <a:buNone/>
            </a:pPr>
            <a:r>
              <a:rPr lang="en-US" sz="1200" b="1" dirty="0">
                <a:solidFill>
                  <a:srgbClr val="FFFFFF"/>
                </a:solidFill>
              </a:rPr>
              <a:t>Words Matter</a:t>
            </a:r>
            <a:endParaRPr lang="en-US" sz="1200" dirty="0"/>
          </a:p>
        </p:txBody>
      </p:sp>
      <p:sp>
        <p:nvSpPr>
          <p:cNvPr id="5" name="Shape 3">
            <a:extLst>
              <a:ext uri="{FF2B5EF4-FFF2-40B4-BE49-F238E27FC236}">
                <a16:creationId xmlns:a16="http://schemas.microsoft.com/office/drawing/2014/main" id="{0E9A6404-8C68-F31D-EF1E-F64F7703DAC7}"/>
              </a:ext>
            </a:extLst>
          </p:cNvPr>
          <p:cNvSpPr/>
          <p:nvPr/>
        </p:nvSpPr>
        <p:spPr>
          <a:xfrm>
            <a:off x="640080" y="1325880"/>
            <a:ext cx="2011680" cy="4480560"/>
          </a:xfrm>
          <a:prstGeom prst="roundRect">
            <a:avLst>
              <a:gd name="adj" fmla="val 3636"/>
            </a:avLst>
          </a:prstGeom>
          <a:solidFill>
            <a:srgbClr val="FFFFFF"/>
          </a:solidFill>
          <a:ln w="12700">
            <a:solidFill>
              <a:srgbClr val="D6DEE8"/>
            </a:solidFill>
            <a:prstDash val="solid"/>
          </a:ln>
        </p:spPr>
        <p:txBody>
          <a:bodyPr/>
          <a:lstStyle/>
          <a:p>
            <a:endParaRPr lang="en-US"/>
          </a:p>
        </p:txBody>
      </p:sp>
      <p:pic>
        <p:nvPicPr>
          <p:cNvPr id="6" name="Image 0" descr="preencoded.png">
            <a:extLst>
              <a:ext uri="{FF2B5EF4-FFF2-40B4-BE49-F238E27FC236}">
                <a16:creationId xmlns:a16="http://schemas.microsoft.com/office/drawing/2014/main" id="{2D9EDDAD-58B7-996E-C60C-149A87068305}"/>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960120" y="1828800"/>
            <a:ext cx="1325880" cy="1325880"/>
          </a:xfrm>
          <a:prstGeom prst="rect">
            <a:avLst/>
          </a:prstGeom>
        </p:spPr>
      </p:pic>
      <p:sp>
        <p:nvSpPr>
          <p:cNvPr id="7" name="Text 4">
            <a:extLst>
              <a:ext uri="{FF2B5EF4-FFF2-40B4-BE49-F238E27FC236}">
                <a16:creationId xmlns:a16="http://schemas.microsoft.com/office/drawing/2014/main" id="{C2247635-CA00-5A94-5B4C-95546AA8196D}"/>
              </a:ext>
            </a:extLst>
          </p:cNvPr>
          <p:cNvSpPr/>
          <p:nvPr/>
        </p:nvSpPr>
        <p:spPr>
          <a:xfrm>
            <a:off x="914400" y="3383280"/>
            <a:ext cx="1463040" cy="228600"/>
          </a:xfrm>
          <a:prstGeom prst="rect">
            <a:avLst/>
          </a:prstGeom>
          <a:noFill/>
          <a:ln/>
        </p:spPr>
        <p:txBody>
          <a:bodyPr wrap="square" rtlCol="0" anchor="ctr"/>
          <a:lstStyle/>
          <a:p>
            <a:pPr marL="0" indent="0" algn="ctr">
              <a:buNone/>
            </a:pPr>
            <a:r>
              <a:rPr lang="en-US" sz="1600" b="1" dirty="0">
                <a:solidFill>
                  <a:srgbClr val="1F4E79"/>
                </a:solidFill>
              </a:rPr>
              <a:t>Why it matters</a:t>
            </a:r>
            <a:endParaRPr lang="en-US" sz="1600" dirty="0"/>
          </a:p>
        </p:txBody>
      </p:sp>
      <p:sp>
        <p:nvSpPr>
          <p:cNvPr id="8" name="Text 5">
            <a:extLst>
              <a:ext uri="{FF2B5EF4-FFF2-40B4-BE49-F238E27FC236}">
                <a16:creationId xmlns:a16="http://schemas.microsoft.com/office/drawing/2014/main" id="{6B9A136A-B45B-D882-45B3-C984F310C017}"/>
              </a:ext>
            </a:extLst>
          </p:cNvPr>
          <p:cNvSpPr/>
          <p:nvPr/>
        </p:nvSpPr>
        <p:spPr>
          <a:xfrm>
            <a:off x="868680" y="3703320"/>
            <a:ext cx="1554480" cy="1463040"/>
          </a:xfrm>
          <a:prstGeom prst="rect">
            <a:avLst/>
          </a:prstGeom>
          <a:noFill/>
          <a:ln/>
        </p:spPr>
        <p:txBody>
          <a:bodyPr wrap="square" rtlCol="0" anchor="ctr"/>
          <a:lstStyle/>
          <a:p>
            <a:pPr marL="0" indent="0" algn="ctr">
              <a:buNone/>
            </a:pPr>
            <a:r>
              <a:rPr lang="en-US" sz="1300" dirty="0">
                <a:solidFill>
                  <a:srgbClr val="1F2937"/>
                </a:solidFill>
              </a:rPr>
              <a:t>Empathy improves alliance and outcome when it is attuned, specific, and collaborative.</a:t>
            </a:r>
            <a:endParaRPr lang="en-US" sz="1300" dirty="0"/>
          </a:p>
        </p:txBody>
      </p:sp>
      <p:sp>
        <p:nvSpPr>
          <p:cNvPr id="9" name="Shape 6">
            <a:extLst>
              <a:ext uri="{FF2B5EF4-FFF2-40B4-BE49-F238E27FC236}">
                <a16:creationId xmlns:a16="http://schemas.microsoft.com/office/drawing/2014/main" id="{8FE7C3B6-E353-CEAB-1DB5-D629C503BF9F}"/>
              </a:ext>
            </a:extLst>
          </p:cNvPr>
          <p:cNvSpPr/>
          <p:nvPr/>
        </p:nvSpPr>
        <p:spPr>
          <a:xfrm>
            <a:off x="2880360" y="1325880"/>
            <a:ext cx="8641080" cy="4480560"/>
          </a:xfrm>
          <a:prstGeom prst="roundRect">
            <a:avLst>
              <a:gd name="adj" fmla="val 1633"/>
            </a:avLst>
          </a:prstGeom>
          <a:solidFill>
            <a:srgbClr val="FFFFFF"/>
          </a:solidFill>
          <a:ln w="12700">
            <a:solidFill>
              <a:srgbClr val="D6DEE8"/>
            </a:solidFill>
            <a:prstDash val="solid"/>
          </a:ln>
          <a:effectLst>
            <a:outerShdw blurRad="12700" dist="12700" dir="2700000" algn="bl" rotWithShape="0">
              <a:srgbClr val="000000">
                <a:alpha val="10000"/>
              </a:srgbClr>
            </a:outerShdw>
          </a:effectLst>
        </p:spPr>
        <p:txBody>
          <a:bodyPr/>
          <a:lstStyle/>
          <a:p>
            <a:endParaRPr lang="en-US"/>
          </a:p>
        </p:txBody>
      </p:sp>
      <p:sp>
        <p:nvSpPr>
          <p:cNvPr id="10" name="Text 7">
            <a:extLst>
              <a:ext uri="{FF2B5EF4-FFF2-40B4-BE49-F238E27FC236}">
                <a16:creationId xmlns:a16="http://schemas.microsoft.com/office/drawing/2014/main" id="{2B5B61BB-BCF6-C73B-260B-44B1D65B0BD2}"/>
              </a:ext>
            </a:extLst>
          </p:cNvPr>
          <p:cNvSpPr/>
          <p:nvPr/>
        </p:nvSpPr>
        <p:spPr>
          <a:xfrm>
            <a:off x="3057236" y="1509623"/>
            <a:ext cx="8174644" cy="4198449"/>
          </a:xfrm>
          <a:prstGeom prst="rect">
            <a:avLst/>
          </a:prstGeom>
          <a:noFill/>
          <a:ln/>
        </p:spPr>
        <p:txBody>
          <a:bodyPr wrap="square" lIns="50800" tIns="50800" rIns="50800" bIns="50800" rtlCol="0" anchor="t"/>
          <a:lstStyle/>
          <a:p>
            <a:pPr marL="228600" indent="-228600">
              <a:buSzPct val="100000"/>
              <a:buFont typeface="Arial"/>
              <a:buChar char="•"/>
            </a:pPr>
            <a:r>
              <a:rPr lang="en-US" dirty="0">
                <a:latin typeface="+mj-lt"/>
              </a:rPr>
              <a:t>Keep in mind: </a:t>
            </a:r>
            <a:r>
              <a:rPr lang="en-US" dirty="0">
                <a:latin typeface="+mj-lt"/>
                <a:cs typeface="Arial" panose="020B0604020202020204" pitchFamily="34" charset="0"/>
              </a:rPr>
              <a:t>Sticks and stones can break bones AND words do hurt. The consequences are greater than we knew.</a:t>
            </a:r>
            <a:endParaRPr lang="en-US" dirty="0">
              <a:latin typeface="+mj-lt"/>
            </a:endParaRPr>
          </a:p>
          <a:p>
            <a:pPr marL="228600" indent="-228600">
              <a:buSzPct val="100000"/>
              <a:buChar char="•"/>
            </a:pPr>
            <a:r>
              <a:rPr lang="en-US" dirty="0">
                <a:latin typeface="+mj-lt"/>
              </a:rPr>
              <a:t>Communicate empathy and positive regard through acknowledgment, validation and active listening.</a:t>
            </a:r>
          </a:p>
          <a:p>
            <a:pPr marL="228600" indent="-228600">
              <a:buSzPct val="100000"/>
              <a:buChar char="•"/>
            </a:pPr>
            <a:r>
              <a:rPr lang="en-US" dirty="0">
                <a:latin typeface="+mj-lt"/>
              </a:rPr>
              <a:t>Use possibility-based language that emphasizes collaboration, change, and client strengths without minimizing clients’ pain and suffering (Bertolino, 2010, 2018).</a:t>
            </a:r>
          </a:p>
          <a:p>
            <a:pPr marL="228600" indent="-228600">
              <a:buSzPct val="100000"/>
              <a:buChar char="•"/>
            </a:pPr>
            <a:r>
              <a:rPr lang="en-US" dirty="0">
                <a:latin typeface="+mj-lt"/>
              </a:rPr>
              <a:t>Examples: Change client statements into the past tense; challenge” all or nothing” statements (e.g., “always,” “never,” etc.); translate clients’ statements of truth or reality—the way they explain things for themselves—into perceptual statements or subjective realities (e.g., “It seems to you,” “You’ve gotten the idea,.” etc.); inject the element of possibility into closed-down statements by responding with “so far” or “yet”; and, use words like “when” and “will” to </a:t>
            </a:r>
            <a:r>
              <a:rPr lang="en-US" dirty="0"/>
              <a:t>presuppose future change.</a:t>
            </a:r>
          </a:p>
          <a:p>
            <a:pPr marL="228600" indent="-228600">
              <a:buSzPct val="100000"/>
              <a:buChar char="•"/>
            </a:pPr>
            <a:r>
              <a:rPr lang="en-US" dirty="0">
                <a:latin typeface="+mj-lt"/>
              </a:rPr>
              <a:t>Acknowledge and validate clients internal experience (i.e., feelings, emotions) while holding them accountable for their actions (O’Hanlon &amp; Bertolino, 1998)</a:t>
            </a:r>
          </a:p>
        </p:txBody>
      </p:sp>
      <p:sp>
        <p:nvSpPr>
          <p:cNvPr id="11" name="Text 8">
            <a:extLst>
              <a:ext uri="{FF2B5EF4-FFF2-40B4-BE49-F238E27FC236}">
                <a16:creationId xmlns:a16="http://schemas.microsoft.com/office/drawing/2014/main" id="{7562FA53-ED5B-BFD6-3C16-68F3D1DEDE67}"/>
              </a:ext>
            </a:extLst>
          </p:cNvPr>
          <p:cNvSpPr/>
          <p:nvPr/>
        </p:nvSpPr>
        <p:spPr>
          <a:xfrm>
            <a:off x="594360" y="6062471"/>
            <a:ext cx="10515600" cy="605747"/>
          </a:xfrm>
          <a:prstGeom prst="rect">
            <a:avLst/>
          </a:prstGeom>
          <a:noFill/>
          <a:ln/>
        </p:spPr>
        <p:txBody>
          <a:bodyPr wrap="square" rtlCol="0" anchor="ctr"/>
          <a:lstStyle/>
          <a:p>
            <a:pPr marL="0" marR="0">
              <a:buNone/>
            </a:pPr>
            <a:r>
              <a:rPr lang="en-US" sz="1200" dirty="0">
                <a:effectLst/>
                <a:latin typeface="+mj-lt"/>
                <a:ea typeface="Cambria" panose="02040503050406030204" pitchFamily="18" charset="0"/>
                <a:cs typeface="Times New Roman" panose="02020603050405020304" pitchFamily="18" charset="0"/>
              </a:rPr>
              <a:t>Bertolino, B. (2018). </a:t>
            </a:r>
            <a:r>
              <a:rPr lang="en-US" sz="1200" i="1" dirty="0">
                <a:effectLst/>
                <a:latin typeface="+mj-lt"/>
                <a:ea typeface="Cambria" panose="02040503050406030204" pitchFamily="18" charset="0"/>
                <a:cs typeface="Times New Roman" panose="02020603050405020304" pitchFamily="18" charset="0"/>
              </a:rPr>
              <a:t>Effective counseling and psychotherapy: An evidence-based approach</a:t>
            </a:r>
            <a:r>
              <a:rPr lang="en-US" sz="1200" dirty="0">
                <a:effectLst/>
                <a:latin typeface="+mj-lt"/>
                <a:ea typeface="Cambria" panose="02040503050406030204" pitchFamily="18" charset="0"/>
                <a:cs typeface="Times New Roman" panose="02020603050405020304" pitchFamily="18" charset="0"/>
              </a:rPr>
              <a:t>. Springer.</a:t>
            </a:r>
            <a:endParaRPr lang="en-US" sz="1200" b="1" dirty="0">
              <a:latin typeface="+mj-lt"/>
              <a:ea typeface="Cambria" panose="02040503050406030204" pitchFamily="18" charset="0"/>
              <a:cs typeface="Times New Roman" panose="02020603050405020304" pitchFamily="18" charset="0"/>
            </a:endParaRPr>
          </a:p>
          <a:p>
            <a:pPr marL="0" marR="0">
              <a:buNone/>
            </a:pPr>
            <a:r>
              <a:rPr lang="en-US" sz="1200" dirty="0">
                <a:effectLst/>
                <a:latin typeface="+mj-lt"/>
                <a:ea typeface="Times New Roman" panose="02020603050405020304" pitchFamily="18" charset="0"/>
              </a:rPr>
              <a:t>Bertolino, B. (2010). </a:t>
            </a:r>
            <a:r>
              <a:rPr lang="en-US" sz="1200" i="1" dirty="0">
                <a:effectLst/>
                <a:latin typeface="+mj-lt"/>
                <a:ea typeface="Times New Roman" panose="02020603050405020304" pitchFamily="18" charset="0"/>
              </a:rPr>
              <a:t>Strengths-based engagement and practice: Creating effective helping relationships</a:t>
            </a:r>
            <a:r>
              <a:rPr lang="en-US" sz="1200" dirty="0">
                <a:effectLst/>
                <a:latin typeface="+mj-lt"/>
                <a:ea typeface="Times New Roman" panose="02020603050405020304" pitchFamily="18" charset="0"/>
              </a:rPr>
              <a:t>. Allyn &amp; Bacon.</a:t>
            </a:r>
          </a:p>
          <a:p>
            <a:pPr marL="0" marR="0">
              <a:buNone/>
            </a:pPr>
            <a:r>
              <a:rPr lang="en-US" sz="1200" dirty="0">
                <a:effectLst/>
                <a:latin typeface="+mj-lt"/>
                <a:ea typeface="Times New Roman" panose="02020603050405020304" pitchFamily="18" charset="0"/>
              </a:rPr>
              <a:t>O’Hanlon, B., &amp; Bertolino, B. (1998</a:t>
            </a:r>
            <a:r>
              <a:rPr lang="en-US" sz="1200" i="1" dirty="0">
                <a:effectLst/>
                <a:latin typeface="+mj-lt"/>
                <a:ea typeface="Times New Roman" panose="02020603050405020304" pitchFamily="18" charset="0"/>
              </a:rPr>
              <a:t>). Even from a broken web: Brief, respectful solution-oriented therapy for sexual abuse and trauma</a:t>
            </a:r>
            <a:r>
              <a:rPr lang="en-US" sz="1200" dirty="0">
                <a:effectLst/>
                <a:latin typeface="+mj-lt"/>
                <a:ea typeface="Times New Roman" panose="02020603050405020304" pitchFamily="18" charset="0"/>
              </a:rPr>
              <a:t>. John Wiley &amp; Sons.</a:t>
            </a:r>
          </a:p>
          <a:p>
            <a:pPr marL="0" marR="0">
              <a:buNone/>
            </a:pPr>
            <a:endParaRPr lang="en-US" sz="1800" dirty="0">
              <a:effectLst/>
              <a:latin typeface="Times New Roman" panose="02020603050405020304" pitchFamily="18" charset="0"/>
              <a:ea typeface="Times New Roman" panose="02020603050405020304" pitchFamily="18" charset="0"/>
            </a:endParaRPr>
          </a:p>
        </p:txBody>
      </p:sp>
      <p:sp>
        <p:nvSpPr>
          <p:cNvPr id="25" name="Slide Number Placeholder 0">
            <a:extLst>
              <a:ext uri="{FF2B5EF4-FFF2-40B4-BE49-F238E27FC236}">
                <a16:creationId xmlns:a16="http://schemas.microsoft.com/office/drawing/2014/main" id="{2830BF0D-1ED2-96AE-317F-F7FED690D8BA}"/>
              </a:ext>
            </a:extLst>
          </p:cNvPr>
          <p:cNvSpPr>
            <a:spLocks noGrp="1"/>
          </p:cNvSpPr>
          <p:nvPr>
            <p:ph type="sldNum" sz="quarter" idx="4294967295"/>
          </p:nvPr>
        </p:nvSpPr>
        <p:spPr>
          <a:xfrm>
            <a:off x="11612880" y="6400800"/>
            <a:ext cx="365760" cy="182880"/>
          </a:xfrm>
          <a:prstGeom prst="rect">
            <a:avLst/>
          </a:prstGeom>
          <a:extLst>
            <a:ext uri="{C572A759-6A51-4108-AA02-DFA0A04FC94B}">
              <ma14:wrappingTextBoxFlag xmlns:ma14="http://schemas.microsoft.com/office/mac/drawingml/2011/main" xmlns="" val="0"/>
            </a:ext>
          </a:extLst>
        </p:spPr>
        <p:txBody>
          <a:bodyPr/>
          <a:lstStyle>
            <a:lvl1pPr>
              <a:defRPr sz="1000">
                <a:solidFill>
                  <a:srgbClr val="6B7280"/>
                </a:solidFill>
              </a:defRPr>
            </a:lvl1pPr>
          </a:lstStyle>
          <a:p>
            <a:pPr algn="l"/>
            <a:fld id="{F7021451-1387-4CA6-816F-3879F97B5CBC}" type="slidenum">
              <a:rPr lang="en-US" b="0"/>
              <a:t>9</a:t>
            </a:fld>
            <a:endParaRPr lang="en-US"/>
          </a:p>
        </p:txBody>
      </p:sp>
    </p:spTree>
    <p:extLst>
      <p:ext uri="{BB962C8B-B14F-4D97-AF65-F5344CB8AC3E}">
        <p14:creationId xmlns:p14="http://schemas.microsoft.com/office/powerpoint/2010/main" val="144654827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548640" y="411480"/>
            <a:ext cx="8046720" cy="502920"/>
          </a:xfrm>
          <a:prstGeom prst="rect">
            <a:avLst/>
          </a:prstGeom>
          <a:noFill/>
          <a:ln/>
        </p:spPr>
        <p:txBody>
          <a:bodyPr wrap="square" rtlCol="0" anchor="ctr"/>
          <a:lstStyle/>
          <a:p>
            <a:pPr marL="0" indent="0">
              <a:buNone/>
            </a:pPr>
            <a:r>
              <a:rPr lang="en-US" sz="3200" b="1" dirty="0">
                <a:solidFill>
                  <a:srgbClr val="1F2937"/>
                </a:solidFill>
                <a:latin typeface="Aptos Display" pitchFamily="34" charset="0"/>
                <a:ea typeface="Aptos Display" pitchFamily="34" charset="-122"/>
                <a:cs typeface="Aptos Display" pitchFamily="34" charset="-120"/>
              </a:rPr>
              <a:t>The Viral “Formula for Happiness”</a:t>
            </a:r>
          </a:p>
        </p:txBody>
      </p:sp>
      <p:sp>
        <p:nvSpPr>
          <p:cNvPr id="5" name="Shape 3"/>
          <p:cNvSpPr/>
          <p:nvPr/>
        </p:nvSpPr>
        <p:spPr>
          <a:xfrm>
            <a:off x="640080" y="1325880"/>
            <a:ext cx="2011680" cy="4480560"/>
          </a:xfrm>
          <a:prstGeom prst="roundRect">
            <a:avLst>
              <a:gd name="adj" fmla="val 3636"/>
            </a:avLst>
          </a:prstGeom>
          <a:solidFill>
            <a:srgbClr val="FFFFFF"/>
          </a:solidFill>
          <a:ln w="12700">
            <a:solidFill>
              <a:srgbClr val="D6DEE8"/>
            </a:solidFill>
            <a:prstDash val="solid"/>
          </a:ln>
        </p:spPr>
        <p:txBody>
          <a:bodyPr/>
          <a:lstStyle/>
          <a:p>
            <a:endParaRPr lang="en-US"/>
          </a:p>
        </p:txBody>
      </p:sp>
      <p:sp>
        <p:nvSpPr>
          <p:cNvPr id="8" name="Text 5"/>
          <p:cNvSpPr/>
          <p:nvPr/>
        </p:nvSpPr>
        <p:spPr>
          <a:xfrm>
            <a:off x="868680" y="3703320"/>
            <a:ext cx="1554480" cy="1463040"/>
          </a:xfrm>
          <a:prstGeom prst="rect">
            <a:avLst/>
          </a:prstGeom>
          <a:noFill/>
          <a:ln/>
        </p:spPr>
        <p:txBody>
          <a:bodyPr wrap="square" rtlCol="0" anchor="ctr"/>
          <a:lstStyle/>
          <a:p>
            <a:pPr marL="0" indent="0" algn="ctr">
              <a:buNone/>
            </a:pPr>
            <a:endParaRPr lang="en-US" sz="1300" dirty="0"/>
          </a:p>
        </p:txBody>
      </p:sp>
      <p:sp>
        <p:nvSpPr>
          <p:cNvPr id="9" name="Shape 6"/>
          <p:cNvSpPr/>
          <p:nvPr/>
        </p:nvSpPr>
        <p:spPr>
          <a:xfrm>
            <a:off x="2880360" y="1325880"/>
            <a:ext cx="8641080" cy="4480560"/>
          </a:xfrm>
          <a:prstGeom prst="roundRect">
            <a:avLst>
              <a:gd name="adj" fmla="val 1633"/>
            </a:avLst>
          </a:prstGeom>
          <a:solidFill>
            <a:srgbClr val="FFFFFF"/>
          </a:solidFill>
          <a:ln w="12700">
            <a:solidFill>
              <a:srgbClr val="D6DEE8"/>
            </a:solidFill>
            <a:prstDash val="solid"/>
          </a:ln>
          <a:effectLst>
            <a:outerShdw blurRad="12700" dist="12700" dir="2700000" algn="bl" rotWithShape="0">
              <a:srgbClr val="000000">
                <a:alpha val="10000"/>
              </a:srgbClr>
            </a:outerShdw>
          </a:effectLst>
        </p:spPr>
        <p:txBody>
          <a:bodyPr/>
          <a:lstStyle/>
          <a:p>
            <a:endParaRPr lang="en-US"/>
          </a:p>
        </p:txBody>
      </p:sp>
      <p:sp>
        <p:nvSpPr>
          <p:cNvPr id="10" name="Text 7"/>
          <p:cNvSpPr/>
          <p:nvPr/>
        </p:nvSpPr>
        <p:spPr>
          <a:xfrm>
            <a:off x="3154680" y="1691640"/>
            <a:ext cx="8046720" cy="2299767"/>
          </a:xfrm>
          <a:prstGeom prst="rect">
            <a:avLst/>
          </a:prstGeom>
          <a:noFill/>
          <a:ln/>
        </p:spPr>
        <p:txBody>
          <a:bodyPr wrap="square" lIns="50800" tIns="50800" rIns="50800" bIns="50800" rtlCol="0" anchor="t"/>
          <a:lstStyle/>
          <a:p>
            <a:pPr marL="118872" lvl="0" algn="ctr">
              <a:spcBef>
                <a:spcPts val="1000"/>
              </a:spcBef>
              <a:buClr>
                <a:prstClr val="white"/>
              </a:buClr>
              <a:buSzPct val="100000"/>
              <a:defRPr/>
            </a:pPr>
            <a:endParaRPr lang="en-US" sz="2000" dirty="0">
              <a:latin typeface="Arial" panose="020B0604020202020204" pitchFamily="34" charset="0"/>
              <a:cs typeface="Arial" panose="020B0604020202020204" pitchFamily="34" charset="0"/>
            </a:endParaRPr>
          </a:p>
          <a:p>
            <a:pPr marL="118872" lvl="0">
              <a:spcBef>
                <a:spcPts val="1000"/>
              </a:spcBef>
              <a:buClr>
                <a:prstClr val="white"/>
              </a:buClr>
              <a:buSzPct val="100000"/>
              <a:defRPr/>
            </a:pPr>
            <a:endParaRPr lang="en-US" sz="2000" dirty="0">
              <a:latin typeface="Arial" panose="020B0604020202020204" pitchFamily="34" charset="0"/>
              <a:cs typeface="Arial" panose="020B0604020202020204" pitchFamily="34" charset="0"/>
            </a:endParaRPr>
          </a:p>
          <a:p>
            <a:pPr marL="118872" lvl="0">
              <a:spcBef>
                <a:spcPts val="1000"/>
              </a:spcBef>
              <a:buClr>
                <a:prstClr val="white"/>
              </a:buClr>
              <a:buSzPct val="100000"/>
              <a:defRPr/>
            </a:pPr>
            <a:endParaRPr lang="en-US" sz="2000" dirty="0">
              <a:latin typeface="Arial" panose="020B0604020202020204" pitchFamily="34" charset="0"/>
              <a:cs typeface="Arial" panose="020B0604020202020204" pitchFamily="34" charset="0"/>
            </a:endParaRPr>
          </a:p>
          <a:p>
            <a:pPr marL="118872" lvl="0">
              <a:spcBef>
                <a:spcPts val="1000"/>
              </a:spcBef>
              <a:buClr>
                <a:prstClr val="white"/>
              </a:buClr>
              <a:buSzPct val="100000"/>
              <a:defRPr/>
            </a:pPr>
            <a:r>
              <a:rPr lang="en-US" sz="2000" dirty="0">
                <a:latin typeface="Arial" panose="020B0604020202020204" pitchFamily="34" charset="0"/>
                <a:cs typeface="Arial" panose="020B0604020202020204" pitchFamily="34" charset="0"/>
              </a:rPr>
              <a:t>				</a:t>
            </a:r>
          </a:p>
          <a:p>
            <a:pPr marL="118872" lvl="0">
              <a:spcBef>
                <a:spcPts val="1000"/>
              </a:spcBef>
              <a:buClr>
                <a:prstClr val="white"/>
              </a:buClr>
              <a:buSzPct val="100000"/>
              <a:defRPr/>
            </a:pPr>
            <a:r>
              <a:rPr lang="en-US" sz="2000" dirty="0">
                <a:latin typeface="Arial" panose="020B0604020202020204" pitchFamily="34" charset="0"/>
                <a:cs typeface="Arial" panose="020B0604020202020204" pitchFamily="34" charset="0"/>
              </a:rPr>
              <a:t>			</a:t>
            </a:r>
            <a:endParaRPr lang="en-US" sz="1600" dirty="0">
              <a:latin typeface="Arial" panose="020B0604020202020204" pitchFamily="34" charset="0"/>
              <a:cs typeface="Arial" panose="020B0604020202020204" pitchFamily="34" charset="0"/>
            </a:endParaRPr>
          </a:p>
        </p:txBody>
      </p:sp>
      <p:sp>
        <p:nvSpPr>
          <p:cNvPr id="11" name="Text 8"/>
          <p:cNvSpPr/>
          <p:nvPr/>
        </p:nvSpPr>
        <p:spPr>
          <a:xfrm>
            <a:off x="613338" y="5986732"/>
            <a:ext cx="9902262" cy="628900"/>
          </a:xfrm>
          <a:prstGeom prst="rect">
            <a:avLst/>
          </a:prstGeom>
          <a:noFill/>
          <a:ln/>
        </p:spPr>
        <p:txBody>
          <a:bodyPr wrap="square" rtlCol="0" anchor="ctr"/>
          <a:lstStyle/>
          <a:p>
            <a:r>
              <a:rPr lang="en-US" sz="1200" dirty="0"/>
              <a:t>CBS News. (2022, December 28). The gift: Kindness goes viral with Steve Hartman [Television special]. CBS.</a:t>
            </a:r>
          </a:p>
          <a:p>
            <a:r>
              <a:rPr lang="en-US" sz="1200" dirty="0"/>
              <a:t>Massachusetts Institute of Technology, Institute for Data, Systems, and Society. (2023, January 5). Kindness goes viral.</a:t>
            </a:r>
          </a:p>
          <a:p>
            <a:r>
              <a:rPr lang="en-US" sz="1200" dirty="0"/>
              <a:t>     https://idss.mit.edu/news/kindness-goes-viral/</a:t>
            </a:r>
          </a:p>
        </p:txBody>
      </p:sp>
      <p:sp>
        <p:nvSpPr>
          <p:cNvPr id="25" name="Slide Number Placeholder 0"/>
          <p:cNvSpPr>
            <a:spLocks noGrp="1"/>
          </p:cNvSpPr>
          <p:nvPr>
            <p:ph type="sldNum" sz="quarter" idx="4294967295"/>
          </p:nvPr>
        </p:nvSpPr>
        <p:spPr>
          <a:xfrm>
            <a:off x="11612880" y="6400800"/>
            <a:ext cx="365760" cy="182880"/>
          </a:xfrm>
          <a:prstGeom prst="rect">
            <a:avLst/>
          </a:prstGeom>
          <a:extLst>
            <a:ext uri="{C572A759-6A51-4108-AA02-DFA0A04FC94B}">
              <ma14:wrappingTextBoxFlag xmlns:ma14="http://schemas.microsoft.com/office/mac/drawingml/2011/main" xmlns="" val="0"/>
            </a:ext>
          </a:extLst>
        </p:spPr>
        <p:txBody>
          <a:bodyPr/>
          <a:lstStyle>
            <a:lvl1pPr>
              <a:defRPr sz="1000">
                <a:solidFill>
                  <a:srgbClr val="6B7280"/>
                </a:solidFill>
              </a:defRPr>
            </a:lvl1pPr>
          </a:lstStyle>
          <a:p>
            <a:pPr algn="l"/>
            <a:fld id="{F7021451-1387-4CA6-816F-3879F97B5CBC}" type="slidenum">
              <a:rPr lang="en-US" b="0"/>
              <a:t>10</a:t>
            </a:fld>
            <a:endParaRPr lang="en-US"/>
          </a:p>
        </p:txBody>
      </p:sp>
      <p:sp>
        <p:nvSpPr>
          <p:cNvPr id="13" name="Content Placeholder 25" descr="Heart outline">
            <a:extLst>
              <a:ext uri="{FF2B5EF4-FFF2-40B4-BE49-F238E27FC236}">
                <a16:creationId xmlns:a16="http://schemas.microsoft.com/office/drawing/2014/main" id="{9573C9AA-C0BA-3DB3-FC3A-0478EFDAFCC5}"/>
              </a:ext>
            </a:extLst>
          </p:cNvPr>
          <p:cNvSpPr/>
          <p:nvPr/>
        </p:nvSpPr>
        <p:spPr>
          <a:xfrm>
            <a:off x="746290" y="2135073"/>
            <a:ext cx="1799260" cy="1856334"/>
          </a:xfrm>
          <a:custGeom>
            <a:avLst/>
            <a:gdLst>
              <a:gd name="csX0" fmla="*/ 2673569 w 3564759"/>
              <a:gd name="csY0" fmla="*/ 0 h 3377609"/>
              <a:gd name="csX1" fmla="*/ 1782380 w 3564759"/>
              <a:gd name="csY1" fmla="*/ 704040 h 3377609"/>
              <a:gd name="csX2" fmla="*/ 891190 w 3564759"/>
              <a:gd name="csY2" fmla="*/ 0 h 3377609"/>
              <a:gd name="csX3" fmla="*/ 0 w 3564759"/>
              <a:gd name="csY3" fmla="*/ 913732 h 3377609"/>
              <a:gd name="csX4" fmla="*/ 1782380 w 3564759"/>
              <a:gd name="csY4" fmla="*/ 3377609 h 3377609"/>
              <a:gd name="csX5" fmla="*/ 3564759 w 3564759"/>
              <a:gd name="csY5" fmla="*/ 913732 h 3377609"/>
              <a:gd name="csX6" fmla="*/ 2673569 w 3564759"/>
              <a:gd name="csY6" fmla="*/ 0 h 3377609"/>
              <a:gd name="csX7" fmla="*/ 1782380 w 3564759"/>
              <a:gd name="csY7" fmla="*/ 3243774 h 3377609"/>
              <a:gd name="csX8" fmla="*/ 104846 w 3564759"/>
              <a:gd name="csY8" fmla="*/ 913732 h 3377609"/>
              <a:gd name="csX9" fmla="*/ 343685 w 3564759"/>
              <a:gd name="csY9" fmla="*/ 361299 h 3377609"/>
              <a:gd name="csX10" fmla="*/ 891190 w 3564759"/>
              <a:gd name="csY10" fmla="*/ 104846 h 3377609"/>
              <a:gd name="csX11" fmla="*/ 1688752 w 3564759"/>
              <a:gd name="csY11" fmla="*/ 751221 h 3377609"/>
              <a:gd name="csX12" fmla="*/ 1782380 w 3564759"/>
              <a:gd name="csY12" fmla="*/ 937007 h 3377609"/>
              <a:gd name="csX13" fmla="*/ 1876007 w 3564759"/>
              <a:gd name="csY13" fmla="*/ 751221 h 3377609"/>
              <a:gd name="csX14" fmla="*/ 2673569 w 3564759"/>
              <a:gd name="csY14" fmla="*/ 104846 h 3377609"/>
              <a:gd name="csX15" fmla="*/ 3459913 w 3564759"/>
              <a:gd name="csY15" fmla="*/ 913732 h 3377609"/>
              <a:gd name="csX16" fmla="*/ 1782380 w 3564759"/>
              <a:gd name="csY16" fmla="*/ 3243774 h 337760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3564759" h="3377609">
                <a:moveTo>
                  <a:pt x="2673569" y="0"/>
                </a:moveTo>
                <a:cubicBezTo>
                  <a:pt x="2368992" y="0"/>
                  <a:pt x="2040510" y="191868"/>
                  <a:pt x="1782380" y="704040"/>
                </a:cubicBezTo>
                <a:cubicBezTo>
                  <a:pt x="1524301" y="191973"/>
                  <a:pt x="1195715" y="0"/>
                  <a:pt x="891190" y="0"/>
                </a:cubicBezTo>
                <a:cubicBezTo>
                  <a:pt x="416395" y="0"/>
                  <a:pt x="0" y="466564"/>
                  <a:pt x="0" y="913732"/>
                </a:cubicBezTo>
                <a:cubicBezTo>
                  <a:pt x="0" y="2014613"/>
                  <a:pt x="1782380" y="3377609"/>
                  <a:pt x="1782380" y="3377609"/>
                </a:cubicBezTo>
                <a:cubicBezTo>
                  <a:pt x="1782380" y="3377609"/>
                  <a:pt x="3564759" y="2014613"/>
                  <a:pt x="3564759" y="913732"/>
                </a:cubicBezTo>
                <a:cubicBezTo>
                  <a:pt x="3564759" y="466616"/>
                  <a:pt x="3148311" y="0"/>
                  <a:pt x="2673569" y="0"/>
                </a:cubicBezTo>
                <a:close/>
                <a:moveTo>
                  <a:pt x="1782380" y="3243774"/>
                </a:moveTo>
                <a:cubicBezTo>
                  <a:pt x="1468628" y="2990361"/>
                  <a:pt x="104846" y="1835484"/>
                  <a:pt x="104846" y="913732"/>
                </a:cubicBezTo>
                <a:cubicBezTo>
                  <a:pt x="113087" y="706315"/>
                  <a:pt x="198227" y="509394"/>
                  <a:pt x="343685" y="361299"/>
                </a:cubicBezTo>
                <a:cubicBezTo>
                  <a:pt x="483706" y="204900"/>
                  <a:pt x="681404" y="112295"/>
                  <a:pt x="891190" y="104846"/>
                </a:cubicBezTo>
                <a:cubicBezTo>
                  <a:pt x="1199856" y="104846"/>
                  <a:pt x="1475653" y="328377"/>
                  <a:pt x="1688752" y="751221"/>
                </a:cubicBezTo>
                <a:lnTo>
                  <a:pt x="1782380" y="937007"/>
                </a:lnTo>
                <a:lnTo>
                  <a:pt x="1876007" y="751221"/>
                </a:lnTo>
                <a:cubicBezTo>
                  <a:pt x="2089106" y="328377"/>
                  <a:pt x="2364903" y="104846"/>
                  <a:pt x="2673569" y="104846"/>
                </a:cubicBezTo>
                <a:cubicBezTo>
                  <a:pt x="3070411" y="104846"/>
                  <a:pt x="3459913" y="505514"/>
                  <a:pt x="3459913" y="913732"/>
                </a:cubicBezTo>
                <a:cubicBezTo>
                  <a:pt x="3459913" y="1835484"/>
                  <a:pt x="2096131" y="2990361"/>
                  <a:pt x="1782380" y="3243774"/>
                </a:cubicBezTo>
                <a:close/>
              </a:path>
            </a:pathLst>
          </a:custGeom>
          <a:solidFill>
            <a:schemeClr val="tx1"/>
          </a:solidFill>
          <a:ln w="52388" cap="flat">
            <a:noFill/>
            <a:prstDash val="solid"/>
            <a:miter/>
          </a:ln>
        </p:spPr>
        <p:txBody>
          <a:bodyPr/>
          <a:lstStyle/>
          <a:p>
            <a:endParaRPr lang="en-US"/>
          </a:p>
        </p:txBody>
      </p:sp>
      <p:sp>
        <p:nvSpPr>
          <p:cNvPr id="17" name="TextBox 16">
            <a:extLst>
              <a:ext uri="{FF2B5EF4-FFF2-40B4-BE49-F238E27FC236}">
                <a16:creationId xmlns:a16="http://schemas.microsoft.com/office/drawing/2014/main" id="{D65A8E26-F185-76AC-BD3A-14573278F4ED}"/>
              </a:ext>
            </a:extLst>
          </p:cNvPr>
          <p:cNvSpPr txBox="1"/>
          <p:nvPr/>
        </p:nvSpPr>
        <p:spPr>
          <a:xfrm>
            <a:off x="3252159" y="1675250"/>
            <a:ext cx="7832784" cy="3662541"/>
          </a:xfrm>
          <a:prstGeom prst="rect">
            <a:avLst/>
          </a:prstGeom>
          <a:noFill/>
        </p:spPr>
        <p:txBody>
          <a:bodyPr wrap="square" rtlCol="0">
            <a:spAutoFit/>
          </a:bodyPr>
          <a:lstStyle/>
          <a:p>
            <a:r>
              <a:rPr kumimoji="0" lang="en-US" sz="4800" b="0" i="0" u="none" strike="noStrike" kern="1200" cap="none" spc="0" normalizeH="0" baseline="0" noProof="0" dirty="0">
                <a:ln>
                  <a:noFill/>
                </a:ln>
                <a:solidFill>
                  <a:schemeClr val="tx2"/>
                </a:solidFill>
                <a:effectLst/>
                <a:uLnTx/>
                <a:uFillTx/>
                <a:latin typeface="Arial" panose="020B0604020202020204" pitchFamily="34" charset="0"/>
                <a:ea typeface="+mn-ea"/>
                <a:cs typeface="Arial" panose="020B0604020202020204" pitchFamily="34" charset="0"/>
              </a:rPr>
              <a:t>1:1.1 </a:t>
            </a:r>
            <a:r>
              <a:rPr kumimoji="0" lang="en-US" sz="4000" b="0" i="0" u="none" strike="noStrike" kern="1200" cap="none" spc="0" normalizeH="0" baseline="0" noProof="0" dirty="0">
                <a:ln>
                  <a:noFill/>
                </a:ln>
                <a:solidFill>
                  <a:schemeClr val="tx2"/>
                </a:solidFill>
                <a:effectLst/>
                <a:uLnTx/>
                <a:uFillTx/>
                <a:latin typeface="Arial" panose="020B0604020202020204" pitchFamily="34" charset="0"/>
                <a:ea typeface="+mn-ea"/>
                <a:cs typeface="Arial" panose="020B0604020202020204" pitchFamily="34" charset="0"/>
              </a:rPr>
              <a:t>or</a:t>
            </a:r>
            <a:r>
              <a:rPr kumimoji="0" lang="en-US" sz="4800" b="0" i="0" u="none" strike="noStrike" kern="1200" cap="none" spc="0" normalizeH="0" baseline="0" noProof="0" dirty="0">
                <a:ln>
                  <a:noFill/>
                </a:ln>
                <a:solidFill>
                  <a:schemeClr val="tx2"/>
                </a:solidFill>
                <a:effectLst/>
                <a:uLnTx/>
                <a:uFillTx/>
                <a:latin typeface="Arial" panose="020B0604020202020204" pitchFamily="34" charset="0"/>
                <a:ea typeface="+mn-ea"/>
                <a:cs typeface="Arial" panose="020B0604020202020204" pitchFamily="34" charset="0"/>
              </a:rPr>
              <a:t> </a:t>
            </a:r>
            <a:r>
              <a:rPr lang="en-US" sz="4800" dirty="0"/>
              <a:t>R&gt;1</a:t>
            </a:r>
            <a:endParaRPr lang="en-US" sz="1100" dirty="0"/>
          </a:p>
          <a:p>
            <a:endParaRPr lang="en-US" sz="2000" dirty="0"/>
          </a:p>
          <a:p>
            <a:pPr marL="342900" indent="-342900">
              <a:buFont typeface="Arial" panose="020B0604020202020204" pitchFamily="34" charset="0"/>
              <a:buChar char="•"/>
            </a:pPr>
            <a:r>
              <a:rPr lang="en-US" dirty="0"/>
              <a:t>The central idea is that kindness can spread when each person who receives an act of kindness performs more than one act of kindness for someone else.</a:t>
            </a:r>
          </a:p>
          <a:p>
            <a:pPr marL="342900" indent="-342900">
              <a:buFont typeface="Arial" panose="020B0604020202020204" pitchFamily="34" charset="0"/>
              <a:buChar char="•"/>
            </a:pPr>
            <a:r>
              <a:rPr lang="en-US" dirty="0"/>
              <a:t>Small contributions by many people can produce a substantial collective effect.</a:t>
            </a:r>
          </a:p>
          <a:p>
            <a:pPr marL="342900" indent="-342900">
              <a:buFont typeface="Arial" panose="020B0604020202020204" pitchFamily="34" charset="0"/>
              <a:buChar char="•"/>
            </a:pPr>
            <a:r>
              <a:rPr lang="en-US" dirty="0">
                <a:latin typeface="+mj-lt"/>
              </a:rPr>
              <a:t>Theorized by</a:t>
            </a:r>
            <a:r>
              <a:rPr lang="en-US" dirty="0">
                <a:latin typeface="+mj-lt"/>
                <a:cs typeface="Arial" panose="020B0604020202020204" pitchFamily="34" charset="0"/>
              </a:rPr>
              <a:t> Professor Anette Hosoi, The Neil and Jane Pappalardo Professor of Mechanical Engineering and Mathematics at MIT in 2023.</a:t>
            </a:r>
          </a:p>
          <a:p>
            <a:pPr marL="342900" indent="-342900">
              <a:buFont typeface="Arial" panose="020B0604020202020204" pitchFamily="34" charset="0"/>
              <a:buChar char="•"/>
            </a:pPr>
            <a:endParaRPr lang="en-US" dirty="0">
              <a:latin typeface="+mj-lt"/>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schemeClr val="tx2"/>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29797215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548640" y="411480"/>
            <a:ext cx="8046720" cy="502920"/>
          </a:xfrm>
          <a:prstGeom prst="rect">
            <a:avLst/>
          </a:prstGeom>
          <a:noFill/>
          <a:ln/>
        </p:spPr>
        <p:txBody>
          <a:bodyPr wrap="square" rtlCol="0" anchor="ctr"/>
          <a:lstStyle/>
          <a:p>
            <a:pPr marL="0" indent="0">
              <a:buNone/>
            </a:pPr>
            <a:r>
              <a:rPr lang="en-US" sz="3600" b="1" dirty="0">
                <a:solidFill>
                  <a:srgbClr val="1F2937"/>
                </a:solidFill>
                <a:latin typeface="Aptos Display" pitchFamily="34" charset="0"/>
                <a:ea typeface="Aptos Display" pitchFamily="34" charset="-122"/>
                <a:cs typeface="Aptos Display" pitchFamily="34" charset="-120"/>
              </a:rPr>
              <a:t>3. Be Outcome-Informed</a:t>
            </a:r>
            <a:endParaRPr lang="en-US" sz="3600" dirty="0"/>
          </a:p>
        </p:txBody>
      </p:sp>
      <p:sp>
        <p:nvSpPr>
          <p:cNvPr id="3" name="Shape 1"/>
          <p:cNvSpPr/>
          <p:nvPr/>
        </p:nvSpPr>
        <p:spPr>
          <a:xfrm>
            <a:off x="9098280" y="457200"/>
            <a:ext cx="2194560" cy="347472"/>
          </a:xfrm>
          <a:prstGeom prst="roundRect">
            <a:avLst>
              <a:gd name="adj" fmla="val 21053"/>
            </a:avLst>
          </a:prstGeom>
          <a:solidFill>
            <a:srgbClr val="1F4E79"/>
          </a:solidFill>
          <a:ln w="12700">
            <a:solidFill>
              <a:srgbClr val="1F4E79"/>
            </a:solidFill>
            <a:prstDash val="solid"/>
          </a:ln>
        </p:spPr>
        <p:txBody>
          <a:bodyPr/>
          <a:lstStyle/>
          <a:p>
            <a:endParaRPr lang="en-US"/>
          </a:p>
        </p:txBody>
      </p:sp>
      <p:sp>
        <p:nvSpPr>
          <p:cNvPr id="4" name="Text 2"/>
          <p:cNvSpPr/>
          <p:nvPr/>
        </p:nvSpPr>
        <p:spPr>
          <a:xfrm>
            <a:off x="9235440" y="521208"/>
            <a:ext cx="1920240" cy="164592"/>
          </a:xfrm>
          <a:prstGeom prst="rect">
            <a:avLst/>
          </a:prstGeom>
          <a:noFill/>
          <a:ln/>
        </p:spPr>
        <p:txBody>
          <a:bodyPr wrap="square" rtlCol="0" anchor="ctr"/>
          <a:lstStyle/>
          <a:p>
            <a:pPr marL="0" indent="0" algn="ctr">
              <a:buNone/>
            </a:pPr>
            <a:r>
              <a:rPr lang="en-US" sz="1200" b="1" dirty="0">
                <a:solidFill>
                  <a:srgbClr val="FFFFFF"/>
                </a:solidFill>
              </a:rPr>
              <a:t>ROM</a:t>
            </a:r>
            <a:endParaRPr lang="en-US" sz="1200" dirty="0"/>
          </a:p>
        </p:txBody>
      </p:sp>
      <p:sp>
        <p:nvSpPr>
          <p:cNvPr id="5" name="Shape 3"/>
          <p:cNvSpPr/>
          <p:nvPr/>
        </p:nvSpPr>
        <p:spPr>
          <a:xfrm>
            <a:off x="640080" y="1325880"/>
            <a:ext cx="2011680" cy="4480560"/>
          </a:xfrm>
          <a:prstGeom prst="roundRect">
            <a:avLst>
              <a:gd name="adj" fmla="val 3636"/>
            </a:avLst>
          </a:prstGeom>
          <a:solidFill>
            <a:srgbClr val="FFFFFF"/>
          </a:solidFill>
          <a:ln w="12700">
            <a:solidFill>
              <a:srgbClr val="D6DEE8"/>
            </a:solidFill>
            <a:prstDash val="solid"/>
          </a:ln>
        </p:spPr>
        <p:txBody>
          <a:bodyPr/>
          <a:lstStyle/>
          <a:p>
            <a:endParaRPr lang="en-US"/>
          </a:p>
        </p:txBody>
      </p:sp>
      <p:pic>
        <p:nvPicPr>
          <p:cNvPr id="6"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960120" y="1828800"/>
            <a:ext cx="1325880" cy="1325880"/>
          </a:xfrm>
          <a:prstGeom prst="rect">
            <a:avLst/>
          </a:prstGeom>
        </p:spPr>
      </p:pic>
      <p:sp>
        <p:nvSpPr>
          <p:cNvPr id="7" name="Text 4"/>
          <p:cNvSpPr/>
          <p:nvPr/>
        </p:nvSpPr>
        <p:spPr>
          <a:xfrm>
            <a:off x="914400" y="3383280"/>
            <a:ext cx="1463040" cy="228600"/>
          </a:xfrm>
          <a:prstGeom prst="rect">
            <a:avLst/>
          </a:prstGeom>
          <a:noFill/>
          <a:ln/>
        </p:spPr>
        <p:txBody>
          <a:bodyPr wrap="square" rtlCol="0" anchor="ctr"/>
          <a:lstStyle/>
          <a:p>
            <a:pPr marL="0" indent="0" algn="ctr">
              <a:buNone/>
            </a:pPr>
            <a:r>
              <a:rPr lang="en-US" sz="1600" b="1" dirty="0">
                <a:solidFill>
                  <a:srgbClr val="1F4E79"/>
                </a:solidFill>
              </a:rPr>
              <a:t>Why it matters</a:t>
            </a:r>
            <a:endParaRPr lang="en-US" sz="1600" dirty="0"/>
          </a:p>
        </p:txBody>
      </p:sp>
      <p:sp>
        <p:nvSpPr>
          <p:cNvPr id="8" name="Text 5"/>
          <p:cNvSpPr/>
          <p:nvPr/>
        </p:nvSpPr>
        <p:spPr>
          <a:xfrm>
            <a:off x="868680" y="3825815"/>
            <a:ext cx="1554480" cy="1463040"/>
          </a:xfrm>
          <a:prstGeom prst="rect">
            <a:avLst/>
          </a:prstGeom>
          <a:noFill/>
          <a:ln/>
        </p:spPr>
        <p:txBody>
          <a:bodyPr wrap="square" rtlCol="0" anchor="ctr"/>
          <a:lstStyle/>
          <a:p>
            <a:pPr marL="0" indent="0" algn="ctr">
              <a:buNone/>
            </a:pPr>
            <a:r>
              <a:rPr lang="en-US" sz="1300" dirty="0">
                <a:solidFill>
                  <a:srgbClr val="1F2937"/>
                </a:solidFill>
              </a:rPr>
              <a:t>We must be accountable for client outcomes by using ROM to know whether clients are benefitting from services.</a:t>
            </a:r>
            <a:endParaRPr lang="en-US" sz="1300" dirty="0"/>
          </a:p>
        </p:txBody>
      </p:sp>
      <p:sp>
        <p:nvSpPr>
          <p:cNvPr id="9" name="Shape 6"/>
          <p:cNvSpPr/>
          <p:nvPr/>
        </p:nvSpPr>
        <p:spPr>
          <a:xfrm>
            <a:off x="2880360" y="1325880"/>
            <a:ext cx="8641080" cy="4480560"/>
          </a:xfrm>
          <a:prstGeom prst="roundRect">
            <a:avLst>
              <a:gd name="adj" fmla="val 1633"/>
            </a:avLst>
          </a:prstGeom>
          <a:solidFill>
            <a:srgbClr val="FFFFFF"/>
          </a:solidFill>
          <a:ln w="12700">
            <a:solidFill>
              <a:srgbClr val="D6DEE8"/>
            </a:solidFill>
            <a:prstDash val="solid"/>
          </a:ln>
          <a:effectLst>
            <a:outerShdw blurRad="12700" dist="12700" dir="2700000" algn="bl" rotWithShape="0">
              <a:srgbClr val="000000">
                <a:alpha val="10000"/>
              </a:srgbClr>
            </a:outerShdw>
          </a:effectLst>
        </p:spPr>
        <p:txBody>
          <a:bodyPr/>
          <a:lstStyle/>
          <a:p>
            <a:endParaRPr lang="en-US"/>
          </a:p>
        </p:txBody>
      </p:sp>
      <p:sp>
        <p:nvSpPr>
          <p:cNvPr id="10" name="Text 7"/>
          <p:cNvSpPr/>
          <p:nvPr/>
        </p:nvSpPr>
        <p:spPr>
          <a:xfrm>
            <a:off x="3154680" y="1691640"/>
            <a:ext cx="8046720" cy="3794760"/>
          </a:xfrm>
          <a:prstGeom prst="rect">
            <a:avLst/>
          </a:prstGeom>
          <a:noFill/>
          <a:ln/>
        </p:spPr>
        <p:txBody>
          <a:bodyPr wrap="square" lIns="50800" tIns="50800" rIns="50800" bIns="50800" rtlCol="0" anchor="t"/>
          <a:lstStyle/>
          <a:p>
            <a:pPr marL="228600" indent="-228600">
              <a:buSzPct val="100000"/>
              <a:buChar char="•"/>
            </a:pPr>
            <a:r>
              <a:rPr lang="en-US" sz="1900" dirty="0">
                <a:solidFill>
                  <a:srgbClr val="1F2937"/>
                </a:solidFill>
              </a:rPr>
              <a:t>Use routine outcome monitoring (ROM) (Bertolino, 2018, 2024; Miller, Hubble, &amp; Chow, 2020).</a:t>
            </a:r>
          </a:p>
          <a:p>
            <a:pPr marL="228600" indent="-228600">
              <a:buSzPct val="100000"/>
              <a:buChar char="•"/>
            </a:pPr>
            <a:r>
              <a:rPr lang="en-US" sz="1900" dirty="0">
                <a:solidFill>
                  <a:srgbClr val="1F2937"/>
                </a:solidFill>
              </a:rPr>
              <a:t>Collect brief outcome and alliance data routinely to see who is improving, stuck, or deteriorating (Prescott, </a:t>
            </a:r>
            <a:r>
              <a:rPr lang="en-US" sz="1900" dirty="0" err="1">
                <a:solidFill>
                  <a:srgbClr val="1F2937"/>
                </a:solidFill>
              </a:rPr>
              <a:t>Maeschalck</a:t>
            </a:r>
            <a:r>
              <a:rPr lang="en-US" sz="1900" dirty="0">
                <a:solidFill>
                  <a:srgbClr val="1F2937"/>
                </a:solidFill>
              </a:rPr>
              <a:t>, &amp; Miller, 2017).</a:t>
            </a:r>
            <a:endParaRPr lang="en-US" sz="1900" dirty="0"/>
          </a:p>
          <a:p>
            <a:pPr marL="228600" indent="-228600">
              <a:buSzPct val="100000"/>
              <a:buChar char="•"/>
            </a:pPr>
            <a:r>
              <a:rPr lang="en-US" sz="1900" dirty="0">
                <a:solidFill>
                  <a:srgbClr val="1F2937"/>
                </a:solidFill>
              </a:rPr>
              <a:t>Discuss scores openly with clients rather than treating measures as private clinician data.</a:t>
            </a:r>
            <a:endParaRPr lang="en-US" sz="1900" dirty="0"/>
          </a:p>
          <a:p>
            <a:pPr marL="228600" indent="-228600">
              <a:buSzPct val="100000"/>
              <a:buChar char="•"/>
            </a:pPr>
            <a:r>
              <a:rPr lang="en-US" sz="1900" dirty="0">
                <a:solidFill>
                  <a:srgbClr val="1F2937"/>
                </a:solidFill>
              </a:rPr>
              <a:t>If progress stalls, revisit goals, alliance, readiness, diagnosis, social determinants, and intervention fit (Bertolino, 2018, 2024).</a:t>
            </a:r>
            <a:endParaRPr lang="en-US" sz="1900" dirty="0"/>
          </a:p>
          <a:p>
            <a:pPr marL="228600" indent="-228600">
              <a:buSzPct val="100000"/>
              <a:buChar char="•"/>
            </a:pPr>
            <a:r>
              <a:rPr lang="en-US" sz="1900" dirty="0">
                <a:solidFill>
                  <a:srgbClr val="1F2937"/>
                </a:solidFill>
              </a:rPr>
              <a:t>Feedback works best when paired with humility and willingness to change course.</a:t>
            </a:r>
          </a:p>
          <a:p>
            <a:pPr marL="228600" indent="-228600">
              <a:buSzPct val="100000"/>
              <a:buChar char="•"/>
            </a:pPr>
            <a:r>
              <a:rPr lang="en-US" sz="1900" dirty="0">
                <a:solidFill>
                  <a:srgbClr val="1F2937"/>
                </a:solidFill>
              </a:rPr>
              <a:t>Establish a baseline rate of effectiveness followed by a plan to improve.</a:t>
            </a:r>
            <a:endParaRPr lang="en-US" sz="1900" dirty="0"/>
          </a:p>
          <a:p>
            <a:pPr marL="228600" indent="-228600">
              <a:buSzPct val="100000"/>
              <a:buChar char="•"/>
            </a:pPr>
            <a:endParaRPr lang="en-US" sz="1900" dirty="0"/>
          </a:p>
        </p:txBody>
      </p:sp>
      <p:sp>
        <p:nvSpPr>
          <p:cNvPr id="25" name="Slide Number Placeholder 0"/>
          <p:cNvSpPr>
            <a:spLocks noGrp="1"/>
          </p:cNvSpPr>
          <p:nvPr>
            <p:ph type="sldNum" sz="quarter" idx="4294967295"/>
          </p:nvPr>
        </p:nvSpPr>
        <p:spPr>
          <a:xfrm>
            <a:off x="11612880" y="6400800"/>
            <a:ext cx="365760" cy="182880"/>
          </a:xfrm>
          <a:prstGeom prst="rect">
            <a:avLst/>
          </a:prstGeom>
          <a:extLst>
            <a:ext uri="{C572A759-6A51-4108-AA02-DFA0A04FC94B}">
              <ma14:wrappingTextBoxFlag xmlns:ma14="http://schemas.microsoft.com/office/mac/drawingml/2011/main" xmlns="" val="0"/>
            </a:ext>
          </a:extLst>
        </p:spPr>
        <p:txBody>
          <a:bodyPr/>
          <a:lstStyle>
            <a:lvl1pPr>
              <a:defRPr sz="1000">
                <a:solidFill>
                  <a:srgbClr val="6B7280"/>
                </a:solidFill>
              </a:defRPr>
            </a:lvl1pPr>
          </a:lstStyle>
          <a:p>
            <a:pPr algn="l"/>
            <a:fld id="{F7021451-1387-4CA6-816F-3879F97B5CBC}" type="slidenum">
              <a:rPr lang="en-US" b="0"/>
              <a:t>11</a:t>
            </a:fld>
            <a:endParaRPr lang="en-US"/>
          </a:p>
        </p:txBody>
      </p:sp>
      <p:sp>
        <p:nvSpPr>
          <p:cNvPr id="12" name="Text 8">
            <a:extLst>
              <a:ext uri="{FF2B5EF4-FFF2-40B4-BE49-F238E27FC236}">
                <a16:creationId xmlns:a16="http://schemas.microsoft.com/office/drawing/2014/main" id="{42560EB2-370B-D39B-5B36-3B07C36C3CDB}"/>
              </a:ext>
            </a:extLst>
          </p:cNvPr>
          <p:cNvSpPr/>
          <p:nvPr/>
        </p:nvSpPr>
        <p:spPr>
          <a:xfrm>
            <a:off x="548640" y="5852161"/>
            <a:ext cx="10838228" cy="742734"/>
          </a:xfrm>
          <a:prstGeom prst="rect">
            <a:avLst/>
          </a:prstGeom>
          <a:noFill/>
          <a:ln/>
        </p:spPr>
        <p:txBody>
          <a:bodyPr wrap="square" rtlCol="0" anchor="ctr"/>
          <a:lstStyle/>
          <a:p>
            <a:endParaRPr lang="en-US" sz="1100" dirty="0"/>
          </a:p>
          <a:p>
            <a:r>
              <a:rPr lang="en-US" sz="1100" dirty="0"/>
              <a:t>Bertolino, B. (2024). The therapist’s notebook for supervision and training: Activities and exercises to improve effectiveness with clients, students, trainees, and clinicians. </a:t>
            </a:r>
          </a:p>
          <a:p>
            <a:r>
              <a:rPr lang="en-US" sz="1100" dirty="0"/>
              <a:t>     Routledge.</a:t>
            </a:r>
          </a:p>
          <a:p>
            <a:r>
              <a:rPr lang="en-US" sz="1100" dirty="0"/>
              <a:t>Bertolino, B. (2018</a:t>
            </a:r>
            <a:r>
              <a:rPr lang="en-US" sz="1100" i="1" dirty="0"/>
              <a:t>). Effective counseling and psychotherapy: An evidence-based approach</a:t>
            </a:r>
            <a:r>
              <a:rPr lang="en-US" sz="1100" dirty="0"/>
              <a:t>. Springer.</a:t>
            </a:r>
          </a:p>
          <a:p>
            <a:r>
              <a:rPr lang="en-US" sz="1100" dirty="0"/>
              <a:t>Miller, S. D., Hubble, M. A., &amp; Chow, D. (2020</a:t>
            </a:r>
            <a:r>
              <a:rPr lang="en-US" sz="1100" i="1" dirty="0"/>
              <a:t>). Better results: Using deliberate practice to improve therapeutic effectiveness</a:t>
            </a:r>
            <a:r>
              <a:rPr lang="en-US" sz="1100" dirty="0"/>
              <a:t>. American Psychological Association.  </a:t>
            </a:r>
          </a:p>
          <a:p>
            <a:r>
              <a:rPr lang="en-US" sz="1100" dirty="0"/>
              <a:t>Prescott, D.S.,  </a:t>
            </a:r>
            <a:r>
              <a:rPr lang="en-US" sz="1100" dirty="0" err="1"/>
              <a:t>Maeschalck</a:t>
            </a:r>
            <a:r>
              <a:rPr lang="en-US" sz="1100" dirty="0"/>
              <a:t>, C. L., &amp; Miller, S. D. (Eds.). (2017). </a:t>
            </a:r>
            <a:r>
              <a:rPr lang="en-US" sz="1100" i="1" dirty="0"/>
              <a:t>Feedback-informed treatment in clinical practice: Reaching for excellence. </a:t>
            </a:r>
            <a:r>
              <a:rPr lang="en-US" sz="1100" dirty="0"/>
              <a:t>American Psychological  Association.</a:t>
            </a:r>
          </a:p>
        </p:txBody>
      </p:sp>
    </p:spTree>
    <p:extLst>
      <p:ext uri="{BB962C8B-B14F-4D97-AF65-F5344CB8AC3E}">
        <p14:creationId xmlns:p14="http://schemas.microsoft.com/office/powerpoint/2010/main" val="282178251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11480"/>
            <a:ext cx="8046720" cy="502920"/>
          </a:xfrm>
          <a:prstGeom prst="rect">
            <a:avLst/>
          </a:prstGeom>
          <a:noFill/>
          <a:ln/>
        </p:spPr>
        <p:txBody>
          <a:bodyPr wrap="square" rtlCol="0" anchor="ctr"/>
          <a:lstStyle/>
          <a:p>
            <a:pPr marL="0" indent="0">
              <a:buNone/>
            </a:pPr>
            <a:r>
              <a:rPr lang="en-US" sz="3200" b="1" dirty="0">
                <a:solidFill>
                  <a:srgbClr val="1F2937"/>
                </a:solidFill>
                <a:latin typeface="Aptos Display" pitchFamily="34" charset="0"/>
                <a:ea typeface="Aptos Display" pitchFamily="34" charset="-122"/>
                <a:cs typeface="Aptos Display" pitchFamily="34" charset="-120"/>
              </a:rPr>
              <a:t>What Effective Therapists Consistently Do</a:t>
            </a:r>
            <a:endParaRPr lang="en-US" sz="3200" dirty="0"/>
          </a:p>
        </p:txBody>
      </p:sp>
      <p:sp>
        <p:nvSpPr>
          <p:cNvPr id="5" name="Shape 3"/>
          <p:cNvSpPr/>
          <p:nvPr/>
        </p:nvSpPr>
        <p:spPr>
          <a:xfrm>
            <a:off x="731520" y="1417320"/>
            <a:ext cx="5120640" cy="1600200"/>
          </a:xfrm>
          <a:prstGeom prst="roundRect">
            <a:avLst>
              <a:gd name="adj" fmla="val 3429"/>
            </a:avLst>
          </a:prstGeom>
          <a:solidFill>
            <a:srgbClr val="FFFFFF"/>
          </a:solidFill>
          <a:ln w="12700">
            <a:solidFill>
              <a:srgbClr val="D6DEE8"/>
            </a:solidFill>
            <a:prstDash val="solid"/>
          </a:ln>
          <a:effectLst>
            <a:outerShdw blurRad="12700" dist="12700" dir="2700000" algn="bl" rotWithShape="0">
              <a:srgbClr val="000000">
                <a:alpha val="8000"/>
              </a:srgbClr>
            </a:outerShdw>
          </a:effectLst>
        </p:spPr>
        <p:txBody>
          <a:bodyPr/>
          <a:lstStyle/>
          <a:p>
            <a:endParaRPr lang="en-US"/>
          </a:p>
        </p:txBody>
      </p:sp>
      <p:sp>
        <p:nvSpPr>
          <p:cNvPr id="6" name="Text 4"/>
          <p:cNvSpPr/>
          <p:nvPr/>
        </p:nvSpPr>
        <p:spPr>
          <a:xfrm>
            <a:off x="960120" y="1600200"/>
            <a:ext cx="4480560" cy="219456"/>
          </a:xfrm>
          <a:prstGeom prst="rect">
            <a:avLst/>
          </a:prstGeom>
          <a:noFill/>
          <a:ln/>
        </p:spPr>
        <p:txBody>
          <a:bodyPr wrap="square" rtlCol="0" anchor="ctr"/>
          <a:lstStyle/>
          <a:p>
            <a:pPr marL="0" indent="0">
              <a:buNone/>
            </a:pPr>
            <a:r>
              <a:rPr lang="en-US" sz="2000" b="1" dirty="0">
                <a:solidFill>
                  <a:srgbClr val="1F4E79"/>
                </a:solidFill>
              </a:rPr>
              <a:t>Build a strong alliance</a:t>
            </a:r>
            <a:endParaRPr lang="en-US" sz="2000" dirty="0"/>
          </a:p>
        </p:txBody>
      </p:sp>
      <p:sp>
        <p:nvSpPr>
          <p:cNvPr id="7" name="Text 5"/>
          <p:cNvSpPr/>
          <p:nvPr/>
        </p:nvSpPr>
        <p:spPr>
          <a:xfrm>
            <a:off x="960120" y="1920240"/>
            <a:ext cx="4526280" cy="731520"/>
          </a:xfrm>
          <a:prstGeom prst="rect">
            <a:avLst/>
          </a:prstGeom>
          <a:noFill/>
          <a:ln/>
        </p:spPr>
        <p:txBody>
          <a:bodyPr wrap="square" rtlCol="0" anchor="ctr"/>
          <a:lstStyle/>
          <a:p>
            <a:pPr marL="0" indent="0">
              <a:buNone/>
            </a:pPr>
            <a:r>
              <a:rPr lang="en-US" sz="1500" dirty="0">
                <a:solidFill>
                  <a:srgbClr val="1F2937"/>
                </a:solidFill>
              </a:rPr>
              <a:t>Agreement on goals, tasks, and bond predicts outcome across orientations.</a:t>
            </a:r>
            <a:endParaRPr lang="en-US" sz="1500" dirty="0"/>
          </a:p>
        </p:txBody>
      </p:sp>
      <p:sp>
        <p:nvSpPr>
          <p:cNvPr id="8" name="Shape 6"/>
          <p:cNvSpPr/>
          <p:nvPr/>
        </p:nvSpPr>
        <p:spPr>
          <a:xfrm>
            <a:off x="6309360" y="1417320"/>
            <a:ext cx="5120640" cy="1600200"/>
          </a:xfrm>
          <a:prstGeom prst="roundRect">
            <a:avLst>
              <a:gd name="adj" fmla="val 3429"/>
            </a:avLst>
          </a:prstGeom>
          <a:solidFill>
            <a:srgbClr val="FFFFFF"/>
          </a:solidFill>
          <a:ln w="12700">
            <a:solidFill>
              <a:srgbClr val="D6DEE8"/>
            </a:solidFill>
            <a:prstDash val="solid"/>
          </a:ln>
          <a:effectLst>
            <a:outerShdw blurRad="12700" dist="12700" dir="2700000" algn="bl" rotWithShape="0">
              <a:srgbClr val="000000">
                <a:alpha val="8000"/>
              </a:srgbClr>
            </a:outerShdw>
          </a:effectLst>
        </p:spPr>
        <p:txBody>
          <a:bodyPr/>
          <a:lstStyle/>
          <a:p>
            <a:endParaRPr lang="en-US"/>
          </a:p>
        </p:txBody>
      </p:sp>
      <p:sp>
        <p:nvSpPr>
          <p:cNvPr id="9" name="Text 7"/>
          <p:cNvSpPr/>
          <p:nvPr/>
        </p:nvSpPr>
        <p:spPr>
          <a:xfrm>
            <a:off x="6537960" y="1600200"/>
            <a:ext cx="4480560" cy="219456"/>
          </a:xfrm>
          <a:prstGeom prst="rect">
            <a:avLst/>
          </a:prstGeom>
          <a:noFill/>
          <a:ln/>
        </p:spPr>
        <p:txBody>
          <a:bodyPr wrap="square" rtlCol="0" anchor="ctr"/>
          <a:lstStyle/>
          <a:p>
            <a:pPr marL="0" indent="0">
              <a:buNone/>
            </a:pPr>
            <a:r>
              <a:rPr lang="en-US" sz="2000" b="1" dirty="0">
                <a:solidFill>
                  <a:srgbClr val="1F4E79"/>
                </a:solidFill>
              </a:rPr>
              <a:t>Apply a coherent case frame</a:t>
            </a:r>
            <a:endParaRPr lang="en-US" sz="2000" dirty="0"/>
          </a:p>
        </p:txBody>
      </p:sp>
      <p:sp>
        <p:nvSpPr>
          <p:cNvPr id="10" name="Text 8"/>
          <p:cNvSpPr/>
          <p:nvPr/>
        </p:nvSpPr>
        <p:spPr>
          <a:xfrm>
            <a:off x="6537960" y="1920240"/>
            <a:ext cx="4526280" cy="731520"/>
          </a:xfrm>
          <a:prstGeom prst="rect">
            <a:avLst/>
          </a:prstGeom>
          <a:noFill/>
          <a:ln/>
        </p:spPr>
        <p:txBody>
          <a:bodyPr wrap="square" rtlCol="0" anchor="ctr"/>
          <a:lstStyle/>
          <a:p>
            <a:pPr marL="0" indent="0">
              <a:buNone/>
            </a:pPr>
            <a:r>
              <a:rPr lang="en-US" sz="1500" dirty="0">
                <a:solidFill>
                  <a:srgbClr val="1F2937"/>
                </a:solidFill>
              </a:rPr>
              <a:t>Formulation organizes data and guides interventions without becoming rigid.</a:t>
            </a:r>
            <a:endParaRPr lang="en-US" sz="1500" dirty="0"/>
          </a:p>
        </p:txBody>
      </p:sp>
      <p:sp>
        <p:nvSpPr>
          <p:cNvPr id="11" name="Shape 9"/>
          <p:cNvSpPr/>
          <p:nvPr/>
        </p:nvSpPr>
        <p:spPr>
          <a:xfrm>
            <a:off x="731520" y="3429000"/>
            <a:ext cx="5120640" cy="1600200"/>
          </a:xfrm>
          <a:prstGeom prst="roundRect">
            <a:avLst>
              <a:gd name="adj" fmla="val 3429"/>
            </a:avLst>
          </a:prstGeom>
          <a:solidFill>
            <a:srgbClr val="FFFFFF"/>
          </a:solidFill>
          <a:ln w="12700">
            <a:solidFill>
              <a:srgbClr val="D6DEE8"/>
            </a:solidFill>
            <a:prstDash val="solid"/>
          </a:ln>
          <a:effectLst>
            <a:outerShdw blurRad="12700" dist="12700" dir="2700000" algn="bl" rotWithShape="0">
              <a:srgbClr val="000000">
                <a:alpha val="8000"/>
              </a:srgbClr>
            </a:outerShdw>
          </a:effectLst>
        </p:spPr>
        <p:txBody>
          <a:bodyPr/>
          <a:lstStyle/>
          <a:p>
            <a:endParaRPr lang="en-US"/>
          </a:p>
        </p:txBody>
      </p:sp>
      <p:sp>
        <p:nvSpPr>
          <p:cNvPr id="12" name="Text 10"/>
          <p:cNvSpPr/>
          <p:nvPr/>
        </p:nvSpPr>
        <p:spPr>
          <a:xfrm>
            <a:off x="960120" y="3611880"/>
            <a:ext cx="4480560" cy="219456"/>
          </a:xfrm>
          <a:prstGeom prst="rect">
            <a:avLst/>
          </a:prstGeom>
          <a:noFill/>
          <a:ln/>
        </p:spPr>
        <p:txBody>
          <a:bodyPr wrap="square" rtlCol="0" anchor="ctr"/>
          <a:lstStyle/>
          <a:p>
            <a:pPr marL="0" indent="0">
              <a:buNone/>
            </a:pPr>
            <a:r>
              <a:rPr lang="en-US" sz="2000" b="1" dirty="0">
                <a:solidFill>
                  <a:srgbClr val="2A9D8F"/>
                </a:solidFill>
              </a:rPr>
              <a:t>Monitor progress and adjust</a:t>
            </a:r>
            <a:endParaRPr lang="en-US" sz="2000" dirty="0"/>
          </a:p>
        </p:txBody>
      </p:sp>
      <p:sp>
        <p:nvSpPr>
          <p:cNvPr id="13" name="Text 11"/>
          <p:cNvSpPr/>
          <p:nvPr/>
        </p:nvSpPr>
        <p:spPr>
          <a:xfrm>
            <a:off x="960120" y="3931920"/>
            <a:ext cx="4526280" cy="731520"/>
          </a:xfrm>
          <a:prstGeom prst="rect">
            <a:avLst/>
          </a:prstGeom>
          <a:noFill/>
          <a:ln/>
        </p:spPr>
        <p:txBody>
          <a:bodyPr wrap="square" rtlCol="0" anchor="ctr"/>
          <a:lstStyle/>
          <a:p>
            <a:pPr marL="0" indent="0">
              <a:buNone/>
            </a:pPr>
            <a:r>
              <a:rPr lang="en-US" sz="1500" dirty="0">
                <a:solidFill>
                  <a:srgbClr val="1F2937"/>
                </a:solidFill>
              </a:rPr>
              <a:t>Outcome and alliance feedback reduce the risk of treatment drift.</a:t>
            </a:r>
            <a:endParaRPr lang="en-US" sz="1500" dirty="0"/>
          </a:p>
        </p:txBody>
      </p:sp>
      <p:sp>
        <p:nvSpPr>
          <p:cNvPr id="14" name="Shape 12"/>
          <p:cNvSpPr/>
          <p:nvPr/>
        </p:nvSpPr>
        <p:spPr>
          <a:xfrm>
            <a:off x="6309360" y="3429000"/>
            <a:ext cx="5120640" cy="1600200"/>
          </a:xfrm>
          <a:prstGeom prst="roundRect">
            <a:avLst>
              <a:gd name="adj" fmla="val 3429"/>
            </a:avLst>
          </a:prstGeom>
          <a:solidFill>
            <a:srgbClr val="FFFFFF"/>
          </a:solidFill>
          <a:ln w="12700">
            <a:solidFill>
              <a:srgbClr val="D6DEE8"/>
            </a:solidFill>
            <a:prstDash val="solid"/>
          </a:ln>
          <a:effectLst>
            <a:outerShdw blurRad="12700" dist="12700" dir="2700000" algn="bl" rotWithShape="0">
              <a:srgbClr val="000000">
                <a:alpha val="8000"/>
              </a:srgbClr>
            </a:outerShdw>
          </a:effectLst>
        </p:spPr>
        <p:txBody>
          <a:bodyPr/>
          <a:lstStyle/>
          <a:p>
            <a:endParaRPr lang="en-US"/>
          </a:p>
        </p:txBody>
      </p:sp>
      <p:sp>
        <p:nvSpPr>
          <p:cNvPr id="15" name="Text 13"/>
          <p:cNvSpPr/>
          <p:nvPr/>
        </p:nvSpPr>
        <p:spPr>
          <a:xfrm>
            <a:off x="6537960" y="3611880"/>
            <a:ext cx="4480560" cy="219456"/>
          </a:xfrm>
          <a:prstGeom prst="rect">
            <a:avLst/>
          </a:prstGeom>
          <a:noFill/>
          <a:ln/>
        </p:spPr>
        <p:txBody>
          <a:bodyPr wrap="square" rtlCol="0" anchor="ctr"/>
          <a:lstStyle/>
          <a:p>
            <a:pPr marL="0" indent="0">
              <a:buNone/>
            </a:pPr>
            <a:r>
              <a:rPr lang="en-US" sz="2000" b="1" dirty="0">
                <a:solidFill>
                  <a:srgbClr val="2A9D8F"/>
                </a:solidFill>
              </a:rPr>
              <a:t>Practice ethically and reflectively</a:t>
            </a:r>
            <a:endParaRPr lang="en-US" sz="2000" dirty="0"/>
          </a:p>
        </p:txBody>
      </p:sp>
      <p:sp>
        <p:nvSpPr>
          <p:cNvPr id="16" name="Text 14"/>
          <p:cNvSpPr/>
          <p:nvPr/>
        </p:nvSpPr>
        <p:spPr>
          <a:xfrm>
            <a:off x="6537960" y="3931920"/>
            <a:ext cx="4526280" cy="731520"/>
          </a:xfrm>
          <a:prstGeom prst="rect">
            <a:avLst/>
          </a:prstGeom>
          <a:noFill/>
          <a:ln/>
        </p:spPr>
        <p:txBody>
          <a:bodyPr wrap="square" rtlCol="0" anchor="ctr"/>
          <a:lstStyle/>
          <a:p>
            <a:pPr marL="0" indent="0">
              <a:buNone/>
            </a:pPr>
            <a:r>
              <a:rPr lang="en-US" sz="1500" dirty="0">
                <a:solidFill>
                  <a:srgbClr val="1F2937"/>
                </a:solidFill>
              </a:rPr>
              <a:t>Self-awareness, consultation, and boundaries protect clients and clinicians.</a:t>
            </a:r>
            <a:endParaRPr lang="en-US" sz="1500" dirty="0"/>
          </a:p>
        </p:txBody>
      </p:sp>
      <p:sp>
        <p:nvSpPr>
          <p:cNvPr id="17" name="Text 15"/>
          <p:cNvSpPr/>
          <p:nvPr/>
        </p:nvSpPr>
        <p:spPr>
          <a:xfrm>
            <a:off x="606392" y="5715963"/>
            <a:ext cx="10515600" cy="502920"/>
          </a:xfrm>
          <a:prstGeom prst="rect">
            <a:avLst/>
          </a:prstGeom>
          <a:noFill/>
          <a:ln/>
        </p:spPr>
        <p:txBody>
          <a:bodyPr wrap="square" rtlCol="0" anchor="ctr"/>
          <a:lstStyle/>
          <a:p>
            <a:pPr marL="0" indent="0">
              <a:buNone/>
            </a:pPr>
            <a:r>
              <a:rPr lang="en-US" sz="1200" dirty="0"/>
              <a:t>Norcross, J. C., &amp; Lambert, M. J. (Eds.). (2019). </a:t>
            </a:r>
            <a:r>
              <a:rPr lang="en-US" sz="1200" i="1" dirty="0"/>
              <a:t>Psychotherapy relationships that work: Vol 1: Evidence-based therapist contributions </a:t>
            </a:r>
            <a:r>
              <a:rPr lang="en-US" sz="1200" dirty="0"/>
              <a:t>(3</a:t>
            </a:r>
            <a:r>
              <a:rPr lang="en-US" sz="1200" baseline="30000" dirty="0"/>
              <a:t>rd</a:t>
            </a:r>
            <a:r>
              <a:rPr lang="en-US" sz="1200" dirty="0"/>
              <a:t> ed.). Oxford University </a:t>
            </a:r>
          </a:p>
          <a:p>
            <a:pPr marL="0" indent="0">
              <a:buNone/>
            </a:pPr>
            <a:r>
              <a:rPr lang="en-US" sz="1200" dirty="0"/>
              <a:t>     Press. </a:t>
            </a:r>
          </a:p>
        </p:txBody>
      </p:sp>
      <p:sp>
        <p:nvSpPr>
          <p:cNvPr id="25" name="Slide Number Placeholder 0"/>
          <p:cNvSpPr>
            <a:spLocks noGrp="1"/>
          </p:cNvSpPr>
          <p:nvPr>
            <p:ph type="sldNum" sz="quarter" idx="4294967295"/>
          </p:nvPr>
        </p:nvSpPr>
        <p:spPr>
          <a:xfrm>
            <a:off x="11612880" y="6400800"/>
            <a:ext cx="365760" cy="182880"/>
          </a:xfrm>
          <a:prstGeom prst="rect">
            <a:avLst/>
          </a:prstGeom>
          <a:extLst>
            <a:ext uri="{C572A759-6A51-4108-AA02-DFA0A04FC94B}">
              <ma14:wrappingTextBoxFlag xmlns:ma14="http://schemas.microsoft.com/office/mac/drawingml/2011/main" xmlns="" val="0"/>
            </a:ext>
          </a:extLst>
        </p:spPr>
        <p:txBody>
          <a:bodyPr/>
          <a:lstStyle>
            <a:lvl1pPr>
              <a:defRPr sz="1000">
                <a:solidFill>
                  <a:srgbClr val="6B7280"/>
                </a:solidFill>
              </a:defRPr>
            </a:lvl1pPr>
          </a:lstStyle>
          <a:p>
            <a:pPr algn="l"/>
            <a:fld id="{F7021451-1387-4CA6-816F-3879F97B5CBC}" type="slidenum">
              <a:rPr lang="en-US" b="0"/>
              <a:t>12</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548640" y="411480"/>
            <a:ext cx="8046720" cy="502920"/>
          </a:xfrm>
          <a:prstGeom prst="rect">
            <a:avLst/>
          </a:prstGeom>
          <a:noFill/>
          <a:ln/>
        </p:spPr>
        <p:txBody>
          <a:bodyPr wrap="square" rtlCol="0" anchor="ctr"/>
          <a:lstStyle/>
          <a:p>
            <a:pPr marL="0" indent="0">
              <a:buNone/>
            </a:pPr>
            <a:r>
              <a:rPr lang="en-US" sz="3200" b="1" dirty="0">
                <a:solidFill>
                  <a:srgbClr val="1F2937"/>
                </a:solidFill>
                <a:latin typeface="Aptos Display" pitchFamily="34" charset="0"/>
                <a:ea typeface="Aptos Display" pitchFamily="34" charset="-122"/>
                <a:cs typeface="Aptos Display" pitchFamily="34" charset="-120"/>
              </a:rPr>
              <a:t>Monitor Risk Continuously</a:t>
            </a:r>
            <a:endParaRPr lang="en-US" sz="3200" dirty="0"/>
          </a:p>
        </p:txBody>
      </p:sp>
      <p:sp>
        <p:nvSpPr>
          <p:cNvPr id="4" name="Text 2"/>
          <p:cNvSpPr/>
          <p:nvPr/>
        </p:nvSpPr>
        <p:spPr>
          <a:xfrm>
            <a:off x="9235440" y="521208"/>
            <a:ext cx="1920240" cy="164592"/>
          </a:xfrm>
          <a:prstGeom prst="rect">
            <a:avLst/>
          </a:prstGeom>
          <a:noFill/>
          <a:ln/>
        </p:spPr>
        <p:txBody>
          <a:bodyPr wrap="square" rtlCol="0" anchor="ctr"/>
          <a:lstStyle/>
          <a:p>
            <a:pPr marL="0" indent="0" algn="ctr">
              <a:buNone/>
            </a:pPr>
            <a:r>
              <a:rPr lang="en-US" sz="1200" b="1" dirty="0">
                <a:solidFill>
                  <a:srgbClr val="FFFFFF"/>
                </a:solidFill>
              </a:rPr>
              <a:t>SAFETY</a:t>
            </a:r>
            <a:endParaRPr lang="en-US" sz="1200" dirty="0"/>
          </a:p>
        </p:txBody>
      </p:sp>
      <p:sp>
        <p:nvSpPr>
          <p:cNvPr id="5" name="Shape 3"/>
          <p:cNvSpPr/>
          <p:nvPr/>
        </p:nvSpPr>
        <p:spPr>
          <a:xfrm>
            <a:off x="640080" y="1325880"/>
            <a:ext cx="2011680" cy="4480560"/>
          </a:xfrm>
          <a:prstGeom prst="roundRect">
            <a:avLst>
              <a:gd name="adj" fmla="val 3636"/>
            </a:avLst>
          </a:prstGeom>
          <a:solidFill>
            <a:srgbClr val="FFFFFF"/>
          </a:solidFill>
          <a:ln w="12700">
            <a:solidFill>
              <a:srgbClr val="D6DEE8"/>
            </a:solidFill>
            <a:prstDash val="solid"/>
          </a:ln>
        </p:spPr>
        <p:txBody>
          <a:bodyPr/>
          <a:lstStyle/>
          <a:p>
            <a:endParaRPr lang="en-US"/>
          </a:p>
        </p:txBody>
      </p:sp>
      <p:pic>
        <p:nvPicPr>
          <p:cNvPr id="6"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960120" y="1828800"/>
            <a:ext cx="1325880" cy="1325880"/>
          </a:xfrm>
          <a:prstGeom prst="rect">
            <a:avLst/>
          </a:prstGeom>
        </p:spPr>
      </p:pic>
      <p:sp>
        <p:nvSpPr>
          <p:cNvPr id="7" name="Text 4"/>
          <p:cNvSpPr/>
          <p:nvPr/>
        </p:nvSpPr>
        <p:spPr>
          <a:xfrm>
            <a:off x="914400" y="3383280"/>
            <a:ext cx="1463040" cy="228600"/>
          </a:xfrm>
          <a:prstGeom prst="rect">
            <a:avLst/>
          </a:prstGeom>
          <a:noFill/>
          <a:ln/>
        </p:spPr>
        <p:txBody>
          <a:bodyPr wrap="square" rtlCol="0" anchor="ctr"/>
          <a:lstStyle/>
          <a:p>
            <a:pPr marL="0" indent="0" algn="ctr">
              <a:buNone/>
            </a:pPr>
            <a:r>
              <a:rPr lang="en-US" sz="1600" b="1" dirty="0">
                <a:solidFill>
                  <a:srgbClr val="1F4E79"/>
                </a:solidFill>
              </a:rPr>
              <a:t>Why it matters</a:t>
            </a:r>
            <a:endParaRPr lang="en-US" sz="1600" dirty="0"/>
          </a:p>
        </p:txBody>
      </p:sp>
      <p:sp>
        <p:nvSpPr>
          <p:cNvPr id="8" name="Text 5"/>
          <p:cNvSpPr/>
          <p:nvPr/>
        </p:nvSpPr>
        <p:spPr>
          <a:xfrm>
            <a:off x="868680" y="3703320"/>
            <a:ext cx="1554480" cy="1463040"/>
          </a:xfrm>
          <a:prstGeom prst="rect">
            <a:avLst/>
          </a:prstGeom>
          <a:noFill/>
          <a:ln/>
        </p:spPr>
        <p:txBody>
          <a:bodyPr wrap="square" rtlCol="0" anchor="ctr"/>
          <a:lstStyle/>
          <a:p>
            <a:pPr marL="0" indent="0" algn="ctr">
              <a:buNone/>
            </a:pPr>
            <a:r>
              <a:rPr lang="en-US" sz="1300" dirty="0">
                <a:solidFill>
                  <a:srgbClr val="1F2937"/>
                </a:solidFill>
              </a:rPr>
              <a:t>Risk management is a clinical and ethical responsibility, not merely a legal task.</a:t>
            </a:r>
            <a:endParaRPr lang="en-US" sz="1300" dirty="0"/>
          </a:p>
        </p:txBody>
      </p:sp>
      <p:sp>
        <p:nvSpPr>
          <p:cNvPr id="9" name="Shape 6"/>
          <p:cNvSpPr/>
          <p:nvPr/>
        </p:nvSpPr>
        <p:spPr>
          <a:xfrm>
            <a:off x="2880360" y="1325880"/>
            <a:ext cx="8641080" cy="4480560"/>
          </a:xfrm>
          <a:prstGeom prst="roundRect">
            <a:avLst>
              <a:gd name="adj" fmla="val 1633"/>
            </a:avLst>
          </a:prstGeom>
          <a:solidFill>
            <a:srgbClr val="FFFFFF"/>
          </a:solidFill>
          <a:ln w="12700">
            <a:solidFill>
              <a:srgbClr val="D6DEE8"/>
            </a:solidFill>
            <a:prstDash val="solid"/>
          </a:ln>
          <a:effectLst>
            <a:outerShdw blurRad="12700" dist="12700" dir="2700000" algn="bl" rotWithShape="0">
              <a:srgbClr val="000000">
                <a:alpha val="10000"/>
              </a:srgbClr>
            </a:outerShdw>
          </a:effectLst>
        </p:spPr>
        <p:txBody>
          <a:bodyPr/>
          <a:lstStyle/>
          <a:p>
            <a:endParaRPr lang="en-US"/>
          </a:p>
        </p:txBody>
      </p:sp>
      <p:sp>
        <p:nvSpPr>
          <p:cNvPr id="10" name="Text 7"/>
          <p:cNvSpPr/>
          <p:nvPr/>
        </p:nvSpPr>
        <p:spPr>
          <a:xfrm>
            <a:off x="3154680" y="1691640"/>
            <a:ext cx="8046720" cy="3794760"/>
          </a:xfrm>
          <a:prstGeom prst="rect">
            <a:avLst/>
          </a:prstGeom>
          <a:noFill/>
          <a:ln/>
        </p:spPr>
        <p:txBody>
          <a:bodyPr wrap="square" lIns="50800" tIns="50800" rIns="50800" bIns="50800" rtlCol="0" anchor="t"/>
          <a:lstStyle/>
          <a:p>
            <a:pPr marL="228600" indent="-228600">
              <a:buSzPct val="100000"/>
              <a:buChar char="•"/>
            </a:pPr>
            <a:r>
              <a:rPr lang="en-US" sz="1900" dirty="0">
                <a:solidFill>
                  <a:srgbClr val="1F2937"/>
                </a:solidFill>
              </a:rPr>
              <a:t>Reassess suicide risk, self-harm, violence risk, abuse/neglect, substance misuse, psychosis, and medical concerns whenever indicators change.</a:t>
            </a:r>
            <a:endParaRPr lang="en-US" sz="1900" dirty="0"/>
          </a:p>
          <a:p>
            <a:pPr marL="228600" indent="-228600">
              <a:buSzPct val="100000"/>
              <a:buChar char="•"/>
            </a:pPr>
            <a:r>
              <a:rPr lang="en-US" sz="1900" dirty="0">
                <a:solidFill>
                  <a:srgbClr val="1F2937"/>
                </a:solidFill>
              </a:rPr>
              <a:t>Know your documentation, consultation, and crisis-response procedures before you need them.</a:t>
            </a:r>
            <a:endParaRPr lang="en-US" sz="1900" dirty="0"/>
          </a:p>
          <a:p>
            <a:pPr marL="228600" indent="-228600">
              <a:buSzPct val="100000"/>
              <a:buChar char="•"/>
            </a:pPr>
            <a:r>
              <a:rPr lang="en-US" sz="1900" dirty="0">
                <a:solidFill>
                  <a:srgbClr val="1F2937"/>
                </a:solidFill>
              </a:rPr>
              <a:t>Balance empathic exploration with direct questions; risk assessment is not the enemy of rapport.</a:t>
            </a:r>
            <a:endParaRPr lang="en-US" sz="1900" dirty="0"/>
          </a:p>
          <a:p>
            <a:pPr marL="228600" indent="-228600">
              <a:buSzPct val="100000"/>
              <a:buChar char="•"/>
            </a:pPr>
            <a:r>
              <a:rPr lang="en-US" sz="1900" dirty="0">
                <a:solidFill>
                  <a:srgbClr val="1F2937"/>
                </a:solidFill>
              </a:rPr>
              <a:t>Create specific safety plans and means-reduction strategies as needed.</a:t>
            </a:r>
          </a:p>
          <a:p>
            <a:pPr marL="228600" indent="-228600">
              <a:buSzPct val="100000"/>
              <a:buChar char="•"/>
            </a:pPr>
            <a:r>
              <a:rPr lang="en-US" sz="1900" dirty="0">
                <a:solidFill>
                  <a:srgbClr val="1F2937"/>
                </a:solidFill>
              </a:rPr>
              <a:t>Use the outcome and alliance (e.g., ORS/CORS or ROS/CROS) measures for client self-ratings.</a:t>
            </a:r>
          </a:p>
          <a:p>
            <a:pPr marL="228600" indent="-228600">
              <a:buSzPct val="100000"/>
              <a:buChar char="•"/>
            </a:pPr>
            <a:r>
              <a:rPr lang="en-US" sz="1900" dirty="0">
                <a:solidFill>
                  <a:srgbClr val="1F2937"/>
                </a:solidFill>
              </a:rPr>
              <a:t>Use the (e.g., Risk Rating, C-GAS, GAF) for therapists’ ratings of general risk.</a:t>
            </a:r>
          </a:p>
          <a:p>
            <a:pPr marL="228600" indent="-228600">
              <a:buSzPct val="100000"/>
              <a:buChar char="•"/>
            </a:pPr>
            <a:r>
              <a:rPr lang="en-US" sz="1900" dirty="0">
                <a:solidFill>
                  <a:srgbClr val="1F2937"/>
                </a:solidFill>
              </a:rPr>
              <a:t>Use risk assessments (e.g., Columbia-Suicide Severity Rating Scale [C-SSRS]).</a:t>
            </a:r>
            <a:endParaRPr lang="en-US" sz="1900" dirty="0"/>
          </a:p>
        </p:txBody>
      </p:sp>
      <p:sp>
        <p:nvSpPr>
          <p:cNvPr id="25" name="Slide Number Placeholder 0"/>
          <p:cNvSpPr>
            <a:spLocks noGrp="1"/>
          </p:cNvSpPr>
          <p:nvPr>
            <p:ph type="sldNum" sz="quarter" idx="4294967295"/>
          </p:nvPr>
        </p:nvSpPr>
        <p:spPr>
          <a:xfrm>
            <a:off x="11612880" y="6400800"/>
            <a:ext cx="365760" cy="182880"/>
          </a:xfrm>
          <a:prstGeom prst="rect">
            <a:avLst/>
          </a:prstGeom>
          <a:extLst>
            <a:ext uri="{C572A759-6A51-4108-AA02-DFA0A04FC94B}">
              <ma14:wrappingTextBoxFlag xmlns:ma14="http://schemas.microsoft.com/office/mac/drawingml/2011/main" xmlns="" val="0"/>
            </a:ext>
          </a:extLst>
        </p:spPr>
        <p:txBody>
          <a:bodyPr/>
          <a:lstStyle>
            <a:lvl1pPr>
              <a:defRPr sz="1000">
                <a:solidFill>
                  <a:srgbClr val="6B7280"/>
                </a:solidFill>
              </a:defRPr>
            </a:lvl1pPr>
          </a:lstStyle>
          <a:p>
            <a:pPr algn="l"/>
            <a:fld id="{F7021451-1387-4CA6-816F-3879F97B5CBC}" type="slidenum">
              <a:rPr lang="en-US" b="0"/>
              <a:t>13</a:t>
            </a:fld>
            <a:endParaRPr lang="en-US"/>
          </a:p>
        </p:txBody>
      </p:sp>
    </p:spTree>
    <p:extLst>
      <p:ext uri="{BB962C8B-B14F-4D97-AF65-F5344CB8AC3E}">
        <p14:creationId xmlns:p14="http://schemas.microsoft.com/office/powerpoint/2010/main" val="207948840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548640" y="411480"/>
            <a:ext cx="8046720" cy="502920"/>
          </a:xfrm>
          <a:prstGeom prst="rect">
            <a:avLst/>
          </a:prstGeom>
          <a:noFill/>
          <a:ln/>
        </p:spPr>
        <p:txBody>
          <a:bodyPr wrap="square" rtlCol="0" anchor="ctr"/>
          <a:lstStyle/>
          <a:p>
            <a:pPr marL="0" indent="0">
              <a:buNone/>
            </a:pPr>
            <a:r>
              <a:rPr lang="en-US" sz="3600" b="1" dirty="0">
                <a:solidFill>
                  <a:srgbClr val="1F2937"/>
                </a:solidFill>
                <a:latin typeface="Aptos Display" pitchFamily="34" charset="0"/>
                <a:ea typeface="Aptos Display" pitchFamily="34" charset="-122"/>
                <a:cs typeface="Aptos Display" pitchFamily="34" charset="-120"/>
              </a:rPr>
              <a:t>4. Get Onboard with Technology</a:t>
            </a:r>
            <a:endParaRPr lang="en-US" sz="3600" dirty="0"/>
          </a:p>
        </p:txBody>
      </p:sp>
      <p:sp>
        <p:nvSpPr>
          <p:cNvPr id="3" name="Shape 1"/>
          <p:cNvSpPr/>
          <p:nvPr/>
        </p:nvSpPr>
        <p:spPr>
          <a:xfrm>
            <a:off x="9098280" y="457200"/>
            <a:ext cx="2194560" cy="347472"/>
          </a:xfrm>
          <a:prstGeom prst="roundRect">
            <a:avLst>
              <a:gd name="adj" fmla="val 21053"/>
            </a:avLst>
          </a:prstGeom>
          <a:solidFill>
            <a:srgbClr val="1F4E79"/>
          </a:solidFill>
          <a:ln w="12700">
            <a:solidFill>
              <a:srgbClr val="1F4E79"/>
            </a:solidFill>
            <a:prstDash val="solid"/>
          </a:ln>
        </p:spPr>
        <p:txBody>
          <a:bodyPr/>
          <a:lstStyle/>
          <a:p>
            <a:endParaRPr lang="en-US"/>
          </a:p>
        </p:txBody>
      </p:sp>
      <p:sp>
        <p:nvSpPr>
          <p:cNvPr id="4" name="Text 2"/>
          <p:cNvSpPr/>
          <p:nvPr/>
        </p:nvSpPr>
        <p:spPr>
          <a:xfrm>
            <a:off x="9235440" y="521208"/>
            <a:ext cx="1920240" cy="164592"/>
          </a:xfrm>
          <a:prstGeom prst="rect">
            <a:avLst/>
          </a:prstGeom>
          <a:noFill/>
          <a:ln/>
        </p:spPr>
        <p:txBody>
          <a:bodyPr wrap="square" rtlCol="0" anchor="ctr"/>
          <a:lstStyle/>
          <a:p>
            <a:pPr marL="0" indent="0" algn="ctr">
              <a:buNone/>
            </a:pPr>
            <a:r>
              <a:rPr lang="en-US" sz="1200" b="1" dirty="0">
                <a:solidFill>
                  <a:srgbClr val="FFFFFF"/>
                </a:solidFill>
              </a:rPr>
              <a:t>Practice</a:t>
            </a:r>
            <a:endParaRPr lang="en-US" sz="1200" dirty="0"/>
          </a:p>
        </p:txBody>
      </p:sp>
      <p:sp>
        <p:nvSpPr>
          <p:cNvPr id="5" name="Shape 3"/>
          <p:cNvSpPr/>
          <p:nvPr/>
        </p:nvSpPr>
        <p:spPr>
          <a:xfrm>
            <a:off x="640080" y="1325880"/>
            <a:ext cx="2011680" cy="4480560"/>
          </a:xfrm>
          <a:prstGeom prst="roundRect">
            <a:avLst>
              <a:gd name="adj" fmla="val 3636"/>
            </a:avLst>
          </a:prstGeom>
          <a:solidFill>
            <a:srgbClr val="FFFFFF"/>
          </a:solidFill>
          <a:ln w="12700">
            <a:solidFill>
              <a:srgbClr val="D6DEE8"/>
            </a:solidFill>
            <a:prstDash val="solid"/>
          </a:ln>
        </p:spPr>
        <p:txBody>
          <a:bodyPr/>
          <a:lstStyle/>
          <a:p>
            <a:endParaRPr lang="en-US"/>
          </a:p>
        </p:txBody>
      </p:sp>
      <p:pic>
        <p:nvPicPr>
          <p:cNvPr id="6"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960120" y="1828800"/>
            <a:ext cx="1325880" cy="1325880"/>
          </a:xfrm>
          <a:prstGeom prst="rect">
            <a:avLst/>
          </a:prstGeom>
        </p:spPr>
      </p:pic>
      <p:sp>
        <p:nvSpPr>
          <p:cNvPr id="7" name="Text 4"/>
          <p:cNvSpPr/>
          <p:nvPr/>
        </p:nvSpPr>
        <p:spPr>
          <a:xfrm>
            <a:off x="914400" y="3383280"/>
            <a:ext cx="1463040" cy="228600"/>
          </a:xfrm>
          <a:prstGeom prst="rect">
            <a:avLst/>
          </a:prstGeom>
          <a:noFill/>
          <a:ln/>
        </p:spPr>
        <p:txBody>
          <a:bodyPr wrap="square" rtlCol="0" anchor="ctr"/>
          <a:lstStyle/>
          <a:p>
            <a:pPr marL="0" indent="0" algn="ctr">
              <a:buNone/>
            </a:pPr>
            <a:r>
              <a:rPr lang="en-US" sz="1600" b="1" dirty="0">
                <a:solidFill>
                  <a:srgbClr val="1F4E79"/>
                </a:solidFill>
              </a:rPr>
              <a:t>Why it matters</a:t>
            </a:r>
            <a:endParaRPr lang="en-US" sz="1600" dirty="0"/>
          </a:p>
        </p:txBody>
      </p:sp>
      <p:sp>
        <p:nvSpPr>
          <p:cNvPr id="8" name="Text 5"/>
          <p:cNvSpPr/>
          <p:nvPr/>
        </p:nvSpPr>
        <p:spPr>
          <a:xfrm>
            <a:off x="868680" y="3703320"/>
            <a:ext cx="1554480" cy="1463040"/>
          </a:xfrm>
          <a:prstGeom prst="rect">
            <a:avLst/>
          </a:prstGeom>
          <a:noFill/>
          <a:ln/>
        </p:spPr>
        <p:txBody>
          <a:bodyPr wrap="square" rtlCol="0" anchor="ctr"/>
          <a:lstStyle/>
          <a:p>
            <a:pPr algn="ctr"/>
            <a:r>
              <a:rPr lang="en-US" sz="1300" dirty="0">
                <a:solidFill>
                  <a:srgbClr val="1F2937"/>
                </a:solidFill>
              </a:rPr>
              <a:t>Technology is here and will only become more prominent in clients’ and clinicians’ lives.</a:t>
            </a:r>
            <a:endParaRPr lang="en-US" sz="1300" dirty="0"/>
          </a:p>
        </p:txBody>
      </p:sp>
      <p:sp>
        <p:nvSpPr>
          <p:cNvPr id="9" name="Shape 6"/>
          <p:cNvSpPr/>
          <p:nvPr/>
        </p:nvSpPr>
        <p:spPr>
          <a:xfrm>
            <a:off x="2880360" y="1325880"/>
            <a:ext cx="8641080" cy="4480560"/>
          </a:xfrm>
          <a:prstGeom prst="roundRect">
            <a:avLst>
              <a:gd name="adj" fmla="val 1633"/>
            </a:avLst>
          </a:prstGeom>
          <a:solidFill>
            <a:srgbClr val="FFFFFF"/>
          </a:solidFill>
          <a:ln w="12700">
            <a:solidFill>
              <a:srgbClr val="D6DEE8"/>
            </a:solidFill>
            <a:prstDash val="solid"/>
          </a:ln>
          <a:effectLst>
            <a:outerShdw blurRad="12700" dist="12700" dir="2700000" algn="bl" rotWithShape="0">
              <a:srgbClr val="000000">
                <a:alpha val="10000"/>
              </a:srgbClr>
            </a:outerShdw>
          </a:effectLst>
        </p:spPr>
        <p:txBody>
          <a:bodyPr/>
          <a:lstStyle/>
          <a:p>
            <a:endParaRPr lang="en-US"/>
          </a:p>
        </p:txBody>
      </p:sp>
      <p:sp>
        <p:nvSpPr>
          <p:cNvPr id="10" name="Text 7"/>
          <p:cNvSpPr/>
          <p:nvPr/>
        </p:nvSpPr>
        <p:spPr>
          <a:xfrm>
            <a:off x="3154680" y="1691640"/>
            <a:ext cx="8046720" cy="3794760"/>
          </a:xfrm>
          <a:prstGeom prst="rect">
            <a:avLst/>
          </a:prstGeom>
          <a:noFill/>
          <a:ln/>
        </p:spPr>
        <p:txBody>
          <a:bodyPr wrap="square" lIns="50800" tIns="50800" rIns="50800" bIns="50800" rtlCol="0" anchor="t"/>
          <a:lstStyle/>
          <a:p>
            <a:pPr marL="228600" indent="-228600">
              <a:buSzPct val="100000"/>
              <a:buChar char="•"/>
            </a:pPr>
            <a:r>
              <a:rPr lang="en-US" dirty="0"/>
              <a:t>Digital competence is now part of clinical competence.</a:t>
            </a:r>
          </a:p>
          <a:p>
            <a:pPr marL="228600" indent="-228600">
              <a:buSzPct val="100000"/>
              <a:buChar char="•"/>
            </a:pPr>
            <a:r>
              <a:rPr lang="en-US" dirty="0"/>
              <a:t>There are many choices for digital recordkeeping, billing, etc. (</a:t>
            </a:r>
            <a:r>
              <a:rPr lang="en-US" dirty="0" err="1"/>
              <a:t>SimplePractice</a:t>
            </a:r>
            <a:r>
              <a:rPr lang="en-US" dirty="0"/>
              <a:t>, </a:t>
            </a:r>
            <a:r>
              <a:rPr lang="en-US" dirty="0" err="1"/>
              <a:t>TherapyNotes</a:t>
            </a:r>
            <a:r>
              <a:rPr lang="en-US" dirty="0"/>
              <a:t>, Sessions Health, </a:t>
            </a:r>
            <a:r>
              <a:rPr lang="en-US" dirty="0" err="1"/>
              <a:t>TheraNest</a:t>
            </a:r>
            <a:r>
              <a:rPr lang="en-US" dirty="0"/>
              <a:t>, Valant, etc.)</a:t>
            </a:r>
          </a:p>
          <a:p>
            <a:pPr marL="228600" indent="-228600">
              <a:buSzPct val="100000"/>
              <a:buChar char="•"/>
            </a:pPr>
            <a:r>
              <a:rPr lang="en-US" dirty="0"/>
              <a:t>Protecting client privacy and confidentiality is essential.</a:t>
            </a:r>
            <a:endParaRPr lang="en-US" dirty="0">
              <a:solidFill>
                <a:srgbClr val="1F2937"/>
              </a:solidFill>
            </a:endParaRPr>
          </a:p>
          <a:p>
            <a:pPr marL="228600" indent="-228600">
              <a:buSzPct val="100000"/>
              <a:buChar char="•"/>
            </a:pPr>
            <a:r>
              <a:rPr lang="en-US" dirty="0">
                <a:solidFill>
                  <a:srgbClr val="1F2937"/>
                </a:solidFill>
              </a:rPr>
              <a:t>Technology should enhance, not replace, the therapeutic relationship.</a:t>
            </a:r>
          </a:p>
          <a:p>
            <a:pPr marL="228600" indent="-228600">
              <a:buSzPct val="100000"/>
              <a:buChar char="•"/>
            </a:pPr>
            <a:r>
              <a:rPr lang="en-US" dirty="0"/>
              <a:t>Technology is changing clients' lives and the issues they bring to therapy.</a:t>
            </a:r>
            <a:endParaRPr lang="en-US" dirty="0">
              <a:solidFill>
                <a:srgbClr val="1F2937"/>
              </a:solidFill>
            </a:endParaRPr>
          </a:p>
          <a:p>
            <a:pPr marL="228600" indent="-228600">
              <a:buSzPct val="100000"/>
              <a:buChar char="•"/>
            </a:pPr>
            <a:r>
              <a:rPr lang="en-US" dirty="0">
                <a:solidFill>
                  <a:srgbClr val="1F2937"/>
                </a:solidFill>
              </a:rPr>
              <a:t>Understand that clients are increasingly using AI to investigate their symptoms, feelings, and experiences.</a:t>
            </a:r>
          </a:p>
          <a:p>
            <a:pPr marL="228600" indent="-228600">
              <a:buSzPct val="100000"/>
              <a:buChar char="•"/>
            </a:pPr>
            <a:r>
              <a:rPr lang="en-US" dirty="0">
                <a:solidFill>
                  <a:srgbClr val="1F2937"/>
                </a:solidFill>
              </a:rPr>
              <a:t>In some cases, AI is being used people’s therapists.</a:t>
            </a:r>
          </a:p>
          <a:p>
            <a:pPr marL="228600" indent="-228600">
              <a:buSzPct val="100000"/>
              <a:buChar char="•"/>
            </a:pPr>
            <a:r>
              <a:rPr lang="en-US" dirty="0">
                <a:solidFill>
                  <a:srgbClr val="1F2937"/>
                </a:solidFill>
              </a:rPr>
              <a:t>A growing number of clients are using digital platforms including BetterHelp, Talkspace, Grow Therapy, Headway, Brightside Health, and Amwell). </a:t>
            </a:r>
          </a:p>
          <a:p>
            <a:pPr marL="228600" indent="-228600">
              <a:buSzPct val="100000"/>
              <a:buChar char="•"/>
            </a:pPr>
            <a:r>
              <a:rPr lang="en-US" dirty="0">
                <a:solidFill>
                  <a:srgbClr val="1F2937"/>
                </a:solidFill>
              </a:rPr>
              <a:t>Learn about apps that can benefit clients (e.g., Calm, Headspace, Insight Timer, Finch, Happify, etc.)</a:t>
            </a:r>
            <a:endParaRPr lang="en-US" dirty="0"/>
          </a:p>
        </p:txBody>
      </p:sp>
      <p:sp>
        <p:nvSpPr>
          <p:cNvPr id="11" name="Text 8"/>
          <p:cNvSpPr/>
          <p:nvPr/>
        </p:nvSpPr>
        <p:spPr>
          <a:xfrm>
            <a:off x="640080" y="6035040"/>
            <a:ext cx="10515600" cy="530352"/>
          </a:xfrm>
          <a:prstGeom prst="rect">
            <a:avLst/>
          </a:prstGeom>
          <a:noFill/>
          <a:ln/>
        </p:spPr>
        <p:txBody>
          <a:bodyPr wrap="square" rtlCol="0" anchor="ctr"/>
          <a:lstStyle/>
          <a:p>
            <a:r>
              <a:rPr lang="en-US" sz="1200" dirty="0"/>
              <a:t>Bertolino, B. (2024). </a:t>
            </a:r>
            <a:r>
              <a:rPr lang="en-US" sz="1200" i="1" dirty="0"/>
              <a:t>The therapist’s notebook for supervision and training: Activities and exercises to improve effectiveness with clients, students, trainees, </a:t>
            </a:r>
          </a:p>
          <a:p>
            <a:r>
              <a:rPr lang="en-US" sz="1200" i="1" dirty="0"/>
              <a:t>     and clinicians</a:t>
            </a:r>
            <a:r>
              <a:rPr lang="en-US" sz="1200" dirty="0"/>
              <a:t>. Routledge.</a:t>
            </a:r>
          </a:p>
        </p:txBody>
      </p:sp>
      <p:sp>
        <p:nvSpPr>
          <p:cNvPr id="25" name="Slide Number Placeholder 0"/>
          <p:cNvSpPr>
            <a:spLocks noGrp="1"/>
          </p:cNvSpPr>
          <p:nvPr>
            <p:ph type="sldNum" sz="quarter" idx="4294967295"/>
          </p:nvPr>
        </p:nvSpPr>
        <p:spPr>
          <a:xfrm>
            <a:off x="11612880" y="6400800"/>
            <a:ext cx="365760" cy="182880"/>
          </a:xfrm>
          <a:prstGeom prst="rect">
            <a:avLst/>
          </a:prstGeom>
          <a:extLst>
            <a:ext uri="{C572A759-6A51-4108-AA02-DFA0A04FC94B}">
              <ma14:wrappingTextBoxFlag xmlns:ma14="http://schemas.microsoft.com/office/mac/drawingml/2011/main" xmlns="" val="0"/>
            </a:ext>
          </a:extLst>
        </p:spPr>
        <p:txBody>
          <a:bodyPr/>
          <a:lstStyle>
            <a:lvl1pPr>
              <a:defRPr sz="1000">
                <a:solidFill>
                  <a:srgbClr val="6B7280"/>
                </a:solidFill>
              </a:defRPr>
            </a:lvl1pPr>
          </a:lstStyle>
          <a:p>
            <a:pPr algn="l"/>
            <a:fld id="{F7021451-1387-4CA6-816F-3879F97B5CBC}" type="slidenum">
              <a:rPr lang="en-US" b="0"/>
              <a:t>14</a:t>
            </a:fld>
            <a:endParaRPr lang="en-US"/>
          </a:p>
        </p:txBody>
      </p:sp>
    </p:spTree>
    <p:extLst>
      <p:ext uri="{BB962C8B-B14F-4D97-AF65-F5344CB8AC3E}">
        <p14:creationId xmlns:p14="http://schemas.microsoft.com/office/powerpoint/2010/main" val="204131289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691F8C-EB7B-3533-FC9A-3C598A0D680D}"/>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BE523EA2-31EC-C373-04CA-2B1C7646FCA0}"/>
              </a:ext>
            </a:extLst>
          </p:cNvPr>
          <p:cNvSpPr/>
          <p:nvPr/>
        </p:nvSpPr>
        <p:spPr>
          <a:xfrm>
            <a:off x="548640" y="411480"/>
            <a:ext cx="8046720" cy="502920"/>
          </a:xfrm>
          <a:prstGeom prst="rect">
            <a:avLst/>
          </a:prstGeom>
          <a:noFill/>
          <a:ln/>
        </p:spPr>
        <p:txBody>
          <a:bodyPr wrap="square" rtlCol="0" anchor="ctr"/>
          <a:lstStyle/>
          <a:p>
            <a:pPr marL="0" indent="0">
              <a:buNone/>
            </a:pPr>
            <a:r>
              <a:rPr lang="en-US" sz="2800" b="1" dirty="0">
                <a:solidFill>
                  <a:srgbClr val="1F2937"/>
                </a:solidFill>
                <a:latin typeface="Aptos Display" pitchFamily="34" charset="0"/>
                <a:ea typeface="Aptos Display" pitchFamily="34" charset="-122"/>
                <a:cs typeface="Aptos Display" pitchFamily="34" charset="-120"/>
              </a:rPr>
              <a:t>Social Media &amp; Mental Health</a:t>
            </a:r>
            <a:endParaRPr lang="en-US" sz="2800" dirty="0"/>
          </a:p>
        </p:txBody>
      </p:sp>
      <p:sp>
        <p:nvSpPr>
          <p:cNvPr id="4" name="Text 2">
            <a:extLst>
              <a:ext uri="{FF2B5EF4-FFF2-40B4-BE49-F238E27FC236}">
                <a16:creationId xmlns:a16="http://schemas.microsoft.com/office/drawing/2014/main" id="{164C75D3-7E4C-84B9-A84D-2162CECFE82E}"/>
              </a:ext>
            </a:extLst>
          </p:cNvPr>
          <p:cNvSpPr/>
          <p:nvPr/>
        </p:nvSpPr>
        <p:spPr>
          <a:xfrm>
            <a:off x="9235440" y="521208"/>
            <a:ext cx="1920240" cy="164592"/>
          </a:xfrm>
          <a:prstGeom prst="rect">
            <a:avLst/>
          </a:prstGeom>
          <a:noFill/>
          <a:ln/>
        </p:spPr>
        <p:txBody>
          <a:bodyPr wrap="square" rtlCol="0" anchor="ctr"/>
          <a:lstStyle/>
          <a:p>
            <a:pPr marL="0" indent="0" algn="ctr">
              <a:buNone/>
            </a:pPr>
            <a:r>
              <a:rPr lang="en-US" sz="1200" b="1" dirty="0">
                <a:solidFill>
                  <a:srgbClr val="FFFFFF"/>
                </a:solidFill>
              </a:rPr>
              <a:t>SAFETY</a:t>
            </a:r>
            <a:endParaRPr lang="en-US" sz="1200" dirty="0"/>
          </a:p>
        </p:txBody>
      </p:sp>
      <p:sp>
        <p:nvSpPr>
          <p:cNvPr id="5" name="Shape 3">
            <a:extLst>
              <a:ext uri="{FF2B5EF4-FFF2-40B4-BE49-F238E27FC236}">
                <a16:creationId xmlns:a16="http://schemas.microsoft.com/office/drawing/2014/main" id="{0D353967-AF19-37EC-5354-CD4765D830B3}"/>
              </a:ext>
            </a:extLst>
          </p:cNvPr>
          <p:cNvSpPr/>
          <p:nvPr/>
        </p:nvSpPr>
        <p:spPr>
          <a:xfrm>
            <a:off x="640080" y="1325880"/>
            <a:ext cx="2011680" cy="4480560"/>
          </a:xfrm>
          <a:prstGeom prst="roundRect">
            <a:avLst>
              <a:gd name="adj" fmla="val 3636"/>
            </a:avLst>
          </a:prstGeom>
          <a:solidFill>
            <a:srgbClr val="FFFFFF"/>
          </a:solidFill>
          <a:ln w="12700">
            <a:solidFill>
              <a:srgbClr val="D6DEE8"/>
            </a:solidFill>
            <a:prstDash val="solid"/>
          </a:ln>
        </p:spPr>
        <p:txBody>
          <a:bodyPr/>
          <a:lstStyle/>
          <a:p>
            <a:endParaRPr lang="en-US"/>
          </a:p>
        </p:txBody>
      </p:sp>
      <p:pic>
        <p:nvPicPr>
          <p:cNvPr id="6" name="Image 0" descr="preencoded.png">
            <a:extLst>
              <a:ext uri="{FF2B5EF4-FFF2-40B4-BE49-F238E27FC236}">
                <a16:creationId xmlns:a16="http://schemas.microsoft.com/office/drawing/2014/main" id="{DCABEE4E-EF80-6798-9EB1-F15BAC5CB1B8}"/>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960120" y="1828800"/>
            <a:ext cx="1325880" cy="1325880"/>
          </a:xfrm>
          <a:prstGeom prst="rect">
            <a:avLst/>
          </a:prstGeom>
        </p:spPr>
      </p:pic>
      <p:sp>
        <p:nvSpPr>
          <p:cNvPr id="7" name="Text 4">
            <a:extLst>
              <a:ext uri="{FF2B5EF4-FFF2-40B4-BE49-F238E27FC236}">
                <a16:creationId xmlns:a16="http://schemas.microsoft.com/office/drawing/2014/main" id="{43B00F58-5A32-A6CD-535B-91AC7EB621F0}"/>
              </a:ext>
            </a:extLst>
          </p:cNvPr>
          <p:cNvSpPr/>
          <p:nvPr/>
        </p:nvSpPr>
        <p:spPr>
          <a:xfrm>
            <a:off x="914400" y="3383280"/>
            <a:ext cx="1463040" cy="228600"/>
          </a:xfrm>
          <a:prstGeom prst="rect">
            <a:avLst/>
          </a:prstGeom>
          <a:noFill/>
          <a:ln/>
        </p:spPr>
        <p:txBody>
          <a:bodyPr wrap="square" rtlCol="0" anchor="ctr"/>
          <a:lstStyle/>
          <a:p>
            <a:pPr marL="0" indent="0" algn="ctr">
              <a:buNone/>
            </a:pPr>
            <a:r>
              <a:rPr lang="en-US" sz="1600" b="1" dirty="0">
                <a:solidFill>
                  <a:srgbClr val="1F4E79"/>
                </a:solidFill>
              </a:rPr>
              <a:t>Why it matters</a:t>
            </a:r>
            <a:endParaRPr lang="en-US" sz="1600" dirty="0"/>
          </a:p>
        </p:txBody>
      </p:sp>
      <p:sp>
        <p:nvSpPr>
          <p:cNvPr id="8" name="Text 5">
            <a:extLst>
              <a:ext uri="{FF2B5EF4-FFF2-40B4-BE49-F238E27FC236}">
                <a16:creationId xmlns:a16="http://schemas.microsoft.com/office/drawing/2014/main" id="{A23B6662-CCDB-902A-7983-A85FD04198F7}"/>
              </a:ext>
            </a:extLst>
          </p:cNvPr>
          <p:cNvSpPr/>
          <p:nvPr/>
        </p:nvSpPr>
        <p:spPr>
          <a:xfrm>
            <a:off x="868680" y="3703320"/>
            <a:ext cx="1554480" cy="1463040"/>
          </a:xfrm>
          <a:prstGeom prst="rect">
            <a:avLst/>
          </a:prstGeom>
          <a:noFill/>
          <a:ln/>
        </p:spPr>
        <p:txBody>
          <a:bodyPr wrap="square" rtlCol="0" anchor="ctr"/>
          <a:lstStyle/>
          <a:p>
            <a:pPr marL="0" indent="0" algn="ctr">
              <a:buNone/>
            </a:pPr>
            <a:r>
              <a:rPr lang="en-US" sz="1300" dirty="0">
                <a:solidFill>
                  <a:srgbClr val="1F2937"/>
                </a:solidFill>
              </a:rPr>
              <a:t>Social media use is directly correlated with mental health and well-being.</a:t>
            </a:r>
            <a:endParaRPr lang="en-US" sz="1300" dirty="0"/>
          </a:p>
        </p:txBody>
      </p:sp>
      <p:sp>
        <p:nvSpPr>
          <p:cNvPr id="9" name="Shape 6">
            <a:extLst>
              <a:ext uri="{FF2B5EF4-FFF2-40B4-BE49-F238E27FC236}">
                <a16:creationId xmlns:a16="http://schemas.microsoft.com/office/drawing/2014/main" id="{01E74093-A87F-275C-6794-2F5D74948413}"/>
              </a:ext>
            </a:extLst>
          </p:cNvPr>
          <p:cNvSpPr/>
          <p:nvPr/>
        </p:nvSpPr>
        <p:spPr>
          <a:xfrm>
            <a:off x="2880360" y="1325880"/>
            <a:ext cx="8641080" cy="4480560"/>
          </a:xfrm>
          <a:prstGeom prst="roundRect">
            <a:avLst>
              <a:gd name="adj" fmla="val 1633"/>
            </a:avLst>
          </a:prstGeom>
          <a:solidFill>
            <a:srgbClr val="FFFFFF"/>
          </a:solidFill>
          <a:ln w="12700">
            <a:solidFill>
              <a:srgbClr val="D6DEE8"/>
            </a:solidFill>
            <a:prstDash val="solid"/>
          </a:ln>
          <a:effectLst>
            <a:outerShdw blurRad="12700" dist="12700" dir="2700000" algn="bl" rotWithShape="0">
              <a:srgbClr val="000000">
                <a:alpha val="10000"/>
              </a:srgbClr>
            </a:outerShdw>
          </a:effectLst>
        </p:spPr>
        <p:txBody>
          <a:bodyPr/>
          <a:lstStyle/>
          <a:p>
            <a:endParaRPr lang="en-US"/>
          </a:p>
        </p:txBody>
      </p:sp>
      <p:sp>
        <p:nvSpPr>
          <p:cNvPr id="10" name="Text 7">
            <a:extLst>
              <a:ext uri="{FF2B5EF4-FFF2-40B4-BE49-F238E27FC236}">
                <a16:creationId xmlns:a16="http://schemas.microsoft.com/office/drawing/2014/main" id="{3919F28E-6DBE-FAFC-776D-D7E922ECE964}"/>
              </a:ext>
            </a:extLst>
          </p:cNvPr>
          <p:cNvSpPr/>
          <p:nvPr/>
        </p:nvSpPr>
        <p:spPr>
          <a:xfrm>
            <a:off x="3154680" y="1691640"/>
            <a:ext cx="8046720" cy="3794760"/>
          </a:xfrm>
          <a:prstGeom prst="rect">
            <a:avLst/>
          </a:prstGeom>
          <a:noFill/>
          <a:ln/>
        </p:spPr>
        <p:txBody>
          <a:bodyPr wrap="square" lIns="50800" tIns="50800" rIns="50800" bIns="50800" rtlCol="0" anchor="t"/>
          <a:lstStyle/>
          <a:p>
            <a:pPr marL="228600" indent="-228600">
              <a:buSzPct val="100000"/>
              <a:buFontTx/>
              <a:buChar char="•"/>
            </a:pPr>
            <a:r>
              <a:rPr lang="en-US" b="1" dirty="0">
                <a:solidFill>
                  <a:srgbClr val="1F2937"/>
                </a:solidFill>
              </a:rPr>
              <a:t>Girls: </a:t>
            </a:r>
            <a:r>
              <a:rPr lang="en-US" dirty="0">
                <a:solidFill>
                  <a:srgbClr val="1F2937"/>
                </a:solidFill>
              </a:rPr>
              <a:t>More vulnerable to the social and relational consequences of social media, particularly appearance comparisons, social evaluation, exclusion, and relational aggression.</a:t>
            </a:r>
          </a:p>
          <a:p>
            <a:pPr marL="228600" indent="-228600">
              <a:buSzPct val="100000"/>
              <a:buFontTx/>
              <a:buChar char="•"/>
            </a:pPr>
            <a:r>
              <a:rPr lang="en-US" b="1" dirty="0">
                <a:solidFill>
                  <a:srgbClr val="1F2937"/>
                </a:solidFill>
              </a:rPr>
              <a:t>Boys:</a:t>
            </a:r>
            <a:r>
              <a:rPr lang="en-US" dirty="0">
                <a:solidFill>
                  <a:srgbClr val="1F2937"/>
                </a:solidFill>
              </a:rPr>
              <a:t> More vulnerable to problems associated with excessive gaming, pornography, online immersion, and withdrawal from real-world activities and relationships.</a:t>
            </a:r>
          </a:p>
          <a:p>
            <a:pPr marL="228600" indent="-228600">
              <a:buSzPct val="100000"/>
              <a:buFontTx/>
              <a:buChar char="•"/>
            </a:pPr>
            <a:r>
              <a:rPr lang="en-US" dirty="0">
                <a:solidFill>
                  <a:srgbClr val="1F2937"/>
                </a:solidFill>
              </a:rPr>
              <a:t>There are four mechanisms that affects both girls and boys:</a:t>
            </a:r>
          </a:p>
          <a:p>
            <a:pPr marL="685800" lvl="1" indent="-228600">
              <a:buSzPct val="100000"/>
              <a:buFontTx/>
              <a:buChar char="•"/>
            </a:pPr>
            <a:r>
              <a:rPr lang="en-US" sz="1600" dirty="0">
                <a:solidFill>
                  <a:srgbClr val="1F2937"/>
                </a:solidFill>
              </a:rPr>
              <a:t>Social deprivation: Less time spent in face-to-face interaction, friendship, and unsupervised play.</a:t>
            </a:r>
          </a:p>
          <a:p>
            <a:pPr marL="685800" lvl="1" indent="-228600">
              <a:buSzPct val="100000"/>
              <a:buFontTx/>
              <a:buChar char="•"/>
            </a:pPr>
            <a:r>
              <a:rPr lang="en-US" sz="1600" dirty="0">
                <a:solidFill>
                  <a:srgbClr val="1F2937"/>
                </a:solidFill>
              </a:rPr>
              <a:t>Sleep deprivation: Smartphone and social media use interfere with healthy sleep.</a:t>
            </a:r>
          </a:p>
          <a:p>
            <a:pPr marL="685800" lvl="1" indent="-228600">
              <a:buSzPct val="100000"/>
              <a:buFontTx/>
              <a:buChar char="•"/>
            </a:pPr>
            <a:r>
              <a:rPr lang="en-US" sz="1600" dirty="0">
                <a:solidFill>
                  <a:srgbClr val="1F2937"/>
                </a:solidFill>
              </a:rPr>
              <a:t>Attention fragmentation: Notifications, multitasking, and constant digital stimulation disrupt sustained attention.</a:t>
            </a:r>
          </a:p>
          <a:p>
            <a:pPr marL="685800" lvl="1" indent="-228600">
              <a:buSzPct val="100000"/>
              <a:buFontTx/>
              <a:buChar char="•"/>
            </a:pPr>
            <a:r>
              <a:rPr lang="en-US" sz="1600" dirty="0">
                <a:solidFill>
                  <a:srgbClr val="1F2937"/>
                </a:solidFill>
              </a:rPr>
              <a:t>Addiction: Some digital platforms encourage compulsive use through reward-based engagement mechanisms. (Haidt, 2024)</a:t>
            </a:r>
          </a:p>
          <a:p>
            <a:pPr marL="228600" indent="-228600">
              <a:buSzPct val="100000"/>
              <a:buChar char="•"/>
            </a:pPr>
            <a:endParaRPr lang="en-US" dirty="0"/>
          </a:p>
        </p:txBody>
      </p:sp>
      <p:sp>
        <p:nvSpPr>
          <p:cNvPr id="25" name="Slide Number Placeholder 0">
            <a:extLst>
              <a:ext uri="{FF2B5EF4-FFF2-40B4-BE49-F238E27FC236}">
                <a16:creationId xmlns:a16="http://schemas.microsoft.com/office/drawing/2014/main" id="{672AB342-DAE3-9D23-0081-1D00DB96CC02}"/>
              </a:ext>
            </a:extLst>
          </p:cNvPr>
          <p:cNvSpPr>
            <a:spLocks noGrp="1"/>
          </p:cNvSpPr>
          <p:nvPr>
            <p:ph type="sldNum" sz="quarter" idx="4294967295"/>
          </p:nvPr>
        </p:nvSpPr>
        <p:spPr>
          <a:xfrm>
            <a:off x="11612880" y="6400800"/>
            <a:ext cx="365760" cy="182880"/>
          </a:xfrm>
          <a:prstGeom prst="rect">
            <a:avLst/>
          </a:prstGeom>
          <a:extLst>
            <a:ext uri="{C572A759-6A51-4108-AA02-DFA0A04FC94B}">
              <ma14:wrappingTextBoxFlag xmlns:ma14="http://schemas.microsoft.com/office/mac/drawingml/2011/main" xmlns="" val="0"/>
            </a:ext>
          </a:extLst>
        </p:spPr>
        <p:txBody>
          <a:bodyPr/>
          <a:lstStyle>
            <a:lvl1pPr>
              <a:defRPr sz="1000">
                <a:solidFill>
                  <a:srgbClr val="6B7280"/>
                </a:solidFill>
              </a:defRPr>
            </a:lvl1pPr>
          </a:lstStyle>
          <a:p>
            <a:pPr algn="l"/>
            <a:fld id="{F7021451-1387-4CA6-816F-3879F97B5CBC}" type="slidenum">
              <a:rPr lang="en-US" b="0"/>
              <a:t>15</a:t>
            </a:fld>
            <a:endParaRPr lang="en-US"/>
          </a:p>
        </p:txBody>
      </p:sp>
      <p:sp>
        <p:nvSpPr>
          <p:cNvPr id="3" name="TextBox 2">
            <a:extLst>
              <a:ext uri="{FF2B5EF4-FFF2-40B4-BE49-F238E27FC236}">
                <a16:creationId xmlns:a16="http://schemas.microsoft.com/office/drawing/2014/main" id="{080FE7A5-782E-95D7-4FC8-38BBE9CDD112}"/>
              </a:ext>
            </a:extLst>
          </p:cNvPr>
          <p:cNvSpPr txBox="1"/>
          <p:nvPr/>
        </p:nvSpPr>
        <p:spPr>
          <a:xfrm>
            <a:off x="717176" y="6015318"/>
            <a:ext cx="10112189" cy="523220"/>
          </a:xfrm>
          <a:prstGeom prst="rect">
            <a:avLst/>
          </a:prstGeom>
          <a:noFill/>
        </p:spPr>
        <p:txBody>
          <a:bodyPr wrap="square" rtlCol="0">
            <a:spAutoFit/>
          </a:bodyPr>
          <a:lstStyle/>
          <a:p>
            <a:r>
              <a:rPr lang="en-US" sz="1400" dirty="0"/>
              <a:t>Haidt, J. (2024). </a:t>
            </a:r>
            <a:r>
              <a:rPr lang="en-US" sz="1400" i="1" dirty="0"/>
              <a:t>The anxious generation: How the great rewiring of childhood is causing an epidemic of mental illness</a:t>
            </a:r>
            <a:r>
              <a:rPr lang="en-US" sz="1400" dirty="0"/>
              <a:t>. Penguin </a:t>
            </a:r>
          </a:p>
          <a:p>
            <a:r>
              <a:rPr lang="en-US" sz="1400" dirty="0"/>
              <a:t>     Press.</a:t>
            </a:r>
          </a:p>
        </p:txBody>
      </p:sp>
    </p:spTree>
    <p:extLst>
      <p:ext uri="{BB962C8B-B14F-4D97-AF65-F5344CB8AC3E}">
        <p14:creationId xmlns:p14="http://schemas.microsoft.com/office/powerpoint/2010/main" val="61944278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548640" y="411480"/>
            <a:ext cx="8046720" cy="640080"/>
          </a:xfrm>
          <a:prstGeom prst="rect">
            <a:avLst/>
          </a:prstGeom>
          <a:noFill/>
          <a:ln/>
        </p:spPr>
        <p:txBody>
          <a:bodyPr wrap="square" rtlCol="0" anchor="ctr"/>
          <a:lstStyle/>
          <a:p>
            <a:pPr marL="0" indent="0">
              <a:buNone/>
            </a:pPr>
            <a:r>
              <a:rPr lang="en-US" sz="3600" b="1" dirty="0">
                <a:solidFill>
                  <a:srgbClr val="1F2937"/>
                </a:solidFill>
                <a:latin typeface="Aptos Display" pitchFamily="34" charset="0"/>
                <a:ea typeface="Aptos Display" pitchFamily="34" charset="-122"/>
                <a:cs typeface="Aptos Display" pitchFamily="34" charset="-120"/>
              </a:rPr>
              <a:t>5. Engage in Deliberate Practice</a:t>
            </a:r>
            <a:endParaRPr lang="en-US" sz="3600" dirty="0"/>
          </a:p>
        </p:txBody>
      </p:sp>
      <p:sp>
        <p:nvSpPr>
          <p:cNvPr id="3" name="Shape 1"/>
          <p:cNvSpPr/>
          <p:nvPr/>
        </p:nvSpPr>
        <p:spPr>
          <a:xfrm>
            <a:off x="9098280" y="457200"/>
            <a:ext cx="2194560" cy="347472"/>
          </a:xfrm>
          <a:prstGeom prst="roundRect">
            <a:avLst>
              <a:gd name="adj" fmla="val 21053"/>
            </a:avLst>
          </a:prstGeom>
          <a:solidFill>
            <a:srgbClr val="1F4E79"/>
          </a:solidFill>
          <a:ln w="12700">
            <a:solidFill>
              <a:srgbClr val="1F4E79"/>
            </a:solidFill>
            <a:prstDash val="solid"/>
          </a:ln>
        </p:spPr>
        <p:txBody>
          <a:bodyPr/>
          <a:lstStyle/>
          <a:p>
            <a:endParaRPr lang="en-US"/>
          </a:p>
        </p:txBody>
      </p:sp>
      <p:sp>
        <p:nvSpPr>
          <p:cNvPr id="4" name="Text 2"/>
          <p:cNvSpPr/>
          <p:nvPr/>
        </p:nvSpPr>
        <p:spPr>
          <a:xfrm>
            <a:off x="9235440" y="521208"/>
            <a:ext cx="1920240" cy="164592"/>
          </a:xfrm>
          <a:prstGeom prst="rect">
            <a:avLst/>
          </a:prstGeom>
          <a:noFill/>
          <a:ln/>
        </p:spPr>
        <p:txBody>
          <a:bodyPr wrap="square" rtlCol="0" anchor="ctr"/>
          <a:lstStyle/>
          <a:p>
            <a:pPr marL="0" indent="0" algn="ctr">
              <a:buNone/>
            </a:pPr>
            <a:r>
              <a:rPr lang="en-US" sz="1200" b="1" dirty="0">
                <a:solidFill>
                  <a:srgbClr val="FFFFFF"/>
                </a:solidFill>
              </a:rPr>
              <a:t>Professional Discipline</a:t>
            </a:r>
            <a:endParaRPr lang="en-US" sz="1200" dirty="0"/>
          </a:p>
        </p:txBody>
      </p:sp>
      <p:sp>
        <p:nvSpPr>
          <p:cNvPr id="5" name="Shape 3"/>
          <p:cNvSpPr/>
          <p:nvPr/>
        </p:nvSpPr>
        <p:spPr>
          <a:xfrm>
            <a:off x="640080" y="1325880"/>
            <a:ext cx="2011680" cy="4480560"/>
          </a:xfrm>
          <a:prstGeom prst="roundRect">
            <a:avLst>
              <a:gd name="adj" fmla="val 3636"/>
            </a:avLst>
          </a:prstGeom>
          <a:solidFill>
            <a:srgbClr val="FFFFFF"/>
          </a:solidFill>
          <a:ln w="12700">
            <a:solidFill>
              <a:srgbClr val="D6DEE8"/>
            </a:solidFill>
            <a:prstDash val="solid"/>
          </a:ln>
        </p:spPr>
        <p:txBody>
          <a:bodyPr/>
          <a:lstStyle/>
          <a:p>
            <a:endParaRPr lang="en-US"/>
          </a:p>
        </p:txBody>
      </p:sp>
      <p:pic>
        <p:nvPicPr>
          <p:cNvPr id="6"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960120" y="1828800"/>
            <a:ext cx="1325880" cy="1325880"/>
          </a:xfrm>
          <a:prstGeom prst="rect">
            <a:avLst/>
          </a:prstGeom>
        </p:spPr>
      </p:pic>
      <p:sp>
        <p:nvSpPr>
          <p:cNvPr id="7" name="Text 4"/>
          <p:cNvSpPr/>
          <p:nvPr/>
        </p:nvSpPr>
        <p:spPr>
          <a:xfrm>
            <a:off x="914400" y="3383280"/>
            <a:ext cx="1463040" cy="228600"/>
          </a:xfrm>
          <a:prstGeom prst="rect">
            <a:avLst/>
          </a:prstGeom>
          <a:noFill/>
          <a:ln/>
        </p:spPr>
        <p:txBody>
          <a:bodyPr wrap="square" rtlCol="0" anchor="ctr"/>
          <a:lstStyle/>
          <a:p>
            <a:pPr marL="0" indent="0" algn="ctr">
              <a:buNone/>
            </a:pPr>
            <a:r>
              <a:rPr lang="en-US" sz="1600" b="1" dirty="0">
                <a:solidFill>
                  <a:srgbClr val="1F4E79"/>
                </a:solidFill>
              </a:rPr>
              <a:t>Why it matters</a:t>
            </a:r>
            <a:endParaRPr lang="en-US" sz="1600" dirty="0"/>
          </a:p>
        </p:txBody>
      </p:sp>
      <p:sp>
        <p:nvSpPr>
          <p:cNvPr id="8" name="Text 5"/>
          <p:cNvSpPr/>
          <p:nvPr/>
        </p:nvSpPr>
        <p:spPr>
          <a:xfrm>
            <a:off x="868680" y="3703320"/>
            <a:ext cx="1554480" cy="1463040"/>
          </a:xfrm>
          <a:prstGeom prst="rect">
            <a:avLst/>
          </a:prstGeom>
          <a:noFill/>
          <a:ln/>
        </p:spPr>
        <p:txBody>
          <a:bodyPr wrap="square" rtlCol="0" anchor="ctr"/>
          <a:lstStyle/>
          <a:p>
            <a:pPr marL="0" indent="0" algn="ctr">
              <a:buNone/>
            </a:pPr>
            <a:r>
              <a:rPr lang="en-US" sz="1300" dirty="0">
                <a:solidFill>
                  <a:srgbClr val="1F2937"/>
                </a:solidFill>
              </a:rPr>
              <a:t>The instrument of therapy is the therapist; maintenance matters.</a:t>
            </a:r>
            <a:endParaRPr lang="en-US" sz="1300" dirty="0"/>
          </a:p>
        </p:txBody>
      </p:sp>
      <p:sp>
        <p:nvSpPr>
          <p:cNvPr id="9" name="Shape 6"/>
          <p:cNvSpPr/>
          <p:nvPr/>
        </p:nvSpPr>
        <p:spPr>
          <a:xfrm>
            <a:off x="2880360" y="1325880"/>
            <a:ext cx="8641080" cy="4480560"/>
          </a:xfrm>
          <a:prstGeom prst="roundRect">
            <a:avLst>
              <a:gd name="adj" fmla="val 1633"/>
            </a:avLst>
          </a:prstGeom>
          <a:solidFill>
            <a:srgbClr val="FFFFFF"/>
          </a:solidFill>
          <a:ln w="12700">
            <a:solidFill>
              <a:srgbClr val="D6DEE8"/>
            </a:solidFill>
            <a:prstDash val="solid"/>
          </a:ln>
          <a:effectLst>
            <a:outerShdw blurRad="12700" dist="12700" dir="2700000" algn="bl" rotWithShape="0">
              <a:srgbClr val="000000">
                <a:alpha val="10000"/>
              </a:srgbClr>
            </a:outerShdw>
          </a:effectLst>
        </p:spPr>
        <p:txBody>
          <a:bodyPr/>
          <a:lstStyle/>
          <a:p>
            <a:endParaRPr lang="en-US"/>
          </a:p>
        </p:txBody>
      </p:sp>
      <p:sp>
        <p:nvSpPr>
          <p:cNvPr id="10" name="Text 7"/>
          <p:cNvSpPr/>
          <p:nvPr/>
        </p:nvSpPr>
        <p:spPr>
          <a:xfrm>
            <a:off x="3154680" y="1572768"/>
            <a:ext cx="8046720" cy="3913632"/>
          </a:xfrm>
          <a:prstGeom prst="rect">
            <a:avLst/>
          </a:prstGeom>
          <a:noFill/>
          <a:ln/>
        </p:spPr>
        <p:txBody>
          <a:bodyPr wrap="square" lIns="50800" tIns="50800" rIns="50800" bIns="50800" rtlCol="0" anchor="t"/>
          <a:lstStyle/>
          <a:p>
            <a:pPr marL="228600" indent="-228600">
              <a:buSzPct val="100000"/>
              <a:buChar char="•"/>
            </a:pPr>
            <a:r>
              <a:rPr lang="en-US" sz="1900" dirty="0">
                <a:solidFill>
                  <a:srgbClr val="1F2937"/>
                </a:solidFill>
              </a:rPr>
              <a:t>To improve your effectiveness and outcomes you must first establish a baseline for your practice. Use your Imagine data as a starting point.</a:t>
            </a:r>
          </a:p>
          <a:p>
            <a:pPr marL="228600" indent="-228600">
              <a:buSzPct val="100000"/>
              <a:buChar char="•"/>
            </a:pPr>
            <a:r>
              <a:rPr lang="en-US" sz="1900" dirty="0">
                <a:solidFill>
                  <a:srgbClr val="1F2937"/>
                </a:solidFill>
              </a:rPr>
              <a:t>Work with your supervisor to establish a plan to improve your effectiveness. This is done by pushing beyond your already existing skill set and competence.</a:t>
            </a:r>
          </a:p>
          <a:p>
            <a:pPr marL="228600" indent="-228600">
              <a:buSzPct val="100000"/>
              <a:buChar char="•"/>
            </a:pPr>
            <a:r>
              <a:rPr lang="en-US" sz="1900" dirty="0">
                <a:solidFill>
                  <a:srgbClr val="1F2937"/>
                </a:solidFill>
              </a:rPr>
              <a:t>Deliberate practice (DP) is the primary method for improving one’s skills. It is a structured, effortful approach to skill development in which therapists intentionally work on improving specific clinical skills through focused repetition, immediate feedback, and ongoing refinement, rather than relying on routine experience alone.</a:t>
            </a:r>
          </a:p>
          <a:p>
            <a:pPr marL="228600" indent="-228600">
              <a:buSzPct val="100000"/>
              <a:buChar char="•"/>
            </a:pPr>
            <a:r>
              <a:rPr lang="en-US" sz="1900" dirty="0">
                <a:solidFill>
                  <a:srgbClr val="1F2937"/>
                </a:solidFill>
              </a:rPr>
              <a:t>DP targets specific therapist skills (e.g., empathy, alliance repair, case conceptualization). It involves clear performance goals, real-time or structured feedback (e.g., supervision, outcome data, recordings), and repeated practice with reflection and adjustment.</a:t>
            </a:r>
            <a:endParaRPr lang="en-US" sz="1900" dirty="0"/>
          </a:p>
        </p:txBody>
      </p:sp>
      <p:sp>
        <p:nvSpPr>
          <p:cNvPr id="11" name="Text 8"/>
          <p:cNvSpPr/>
          <p:nvPr/>
        </p:nvSpPr>
        <p:spPr>
          <a:xfrm>
            <a:off x="594360" y="6035040"/>
            <a:ext cx="10515600" cy="530352"/>
          </a:xfrm>
          <a:prstGeom prst="rect">
            <a:avLst/>
          </a:prstGeom>
          <a:noFill/>
          <a:ln/>
        </p:spPr>
        <p:txBody>
          <a:bodyPr wrap="square" rtlCol="0" anchor="ctr"/>
          <a:lstStyle/>
          <a:p>
            <a:pPr marL="0" indent="0">
              <a:buNone/>
            </a:pPr>
            <a:r>
              <a:rPr lang="en-US" sz="1200" dirty="0"/>
              <a:t>Chow, D., Miller, S. D., Seidel, J. A., Kane, R. T., Thornton, J. A., &amp; Andrews, W. P. (2015).The role of deliberate practice in the development of highly effective </a:t>
            </a:r>
          </a:p>
          <a:p>
            <a:pPr marL="0" indent="0">
              <a:buNone/>
            </a:pPr>
            <a:r>
              <a:rPr lang="en-US" sz="1200" dirty="0"/>
              <a:t>     psychotherapists</a:t>
            </a:r>
            <a:r>
              <a:rPr lang="en-US" sz="1200" i="1" dirty="0"/>
              <a:t>. Psychotherapy, 52</a:t>
            </a:r>
            <a:r>
              <a:rPr lang="en-US" sz="1200" dirty="0"/>
              <a:t>(3), 337–345.</a:t>
            </a:r>
          </a:p>
          <a:p>
            <a:pPr marL="0" indent="0">
              <a:buNone/>
            </a:pPr>
            <a:r>
              <a:rPr lang="en-US" sz="1200" dirty="0"/>
              <a:t>Rousmaniere, T. (2017). </a:t>
            </a:r>
            <a:r>
              <a:rPr lang="en-US" sz="1200" i="1" dirty="0"/>
              <a:t>Deliberate practice for psychotherapists: A guide to improving clinical effectiveness</a:t>
            </a:r>
            <a:r>
              <a:rPr lang="en-US" sz="1200" dirty="0"/>
              <a:t>. Routledge.</a:t>
            </a:r>
          </a:p>
        </p:txBody>
      </p:sp>
      <p:sp>
        <p:nvSpPr>
          <p:cNvPr id="25" name="Slide Number Placeholder 0"/>
          <p:cNvSpPr>
            <a:spLocks noGrp="1"/>
          </p:cNvSpPr>
          <p:nvPr>
            <p:ph type="sldNum" sz="quarter" idx="4294967295"/>
          </p:nvPr>
        </p:nvSpPr>
        <p:spPr>
          <a:xfrm>
            <a:off x="11612880" y="6400800"/>
            <a:ext cx="365760" cy="182880"/>
          </a:xfrm>
          <a:prstGeom prst="rect">
            <a:avLst/>
          </a:prstGeom>
          <a:extLst>
            <a:ext uri="{C572A759-6A51-4108-AA02-DFA0A04FC94B}">
              <ma14:wrappingTextBoxFlag xmlns:ma14="http://schemas.microsoft.com/office/mac/drawingml/2011/main" xmlns="" val="0"/>
            </a:ext>
          </a:extLst>
        </p:spPr>
        <p:txBody>
          <a:bodyPr/>
          <a:lstStyle>
            <a:lvl1pPr>
              <a:defRPr sz="1000">
                <a:solidFill>
                  <a:srgbClr val="6B7280"/>
                </a:solidFill>
              </a:defRPr>
            </a:lvl1pPr>
          </a:lstStyle>
          <a:p>
            <a:pPr algn="l"/>
            <a:fld id="{F7021451-1387-4CA6-816F-3879F97B5CBC}" type="slidenum">
              <a:rPr lang="en-US" b="0"/>
              <a:t>16</a:t>
            </a:fld>
            <a:endParaRPr lang="en-US"/>
          </a:p>
        </p:txBody>
      </p:sp>
    </p:spTree>
    <p:extLst>
      <p:ext uri="{BB962C8B-B14F-4D97-AF65-F5344CB8AC3E}">
        <p14:creationId xmlns:p14="http://schemas.microsoft.com/office/powerpoint/2010/main" val="30507052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32007C-998A-6F00-ED80-04BC45B86889}"/>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119013CE-E117-FA3B-A4B8-70784517C0AD}"/>
              </a:ext>
            </a:extLst>
          </p:cNvPr>
          <p:cNvSpPr/>
          <p:nvPr/>
        </p:nvSpPr>
        <p:spPr>
          <a:xfrm>
            <a:off x="548639" y="411480"/>
            <a:ext cx="9435869" cy="502920"/>
          </a:xfrm>
          <a:prstGeom prst="rect">
            <a:avLst/>
          </a:prstGeom>
          <a:noFill/>
          <a:ln/>
        </p:spPr>
        <p:txBody>
          <a:bodyPr wrap="square" rtlCol="0" anchor="ctr"/>
          <a:lstStyle/>
          <a:p>
            <a:pPr marL="0" indent="0">
              <a:buNone/>
            </a:pPr>
            <a:r>
              <a:rPr lang="en-US" sz="3200" b="1" dirty="0"/>
              <a:t>Therapist Improvement with Time and Experience</a:t>
            </a:r>
          </a:p>
        </p:txBody>
      </p:sp>
      <p:sp>
        <p:nvSpPr>
          <p:cNvPr id="5" name="Shape 3">
            <a:extLst>
              <a:ext uri="{FF2B5EF4-FFF2-40B4-BE49-F238E27FC236}">
                <a16:creationId xmlns:a16="http://schemas.microsoft.com/office/drawing/2014/main" id="{4EF628A3-6908-39A3-B8DB-C09BA5AE89B5}"/>
              </a:ext>
            </a:extLst>
          </p:cNvPr>
          <p:cNvSpPr/>
          <p:nvPr/>
        </p:nvSpPr>
        <p:spPr>
          <a:xfrm>
            <a:off x="640080" y="1234440"/>
            <a:ext cx="5394960" cy="4754880"/>
          </a:xfrm>
          <a:prstGeom prst="roundRect">
            <a:avLst>
              <a:gd name="adj" fmla="val 1538"/>
            </a:avLst>
          </a:prstGeom>
          <a:solidFill>
            <a:srgbClr val="FFFFFF"/>
          </a:solidFill>
          <a:ln w="12700">
            <a:solidFill>
              <a:srgbClr val="D6DEE8"/>
            </a:solidFill>
            <a:prstDash val="solid"/>
          </a:ln>
          <a:effectLst>
            <a:outerShdw blurRad="12700" dist="12700" dir="2700000" algn="bl" rotWithShape="0">
              <a:srgbClr val="000000">
                <a:alpha val="12000"/>
              </a:srgbClr>
            </a:outerShdw>
          </a:effectLst>
        </p:spPr>
        <p:txBody>
          <a:bodyPr/>
          <a:lstStyle/>
          <a:p>
            <a:pPr marL="342900" indent="-342900">
              <a:lnSpc>
                <a:spcPct val="110000"/>
              </a:lnSpc>
              <a:spcBef>
                <a:spcPts val="600"/>
              </a:spcBef>
              <a:buClr>
                <a:schemeClr val="tx1"/>
              </a:buClr>
              <a:buFont typeface="Arial" panose="020B0604020202020204" pitchFamily="34" charset="0"/>
              <a:buChar char="•"/>
              <a:defRPr/>
            </a:pPr>
            <a:r>
              <a:rPr lang="en-US" sz="2400" dirty="0">
                <a:latin typeface="+mj-lt"/>
                <a:cs typeface="Arial" panose="020B0604020202020204" pitchFamily="34" charset="0"/>
              </a:rPr>
              <a:t>The largest study to date on the effect of experience on outcome.</a:t>
            </a:r>
          </a:p>
          <a:p>
            <a:pPr marL="342900" indent="-342900">
              <a:lnSpc>
                <a:spcPct val="110000"/>
              </a:lnSpc>
              <a:spcBef>
                <a:spcPts val="600"/>
              </a:spcBef>
              <a:buClr>
                <a:schemeClr val="tx1"/>
              </a:buClr>
              <a:buFont typeface="Arial" panose="020B0604020202020204" pitchFamily="34" charset="0"/>
              <a:buChar char="•"/>
              <a:defRPr/>
            </a:pPr>
            <a:r>
              <a:rPr lang="en-US" sz="2400" dirty="0">
                <a:latin typeface="+mj-lt"/>
                <a:cs typeface="Arial" panose="020B0604020202020204" pitchFamily="34" charset="0"/>
              </a:rPr>
              <a:t>170 therapists followed for 17 years.</a:t>
            </a:r>
          </a:p>
          <a:p>
            <a:pPr marL="342900" indent="-342900">
              <a:lnSpc>
                <a:spcPct val="110000"/>
              </a:lnSpc>
              <a:spcBef>
                <a:spcPts val="600"/>
              </a:spcBef>
              <a:buClr>
                <a:schemeClr val="tx1"/>
              </a:buClr>
              <a:buFont typeface="Arial" panose="020B0604020202020204" pitchFamily="34" charset="0"/>
              <a:buChar char="•"/>
              <a:defRPr/>
            </a:pPr>
            <a:r>
              <a:rPr lang="en-US" sz="2400" dirty="0">
                <a:latin typeface="+mj-lt"/>
                <a:cs typeface="Arial" panose="020B0604020202020204" pitchFamily="34" charset="0"/>
              </a:rPr>
              <a:t>Question: Do therapists improve over time in terms of effectiveness with more experience and training?</a:t>
            </a:r>
          </a:p>
          <a:p>
            <a:pPr marL="342900" indent="-342900">
              <a:lnSpc>
                <a:spcPct val="110000"/>
              </a:lnSpc>
              <a:spcBef>
                <a:spcPts val="600"/>
              </a:spcBef>
              <a:buClr>
                <a:schemeClr val="tx1"/>
              </a:buClr>
              <a:buFont typeface="Arial" panose="020B0604020202020204" pitchFamily="34" charset="0"/>
              <a:buChar char="•"/>
              <a:defRPr/>
            </a:pPr>
            <a:r>
              <a:rPr lang="en-US" sz="2400" dirty="0">
                <a:latin typeface="+mj-lt"/>
                <a:cs typeface="Arial" panose="020B0604020202020204" pitchFamily="34" charset="0"/>
              </a:rPr>
              <a:t>The answer: No.</a:t>
            </a:r>
          </a:p>
          <a:p>
            <a:pPr marL="342900" indent="-342900">
              <a:lnSpc>
                <a:spcPct val="110000"/>
              </a:lnSpc>
              <a:spcBef>
                <a:spcPts val="600"/>
              </a:spcBef>
              <a:buClr>
                <a:schemeClr val="tx1"/>
              </a:buClr>
              <a:buFont typeface="Arial" panose="020B0604020202020204" pitchFamily="34" charset="0"/>
              <a:buChar char="•"/>
              <a:defRPr/>
            </a:pPr>
            <a:r>
              <a:rPr lang="en-US" sz="2400" dirty="0">
                <a:latin typeface="+mj-lt"/>
                <a:cs typeface="Arial" panose="020B0604020202020204" pitchFamily="34" charset="0"/>
              </a:rPr>
              <a:t>On average therapists’ outcomes declined over time.</a:t>
            </a:r>
          </a:p>
        </p:txBody>
      </p:sp>
      <p:sp>
        <p:nvSpPr>
          <p:cNvPr id="6" name="Shape 4">
            <a:extLst>
              <a:ext uri="{FF2B5EF4-FFF2-40B4-BE49-F238E27FC236}">
                <a16:creationId xmlns:a16="http://schemas.microsoft.com/office/drawing/2014/main" id="{41F75649-2BEC-9BBD-5A1A-3549B92210ED}"/>
              </a:ext>
            </a:extLst>
          </p:cNvPr>
          <p:cNvSpPr/>
          <p:nvPr/>
        </p:nvSpPr>
        <p:spPr>
          <a:xfrm>
            <a:off x="6217920" y="1258503"/>
            <a:ext cx="5303520" cy="4754880"/>
          </a:xfrm>
          <a:prstGeom prst="roundRect">
            <a:avLst>
              <a:gd name="adj" fmla="val 1538"/>
            </a:avLst>
          </a:prstGeom>
          <a:solidFill>
            <a:srgbClr val="FFFFFF"/>
          </a:solidFill>
          <a:ln w="12700">
            <a:solidFill>
              <a:srgbClr val="D6DEE8"/>
            </a:solidFill>
            <a:prstDash val="solid"/>
          </a:ln>
          <a:effectLst>
            <a:outerShdw blurRad="12700" dist="12700" dir="2700000" algn="bl" rotWithShape="0">
              <a:srgbClr val="000000">
                <a:alpha val="12000"/>
              </a:srgbClr>
            </a:outerShdw>
          </a:effectLst>
        </p:spPr>
        <p:txBody>
          <a:bodyPr/>
          <a:lstStyle/>
          <a:p>
            <a:endParaRPr lang="en-US"/>
          </a:p>
        </p:txBody>
      </p:sp>
      <p:sp>
        <p:nvSpPr>
          <p:cNvPr id="8" name="Text 6">
            <a:extLst>
              <a:ext uri="{FF2B5EF4-FFF2-40B4-BE49-F238E27FC236}">
                <a16:creationId xmlns:a16="http://schemas.microsoft.com/office/drawing/2014/main" id="{3C70FE22-9E03-FE22-8783-13204EBA00B6}"/>
              </a:ext>
            </a:extLst>
          </p:cNvPr>
          <p:cNvSpPr/>
          <p:nvPr/>
        </p:nvSpPr>
        <p:spPr>
          <a:xfrm>
            <a:off x="914400" y="1440873"/>
            <a:ext cx="4754880" cy="4136967"/>
          </a:xfrm>
          <a:prstGeom prst="rect">
            <a:avLst/>
          </a:prstGeom>
          <a:noFill/>
          <a:ln/>
        </p:spPr>
        <p:txBody>
          <a:bodyPr wrap="square" lIns="50800" tIns="50800" rIns="50800" bIns="50800" rtlCol="0" anchor="t"/>
          <a:lstStyle/>
          <a:p>
            <a:pPr>
              <a:buSzPct val="100000"/>
            </a:pPr>
            <a:endParaRPr lang="en-US" sz="1800" dirty="0"/>
          </a:p>
        </p:txBody>
      </p:sp>
      <p:sp>
        <p:nvSpPr>
          <p:cNvPr id="10" name="Text 8">
            <a:extLst>
              <a:ext uri="{FF2B5EF4-FFF2-40B4-BE49-F238E27FC236}">
                <a16:creationId xmlns:a16="http://schemas.microsoft.com/office/drawing/2014/main" id="{E003D627-DE26-5812-8EE3-49046846E84D}"/>
              </a:ext>
            </a:extLst>
          </p:cNvPr>
          <p:cNvSpPr/>
          <p:nvPr/>
        </p:nvSpPr>
        <p:spPr>
          <a:xfrm>
            <a:off x="6492240" y="1258503"/>
            <a:ext cx="4480560" cy="4730817"/>
          </a:xfrm>
          <a:prstGeom prst="rect">
            <a:avLst/>
          </a:prstGeom>
          <a:noFill/>
          <a:ln/>
        </p:spPr>
        <p:txBody>
          <a:bodyPr wrap="square" lIns="50800" tIns="50800" rIns="50800" bIns="50800" rtlCol="0" anchor="t"/>
          <a:lstStyle/>
          <a:p>
            <a:pPr>
              <a:buSzPct val="100000"/>
            </a:pPr>
            <a:endParaRPr lang="en-US" sz="1800" dirty="0"/>
          </a:p>
        </p:txBody>
      </p:sp>
      <p:sp>
        <p:nvSpPr>
          <p:cNvPr id="11" name="Text 9">
            <a:extLst>
              <a:ext uri="{FF2B5EF4-FFF2-40B4-BE49-F238E27FC236}">
                <a16:creationId xmlns:a16="http://schemas.microsoft.com/office/drawing/2014/main" id="{934D0053-B430-02E2-0772-3B45692765D4}"/>
              </a:ext>
            </a:extLst>
          </p:cNvPr>
          <p:cNvSpPr/>
          <p:nvPr/>
        </p:nvSpPr>
        <p:spPr>
          <a:xfrm>
            <a:off x="594360" y="6150543"/>
            <a:ext cx="10515600" cy="414849"/>
          </a:xfrm>
          <a:prstGeom prst="rect">
            <a:avLst/>
          </a:prstGeom>
          <a:noFill/>
          <a:ln/>
        </p:spPr>
        <p:txBody>
          <a:bodyPr wrap="square" rtlCol="0" anchor="ctr"/>
          <a:lstStyle/>
          <a:p>
            <a:pPr marL="0" indent="0">
              <a:buNone/>
            </a:pPr>
            <a:r>
              <a:rPr lang="en-US" sz="1200" dirty="0"/>
              <a:t>Goldberg, S. B., Rousmaniere, T., Miller, S. D., Whipple, J., Nielsen, S. L., Hoyt, W. T., &amp; </a:t>
            </a:r>
            <a:r>
              <a:rPr lang="en-US" sz="1200" dirty="0" err="1"/>
              <a:t>Wampold</a:t>
            </a:r>
            <a:r>
              <a:rPr lang="en-US" sz="1200" dirty="0"/>
              <a:t>, B. E. (2016). Do psychotherapists improve with time and </a:t>
            </a:r>
          </a:p>
          <a:p>
            <a:pPr marL="0" indent="0">
              <a:buNone/>
            </a:pPr>
            <a:r>
              <a:rPr lang="en-US" sz="1200" dirty="0"/>
              <a:t>     experience? A longitudinal analysis of outcomes in a clinical setting. Journal of Counseling Psychology, 63(1), 1–11.</a:t>
            </a:r>
          </a:p>
        </p:txBody>
      </p:sp>
      <p:sp>
        <p:nvSpPr>
          <p:cNvPr id="25" name="Slide Number Placeholder 0">
            <a:extLst>
              <a:ext uri="{FF2B5EF4-FFF2-40B4-BE49-F238E27FC236}">
                <a16:creationId xmlns:a16="http://schemas.microsoft.com/office/drawing/2014/main" id="{4C710F72-6AED-2EA1-E23C-2F360B3D3770}"/>
              </a:ext>
            </a:extLst>
          </p:cNvPr>
          <p:cNvSpPr>
            <a:spLocks noGrp="1"/>
          </p:cNvSpPr>
          <p:nvPr>
            <p:ph type="sldNum" sz="quarter" idx="4294967295"/>
          </p:nvPr>
        </p:nvSpPr>
        <p:spPr>
          <a:xfrm>
            <a:off x="11612880" y="6400800"/>
            <a:ext cx="365760" cy="182880"/>
          </a:xfrm>
          <a:prstGeom prst="rect">
            <a:avLst/>
          </a:prstGeom>
          <a:extLst>
            <a:ext uri="{C572A759-6A51-4108-AA02-DFA0A04FC94B}">
              <ma14:wrappingTextBoxFlag xmlns:ma14="http://schemas.microsoft.com/office/mac/drawingml/2011/main" xmlns="" val="0"/>
            </a:ext>
          </a:extLst>
        </p:spPr>
        <p:txBody>
          <a:bodyPr/>
          <a:lstStyle>
            <a:lvl1pPr>
              <a:defRPr sz="1000">
                <a:solidFill>
                  <a:srgbClr val="6B7280"/>
                </a:solidFill>
              </a:defRPr>
            </a:lvl1pPr>
          </a:lstStyle>
          <a:p>
            <a:pPr algn="l"/>
            <a:fld id="{F7021451-1387-4CA6-816F-3879F97B5CBC}" type="slidenum">
              <a:rPr lang="en-US" b="0"/>
              <a:t>17</a:t>
            </a:fld>
            <a:endParaRPr lang="en-US"/>
          </a:p>
        </p:txBody>
      </p:sp>
      <p:pic>
        <p:nvPicPr>
          <p:cNvPr id="3" name="Content Placeholder 2">
            <a:extLst>
              <a:ext uri="{FF2B5EF4-FFF2-40B4-BE49-F238E27FC236}">
                <a16:creationId xmlns:a16="http://schemas.microsoft.com/office/drawing/2014/main" id="{7D4B0EA7-95C6-9650-ACA3-0450539B7B37}"/>
              </a:ext>
            </a:extLst>
          </p:cNvPr>
          <p:cNvPicPr>
            <a:picLocks noChangeAspect="1"/>
          </p:cNvPicPr>
          <p:nvPr/>
        </p:nvPicPr>
        <p:blipFill>
          <a:blip r:embed="rId3"/>
          <a:stretch>
            <a:fillRect/>
          </a:stretch>
        </p:blipFill>
        <p:spPr>
          <a:xfrm>
            <a:off x="6309359" y="1258503"/>
            <a:ext cx="5303521" cy="2400917"/>
          </a:xfrm>
          <a:prstGeom prst="rect">
            <a:avLst/>
          </a:prstGeom>
        </p:spPr>
      </p:pic>
      <p:pic>
        <p:nvPicPr>
          <p:cNvPr id="4" name="Picture 3">
            <a:extLst>
              <a:ext uri="{FF2B5EF4-FFF2-40B4-BE49-F238E27FC236}">
                <a16:creationId xmlns:a16="http://schemas.microsoft.com/office/drawing/2014/main" id="{E2CCDA6D-553F-37D9-A724-D808BD4F3D96}"/>
              </a:ext>
            </a:extLst>
          </p:cNvPr>
          <p:cNvPicPr>
            <a:picLocks noChangeAspect="1"/>
          </p:cNvPicPr>
          <p:nvPr/>
        </p:nvPicPr>
        <p:blipFill>
          <a:blip r:embed="rId4"/>
          <a:stretch>
            <a:fillRect/>
          </a:stretch>
        </p:blipFill>
        <p:spPr>
          <a:xfrm>
            <a:off x="6325395" y="4558916"/>
            <a:ext cx="5258040" cy="1412304"/>
          </a:xfrm>
          <a:prstGeom prst="rect">
            <a:avLst/>
          </a:prstGeom>
        </p:spPr>
      </p:pic>
    </p:spTree>
    <p:extLst>
      <p:ext uri="{BB962C8B-B14F-4D97-AF65-F5344CB8AC3E}">
        <p14:creationId xmlns:p14="http://schemas.microsoft.com/office/powerpoint/2010/main" val="365037068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4EE209-1A28-31F4-27A8-FCC7CA32BC96}"/>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BADDCCA2-57D7-9184-F70F-F6E52AE2677A}"/>
              </a:ext>
            </a:extLst>
          </p:cNvPr>
          <p:cNvSpPr/>
          <p:nvPr/>
        </p:nvSpPr>
        <p:spPr>
          <a:xfrm>
            <a:off x="548639" y="411480"/>
            <a:ext cx="9435869" cy="502920"/>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Aptos"/>
                <a:ea typeface="+mn-ea"/>
                <a:cs typeface="+mn-cs"/>
              </a:rPr>
              <a:t>How Do Therapists Achieve Better Outcomes?</a:t>
            </a:r>
          </a:p>
        </p:txBody>
      </p:sp>
      <p:sp>
        <p:nvSpPr>
          <p:cNvPr id="5" name="Shape 3">
            <a:extLst>
              <a:ext uri="{FF2B5EF4-FFF2-40B4-BE49-F238E27FC236}">
                <a16:creationId xmlns:a16="http://schemas.microsoft.com/office/drawing/2014/main" id="{D9724F5F-6CE7-02FD-2104-B6829BC3C48E}"/>
              </a:ext>
            </a:extLst>
          </p:cNvPr>
          <p:cNvSpPr/>
          <p:nvPr/>
        </p:nvSpPr>
        <p:spPr>
          <a:xfrm>
            <a:off x="640080" y="1234440"/>
            <a:ext cx="5394960" cy="4754880"/>
          </a:xfrm>
          <a:prstGeom prst="roundRect">
            <a:avLst>
              <a:gd name="adj" fmla="val 1538"/>
            </a:avLst>
          </a:prstGeom>
          <a:solidFill>
            <a:srgbClr val="FFFFFF"/>
          </a:solidFill>
          <a:ln w="12700">
            <a:solidFill>
              <a:srgbClr val="D6DEE8"/>
            </a:solidFill>
            <a:prstDash val="solid"/>
          </a:ln>
          <a:effectLst>
            <a:outerShdw blurRad="12700" dist="12700" dir="2700000" algn="bl" rotWithShape="0">
              <a:srgbClr val="000000">
                <a:alpha val="12000"/>
              </a:srgbClr>
            </a:outerShdw>
          </a:effectLst>
        </p:spPr>
        <p:txBody>
          <a:bodyPr/>
          <a:lstStyle/>
          <a:p>
            <a:pPr marL="342900" marR="0" lvl="0" indent="-342900" algn="l" defTabSz="914400" rtl="0" eaLnBrk="1" fontAlgn="auto" latinLnBrk="0" hangingPunct="1">
              <a:lnSpc>
                <a:spcPct val="110000"/>
              </a:lnSpc>
              <a:spcBef>
                <a:spcPts val="600"/>
              </a:spcBef>
              <a:spcAft>
                <a:spcPts val="0"/>
              </a:spcAft>
              <a:buClr>
                <a:prstClr val="black"/>
              </a:buClr>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Aptos Display"/>
                <a:ea typeface="+mn-ea"/>
                <a:cs typeface="Arial" panose="020B0604020202020204" pitchFamily="34" charset="0"/>
              </a:rPr>
              <a:t>The findings from Chow and colleagues’ study showed a correlation between the time therapists spent on activities intended to improve their ability and their outcomes. </a:t>
            </a:r>
          </a:p>
          <a:p>
            <a:pPr marL="342900" marR="0" lvl="0" indent="-342900" algn="l" defTabSz="914400" rtl="0" eaLnBrk="1" fontAlgn="auto" latinLnBrk="0" hangingPunct="1">
              <a:lnSpc>
                <a:spcPct val="110000"/>
              </a:lnSpc>
              <a:spcBef>
                <a:spcPts val="600"/>
              </a:spcBef>
              <a:spcAft>
                <a:spcPts val="0"/>
              </a:spcAft>
              <a:buClr>
                <a:prstClr val="black"/>
              </a:buClr>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Aptos Display"/>
                <a:ea typeface="+mn-ea"/>
                <a:cs typeface="Arial" panose="020B0604020202020204" pitchFamily="34" charset="0"/>
              </a:rPr>
              <a:t>The top performers spent 2.5 to 4.5 more hours reflecting on actions, consulting about cases, reading, attending professional development activities, planning, and engaging in other learning activities than average therapists.</a:t>
            </a:r>
          </a:p>
          <a:p>
            <a:pPr marL="342900" marR="0" lvl="0" indent="-342900" algn="l" defTabSz="914400" rtl="0" eaLnBrk="1" fontAlgn="auto" latinLnBrk="0" hangingPunct="1">
              <a:lnSpc>
                <a:spcPct val="110000"/>
              </a:lnSpc>
              <a:spcBef>
                <a:spcPts val="600"/>
              </a:spcBef>
              <a:spcAft>
                <a:spcPts val="0"/>
              </a:spcAft>
              <a:buClr>
                <a:prstClr val="black"/>
              </a:buClr>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Aptos Display"/>
                <a:ea typeface="+mn-ea"/>
                <a:cs typeface="Arial" panose="020B0604020202020204" pitchFamily="34" charset="0"/>
              </a:rPr>
              <a:t>Researchers also estimated that that “the accumulative time spent by the top quartile (most effective therapists) was, on average, about 2.8 times more hours per week engaged in DP activities aimed at improving effectiveness than the rest of the other therapists” (p. 341). </a:t>
            </a:r>
          </a:p>
        </p:txBody>
      </p:sp>
      <p:sp>
        <p:nvSpPr>
          <p:cNvPr id="6" name="Shape 4">
            <a:extLst>
              <a:ext uri="{FF2B5EF4-FFF2-40B4-BE49-F238E27FC236}">
                <a16:creationId xmlns:a16="http://schemas.microsoft.com/office/drawing/2014/main" id="{3E667DF1-60D5-60D4-ED1F-C4DBAC1E41A4}"/>
              </a:ext>
            </a:extLst>
          </p:cNvPr>
          <p:cNvSpPr/>
          <p:nvPr/>
        </p:nvSpPr>
        <p:spPr>
          <a:xfrm>
            <a:off x="6217920" y="1258503"/>
            <a:ext cx="5303520" cy="4754880"/>
          </a:xfrm>
          <a:prstGeom prst="roundRect">
            <a:avLst>
              <a:gd name="adj" fmla="val 1538"/>
            </a:avLst>
          </a:prstGeom>
          <a:solidFill>
            <a:srgbClr val="FFFFFF"/>
          </a:solidFill>
          <a:ln w="12700">
            <a:solidFill>
              <a:srgbClr val="D6DEE8"/>
            </a:solidFill>
            <a:prstDash val="solid"/>
          </a:ln>
          <a:effectLst>
            <a:outerShdw blurRad="12700" dist="12700" dir="2700000" algn="bl" rotWithShape="0">
              <a:srgbClr val="000000">
                <a:alpha val="12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a:ea typeface="+mn-ea"/>
              <a:cs typeface="+mn-cs"/>
            </a:endParaRPr>
          </a:p>
        </p:txBody>
      </p:sp>
      <p:sp>
        <p:nvSpPr>
          <p:cNvPr id="8" name="Text 6">
            <a:extLst>
              <a:ext uri="{FF2B5EF4-FFF2-40B4-BE49-F238E27FC236}">
                <a16:creationId xmlns:a16="http://schemas.microsoft.com/office/drawing/2014/main" id="{A1F06D0B-9618-C654-1C7B-82DE405E0F23}"/>
              </a:ext>
            </a:extLst>
          </p:cNvPr>
          <p:cNvSpPr/>
          <p:nvPr/>
        </p:nvSpPr>
        <p:spPr>
          <a:xfrm>
            <a:off x="914400" y="1440873"/>
            <a:ext cx="4754880" cy="4136967"/>
          </a:xfrm>
          <a:prstGeom prst="rect">
            <a:avLst/>
          </a:prstGeom>
          <a:noFill/>
          <a:ln/>
        </p:spPr>
        <p:txBody>
          <a:bodyPr wrap="square" lIns="50800" tIns="50800" rIns="50800" bIns="50800" rtlCol="0" anchor="t"/>
          <a:lstStyle/>
          <a:p>
            <a:pPr marL="0" marR="0" lvl="0" indent="0" algn="l" defTabSz="914400" rtl="0" eaLnBrk="1" fontAlgn="auto" latinLnBrk="0" hangingPunct="1">
              <a:lnSpc>
                <a:spcPct val="100000"/>
              </a:lnSpc>
              <a:spcBef>
                <a:spcPts val="0"/>
              </a:spcBef>
              <a:spcAft>
                <a:spcPts val="0"/>
              </a:spcAft>
              <a:buClrTx/>
              <a:buSzPct val="100000"/>
              <a:buFontTx/>
              <a:buNone/>
              <a:tabLst/>
              <a:defRPr/>
            </a:pPr>
            <a:endParaRPr kumimoji="0" lang="en-US" sz="1800" b="0" i="0" u="none" strike="noStrike" kern="1200" cap="none" spc="0" normalizeH="0" baseline="0" noProof="0" dirty="0">
              <a:ln>
                <a:noFill/>
              </a:ln>
              <a:solidFill>
                <a:prstClr val="black"/>
              </a:solidFill>
              <a:effectLst/>
              <a:uLnTx/>
              <a:uFillTx/>
              <a:latin typeface="Aptos"/>
              <a:ea typeface="+mn-ea"/>
              <a:cs typeface="+mn-cs"/>
            </a:endParaRPr>
          </a:p>
        </p:txBody>
      </p:sp>
      <p:sp>
        <p:nvSpPr>
          <p:cNvPr id="10" name="Text 8">
            <a:extLst>
              <a:ext uri="{FF2B5EF4-FFF2-40B4-BE49-F238E27FC236}">
                <a16:creationId xmlns:a16="http://schemas.microsoft.com/office/drawing/2014/main" id="{CA0B002F-7E01-5949-F601-6DB7C0540524}"/>
              </a:ext>
            </a:extLst>
          </p:cNvPr>
          <p:cNvSpPr/>
          <p:nvPr/>
        </p:nvSpPr>
        <p:spPr>
          <a:xfrm>
            <a:off x="6492240" y="1258503"/>
            <a:ext cx="4480560" cy="4730817"/>
          </a:xfrm>
          <a:prstGeom prst="rect">
            <a:avLst/>
          </a:prstGeom>
          <a:noFill/>
          <a:ln/>
        </p:spPr>
        <p:txBody>
          <a:bodyPr wrap="square" lIns="50800" tIns="50800" rIns="50800" bIns="50800" rtlCol="0" anchor="t"/>
          <a:lstStyle/>
          <a:p>
            <a:pPr marL="0" marR="0" lvl="0" indent="0" algn="l" defTabSz="914400" rtl="0" eaLnBrk="1" fontAlgn="auto" latinLnBrk="0" hangingPunct="1">
              <a:lnSpc>
                <a:spcPct val="100000"/>
              </a:lnSpc>
              <a:spcBef>
                <a:spcPts val="0"/>
              </a:spcBef>
              <a:spcAft>
                <a:spcPts val="0"/>
              </a:spcAft>
              <a:buClrTx/>
              <a:buSzPct val="100000"/>
              <a:buFontTx/>
              <a:buNone/>
              <a:tabLst/>
              <a:defRPr/>
            </a:pPr>
            <a:endParaRPr kumimoji="0" lang="en-US" sz="1800" b="0" i="0" u="none" strike="noStrike" kern="1200" cap="none" spc="0" normalizeH="0" baseline="0" noProof="0" dirty="0">
              <a:ln>
                <a:noFill/>
              </a:ln>
              <a:solidFill>
                <a:prstClr val="black"/>
              </a:solidFill>
              <a:effectLst/>
              <a:uLnTx/>
              <a:uFillTx/>
              <a:latin typeface="Aptos"/>
              <a:ea typeface="+mn-ea"/>
              <a:cs typeface="+mn-cs"/>
            </a:endParaRPr>
          </a:p>
        </p:txBody>
      </p:sp>
      <p:sp>
        <p:nvSpPr>
          <p:cNvPr id="11" name="Text 9">
            <a:extLst>
              <a:ext uri="{FF2B5EF4-FFF2-40B4-BE49-F238E27FC236}">
                <a16:creationId xmlns:a16="http://schemas.microsoft.com/office/drawing/2014/main" id="{7B5BF9C5-ADB4-951C-9415-443607B4BFE9}"/>
              </a:ext>
            </a:extLst>
          </p:cNvPr>
          <p:cNvSpPr/>
          <p:nvPr/>
        </p:nvSpPr>
        <p:spPr>
          <a:xfrm>
            <a:off x="594360" y="6150543"/>
            <a:ext cx="10515600" cy="414849"/>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ptos"/>
                <a:ea typeface="+mn-ea"/>
                <a:cs typeface="+mn-cs"/>
              </a:rPr>
              <a:t>Chow, D. L., Miller, S. D., Seidel, J. A., Kane, R. T., Thornton, J. A., &amp; Andrews, W. P. (2015). The role of deliberate practice in the development of highly effective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ptos"/>
                <a:ea typeface="+mn-ea"/>
                <a:cs typeface="+mn-cs"/>
              </a:rPr>
              <a:t>     psychotherapists. </a:t>
            </a:r>
            <a:r>
              <a:rPr kumimoji="0" lang="en-US" sz="1200" b="0" i="1" u="none" strike="noStrike" kern="1200" cap="none" spc="0" normalizeH="0" baseline="0" noProof="0" dirty="0">
                <a:ln>
                  <a:noFill/>
                </a:ln>
                <a:solidFill>
                  <a:prstClr val="black"/>
                </a:solidFill>
                <a:effectLst/>
                <a:uLnTx/>
                <a:uFillTx/>
                <a:latin typeface="Aptos"/>
                <a:ea typeface="+mn-ea"/>
                <a:cs typeface="+mn-cs"/>
              </a:rPr>
              <a:t>Psychotherapy, 52 </a:t>
            </a:r>
            <a:r>
              <a:rPr kumimoji="0" lang="en-US" sz="1200" b="0" i="0" u="none" strike="noStrike" kern="1200" cap="none" spc="0" normalizeH="0" baseline="0" noProof="0" dirty="0">
                <a:ln>
                  <a:noFill/>
                </a:ln>
                <a:solidFill>
                  <a:prstClr val="black"/>
                </a:solidFill>
                <a:effectLst/>
                <a:uLnTx/>
                <a:uFillTx/>
                <a:latin typeface="Aptos"/>
                <a:ea typeface="+mn-ea"/>
                <a:cs typeface="+mn-cs"/>
              </a:rPr>
              <a:t>(3), 337–345.</a:t>
            </a:r>
          </a:p>
        </p:txBody>
      </p:sp>
      <p:sp>
        <p:nvSpPr>
          <p:cNvPr id="25" name="Slide Number Placeholder 0">
            <a:extLst>
              <a:ext uri="{FF2B5EF4-FFF2-40B4-BE49-F238E27FC236}">
                <a16:creationId xmlns:a16="http://schemas.microsoft.com/office/drawing/2014/main" id="{968E0B7E-4DCE-6CB7-1BF7-749DDC4BAB5C}"/>
              </a:ext>
            </a:extLst>
          </p:cNvPr>
          <p:cNvSpPr>
            <a:spLocks noGrp="1"/>
          </p:cNvSpPr>
          <p:nvPr>
            <p:ph type="sldNum" sz="quarter" idx="4294967295"/>
          </p:nvPr>
        </p:nvSpPr>
        <p:spPr>
          <a:xfrm>
            <a:off x="11612880" y="6400800"/>
            <a:ext cx="365760" cy="182880"/>
          </a:xfrm>
          <a:prstGeom prst="rect">
            <a:avLst/>
          </a:prstGeom>
          <a:extLst>
            <a:ext uri="{C572A759-6A51-4108-AA02-DFA0A04FC94B}">
              <ma14:wrappingTextBoxFlag xmlns:ma14="http://schemas.microsoft.com/office/mac/drawingml/2011/main" xmlns="" val="0"/>
            </a:ext>
          </a:extLst>
        </p:spPr>
        <p:txBody>
          <a:bodyPr/>
          <a:lstStyle>
            <a:lvl1pPr>
              <a:defRPr sz="1000">
                <a:solidFill>
                  <a:srgbClr val="6B7280"/>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000" b="0" i="0" u="none" strike="noStrike" kern="1200" cap="none" spc="0" normalizeH="0" baseline="0" noProof="0">
                <a:ln>
                  <a:noFill/>
                </a:ln>
                <a:solidFill>
                  <a:srgbClr val="6B7280"/>
                </a:solidFill>
                <a:effectLst/>
                <a:uLnTx/>
                <a:uFillTx/>
                <a:latin typeface="Apto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18</a:t>
            </a:fld>
            <a:endParaRPr kumimoji="0" lang="en-US" sz="1000" b="0" i="0" u="none" strike="noStrike" kern="1200" cap="none" spc="0" normalizeH="0" baseline="0" noProof="0">
              <a:ln>
                <a:noFill/>
              </a:ln>
              <a:solidFill>
                <a:srgbClr val="6B7280"/>
              </a:solidFill>
              <a:effectLst/>
              <a:uLnTx/>
              <a:uFillTx/>
              <a:latin typeface="Aptos"/>
              <a:ea typeface="+mn-ea"/>
              <a:cs typeface="+mn-cs"/>
            </a:endParaRPr>
          </a:p>
        </p:txBody>
      </p:sp>
      <p:pic>
        <p:nvPicPr>
          <p:cNvPr id="9" name="Picture 8" descr="The document is a scholarly article discussing the influence of deliberate practice on the development of highly effective psychotherapists.&#10;&#10;AI-generated content may be incorrect.">
            <a:extLst>
              <a:ext uri="{FF2B5EF4-FFF2-40B4-BE49-F238E27FC236}">
                <a16:creationId xmlns:a16="http://schemas.microsoft.com/office/drawing/2014/main" id="{0EDCDC01-AA73-2AC0-206A-DC28F8B88D73}"/>
              </a:ext>
            </a:extLst>
          </p:cNvPr>
          <p:cNvPicPr>
            <a:picLocks noChangeAspect="1"/>
          </p:cNvPicPr>
          <p:nvPr/>
        </p:nvPicPr>
        <p:blipFill>
          <a:blip r:embed="rId3"/>
          <a:stretch>
            <a:fillRect/>
          </a:stretch>
        </p:blipFill>
        <p:spPr>
          <a:xfrm>
            <a:off x="6330432" y="1231410"/>
            <a:ext cx="4974935" cy="2140702"/>
          </a:xfrm>
          <a:prstGeom prst="rect">
            <a:avLst/>
          </a:prstGeom>
        </p:spPr>
      </p:pic>
      <p:pic>
        <p:nvPicPr>
          <p:cNvPr id="13" name="Picture 12" descr="The image contains a text extract discussing a study on the factors influencing the effectiveness of psychotherapists, revealing that therapist effects account for 5.1% of treatment outcome variance, and that therapist demographic variables and professional development activities did not significantly predict client-reported outcomes.&#10;&#10;AI-generated content may be incorrect.">
            <a:extLst>
              <a:ext uri="{FF2B5EF4-FFF2-40B4-BE49-F238E27FC236}">
                <a16:creationId xmlns:a16="http://schemas.microsoft.com/office/drawing/2014/main" id="{13D48C0F-932E-07C3-608E-260AD77F8E47}"/>
              </a:ext>
            </a:extLst>
          </p:cNvPr>
          <p:cNvPicPr>
            <a:picLocks noChangeAspect="1"/>
          </p:cNvPicPr>
          <p:nvPr/>
        </p:nvPicPr>
        <p:blipFill>
          <a:blip r:embed="rId4"/>
          <a:stretch>
            <a:fillRect/>
          </a:stretch>
        </p:blipFill>
        <p:spPr>
          <a:xfrm>
            <a:off x="6358199" y="3827060"/>
            <a:ext cx="4949024" cy="2162260"/>
          </a:xfrm>
          <a:prstGeom prst="rect">
            <a:avLst/>
          </a:prstGeom>
        </p:spPr>
      </p:pic>
    </p:spTree>
    <p:extLst>
      <p:ext uri="{BB962C8B-B14F-4D97-AF65-F5344CB8AC3E}">
        <p14:creationId xmlns:p14="http://schemas.microsoft.com/office/powerpoint/2010/main" val="316427223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11480"/>
            <a:ext cx="8046720" cy="502920"/>
          </a:xfrm>
          <a:prstGeom prst="rect">
            <a:avLst/>
          </a:prstGeom>
          <a:noFill/>
          <a:ln/>
        </p:spPr>
        <p:txBody>
          <a:bodyPr wrap="square" rtlCol="0" anchor="ctr"/>
          <a:lstStyle/>
          <a:p>
            <a:pPr marL="0" indent="0">
              <a:buNone/>
            </a:pPr>
            <a:r>
              <a:rPr lang="en-US" sz="3200" b="1" dirty="0">
                <a:solidFill>
                  <a:srgbClr val="1F2937"/>
                </a:solidFill>
                <a:latin typeface="Aptos Display" pitchFamily="34" charset="0"/>
                <a:ea typeface="Aptos Display" pitchFamily="34" charset="-122"/>
                <a:cs typeface="Aptos Display" pitchFamily="34" charset="-120"/>
              </a:rPr>
              <a:t>Evidence-Based Practice</a:t>
            </a:r>
            <a:endParaRPr lang="en-US" sz="3200" dirty="0"/>
          </a:p>
        </p:txBody>
      </p:sp>
      <p:sp>
        <p:nvSpPr>
          <p:cNvPr id="5" name="Shape 3"/>
          <p:cNvSpPr/>
          <p:nvPr/>
        </p:nvSpPr>
        <p:spPr>
          <a:xfrm>
            <a:off x="640080" y="1234440"/>
            <a:ext cx="5394960" cy="4754880"/>
          </a:xfrm>
          <a:prstGeom prst="roundRect">
            <a:avLst>
              <a:gd name="adj" fmla="val 1538"/>
            </a:avLst>
          </a:prstGeom>
          <a:solidFill>
            <a:srgbClr val="FFFFFF"/>
          </a:solidFill>
          <a:ln w="12700">
            <a:solidFill>
              <a:srgbClr val="D6DEE8"/>
            </a:solidFill>
            <a:prstDash val="solid"/>
          </a:ln>
          <a:effectLst>
            <a:outerShdw blurRad="12700" dist="12700" dir="2700000" algn="bl" rotWithShape="0">
              <a:srgbClr val="000000">
                <a:alpha val="12000"/>
              </a:srgbClr>
            </a:outerShdw>
          </a:effectLst>
        </p:spPr>
        <p:txBody>
          <a:bodyPr/>
          <a:lstStyle/>
          <a:p>
            <a:endParaRPr lang="en-US"/>
          </a:p>
        </p:txBody>
      </p:sp>
      <p:sp>
        <p:nvSpPr>
          <p:cNvPr id="6" name="Shape 4"/>
          <p:cNvSpPr/>
          <p:nvPr/>
        </p:nvSpPr>
        <p:spPr>
          <a:xfrm>
            <a:off x="6217920" y="1258503"/>
            <a:ext cx="5303520" cy="4754880"/>
          </a:xfrm>
          <a:prstGeom prst="roundRect">
            <a:avLst>
              <a:gd name="adj" fmla="val 1538"/>
            </a:avLst>
          </a:prstGeom>
          <a:solidFill>
            <a:srgbClr val="FFFFFF"/>
          </a:solidFill>
          <a:ln w="12700">
            <a:solidFill>
              <a:srgbClr val="D6DEE8"/>
            </a:solidFill>
            <a:prstDash val="solid"/>
          </a:ln>
          <a:effectLst>
            <a:outerShdw blurRad="12700" dist="12700" dir="2700000" algn="bl" rotWithShape="0">
              <a:srgbClr val="000000">
                <a:alpha val="12000"/>
              </a:srgbClr>
            </a:outerShdw>
          </a:effectLst>
        </p:spPr>
        <p:txBody>
          <a:bodyPr/>
          <a:lstStyle/>
          <a:p>
            <a:endParaRPr lang="en-US"/>
          </a:p>
        </p:txBody>
      </p:sp>
      <p:sp>
        <p:nvSpPr>
          <p:cNvPr id="7" name="Text 5"/>
          <p:cNvSpPr/>
          <p:nvPr/>
        </p:nvSpPr>
        <p:spPr>
          <a:xfrm>
            <a:off x="914400" y="1508760"/>
            <a:ext cx="4389120" cy="320040"/>
          </a:xfrm>
          <a:prstGeom prst="rect">
            <a:avLst/>
          </a:prstGeom>
          <a:noFill/>
          <a:ln/>
        </p:spPr>
        <p:txBody>
          <a:bodyPr wrap="square" rtlCol="0" anchor="ctr"/>
          <a:lstStyle/>
          <a:p>
            <a:pPr marL="0" indent="0">
              <a:buNone/>
            </a:pPr>
            <a:r>
              <a:rPr lang="en-US" sz="2200" b="1" dirty="0">
                <a:solidFill>
                  <a:srgbClr val="1F4E79"/>
                </a:solidFill>
              </a:rPr>
              <a:t>Evidence-Based Practice</a:t>
            </a:r>
            <a:endParaRPr lang="en-US" sz="2200" dirty="0"/>
          </a:p>
        </p:txBody>
      </p:sp>
      <p:sp>
        <p:nvSpPr>
          <p:cNvPr id="8" name="Text 6"/>
          <p:cNvSpPr/>
          <p:nvPr/>
        </p:nvSpPr>
        <p:spPr>
          <a:xfrm>
            <a:off x="914400" y="1920240"/>
            <a:ext cx="4754880" cy="3657600"/>
          </a:xfrm>
          <a:prstGeom prst="rect">
            <a:avLst/>
          </a:prstGeom>
          <a:noFill/>
          <a:ln/>
        </p:spPr>
        <p:txBody>
          <a:bodyPr wrap="square" lIns="50800" tIns="50800" rIns="50800" bIns="50800" rtlCol="0" anchor="t"/>
          <a:lstStyle/>
          <a:p>
            <a:pPr>
              <a:buSzPct val="100000"/>
            </a:pPr>
            <a:r>
              <a:rPr lang="en-US" sz="1800" dirty="0">
                <a:solidFill>
                  <a:srgbClr val="1F2937"/>
                </a:solidFill>
              </a:rPr>
              <a:t>“The integration of the </a:t>
            </a:r>
            <a:r>
              <a:rPr lang="en-US" sz="1800" b="1" dirty="0">
                <a:solidFill>
                  <a:srgbClr val="1F2937"/>
                </a:solidFill>
              </a:rPr>
              <a:t>best available research </a:t>
            </a:r>
            <a:r>
              <a:rPr lang="en-US" sz="1800" dirty="0">
                <a:solidFill>
                  <a:srgbClr val="1F2937"/>
                </a:solidFill>
              </a:rPr>
              <a:t>with </a:t>
            </a:r>
            <a:r>
              <a:rPr lang="en-US" sz="1800" dirty="0"/>
              <a:t>clinical expertise </a:t>
            </a:r>
            <a:r>
              <a:rPr lang="en-US" sz="1800" dirty="0">
                <a:solidFill>
                  <a:srgbClr val="1F2937"/>
                </a:solidFill>
              </a:rPr>
              <a:t>in the context of </a:t>
            </a:r>
            <a:r>
              <a:rPr lang="en-US" sz="1800" b="1" dirty="0">
                <a:solidFill>
                  <a:srgbClr val="1F2937"/>
                </a:solidFill>
              </a:rPr>
              <a:t>patient characteristics, culture, and preferences</a:t>
            </a:r>
            <a:r>
              <a:rPr lang="en-US" sz="1800" dirty="0">
                <a:solidFill>
                  <a:srgbClr val="1F2937"/>
                </a:solidFill>
              </a:rPr>
              <a:t>.” (p. 273)</a:t>
            </a:r>
            <a:br>
              <a:rPr lang="en-US" sz="1800" dirty="0">
                <a:solidFill>
                  <a:srgbClr val="1F2937"/>
                </a:solidFill>
              </a:rPr>
            </a:br>
            <a:endParaRPr lang="en-US" dirty="0">
              <a:solidFill>
                <a:srgbClr val="1F2937"/>
              </a:solidFill>
            </a:endParaRPr>
          </a:p>
          <a:p>
            <a:pPr marL="228600" indent="-228600">
              <a:buSzPct val="100000"/>
              <a:buChar char="•"/>
            </a:pPr>
            <a:r>
              <a:rPr lang="en-US" dirty="0">
                <a:solidFill>
                  <a:srgbClr val="1F2937"/>
                </a:solidFill>
              </a:rPr>
              <a:t>Stay up to date on research on the populations you serve and effective practice.</a:t>
            </a:r>
          </a:p>
          <a:p>
            <a:pPr marL="228600" indent="-228600">
              <a:buSzPct val="100000"/>
              <a:buChar char="•"/>
            </a:pPr>
            <a:r>
              <a:rPr lang="en-US" dirty="0">
                <a:solidFill>
                  <a:srgbClr val="1F2937"/>
                </a:solidFill>
              </a:rPr>
              <a:t>Monitor </a:t>
            </a:r>
            <a:r>
              <a:rPr lang="en-US" i="1" dirty="0">
                <a:solidFill>
                  <a:srgbClr val="1F2937"/>
                </a:solidFill>
              </a:rPr>
              <a:t>fit</a:t>
            </a:r>
            <a:r>
              <a:rPr lang="en-US" dirty="0">
                <a:solidFill>
                  <a:srgbClr val="1F2937"/>
                </a:solidFill>
              </a:rPr>
              <a:t> and </a:t>
            </a:r>
            <a:r>
              <a:rPr lang="en-US" i="1" dirty="0">
                <a:solidFill>
                  <a:srgbClr val="1F2937"/>
                </a:solidFill>
              </a:rPr>
              <a:t>effect</a:t>
            </a:r>
            <a:r>
              <a:rPr lang="en-US" dirty="0">
                <a:solidFill>
                  <a:srgbClr val="1F2937"/>
                </a:solidFill>
              </a:rPr>
              <a:t>: The fit of your approach and the impact (benefits) of it to clients.</a:t>
            </a:r>
            <a:endParaRPr lang="en-US" sz="1800" dirty="0"/>
          </a:p>
          <a:p>
            <a:pPr marL="228600" indent="-228600">
              <a:buSzPct val="100000"/>
              <a:buChar char="•"/>
            </a:pPr>
            <a:r>
              <a:rPr lang="en-US" sz="1800" dirty="0">
                <a:solidFill>
                  <a:srgbClr val="1F2937"/>
                </a:solidFill>
              </a:rPr>
              <a:t>Remain attuned to </a:t>
            </a:r>
            <a:r>
              <a:rPr lang="en-US" sz="1800" i="1" dirty="0">
                <a:solidFill>
                  <a:srgbClr val="1F2937"/>
                </a:solidFill>
              </a:rPr>
              <a:t>who</a:t>
            </a:r>
            <a:r>
              <a:rPr lang="en-US" sz="1800" dirty="0">
                <a:solidFill>
                  <a:srgbClr val="1F2937"/>
                </a:solidFill>
              </a:rPr>
              <a:t> client are, including their characteristics, cultures, &amp; preferences</a:t>
            </a:r>
            <a:r>
              <a:rPr lang="en-US" dirty="0">
                <a:solidFill>
                  <a:srgbClr val="1F2937"/>
                </a:solidFill>
              </a:rPr>
              <a:t>.</a:t>
            </a:r>
            <a:r>
              <a:rPr lang="en-US" sz="1800" dirty="0">
                <a:solidFill>
                  <a:srgbClr val="1F2937"/>
                </a:solidFill>
              </a:rPr>
              <a:t> </a:t>
            </a:r>
            <a:endParaRPr lang="en-US" sz="1800" dirty="0"/>
          </a:p>
        </p:txBody>
      </p:sp>
      <p:sp>
        <p:nvSpPr>
          <p:cNvPr id="9" name="Text 7"/>
          <p:cNvSpPr/>
          <p:nvPr/>
        </p:nvSpPr>
        <p:spPr>
          <a:xfrm>
            <a:off x="6492240" y="1508760"/>
            <a:ext cx="4389120" cy="320040"/>
          </a:xfrm>
          <a:prstGeom prst="rect">
            <a:avLst/>
          </a:prstGeom>
          <a:noFill/>
          <a:ln/>
        </p:spPr>
        <p:txBody>
          <a:bodyPr wrap="square" rtlCol="0" anchor="ctr"/>
          <a:lstStyle/>
          <a:p>
            <a:pPr marL="0" indent="0">
              <a:buNone/>
            </a:pPr>
            <a:r>
              <a:rPr lang="en-US" sz="2200" b="1" dirty="0">
                <a:solidFill>
                  <a:srgbClr val="2A9D8F"/>
                </a:solidFill>
              </a:rPr>
              <a:t>What Therapists &amp; Trainees Need</a:t>
            </a:r>
            <a:endParaRPr lang="en-US" sz="2200" dirty="0"/>
          </a:p>
        </p:txBody>
      </p:sp>
      <p:sp>
        <p:nvSpPr>
          <p:cNvPr id="10" name="Text 8"/>
          <p:cNvSpPr/>
          <p:nvPr/>
        </p:nvSpPr>
        <p:spPr>
          <a:xfrm>
            <a:off x="6492240" y="1920240"/>
            <a:ext cx="4480560" cy="3657600"/>
          </a:xfrm>
          <a:prstGeom prst="rect">
            <a:avLst/>
          </a:prstGeom>
          <a:noFill/>
          <a:ln/>
        </p:spPr>
        <p:txBody>
          <a:bodyPr wrap="square" lIns="50800" tIns="50800" rIns="50800" bIns="50800" rtlCol="0" anchor="t"/>
          <a:lstStyle/>
          <a:p>
            <a:pPr marL="228600" indent="-228600">
              <a:buSzPct val="100000"/>
              <a:buChar char="•"/>
            </a:pPr>
            <a:r>
              <a:rPr lang="en-US" sz="1800" dirty="0">
                <a:solidFill>
                  <a:srgbClr val="1F2937"/>
                </a:solidFill>
              </a:rPr>
              <a:t>A framework for assessment, formulation, intervention, and evaluation.</a:t>
            </a:r>
            <a:endParaRPr lang="en-US" sz="1800" dirty="0"/>
          </a:p>
          <a:p>
            <a:pPr marL="228600" indent="-228600">
              <a:buSzPct val="100000"/>
              <a:buChar char="•"/>
            </a:pPr>
            <a:r>
              <a:rPr lang="en-US" dirty="0">
                <a:solidFill>
                  <a:srgbClr val="1F2937"/>
                </a:solidFill>
              </a:rPr>
              <a:t>Responsiveness and flexibility as new data becomes available.</a:t>
            </a:r>
            <a:endParaRPr lang="en-US" sz="1800" dirty="0"/>
          </a:p>
          <a:p>
            <a:pPr marL="228600" indent="-228600">
              <a:buSzPct val="100000"/>
              <a:buChar char="•"/>
            </a:pPr>
            <a:r>
              <a:rPr lang="en-US" sz="1800" dirty="0">
                <a:solidFill>
                  <a:srgbClr val="1F2937"/>
                </a:solidFill>
              </a:rPr>
              <a:t>A process mindset rather than a </a:t>
            </a:r>
            <a:r>
              <a:rPr lang="en-US" dirty="0">
                <a:solidFill>
                  <a:srgbClr val="1F2937"/>
                </a:solidFill>
              </a:rPr>
              <a:t>prescriptive</a:t>
            </a:r>
            <a:r>
              <a:rPr lang="en-US" sz="1800" dirty="0">
                <a:solidFill>
                  <a:srgbClr val="1F2937"/>
                </a:solidFill>
              </a:rPr>
              <a:t> mindset.</a:t>
            </a:r>
          </a:p>
          <a:p>
            <a:pPr marL="228600" indent="-228600">
              <a:buSzPct val="100000"/>
              <a:buChar char="•"/>
            </a:pPr>
            <a:r>
              <a:rPr lang="en-US" dirty="0">
                <a:solidFill>
                  <a:srgbClr val="1F2937"/>
                </a:solidFill>
              </a:rPr>
              <a:t>An interest and investment in the impact of services and an openness to feedback.</a:t>
            </a:r>
          </a:p>
          <a:p>
            <a:pPr marL="228600" indent="-228600">
              <a:buSzPct val="100000"/>
              <a:buChar char="•"/>
            </a:pPr>
            <a:r>
              <a:rPr lang="en-US" dirty="0">
                <a:solidFill>
                  <a:srgbClr val="1F2937"/>
                </a:solidFill>
              </a:rPr>
              <a:t>Time to reflect on client situations.</a:t>
            </a:r>
          </a:p>
          <a:p>
            <a:pPr marL="228600" indent="-228600">
              <a:buSzPct val="100000"/>
              <a:buChar char="•"/>
            </a:pPr>
            <a:r>
              <a:rPr lang="en-US" dirty="0">
                <a:solidFill>
                  <a:srgbClr val="1F2937"/>
                </a:solidFill>
              </a:rPr>
              <a:t>An understanding of one’s baseline rate of effectiveness as a starting point for developing domain-specific knowledge through deliberate practice. </a:t>
            </a:r>
            <a:endParaRPr lang="en-US" sz="1800" dirty="0"/>
          </a:p>
        </p:txBody>
      </p:sp>
      <p:sp>
        <p:nvSpPr>
          <p:cNvPr id="11" name="Text 9"/>
          <p:cNvSpPr/>
          <p:nvPr/>
        </p:nvSpPr>
        <p:spPr>
          <a:xfrm>
            <a:off x="594360" y="6150543"/>
            <a:ext cx="10515600" cy="414849"/>
          </a:xfrm>
          <a:prstGeom prst="rect">
            <a:avLst/>
          </a:prstGeom>
          <a:noFill/>
          <a:ln/>
        </p:spPr>
        <p:txBody>
          <a:bodyPr wrap="square" rtlCol="0" anchor="ctr"/>
          <a:lstStyle/>
          <a:p>
            <a:pPr marL="0" indent="0">
              <a:buNone/>
            </a:pPr>
            <a:r>
              <a:rPr lang="en-US" sz="1200" dirty="0"/>
              <a:t>APA Presidential Task Force on Evidence-Based Practice. (2006). Evidence-based practice in psychology. </a:t>
            </a:r>
            <a:r>
              <a:rPr lang="en-US" sz="1200" i="1" dirty="0"/>
              <a:t>American  Psychologist, 61</a:t>
            </a:r>
            <a:r>
              <a:rPr lang="en-US" sz="1200" dirty="0"/>
              <a:t>(4), 271–285.</a:t>
            </a:r>
          </a:p>
          <a:p>
            <a:pPr marL="0" indent="0">
              <a:buNone/>
            </a:pPr>
            <a:endParaRPr lang="en-US" sz="1200" dirty="0"/>
          </a:p>
        </p:txBody>
      </p:sp>
      <p:sp>
        <p:nvSpPr>
          <p:cNvPr id="25" name="Slide Number Placeholder 0"/>
          <p:cNvSpPr>
            <a:spLocks noGrp="1"/>
          </p:cNvSpPr>
          <p:nvPr>
            <p:ph type="sldNum" sz="quarter" idx="4294967295"/>
          </p:nvPr>
        </p:nvSpPr>
        <p:spPr>
          <a:xfrm>
            <a:off x="11612880" y="6400800"/>
            <a:ext cx="365760" cy="182880"/>
          </a:xfrm>
          <a:prstGeom prst="rect">
            <a:avLst/>
          </a:prstGeom>
          <a:extLst>
            <a:ext uri="{C572A759-6A51-4108-AA02-DFA0A04FC94B}">
              <ma14:wrappingTextBoxFlag xmlns:ma14="http://schemas.microsoft.com/office/mac/drawingml/2011/main" xmlns="" val="0"/>
            </a:ext>
          </a:extLst>
        </p:spPr>
        <p:txBody>
          <a:bodyPr/>
          <a:lstStyle>
            <a:lvl1pPr>
              <a:defRPr sz="1000">
                <a:solidFill>
                  <a:srgbClr val="6B7280"/>
                </a:solidFill>
              </a:defRPr>
            </a:lvl1pPr>
          </a:lstStyle>
          <a:p>
            <a:pPr algn="l"/>
            <a:fld id="{F7021451-1387-4CA6-816F-3879F97B5CBC}" type="slidenum">
              <a:rPr lang="en-US" b="0"/>
              <a:t>19</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66569" y="411480"/>
            <a:ext cx="9832490" cy="502920"/>
          </a:xfrm>
          <a:prstGeom prst="rect">
            <a:avLst/>
          </a:prstGeom>
          <a:noFill/>
          <a:ln/>
        </p:spPr>
        <p:txBody>
          <a:bodyPr wrap="square" rtlCol="0" anchor="ctr"/>
          <a:lstStyle/>
          <a:p>
            <a:pPr marL="0" indent="0">
              <a:buNone/>
            </a:pPr>
            <a:r>
              <a:rPr lang="en-US" sz="3200" b="1" dirty="0">
                <a:solidFill>
                  <a:srgbClr val="1F2937"/>
                </a:solidFill>
                <a:latin typeface="Aptos Display" pitchFamily="34" charset="0"/>
                <a:ea typeface="Aptos Display" pitchFamily="34" charset="-122"/>
                <a:cs typeface="Aptos Display" pitchFamily="34" charset="-120"/>
              </a:rPr>
              <a:t>A Collaborative, Alliance-Driven Mindset</a:t>
            </a:r>
            <a:endParaRPr lang="en-US" sz="3200" dirty="0"/>
          </a:p>
        </p:txBody>
      </p:sp>
      <p:sp>
        <p:nvSpPr>
          <p:cNvPr id="4" name="Text 2"/>
          <p:cNvSpPr/>
          <p:nvPr/>
        </p:nvSpPr>
        <p:spPr>
          <a:xfrm>
            <a:off x="9235440" y="521208"/>
            <a:ext cx="1920240" cy="164592"/>
          </a:xfrm>
          <a:prstGeom prst="rect">
            <a:avLst/>
          </a:prstGeom>
          <a:noFill/>
          <a:ln/>
        </p:spPr>
        <p:txBody>
          <a:bodyPr wrap="square" rtlCol="0" anchor="ctr"/>
          <a:lstStyle/>
          <a:p>
            <a:pPr marL="0" indent="0" algn="ctr">
              <a:buNone/>
            </a:pPr>
            <a:r>
              <a:rPr lang="en-US" sz="1200" b="1" dirty="0">
                <a:solidFill>
                  <a:srgbClr val="FFFFFF"/>
                </a:solidFill>
              </a:rPr>
              <a:t>RELATIONAL</a:t>
            </a:r>
            <a:endParaRPr lang="en-US" sz="1200" dirty="0"/>
          </a:p>
        </p:txBody>
      </p:sp>
      <p:sp>
        <p:nvSpPr>
          <p:cNvPr id="5" name="Shape 3"/>
          <p:cNvSpPr/>
          <p:nvPr/>
        </p:nvSpPr>
        <p:spPr>
          <a:xfrm>
            <a:off x="640080" y="1325880"/>
            <a:ext cx="2011680" cy="4480560"/>
          </a:xfrm>
          <a:prstGeom prst="roundRect">
            <a:avLst>
              <a:gd name="adj" fmla="val 3636"/>
            </a:avLst>
          </a:prstGeom>
          <a:solidFill>
            <a:srgbClr val="FFFFFF"/>
          </a:solidFill>
          <a:ln w="12700">
            <a:solidFill>
              <a:srgbClr val="D6DEE8"/>
            </a:solidFill>
            <a:prstDash val="solid"/>
          </a:ln>
        </p:spPr>
        <p:txBody>
          <a:bodyPr/>
          <a:lstStyle/>
          <a:p>
            <a:endParaRPr lang="en-US"/>
          </a:p>
        </p:txBody>
      </p:sp>
      <p:pic>
        <p:nvPicPr>
          <p:cNvPr id="6"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960120" y="1828800"/>
            <a:ext cx="1325880" cy="1325880"/>
          </a:xfrm>
          <a:prstGeom prst="rect">
            <a:avLst/>
          </a:prstGeom>
        </p:spPr>
      </p:pic>
      <p:sp>
        <p:nvSpPr>
          <p:cNvPr id="7" name="Text 4"/>
          <p:cNvSpPr/>
          <p:nvPr/>
        </p:nvSpPr>
        <p:spPr>
          <a:xfrm>
            <a:off x="914400" y="3383280"/>
            <a:ext cx="1463040" cy="228600"/>
          </a:xfrm>
          <a:prstGeom prst="rect">
            <a:avLst/>
          </a:prstGeom>
          <a:noFill/>
          <a:ln/>
        </p:spPr>
        <p:txBody>
          <a:bodyPr wrap="square" rtlCol="0" anchor="ctr"/>
          <a:lstStyle/>
          <a:p>
            <a:pPr marL="0" indent="0" algn="ctr">
              <a:buNone/>
            </a:pPr>
            <a:r>
              <a:rPr lang="en-US" sz="1600" b="1" dirty="0">
                <a:solidFill>
                  <a:srgbClr val="1F4E79"/>
                </a:solidFill>
              </a:rPr>
              <a:t>Why it matters</a:t>
            </a:r>
            <a:endParaRPr lang="en-US" sz="1600" dirty="0"/>
          </a:p>
        </p:txBody>
      </p:sp>
      <p:sp>
        <p:nvSpPr>
          <p:cNvPr id="8" name="Text 5"/>
          <p:cNvSpPr/>
          <p:nvPr/>
        </p:nvSpPr>
        <p:spPr>
          <a:xfrm>
            <a:off x="868680" y="3703320"/>
            <a:ext cx="1554480" cy="1463040"/>
          </a:xfrm>
          <a:prstGeom prst="rect">
            <a:avLst/>
          </a:prstGeom>
          <a:noFill/>
          <a:ln/>
        </p:spPr>
        <p:txBody>
          <a:bodyPr wrap="square" rtlCol="0" anchor="ctr"/>
          <a:lstStyle/>
          <a:p>
            <a:pPr marL="0" indent="0" algn="ctr">
              <a:buNone/>
            </a:pPr>
            <a:r>
              <a:rPr lang="en-US" sz="1300" dirty="0">
                <a:solidFill>
                  <a:srgbClr val="1F2937"/>
                </a:solidFill>
              </a:rPr>
              <a:t>Alliance is one of the most robust predictors of outcome across therapies.</a:t>
            </a:r>
            <a:endParaRPr lang="en-US" sz="1300" dirty="0"/>
          </a:p>
        </p:txBody>
      </p:sp>
      <p:sp>
        <p:nvSpPr>
          <p:cNvPr id="9" name="Shape 6"/>
          <p:cNvSpPr/>
          <p:nvPr/>
        </p:nvSpPr>
        <p:spPr>
          <a:xfrm>
            <a:off x="2880360" y="1325880"/>
            <a:ext cx="8641080" cy="4480560"/>
          </a:xfrm>
          <a:prstGeom prst="roundRect">
            <a:avLst>
              <a:gd name="adj" fmla="val 1633"/>
            </a:avLst>
          </a:prstGeom>
          <a:solidFill>
            <a:srgbClr val="FFFFFF"/>
          </a:solidFill>
          <a:ln w="12700">
            <a:solidFill>
              <a:srgbClr val="D6DEE8"/>
            </a:solidFill>
            <a:prstDash val="solid"/>
          </a:ln>
          <a:effectLst>
            <a:outerShdw blurRad="12700" dist="12700" dir="2700000" algn="bl" rotWithShape="0">
              <a:srgbClr val="000000">
                <a:alpha val="10000"/>
              </a:srgbClr>
            </a:outerShdw>
          </a:effectLst>
        </p:spPr>
        <p:txBody>
          <a:bodyPr/>
          <a:lstStyle/>
          <a:p>
            <a:endParaRPr lang="en-US"/>
          </a:p>
        </p:txBody>
      </p:sp>
      <p:sp>
        <p:nvSpPr>
          <p:cNvPr id="10" name="Text 7"/>
          <p:cNvSpPr/>
          <p:nvPr/>
        </p:nvSpPr>
        <p:spPr>
          <a:xfrm>
            <a:off x="3154680" y="1554480"/>
            <a:ext cx="8046720" cy="3931920"/>
          </a:xfrm>
          <a:prstGeom prst="rect">
            <a:avLst/>
          </a:prstGeom>
          <a:noFill/>
          <a:ln/>
        </p:spPr>
        <p:txBody>
          <a:bodyPr wrap="square" lIns="50800" tIns="50800" rIns="50800" bIns="50800" rtlCol="0" anchor="t"/>
          <a:lstStyle/>
          <a:p>
            <a:pPr marL="228600" indent="-228600">
              <a:buSzPct val="100000"/>
              <a:buChar char="•"/>
            </a:pPr>
            <a:r>
              <a:rPr lang="en-US" dirty="0">
                <a:solidFill>
                  <a:srgbClr val="1F2937"/>
                </a:solidFill>
              </a:rPr>
              <a:t>Collaboratively define goals, tasks, and roles early in treatment; revisit them when motivation or circumstances shift.</a:t>
            </a:r>
            <a:endParaRPr lang="en-US" dirty="0"/>
          </a:p>
          <a:p>
            <a:pPr marL="228600" indent="-228600">
              <a:buSzPct val="100000"/>
              <a:buChar char="•"/>
            </a:pPr>
            <a:r>
              <a:rPr lang="en-US" dirty="0">
                <a:solidFill>
                  <a:srgbClr val="1F2937"/>
                </a:solidFill>
              </a:rPr>
              <a:t>Convey warmth, reliability, and accurate empathy while preserving professional boundaries.</a:t>
            </a:r>
            <a:endParaRPr lang="en-US" dirty="0"/>
          </a:p>
          <a:p>
            <a:pPr marL="228600" indent="-228600">
              <a:buSzPct val="100000"/>
              <a:buChar char="•"/>
            </a:pPr>
            <a:r>
              <a:rPr lang="en-US" dirty="0"/>
              <a:t>Ruptures are normal. They may show up as confrontation, withdrawal, silence, over-agreement, or sudden topic shifts.</a:t>
            </a:r>
          </a:p>
          <a:p>
            <a:pPr marL="228600" indent="-228600">
              <a:buSzPct val="100000"/>
              <a:buChar char="•"/>
            </a:pPr>
            <a:r>
              <a:rPr lang="en-US" dirty="0"/>
              <a:t>Slow down and explore the immediate interaction: what felt off, what the client needed, and how you may have contributed.</a:t>
            </a:r>
          </a:p>
          <a:p>
            <a:pPr marL="228600" indent="-228600">
              <a:buSzPct val="100000"/>
              <a:buChar char="•"/>
            </a:pPr>
            <a:r>
              <a:rPr lang="en-US" dirty="0"/>
              <a:t>Take responsibility for your part without becoming defensive or centering your own discomfort.</a:t>
            </a:r>
          </a:p>
          <a:p>
            <a:pPr marL="228600" indent="-228600">
              <a:buSzPct val="100000"/>
              <a:buChar char="•"/>
            </a:pPr>
            <a:r>
              <a:rPr lang="en-US" dirty="0"/>
              <a:t>Successful repair often strengthens trust because the relationship becomes more honest and resilient.</a:t>
            </a:r>
          </a:p>
          <a:p>
            <a:pPr marL="228600" indent="-228600">
              <a:buSzPct val="100000"/>
              <a:buChar char="•"/>
            </a:pPr>
            <a:r>
              <a:rPr lang="en-US" dirty="0"/>
              <a:t>Use the SRS/CSRS/GSRS or SES/CES for client ratings of the alliance.</a:t>
            </a:r>
          </a:p>
        </p:txBody>
      </p:sp>
      <p:sp>
        <p:nvSpPr>
          <p:cNvPr id="11" name="Text 8"/>
          <p:cNvSpPr/>
          <p:nvPr/>
        </p:nvSpPr>
        <p:spPr>
          <a:xfrm>
            <a:off x="594360" y="6062472"/>
            <a:ext cx="10515600" cy="502920"/>
          </a:xfrm>
          <a:prstGeom prst="rect">
            <a:avLst/>
          </a:prstGeom>
          <a:noFill/>
          <a:ln/>
        </p:spPr>
        <p:txBody>
          <a:bodyPr wrap="square" rtlCol="0" anchor="ctr"/>
          <a:lstStyle/>
          <a:p>
            <a:r>
              <a:rPr lang="en-US" sz="1400" dirty="0"/>
              <a:t>Norcross, J. C., &amp; Lambert, M. J. (Eds.). (2019). </a:t>
            </a:r>
            <a:r>
              <a:rPr lang="en-US" sz="1400" i="1" dirty="0"/>
              <a:t>Psychotherapy relationships that work: Volume 1: Evidence-based therapist </a:t>
            </a:r>
          </a:p>
          <a:p>
            <a:r>
              <a:rPr lang="en-US" sz="1400" i="1" dirty="0"/>
              <a:t>     contributions </a:t>
            </a:r>
            <a:r>
              <a:rPr lang="en-US" sz="1400" dirty="0"/>
              <a:t>(3</a:t>
            </a:r>
            <a:r>
              <a:rPr lang="en-US" sz="1400" baseline="30000" dirty="0"/>
              <a:t>rd</a:t>
            </a:r>
            <a:r>
              <a:rPr lang="en-US" sz="1400" dirty="0"/>
              <a:t> ed.). Oxford University Press. </a:t>
            </a:r>
          </a:p>
        </p:txBody>
      </p:sp>
      <p:sp>
        <p:nvSpPr>
          <p:cNvPr id="25" name="Slide Number Placeholder 0"/>
          <p:cNvSpPr>
            <a:spLocks noGrp="1"/>
          </p:cNvSpPr>
          <p:nvPr>
            <p:ph type="sldNum" sz="quarter" idx="4294967295"/>
          </p:nvPr>
        </p:nvSpPr>
        <p:spPr>
          <a:xfrm>
            <a:off x="11612880" y="6400800"/>
            <a:ext cx="365760" cy="182880"/>
          </a:xfrm>
          <a:prstGeom prst="rect">
            <a:avLst/>
          </a:prstGeom>
          <a:extLst>
            <a:ext uri="{C572A759-6A51-4108-AA02-DFA0A04FC94B}">
              <ma14:wrappingTextBoxFlag xmlns:ma14="http://schemas.microsoft.com/office/mac/drawingml/2011/main" xmlns="" val="0"/>
            </a:ext>
          </a:extLst>
        </p:spPr>
        <p:txBody>
          <a:bodyPr/>
          <a:lstStyle>
            <a:lvl1pPr>
              <a:defRPr sz="1000">
                <a:solidFill>
                  <a:srgbClr val="6B7280"/>
                </a:solidFill>
              </a:defRPr>
            </a:lvl1pPr>
          </a:lstStyle>
          <a:p>
            <a:pPr algn="l"/>
            <a:fld id="{F7021451-1387-4CA6-816F-3879F97B5CBC}" type="slidenum">
              <a:rPr lang="en-US" b="0"/>
              <a:t>20</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Left-Right Arrow 3"/>
          <p:cNvSpPr/>
          <p:nvPr/>
        </p:nvSpPr>
        <p:spPr>
          <a:xfrm>
            <a:off x="2971800" y="3124200"/>
            <a:ext cx="5943600" cy="1143000"/>
          </a:xfrm>
          <a:prstGeom prst="leftRightArrow">
            <a:avLst/>
          </a:prstGeom>
          <a:solidFill>
            <a:schemeClr val="tx1">
              <a:lumMod val="50000"/>
              <a:lumOff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Rockwell" panose="02060603020205020403"/>
              <a:ea typeface="+mn-ea"/>
              <a:cs typeface="+mn-cs"/>
            </a:endParaRPr>
          </a:p>
        </p:txBody>
      </p:sp>
      <p:sp>
        <p:nvSpPr>
          <p:cNvPr id="5" name="Rectangle 4"/>
          <p:cNvSpPr/>
          <p:nvPr/>
        </p:nvSpPr>
        <p:spPr>
          <a:xfrm>
            <a:off x="5334000" y="3429000"/>
            <a:ext cx="1371600" cy="533400"/>
          </a:xfrm>
          <a:prstGeom prst="rect">
            <a:avLst/>
          </a:prstGeom>
          <a:gradFill flip="none" rotWithShape="1">
            <a:gsLst>
              <a:gs pos="0">
                <a:srgbClr val="CBCBCB"/>
              </a:gs>
              <a:gs pos="13000">
                <a:srgbClr val="5F5F5F"/>
              </a:gs>
              <a:gs pos="21001">
                <a:srgbClr val="5F5F5F"/>
              </a:gs>
              <a:gs pos="63000">
                <a:srgbClr val="FFFFFF"/>
              </a:gs>
              <a:gs pos="67000">
                <a:srgbClr val="B2B2B2"/>
              </a:gs>
              <a:gs pos="69000">
                <a:srgbClr val="292929"/>
              </a:gs>
              <a:gs pos="82001">
                <a:srgbClr val="777777"/>
              </a:gs>
              <a:gs pos="100000">
                <a:srgbClr val="EAEAEA"/>
              </a:gs>
            </a:gsLst>
            <a:lin ang="0" scaled="0"/>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Rockwell" panose="02060603020205020403"/>
              <a:ea typeface="+mn-ea"/>
              <a:cs typeface="+mn-cs"/>
            </a:endParaRPr>
          </a:p>
        </p:txBody>
      </p:sp>
      <p:cxnSp>
        <p:nvCxnSpPr>
          <p:cNvPr id="7" name="Straight Arrow Connector 6"/>
          <p:cNvCxnSpPr/>
          <p:nvPr/>
        </p:nvCxnSpPr>
        <p:spPr>
          <a:xfrm flipV="1">
            <a:off x="6019800" y="2819400"/>
            <a:ext cx="0" cy="838200"/>
          </a:xfrm>
          <a:prstGeom prst="straightConnector1">
            <a:avLst/>
          </a:prstGeom>
          <a:ln w="44450">
            <a:solidFill>
              <a:schemeClr val="tx1"/>
            </a:solidFill>
            <a:headEnd type="diamond"/>
            <a:tailEnd type="triangle"/>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5029200" y="2433936"/>
            <a:ext cx="2406684" cy="461665"/>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Edge of Ability</a:t>
            </a:r>
          </a:p>
        </p:txBody>
      </p:sp>
      <p:cxnSp>
        <p:nvCxnSpPr>
          <p:cNvPr id="9" name="Straight Arrow Connector 8"/>
          <p:cNvCxnSpPr/>
          <p:nvPr/>
        </p:nvCxnSpPr>
        <p:spPr>
          <a:xfrm>
            <a:off x="4419600" y="3733800"/>
            <a:ext cx="0" cy="685800"/>
          </a:xfrm>
          <a:prstGeom prst="straightConnector1">
            <a:avLst/>
          </a:prstGeom>
          <a:ln w="44450">
            <a:solidFill>
              <a:schemeClr val="tx1"/>
            </a:solidFill>
            <a:headEnd type="diamond"/>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a:off x="7620000" y="3733800"/>
            <a:ext cx="0" cy="685800"/>
          </a:xfrm>
          <a:prstGeom prst="straightConnector1">
            <a:avLst/>
          </a:prstGeom>
          <a:ln w="44450">
            <a:solidFill>
              <a:schemeClr val="tx1"/>
            </a:solidFill>
            <a:headEnd type="diamond"/>
            <a:tailEnd type="triangle"/>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6781801" y="4495801"/>
            <a:ext cx="1976823" cy="461665"/>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Too Difficult</a:t>
            </a:r>
          </a:p>
        </p:txBody>
      </p:sp>
      <p:sp>
        <p:nvSpPr>
          <p:cNvPr id="13" name="TextBox 12"/>
          <p:cNvSpPr txBox="1"/>
          <p:nvPr/>
        </p:nvSpPr>
        <p:spPr>
          <a:xfrm>
            <a:off x="3469206" y="4495801"/>
            <a:ext cx="1522596" cy="461665"/>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8000"/>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Too Easy</a:t>
            </a:r>
          </a:p>
        </p:txBody>
      </p:sp>
      <p:sp>
        <p:nvSpPr>
          <p:cNvPr id="14" name="TextBox 13"/>
          <p:cNvSpPr txBox="1"/>
          <p:nvPr/>
        </p:nvSpPr>
        <p:spPr>
          <a:xfrm>
            <a:off x="2682240" y="457201"/>
            <a:ext cx="6644639" cy="707886"/>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Deliberate Practice</a:t>
            </a:r>
          </a:p>
        </p:txBody>
      </p:sp>
      <p:sp>
        <p:nvSpPr>
          <p:cNvPr id="18" name="TextBox 17"/>
          <p:cNvSpPr txBox="1"/>
          <p:nvPr/>
        </p:nvSpPr>
        <p:spPr>
          <a:xfrm>
            <a:off x="3139440" y="1371600"/>
            <a:ext cx="5872480" cy="1369606"/>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1" i="0" u="sng"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Zone of “Proximal Development</a:t>
            </a:r>
            <a:r>
              <a:rPr kumimoji="0" lang="en-US" sz="1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5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Reliable performance inconsistent</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Identification of errors, misperceptions</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Setting small process and outcome objectives</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Involves planning, rehearsal, reflection</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9" name="TextBox 18"/>
          <p:cNvSpPr txBox="1"/>
          <p:nvPr/>
        </p:nvSpPr>
        <p:spPr>
          <a:xfrm>
            <a:off x="2407921" y="5029200"/>
            <a:ext cx="3200400" cy="723275"/>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1" i="0" u="sng"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Realm of “Reliable” Performance</a:t>
            </a:r>
            <a:r>
              <a:rPr kumimoji="0" lang="en-US" sz="12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5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Processes executed quickly, automatically</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Involves recognition, retrieval, execution</a:t>
            </a:r>
            <a:endParaRPr kumimoji="0" lang="en-US" sz="1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21" name="TextBox 20"/>
          <p:cNvSpPr txBox="1"/>
          <p:nvPr/>
        </p:nvSpPr>
        <p:spPr>
          <a:xfrm>
            <a:off x="6096000" y="4931658"/>
            <a:ext cx="3733800" cy="1415772"/>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1" i="0" u="sng"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Ambit of Admiration</a:t>
            </a:r>
            <a:r>
              <a:rPr kumimoji="0" lang="en-US" sz="1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Abilities of others appear flawless, magical, dramatic</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Effort and attention focused on easily recognized, but non-causal factors and/or processes (superstition)</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Risk of failure and injury high</a:t>
            </a:r>
            <a:endParaRPr kumimoji="0" lang="en-US" sz="1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Tree>
    <p:custDataLst>
      <p:tags r:id="rId1"/>
    </p:custDataLst>
    <p:extLst>
      <p:ext uri="{BB962C8B-B14F-4D97-AF65-F5344CB8AC3E}">
        <p14:creationId xmlns:p14="http://schemas.microsoft.com/office/powerpoint/2010/main" val="755917265"/>
      </p:ext>
    </p:extLst>
  </p:cSld>
  <p:clrMapOvr>
    <a:masterClrMapping/>
  </p:clrMapOvr>
  <p:transition spd="slow">
    <p:zoom dir="in"/>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0" presetClass="path" presetSubtype="0" accel="50000" decel="50000" fill="hold" nodeType="afterEffect">
                                  <p:stCondLst>
                                    <p:cond delay="0"/>
                                  </p:stCondLst>
                                  <p:childTnLst>
                                    <p:animMotion origin="layout" path="M 0.00017 -0.0037 L 0.05555 -0.0037 L -0.06736 -0.0037 L 0.05833 -0.0037 L 0.00017 -0.0037 Z " pathEditMode="relative" ptsTypes="AAAAA">
                                      <p:cBhvr>
                                        <p:cTn id="6" dur="5000" fill="hold"/>
                                        <p:tgtEl>
                                          <p:spTgt spid="7"/>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11480"/>
            <a:ext cx="8046720" cy="502920"/>
          </a:xfrm>
          <a:prstGeom prst="rect">
            <a:avLst/>
          </a:prstGeom>
          <a:noFill/>
          <a:ln/>
        </p:spPr>
        <p:txBody>
          <a:bodyPr wrap="square" rtlCol="0" anchor="ctr"/>
          <a:lstStyle/>
          <a:p>
            <a:pPr marL="0" indent="0">
              <a:buNone/>
            </a:pPr>
            <a:r>
              <a:rPr lang="en-US" sz="3200" b="1" dirty="0">
                <a:solidFill>
                  <a:srgbClr val="1F2937"/>
                </a:solidFill>
                <a:latin typeface="Aptos Display" pitchFamily="34" charset="0"/>
                <a:ea typeface="Aptos Display" pitchFamily="34" charset="-122"/>
                <a:cs typeface="Aptos Display" pitchFamily="34" charset="-120"/>
              </a:rPr>
              <a:t>Extra 1: Become Strengths-Based</a:t>
            </a:r>
            <a:endParaRPr lang="en-US" sz="3200" dirty="0"/>
          </a:p>
        </p:txBody>
      </p:sp>
      <p:sp>
        <p:nvSpPr>
          <p:cNvPr id="3" name="Shape 1"/>
          <p:cNvSpPr/>
          <p:nvPr/>
        </p:nvSpPr>
        <p:spPr>
          <a:xfrm>
            <a:off x="9098280" y="457200"/>
            <a:ext cx="2194560" cy="347472"/>
          </a:xfrm>
          <a:prstGeom prst="roundRect">
            <a:avLst>
              <a:gd name="adj" fmla="val 21053"/>
            </a:avLst>
          </a:prstGeom>
          <a:solidFill>
            <a:srgbClr val="1F4E79"/>
          </a:solidFill>
          <a:ln w="12700">
            <a:solidFill>
              <a:srgbClr val="1F4E79"/>
            </a:solidFill>
            <a:prstDash val="solid"/>
          </a:ln>
        </p:spPr>
        <p:txBody>
          <a:bodyPr/>
          <a:lstStyle/>
          <a:p>
            <a:endParaRPr lang="en-US"/>
          </a:p>
        </p:txBody>
      </p:sp>
      <p:sp>
        <p:nvSpPr>
          <p:cNvPr id="4" name="Text 2"/>
          <p:cNvSpPr/>
          <p:nvPr/>
        </p:nvSpPr>
        <p:spPr>
          <a:xfrm>
            <a:off x="9235440" y="521208"/>
            <a:ext cx="1920240" cy="164592"/>
          </a:xfrm>
          <a:prstGeom prst="rect">
            <a:avLst/>
          </a:prstGeom>
          <a:noFill/>
          <a:ln/>
        </p:spPr>
        <p:txBody>
          <a:bodyPr wrap="square" rtlCol="0" anchor="ctr"/>
          <a:lstStyle/>
          <a:p>
            <a:pPr marL="0" indent="0" algn="ctr">
              <a:buNone/>
            </a:pPr>
            <a:r>
              <a:rPr lang="en-US" sz="1200" b="1" dirty="0">
                <a:solidFill>
                  <a:srgbClr val="FFFFFF"/>
                </a:solidFill>
              </a:rPr>
              <a:t>Client-Driven</a:t>
            </a:r>
            <a:endParaRPr lang="en-US" sz="1200" dirty="0"/>
          </a:p>
        </p:txBody>
      </p:sp>
      <p:sp>
        <p:nvSpPr>
          <p:cNvPr id="5" name="Shape 3"/>
          <p:cNvSpPr/>
          <p:nvPr/>
        </p:nvSpPr>
        <p:spPr>
          <a:xfrm>
            <a:off x="640080" y="1325880"/>
            <a:ext cx="2011680" cy="4480560"/>
          </a:xfrm>
          <a:prstGeom prst="roundRect">
            <a:avLst>
              <a:gd name="adj" fmla="val 3636"/>
            </a:avLst>
          </a:prstGeom>
          <a:solidFill>
            <a:srgbClr val="FFFFFF"/>
          </a:solidFill>
          <a:ln w="12700">
            <a:solidFill>
              <a:srgbClr val="D6DEE8"/>
            </a:solidFill>
            <a:prstDash val="solid"/>
          </a:ln>
        </p:spPr>
        <p:txBody>
          <a:bodyPr/>
          <a:lstStyle/>
          <a:p>
            <a:endParaRPr lang="en-US"/>
          </a:p>
        </p:txBody>
      </p:sp>
      <p:pic>
        <p:nvPicPr>
          <p:cNvPr id="6"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960120" y="1828800"/>
            <a:ext cx="1325880" cy="1325880"/>
          </a:xfrm>
          <a:prstGeom prst="rect">
            <a:avLst/>
          </a:prstGeom>
        </p:spPr>
      </p:pic>
      <p:sp>
        <p:nvSpPr>
          <p:cNvPr id="7" name="Text 4"/>
          <p:cNvSpPr/>
          <p:nvPr/>
        </p:nvSpPr>
        <p:spPr>
          <a:xfrm>
            <a:off x="914400" y="3383280"/>
            <a:ext cx="1463040" cy="228600"/>
          </a:xfrm>
          <a:prstGeom prst="rect">
            <a:avLst/>
          </a:prstGeom>
          <a:noFill/>
          <a:ln/>
        </p:spPr>
        <p:txBody>
          <a:bodyPr wrap="square" rtlCol="0" anchor="ctr"/>
          <a:lstStyle/>
          <a:p>
            <a:pPr marL="0" indent="0" algn="ctr">
              <a:buNone/>
            </a:pPr>
            <a:r>
              <a:rPr lang="en-US" sz="1600" b="1" dirty="0">
                <a:solidFill>
                  <a:srgbClr val="1F4E79"/>
                </a:solidFill>
              </a:rPr>
              <a:t>Why it matters</a:t>
            </a:r>
            <a:endParaRPr lang="en-US" sz="1600" dirty="0"/>
          </a:p>
        </p:txBody>
      </p:sp>
      <p:sp>
        <p:nvSpPr>
          <p:cNvPr id="8" name="Text 5"/>
          <p:cNvSpPr/>
          <p:nvPr/>
        </p:nvSpPr>
        <p:spPr>
          <a:xfrm>
            <a:off x="868680" y="3703320"/>
            <a:ext cx="1554480" cy="1463040"/>
          </a:xfrm>
          <a:prstGeom prst="rect">
            <a:avLst/>
          </a:prstGeom>
          <a:noFill/>
          <a:ln/>
        </p:spPr>
        <p:txBody>
          <a:bodyPr wrap="square" rtlCol="0" anchor="ctr"/>
          <a:lstStyle/>
          <a:p>
            <a:pPr marL="0" indent="0" algn="ctr">
              <a:buNone/>
            </a:pPr>
            <a:r>
              <a:rPr lang="en-US" sz="1300" dirty="0">
                <a:solidFill>
                  <a:srgbClr val="1F2937"/>
                </a:solidFill>
              </a:rPr>
              <a:t>A strengths lens supports hope, motivation, and more balanced case conceptualization.</a:t>
            </a:r>
            <a:endParaRPr lang="en-US" sz="1300" dirty="0"/>
          </a:p>
        </p:txBody>
      </p:sp>
      <p:sp>
        <p:nvSpPr>
          <p:cNvPr id="9" name="Shape 6"/>
          <p:cNvSpPr/>
          <p:nvPr/>
        </p:nvSpPr>
        <p:spPr>
          <a:xfrm>
            <a:off x="2880360" y="1325880"/>
            <a:ext cx="8641080" cy="4480560"/>
          </a:xfrm>
          <a:prstGeom prst="roundRect">
            <a:avLst>
              <a:gd name="adj" fmla="val 1633"/>
            </a:avLst>
          </a:prstGeom>
          <a:solidFill>
            <a:srgbClr val="FFFFFF"/>
          </a:solidFill>
          <a:ln w="12700">
            <a:solidFill>
              <a:srgbClr val="D6DEE8"/>
            </a:solidFill>
            <a:prstDash val="solid"/>
          </a:ln>
          <a:effectLst>
            <a:outerShdw blurRad="12700" dist="12700" dir="2700000" algn="bl" rotWithShape="0">
              <a:srgbClr val="000000">
                <a:alpha val="10000"/>
              </a:srgbClr>
            </a:outerShdw>
          </a:effectLst>
        </p:spPr>
        <p:txBody>
          <a:bodyPr/>
          <a:lstStyle/>
          <a:p>
            <a:endParaRPr lang="en-US"/>
          </a:p>
        </p:txBody>
      </p:sp>
      <p:sp>
        <p:nvSpPr>
          <p:cNvPr id="10" name="Text 7"/>
          <p:cNvSpPr/>
          <p:nvPr/>
        </p:nvSpPr>
        <p:spPr>
          <a:xfrm>
            <a:off x="3154680" y="1691640"/>
            <a:ext cx="8046720" cy="3794760"/>
          </a:xfrm>
          <a:prstGeom prst="rect">
            <a:avLst/>
          </a:prstGeom>
          <a:noFill/>
          <a:ln/>
        </p:spPr>
        <p:txBody>
          <a:bodyPr wrap="square" lIns="50800" tIns="50800" rIns="50800" bIns="50800" rtlCol="0" anchor="t"/>
          <a:lstStyle/>
          <a:p>
            <a:pPr marL="228600" indent="-228600">
              <a:buSzPct val="100000"/>
              <a:buChar char="•"/>
            </a:pPr>
            <a:r>
              <a:rPr lang="en-US" sz="1900" dirty="0">
                <a:solidFill>
                  <a:srgbClr val="1F2937"/>
                </a:solidFill>
              </a:rPr>
              <a:t>Clients are the single most influential factor in services, contributing between 80-87% to the variance in outcome (</a:t>
            </a:r>
            <a:r>
              <a:rPr lang="en-US" sz="1900" dirty="0" err="1">
                <a:solidFill>
                  <a:srgbClr val="1F2937"/>
                </a:solidFill>
              </a:rPr>
              <a:t>Wampold</a:t>
            </a:r>
            <a:r>
              <a:rPr lang="en-US" sz="1900" dirty="0">
                <a:solidFill>
                  <a:srgbClr val="1F2937"/>
                </a:solidFill>
              </a:rPr>
              <a:t>, 2001, 2015).</a:t>
            </a:r>
          </a:p>
          <a:p>
            <a:pPr marL="228600" indent="-228600">
              <a:buSzPct val="100000"/>
              <a:buChar char="•"/>
            </a:pPr>
            <a:r>
              <a:rPr lang="en-US" sz="1900" dirty="0">
                <a:solidFill>
                  <a:srgbClr val="1F2937"/>
                </a:solidFill>
              </a:rPr>
              <a:t>Assess coping, values, social supports, prior successes, and moments when the problem is less powerful.</a:t>
            </a:r>
            <a:endParaRPr lang="en-US" sz="1900" dirty="0"/>
          </a:p>
          <a:p>
            <a:pPr marL="228600" indent="-228600">
              <a:buSzPct val="100000"/>
              <a:buChar char="•"/>
            </a:pPr>
            <a:r>
              <a:rPr lang="en-US" sz="1900" dirty="0">
                <a:solidFill>
                  <a:srgbClr val="1F2937"/>
                </a:solidFill>
              </a:rPr>
              <a:t>Use strengths to widen options and restore agency without minimizing suffering.</a:t>
            </a:r>
            <a:endParaRPr lang="en-US" sz="1900" dirty="0"/>
          </a:p>
          <a:p>
            <a:pPr marL="228600" indent="-228600">
              <a:buSzPct val="100000"/>
              <a:buChar char="•"/>
            </a:pPr>
            <a:r>
              <a:rPr lang="en-US" sz="1900" dirty="0">
                <a:solidFill>
                  <a:srgbClr val="1F2937"/>
                </a:solidFill>
              </a:rPr>
              <a:t>Name capacities you observe in session—persistence, insight, care for others, humor, willingness to return after painful weeks.</a:t>
            </a:r>
            <a:endParaRPr lang="en-US" sz="1900" dirty="0"/>
          </a:p>
          <a:p>
            <a:pPr marL="228600" indent="-228600">
              <a:buSzPct val="100000"/>
              <a:buChar char="•"/>
            </a:pPr>
            <a:r>
              <a:rPr lang="en-US" sz="1900" dirty="0">
                <a:solidFill>
                  <a:srgbClr val="1F2937"/>
                </a:solidFill>
              </a:rPr>
              <a:t>Integrate strengths into treatment plans, homework, relapse prevention, and termination.</a:t>
            </a:r>
            <a:endParaRPr lang="en-US" sz="1900" dirty="0"/>
          </a:p>
        </p:txBody>
      </p:sp>
      <p:sp>
        <p:nvSpPr>
          <p:cNvPr id="11" name="Text 8"/>
          <p:cNvSpPr/>
          <p:nvPr/>
        </p:nvSpPr>
        <p:spPr>
          <a:xfrm>
            <a:off x="548640" y="5943600"/>
            <a:ext cx="10515600" cy="640080"/>
          </a:xfrm>
          <a:prstGeom prst="rect">
            <a:avLst/>
          </a:prstGeom>
          <a:noFill/>
          <a:ln/>
        </p:spPr>
        <p:txBody>
          <a:bodyPr wrap="square" rtlCol="0" anchor="ctr"/>
          <a:lstStyle/>
          <a:p>
            <a:pPr marL="0" indent="0">
              <a:buNone/>
            </a:pPr>
            <a:r>
              <a:rPr lang="en-US" sz="1200" dirty="0"/>
              <a:t>Bertolino, B. (2018</a:t>
            </a:r>
            <a:r>
              <a:rPr lang="en-US" sz="1200" i="1" dirty="0"/>
              <a:t>). Effective counseling and psychotherapy: An evidence-based approach</a:t>
            </a:r>
            <a:r>
              <a:rPr lang="en-US" sz="1200" dirty="0"/>
              <a:t>. Springer.</a:t>
            </a:r>
          </a:p>
          <a:p>
            <a:pPr marL="0" indent="0">
              <a:buNone/>
            </a:pPr>
            <a:r>
              <a:rPr lang="en-US" sz="1200" dirty="0" err="1"/>
              <a:t>Wampold</a:t>
            </a:r>
            <a:r>
              <a:rPr lang="en-US" sz="1200" dirty="0"/>
              <a:t>, B. E. (2001). </a:t>
            </a:r>
            <a:r>
              <a:rPr lang="en-US" sz="1200" i="1" dirty="0"/>
              <a:t>The great psychotherapy debate: Models, methods, and findings. </a:t>
            </a:r>
            <a:r>
              <a:rPr lang="en-US" sz="1200" dirty="0"/>
              <a:t>Lawrence Erlbaum.</a:t>
            </a:r>
          </a:p>
          <a:p>
            <a:r>
              <a:rPr lang="en-US" sz="1200" dirty="0" err="1"/>
              <a:t>Wampold</a:t>
            </a:r>
            <a:r>
              <a:rPr lang="en-US" sz="1200" dirty="0"/>
              <a:t>, B. E., &amp; Imel, Z. E. (2015). The great psychotherapy debate: The evidence for what makes therapy work (2nd ed.). Routledge/Taylor &amp; Francis. </a:t>
            </a:r>
          </a:p>
        </p:txBody>
      </p:sp>
      <p:sp>
        <p:nvSpPr>
          <p:cNvPr id="25" name="Slide Number Placeholder 0"/>
          <p:cNvSpPr>
            <a:spLocks noGrp="1"/>
          </p:cNvSpPr>
          <p:nvPr>
            <p:ph type="sldNum" sz="quarter" idx="4294967295"/>
          </p:nvPr>
        </p:nvSpPr>
        <p:spPr>
          <a:xfrm>
            <a:off x="11612880" y="6400800"/>
            <a:ext cx="365760" cy="182880"/>
          </a:xfrm>
          <a:prstGeom prst="rect">
            <a:avLst/>
          </a:prstGeom>
          <a:extLst>
            <a:ext uri="{C572A759-6A51-4108-AA02-DFA0A04FC94B}">
              <ma14:wrappingTextBoxFlag xmlns:ma14="http://schemas.microsoft.com/office/mac/drawingml/2011/main" xmlns="" val="0"/>
            </a:ext>
          </a:extLst>
        </p:spPr>
        <p:txBody>
          <a:bodyPr/>
          <a:lstStyle>
            <a:lvl1pPr>
              <a:defRPr sz="1000">
                <a:solidFill>
                  <a:srgbClr val="6B7280"/>
                </a:solidFill>
              </a:defRPr>
            </a:lvl1pPr>
          </a:lstStyle>
          <a:p>
            <a:pPr algn="l"/>
            <a:fld id="{F7021451-1387-4CA6-816F-3879F97B5CBC}" type="slidenum">
              <a:rPr lang="en-US" b="0"/>
              <a:t>22</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11480"/>
            <a:ext cx="8181292" cy="594360"/>
          </a:xfrm>
          <a:prstGeom prst="rect">
            <a:avLst/>
          </a:prstGeom>
          <a:noFill/>
          <a:ln/>
        </p:spPr>
        <p:txBody>
          <a:bodyPr wrap="square" rtlCol="0" anchor="ctr"/>
          <a:lstStyle/>
          <a:p>
            <a:pPr marL="0" indent="0">
              <a:buNone/>
            </a:pPr>
            <a:r>
              <a:rPr lang="en-US" sz="3200" b="1" dirty="0">
                <a:solidFill>
                  <a:srgbClr val="1F2937"/>
                </a:solidFill>
                <a:latin typeface="Aptos Display" pitchFamily="34" charset="0"/>
                <a:ea typeface="Aptos Display" pitchFamily="34" charset="-122"/>
                <a:cs typeface="Aptos Display" pitchFamily="34" charset="-120"/>
              </a:rPr>
              <a:t>Extra 2: Use Supervision and Consultation Effectively</a:t>
            </a:r>
            <a:endParaRPr lang="en-US" sz="3200" dirty="0"/>
          </a:p>
        </p:txBody>
      </p:sp>
      <p:sp>
        <p:nvSpPr>
          <p:cNvPr id="3" name="Shape 1"/>
          <p:cNvSpPr/>
          <p:nvPr/>
        </p:nvSpPr>
        <p:spPr>
          <a:xfrm>
            <a:off x="9098280" y="457200"/>
            <a:ext cx="2194560" cy="347472"/>
          </a:xfrm>
          <a:prstGeom prst="roundRect">
            <a:avLst>
              <a:gd name="adj" fmla="val 21053"/>
            </a:avLst>
          </a:prstGeom>
          <a:solidFill>
            <a:srgbClr val="1F4E79"/>
          </a:solidFill>
          <a:ln w="12700">
            <a:solidFill>
              <a:srgbClr val="1F4E79"/>
            </a:solidFill>
            <a:prstDash val="solid"/>
          </a:ln>
        </p:spPr>
        <p:txBody>
          <a:bodyPr/>
          <a:lstStyle/>
          <a:p>
            <a:endParaRPr lang="en-US"/>
          </a:p>
        </p:txBody>
      </p:sp>
      <p:sp>
        <p:nvSpPr>
          <p:cNvPr id="4" name="Text 2"/>
          <p:cNvSpPr/>
          <p:nvPr/>
        </p:nvSpPr>
        <p:spPr>
          <a:xfrm>
            <a:off x="9235440" y="521208"/>
            <a:ext cx="1920240" cy="164592"/>
          </a:xfrm>
          <a:prstGeom prst="rect">
            <a:avLst/>
          </a:prstGeom>
          <a:noFill/>
          <a:ln/>
        </p:spPr>
        <p:txBody>
          <a:bodyPr wrap="square" rtlCol="0" anchor="ctr"/>
          <a:lstStyle/>
          <a:p>
            <a:pPr marL="0" indent="0" algn="ctr">
              <a:buNone/>
            </a:pPr>
            <a:r>
              <a:rPr lang="en-US" sz="1200" b="1" dirty="0">
                <a:solidFill>
                  <a:srgbClr val="FFFFFF"/>
                </a:solidFill>
              </a:rPr>
              <a:t>TRAINING</a:t>
            </a:r>
            <a:endParaRPr lang="en-US" sz="1200" dirty="0"/>
          </a:p>
        </p:txBody>
      </p:sp>
      <p:sp>
        <p:nvSpPr>
          <p:cNvPr id="5" name="Shape 3"/>
          <p:cNvSpPr/>
          <p:nvPr/>
        </p:nvSpPr>
        <p:spPr>
          <a:xfrm>
            <a:off x="640080" y="1325880"/>
            <a:ext cx="2011680" cy="4480560"/>
          </a:xfrm>
          <a:prstGeom prst="roundRect">
            <a:avLst>
              <a:gd name="adj" fmla="val 3636"/>
            </a:avLst>
          </a:prstGeom>
          <a:solidFill>
            <a:srgbClr val="FFFFFF"/>
          </a:solidFill>
          <a:ln w="12700">
            <a:solidFill>
              <a:srgbClr val="D6DEE8"/>
            </a:solidFill>
            <a:prstDash val="solid"/>
          </a:ln>
        </p:spPr>
        <p:txBody>
          <a:bodyPr/>
          <a:lstStyle/>
          <a:p>
            <a:endParaRPr lang="en-US"/>
          </a:p>
        </p:txBody>
      </p:sp>
      <p:pic>
        <p:nvPicPr>
          <p:cNvPr id="6"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960120" y="1828800"/>
            <a:ext cx="1325880" cy="1325880"/>
          </a:xfrm>
          <a:prstGeom prst="rect">
            <a:avLst/>
          </a:prstGeom>
        </p:spPr>
      </p:pic>
      <p:sp>
        <p:nvSpPr>
          <p:cNvPr id="7" name="Text 4"/>
          <p:cNvSpPr/>
          <p:nvPr/>
        </p:nvSpPr>
        <p:spPr>
          <a:xfrm>
            <a:off x="914400" y="3383280"/>
            <a:ext cx="1463040" cy="228600"/>
          </a:xfrm>
          <a:prstGeom prst="rect">
            <a:avLst/>
          </a:prstGeom>
          <a:noFill/>
          <a:ln/>
        </p:spPr>
        <p:txBody>
          <a:bodyPr wrap="square" rtlCol="0" anchor="ctr"/>
          <a:lstStyle/>
          <a:p>
            <a:pPr marL="0" indent="0" algn="ctr">
              <a:buNone/>
            </a:pPr>
            <a:r>
              <a:rPr lang="en-US" sz="1600" b="1" dirty="0">
                <a:solidFill>
                  <a:srgbClr val="1F4E79"/>
                </a:solidFill>
              </a:rPr>
              <a:t>Why it matters</a:t>
            </a:r>
            <a:endParaRPr lang="en-US" sz="1600" dirty="0"/>
          </a:p>
        </p:txBody>
      </p:sp>
      <p:sp>
        <p:nvSpPr>
          <p:cNvPr id="8" name="Text 5"/>
          <p:cNvSpPr/>
          <p:nvPr/>
        </p:nvSpPr>
        <p:spPr>
          <a:xfrm>
            <a:off x="868680" y="3703320"/>
            <a:ext cx="1554480" cy="1463040"/>
          </a:xfrm>
          <a:prstGeom prst="rect">
            <a:avLst/>
          </a:prstGeom>
          <a:noFill/>
          <a:ln/>
        </p:spPr>
        <p:txBody>
          <a:bodyPr wrap="square" rtlCol="0" anchor="ctr"/>
          <a:lstStyle/>
          <a:p>
            <a:pPr marL="0" indent="0" algn="ctr">
              <a:buNone/>
            </a:pPr>
            <a:r>
              <a:rPr lang="en-US" sz="1300" dirty="0">
                <a:solidFill>
                  <a:srgbClr val="1F2937"/>
                </a:solidFill>
              </a:rPr>
              <a:t>Deliberate use of supervision accelerates competence and protects clients.</a:t>
            </a:r>
            <a:endParaRPr lang="en-US" sz="1300" dirty="0"/>
          </a:p>
        </p:txBody>
      </p:sp>
      <p:sp>
        <p:nvSpPr>
          <p:cNvPr id="9" name="Shape 6"/>
          <p:cNvSpPr/>
          <p:nvPr/>
        </p:nvSpPr>
        <p:spPr>
          <a:xfrm>
            <a:off x="2880360" y="1325880"/>
            <a:ext cx="8641080" cy="4480560"/>
          </a:xfrm>
          <a:prstGeom prst="roundRect">
            <a:avLst>
              <a:gd name="adj" fmla="val 1633"/>
            </a:avLst>
          </a:prstGeom>
          <a:solidFill>
            <a:srgbClr val="FFFFFF"/>
          </a:solidFill>
          <a:ln w="12700">
            <a:solidFill>
              <a:srgbClr val="D6DEE8"/>
            </a:solidFill>
            <a:prstDash val="solid"/>
          </a:ln>
          <a:effectLst>
            <a:outerShdw blurRad="12700" dist="12700" dir="2700000" algn="bl" rotWithShape="0">
              <a:srgbClr val="000000">
                <a:alpha val="10000"/>
              </a:srgbClr>
            </a:outerShdw>
          </a:effectLst>
        </p:spPr>
        <p:txBody>
          <a:bodyPr/>
          <a:lstStyle/>
          <a:p>
            <a:endParaRPr lang="en-US"/>
          </a:p>
        </p:txBody>
      </p:sp>
      <p:sp>
        <p:nvSpPr>
          <p:cNvPr id="10" name="Text 7"/>
          <p:cNvSpPr/>
          <p:nvPr/>
        </p:nvSpPr>
        <p:spPr>
          <a:xfrm>
            <a:off x="3154680" y="1691640"/>
            <a:ext cx="8046720" cy="3794760"/>
          </a:xfrm>
          <a:prstGeom prst="rect">
            <a:avLst/>
          </a:prstGeom>
          <a:noFill/>
          <a:ln/>
        </p:spPr>
        <p:txBody>
          <a:bodyPr wrap="square" lIns="50800" tIns="50800" rIns="50800" bIns="50800" rtlCol="0" anchor="t"/>
          <a:lstStyle/>
          <a:p>
            <a:pPr marL="228600" indent="-228600">
              <a:buSzPct val="100000"/>
              <a:buChar char="•"/>
            </a:pPr>
            <a:r>
              <a:rPr lang="en-US" dirty="0">
                <a:solidFill>
                  <a:srgbClr val="1F2937"/>
                </a:solidFill>
              </a:rPr>
              <a:t>Prepare for and actively engage in supervision. </a:t>
            </a:r>
          </a:p>
          <a:p>
            <a:pPr marL="228600" indent="-228600">
              <a:buSzPct val="100000"/>
              <a:buChar char="•"/>
            </a:pPr>
            <a:r>
              <a:rPr lang="en-US" dirty="0">
                <a:solidFill>
                  <a:srgbClr val="1F2937"/>
                </a:solidFill>
              </a:rPr>
              <a:t>Bring recordings, process questions, stuck points, and data for review.</a:t>
            </a:r>
            <a:endParaRPr lang="en-US" dirty="0"/>
          </a:p>
          <a:p>
            <a:pPr marL="228600" indent="-228600">
              <a:buSzPct val="100000"/>
              <a:buChar char="•"/>
            </a:pPr>
            <a:r>
              <a:rPr lang="en-US" dirty="0">
                <a:solidFill>
                  <a:srgbClr val="1F2937"/>
                </a:solidFill>
              </a:rPr>
              <a:t>Consult promptly on risk and cases where uncertainty is high.</a:t>
            </a:r>
          </a:p>
          <a:p>
            <a:pPr marL="228600" indent="-228600">
              <a:buSzPct val="100000"/>
              <a:buFontTx/>
              <a:buChar char="•"/>
            </a:pPr>
            <a:r>
              <a:rPr lang="en-US" dirty="0"/>
              <a:t>Address clients’ lack of progress or deterioration; ruptures in the therapeutic alliance; client disengagement; mismatches in goals, expectations, or fit (Bertolino, 2024).</a:t>
            </a:r>
          </a:p>
          <a:p>
            <a:pPr marL="228600" indent="-228600">
              <a:buSzPct val="100000"/>
              <a:buFontTx/>
              <a:buChar char="•"/>
            </a:pPr>
            <a:r>
              <a:rPr lang="en-US" dirty="0"/>
              <a:t>Effective therapists do not avoid discomfort—they use it therapeutically (Miller et al., 2020)</a:t>
            </a:r>
          </a:p>
          <a:p>
            <a:pPr marL="228600" indent="-228600">
              <a:buSzPct val="100000"/>
              <a:buFontTx/>
              <a:buChar char="•"/>
            </a:pPr>
            <a:r>
              <a:rPr lang="en-US" dirty="0"/>
              <a:t>Clinician responsiveness is more important than rigid adherence to techniques.</a:t>
            </a:r>
          </a:p>
          <a:p>
            <a:pPr marL="228600" indent="-228600">
              <a:buSzPct val="100000"/>
              <a:buFontTx/>
              <a:buChar char="•"/>
            </a:pPr>
            <a:r>
              <a:rPr lang="en-US" dirty="0"/>
              <a:t>Outcomes improve when therapists actively seek and respond to feedback; avoiding difficult conversations often leads to poorer outcomes and dropout (Chow et al., 2022).</a:t>
            </a:r>
          </a:p>
        </p:txBody>
      </p:sp>
      <p:sp>
        <p:nvSpPr>
          <p:cNvPr id="11" name="Text 8"/>
          <p:cNvSpPr/>
          <p:nvPr/>
        </p:nvSpPr>
        <p:spPr>
          <a:xfrm>
            <a:off x="594360" y="6035040"/>
            <a:ext cx="10515600" cy="530352"/>
          </a:xfrm>
          <a:prstGeom prst="rect">
            <a:avLst/>
          </a:prstGeom>
          <a:noFill/>
          <a:ln/>
        </p:spPr>
        <p:txBody>
          <a:bodyPr wrap="square" rtlCol="0" anchor="ctr"/>
          <a:lstStyle/>
          <a:p>
            <a:pPr marL="0" indent="0">
              <a:buNone/>
            </a:pPr>
            <a:r>
              <a:rPr lang="en-US" sz="1050" dirty="0"/>
              <a:t>Bertolino, B. (2024). </a:t>
            </a:r>
            <a:r>
              <a:rPr lang="en-US" sz="1050" i="1" dirty="0"/>
              <a:t>The therapist’s notebook for supervision and training: Activities and exercises to improve effectiveness with clients, students, trainees, and clinicians</a:t>
            </a:r>
            <a:r>
              <a:rPr lang="en-US" sz="1050" dirty="0"/>
              <a:t>. Routledge.</a:t>
            </a:r>
          </a:p>
          <a:p>
            <a:r>
              <a:rPr lang="en-US" sz="1050" dirty="0"/>
              <a:t>Chow, D., Miller, S. D., Seidel, J. A., Kane, R. T., Thornton, J. A., &amp; Andrews, W. P. (2022).Improving responses to challenging scenarios in therapy: A randomized controlled trial of a </a:t>
            </a:r>
          </a:p>
          <a:p>
            <a:r>
              <a:rPr lang="en-US" sz="1050" dirty="0"/>
              <a:t>     deliberate practice training program. </a:t>
            </a:r>
            <a:r>
              <a:rPr lang="en-US" sz="1050" i="1" dirty="0"/>
              <a:t>Psychotherapy, 59</a:t>
            </a:r>
            <a:r>
              <a:rPr lang="en-US" sz="1050" dirty="0"/>
              <a:t>(3), 372–384.</a:t>
            </a:r>
          </a:p>
          <a:p>
            <a:r>
              <a:rPr lang="en-US" sz="1050" dirty="0"/>
              <a:t>Miller, S. D., Chow, D., </a:t>
            </a:r>
            <a:r>
              <a:rPr lang="en-US" sz="1050" dirty="0" err="1"/>
              <a:t>Wampold</a:t>
            </a:r>
            <a:r>
              <a:rPr lang="en-US" sz="1050" dirty="0"/>
              <a:t>, B. E., Hubble, M. A., Del Re, A. C., </a:t>
            </a:r>
            <a:r>
              <a:rPr lang="en-US" sz="1050" dirty="0" err="1"/>
              <a:t>Maeschalck</a:t>
            </a:r>
            <a:r>
              <a:rPr lang="en-US" sz="1050" dirty="0"/>
              <a:t>, C., &amp; Bargmann, S. (2020). To be or not to be (an expert)? Revisiting the role of deliberate practice in </a:t>
            </a:r>
          </a:p>
          <a:p>
            <a:r>
              <a:rPr lang="en-US" sz="1050" dirty="0"/>
              <a:t>     improving performance. High Ability Studies, 31(1), 5–15</a:t>
            </a:r>
          </a:p>
        </p:txBody>
      </p:sp>
      <p:sp>
        <p:nvSpPr>
          <p:cNvPr id="25" name="Slide Number Placeholder 0"/>
          <p:cNvSpPr>
            <a:spLocks noGrp="1"/>
          </p:cNvSpPr>
          <p:nvPr>
            <p:ph type="sldNum" sz="quarter" idx="4294967295"/>
          </p:nvPr>
        </p:nvSpPr>
        <p:spPr>
          <a:xfrm>
            <a:off x="11612880" y="6400800"/>
            <a:ext cx="365760" cy="182880"/>
          </a:xfrm>
          <a:prstGeom prst="rect">
            <a:avLst/>
          </a:prstGeom>
          <a:extLst>
            <a:ext uri="{C572A759-6A51-4108-AA02-DFA0A04FC94B}">
              <ma14:wrappingTextBoxFlag xmlns:ma14="http://schemas.microsoft.com/office/mac/drawingml/2011/main" xmlns="" val="0"/>
            </a:ext>
          </a:extLst>
        </p:spPr>
        <p:txBody>
          <a:bodyPr/>
          <a:lstStyle>
            <a:lvl1pPr>
              <a:defRPr sz="1000">
                <a:solidFill>
                  <a:srgbClr val="6B7280"/>
                </a:solidFill>
              </a:defRPr>
            </a:lvl1pPr>
          </a:lstStyle>
          <a:p>
            <a:pPr algn="l"/>
            <a:fld id="{F7021451-1387-4CA6-816F-3879F97B5CBC}" type="slidenum">
              <a:rPr lang="en-US" b="0"/>
              <a:t>23</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67DB0B-A9D1-34A8-6475-5832CEEE32FA}"/>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E74150DD-EF5B-D5FA-2784-D21D6BF0A135}"/>
              </a:ext>
            </a:extLst>
          </p:cNvPr>
          <p:cNvSpPr/>
          <p:nvPr/>
        </p:nvSpPr>
        <p:spPr>
          <a:xfrm>
            <a:off x="548640" y="411480"/>
            <a:ext cx="8046720" cy="502920"/>
          </a:xfrm>
          <a:prstGeom prst="rect">
            <a:avLst/>
          </a:prstGeom>
          <a:noFill/>
          <a:ln/>
        </p:spPr>
        <p:txBody>
          <a:bodyPr wrap="square" rtlCol="0" anchor="ctr"/>
          <a:lstStyle/>
          <a:p>
            <a:pPr marL="0" indent="0">
              <a:buNone/>
            </a:pPr>
            <a:r>
              <a:rPr lang="en-US" sz="3200" b="1" dirty="0">
                <a:solidFill>
                  <a:srgbClr val="1F2937"/>
                </a:solidFill>
                <a:latin typeface="Aptos Display" pitchFamily="34" charset="0"/>
                <a:ea typeface="Aptos Display" pitchFamily="34" charset="-122"/>
                <a:cs typeface="Aptos Display" pitchFamily="34" charset="-120"/>
              </a:rPr>
              <a:t>Extra 3: Sustain Yourself for a Long Career</a:t>
            </a:r>
            <a:endParaRPr lang="en-US" sz="3200" dirty="0"/>
          </a:p>
        </p:txBody>
      </p:sp>
      <p:sp>
        <p:nvSpPr>
          <p:cNvPr id="3" name="Shape 1">
            <a:extLst>
              <a:ext uri="{FF2B5EF4-FFF2-40B4-BE49-F238E27FC236}">
                <a16:creationId xmlns:a16="http://schemas.microsoft.com/office/drawing/2014/main" id="{AC1A4BCD-9786-AAE1-4A63-25CF40F3F6A9}"/>
              </a:ext>
            </a:extLst>
          </p:cNvPr>
          <p:cNvSpPr/>
          <p:nvPr/>
        </p:nvSpPr>
        <p:spPr>
          <a:xfrm>
            <a:off x="9098280" y="457200"/>
            <a:ext cx="2194560" cy="347472"/>
          </a:xfrm>
          <a:prstGeom prst="roundRect">
            <a:avLst>
              <a:gd name="adj" fmla="val 21053"/>
            </a:avLst>
          </a:prstGeom>
          <a:solidFill>
            <a:srgbClr val="1F4E79"/>
          </a:solidFill>
          <a:ln w="12700">
            <a:solidFill>
              <a:srgbClr val="1F4E79"/>
            </a:solidFill>
            <a:prstDash val="solid"/>
          </a:ln>
        </p:spPr>
        <p:txBody>
          <a:bodyPr/>
          <a:lstStyle/>
          <a:p>
            <a:endParaRPr lang="en-US"/>
          </a:p>
        </p:txBody>
      </p:sp>
      <p:sp>
        <p:nvSpPr>
          <p:cNvPr id="4" name="Text 2">
            <a:extLst>
              <a:ext uri="{FF2B5EF4-FFF2-40B4-BE49-F238E27FC236}">
                <a16:creationId xmlns:a16="http://schemas.microsoft.com/office/drawing/2014/main" id="{6812BFED-B79B-45AD-78DC-8498B8BA5642}"/>
              </a:ext>
            </a:extLst>
          </p:cNvPr>
          <p:cNvSpPr/>
          <p:nvPr/>
        </p:nvSpPr>
        <p:spPr>
          <a:xfrm>
            <a:off x="9235440" y="521208"/>
            <a:ext cx="1920240" cy="164592"/>
          </a:xfrm>
          <a:prstGeom prst="rect">
            <a:avLst/>
          </a:prstGeom>
          <a:noFill/>
          <a:ln/>
        </p:spPr>
        <p:txBody>
          <a:bodyPr wrap="square" rtlCol="0" anchor="ctr"/>
          <a:lstStyle/>
          <a:p>
            <a:pPr marL="0" indent="0" algn="ctr">
              <a:buNone/>
            </a:pPr>
            <a:r>
              <a:rPr lang="en-US" sz="1200" b="1" dirty="0">
                <a:solidFill>
                  <a:srgbClr val="FFFFFF"/>
                </a:solidFill>
              </a:rPr>
              <a:t>Professional Discipline</a:t>
            </a:r>
            <a:endParaRPr lang="en-US" sz="1200" dirty="0"/>
          </a:p>
        </p:txBody>
      </p:sp>
      <p:sp>
        <p:nvSpPr>
          <p:cNvPr id="5" name="Shape 3">
            <a:extLst>
              <a:ext uri="{FF2B5EF4-FFF2-40B4-BE49-F238E27FC236}">
                <a16:creationId xmlns:a16="http://schemas.microsoft.com/office/drawing/2014/main" id="{F342981C-8313-BAEA-1F46-291468417D9B}"/>
              </a:ext>
            </a:extLst>
          </p:cNvPr>
          <p:cNvSpPr/>
          <p:nvPr/>
        </p:nvSpPr>
        <p:spPr>
          <a:xfrm>
            <a:off x="640080" y="1325880"/>
            <a:ext cx="2011680" cy="4480560"/>
          </a:xfrm>
          <a:prstGeom prst="roundRect">
            <a:avLst>
              <a:gd name="adj" fmla="val 3636"/>
            </a:avLst>
          </a:prstGeom>
          <a:solidFill>
            <a:srgbClr val="FFFFFF"/>
          </a:solidFill>
          <a:ln w="12700">
            <a:solidFill>
              <a:srgbClr val="D6DEE8"/>
            </a:solidFill>
            <a:prstDash val="solid"/>
          </a:ln>
        </p:spPr>
        <p:txBody>
          <a:bodyPr/>
          <a:lstStyle/>
          <a:p>
            <a:endParaRPr lang="en-US"/>
          </a:p>
        </p:txBody>
      </p:sp>
      <p:pic>
        <p:nvPicPr>
          <p:cNvPr id="6" name="Image 0" descr="preencoded.png">
            <a:extLst>
              <a:ext uri="{FF2B5EF4-FFF2-40B4-BE49-F238E27FC236}">
                <a16:creationId xmlns:a16="http://schemas.microsoft.com/office/drawing/2014/main" id="{1906D41D-4AED-354A-1B49-434C55AF8C5D}"/>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960120" y="1828800"/>
            <a:ext cx="1325880" cy="1325880"/>
          </a:xfrm>
          <a:prstGeom prst="rect">
            <a:avLst/>
          </a:prstGeom>
        </p:spPr>
      </p:pic>
      <p:sp>
        <p:nvSpPr>
          <p:cNvPr id="7" name="Text 4">
            <a:extLst>
              <a:ext uri="{FF2B5EF4-FFF2-40B4-BE49-F238E27FC236}">
                <a16:creationId xmlns:a16="http://schemas.microsoft.com/office/drawing/2014/main" id="{CA5180F1-A1A2-6D8A-E260-87783575EF6F}"/>
              </a:ext>
            </a:extLst>
          </p:cNvPr>
          <p:cNvSpPr/>
          <p:nvPr/>
        </p:nvSpPr>
        <p:spPr>
          <a:xfrm>
            <a:off x="914400" y="3383280"/>
            <a:ext cx="1463040" cy="228600"/>
          </a:xfrm>
          <a:prstGeom prst="rect">
            <a:avLst/>
          </a:prstGeom>
          <a:noFill/>
          <a:ln/>
        </p:spPr>
        <p:txBody>
          <a:bodyPr wrap="square" rtlCol="0" anchor="ctr"/>
          <a:lstStyle/>
          <a:p>
            <a:pPr marL="0" indent="0" algn="ctr">
              <a:buNone/>
            </a:pPr>
            <a:r>
              <a:rPr lang="en-US" sz="1600" b="1" dirty="0">
                <a:solidFill>
                  <a:srgbClr val="1F4E79"/>
                </a:solidFill>
              </a:rPr>
              <a:t>Why it matters</a:t>
            </a:r>
            <a:endParaRPr lang="en-US" sz="1600" dirty="0"/>
          </a:p>
        </p:txBody>
      </p:sp>
      <p:sp>
        <p:nvSpPr>
          <p:cNvPr id="8" name="Text 5">
            <a:extLst>
              <a:ext uri="{FF2B5EF4-FFF2-40B4-BE49-F238E27FC236}">
                <a16:creationId xmlns:a16="http://schemas.microsoft.com/office/drawing/2014/main" id="{3922F7E6-3F67-8CCC-A837-59EB54C706A0}"/>
              </a:ext>
            </a:extLst>
          </p:cNvPr>
          <p:cNvSpPr/>
          <p:nvPr/>
        </p:nvSpPr>
        <p:spPr>
          <a:xfrm>
            <a:off x="868680" y="3703320"/>
            <a:ext cx="1554480" cy="1463040"/>
          </a:xfrm>
          <a:prstGeom prst="rect">
            <a:avLst/>
          </a:prstGeom>
          <a:noFill/>
          <a:ln/>
        </p:spPr>
        <p:txBody>
          <a:bodyPr wrap="square" rtlCol="0" anchor="ctr"/>
          <a:lstStyle/>
          <a:p>
            <a:pPr marL="0" indent="0" algn="ctr">
              <a:buNone/>
            </a:pPr>
            <a:r>
              <a:rPr lang="en-US" sz="1300" dirty="0">
                <a:solidFill>
                  <a:srgbClr val="1F2937"/>
                </a:solidFill>
              </a:rPr>
              <a:t>The instrument of therapy is the therapist; maintenance matters.</a:t>
            </a:r>
            <a:endParaRPr lang="en-US" sz="1300" dirty="0"/>
          </a:p>
        </p:txBody>
      </p:sp>
      <p:sp>
        <p:nvSpPr>
          <p:cNvPr id="9" name="Shape 6">
            <a:extLst>
              <a:ext uri="{FF2B5EF4-FFF2-40B4-BE49-F238E27FC236}">
                <a16:creationId xmlns:a16="http://schemas.microsoft.com/office/drawing/2014/main" id="{A1FC0B07-945E-F0E7-5DBA-CE5A1CB80DBC}"/>
              </a:ext>
            </a:extLst>
          </p:cNvPr>
          <p:cNvSpPr/>
          <p:nvPr/>
        </p:nvSpPr>
        <p:spPr>
          <a:xfrm>
            <a:off x="2880360" y="1325880"/>
            <a:ext cx="8641080" cy="4480560"/>
          </a:xfrm>
          <a:prstGeom prst="roundRect">
            <a:avLst>
              <a:gd name="adj" fmla="val 1633"/>
            </a:avLst>
          </a:prstGeom>
          <a:solidFill>
            <a:srgbClr val="FFFFFF"/>
          </a:solidFill>
          <a:ln w="12700">
            <a:solidFill>
              <a:srgbClr val="D6DEE8"/>
            </a:solidFill>
            <a:prstDash val="solid"/>
          </a:ln>
          <a:effectLst>
            <a:outerShdw blurRad="12700" dist="12700" dir="2700000" algn="bl" rotWithShape="0">
              <a:srgbClr val="000000">
                <a:alpha val="10000"/>
              </a:srgbClr>
            </a:outerShdw>
          </a:effectLst>
        </p:spPr>
        <p:txBody>
          <a:bodyPr/>
          <a:lstStyle/>
          <a:p>
            <a:endParaRPr lang="en-US"/>
          </a:p>
        </p:txBody>
      </p:sp>
      <p:sp>
        <p:nvSpPr>
          <p:cNvPr id="10" name="Text 7">
            <a:extLst>
              <a:ext uri="{FF2B5EF4-FFF2-40B4-BE49-F238E27FC236}">
                <a16:creationId xmlns:a16="http://schemas.microsoft.com/office/drawing/2014/main" id="{E97499BC-8ACA-9217-B7DC-686059FAA624}"/>
              </a:ext>
            </a:extLst>
          </p:cNvPr>
          <p:cNvSpPr/>
          <p:nvPr/>
        </p:nvSpPr>
        <p:spPr>
          <a:xfrm>
            <a:off x="3154680" y="1691640"/>
            <a:ext cx="8046720" cy="3794760"/>
          </a:xfrm>
          <a:prstGeom prst="rect">
            <a:avLst/>
          </a:prstGeom>
          <a:noFill/>
          <a:ln/>
        </p:spPr>
        <p:txBody>
          <a:bodyPr wrap="square" lIns="50800" tIns="50800" rIns="50800" bIns="50800" rtlCol="0" anchor="t"/>
          <a:lstStyle/>
          <a:p>
            <a:pPr marL="228600" indent="-228600">
              <a:buSzPct val="100000"/>
              <a:buChar char="•"/>
            </a:pPr>
            <a:r>
              <a:rPr lang="en-US" dirty="0">
                <a:solidFill>
                  <a:srgbClr val="1F2937"/>
                </a:solidFill>
              </a:rPr>
              <a:t>Therapists need routines for restoration, collegial connection, boundaries, and manageable caseload design.</a:t>
            </a:r>
            <a:endParaRPr lang="en-US" dirty="0"/>
          </a:p>
          <a:p>
            <a:pPr marL="228600" indent="-228600">
              <a:buSzPct val="100000"/>
              <a:buChar char="•"/>
            </a:pPr>
            <a:r>
              <a:rPr lang="en-US" dirty="0">
                <a:solidFill>
                  <a:srgbClr val="1F2937"/>
                </a:solidFill>
              </a:rPr>
              <a:t>Burnout is easier to prevent than to reverse.</a:t>
            </a:r>
            <a:endParaRPr lang="en-US" dirty="0"/>
          </a:p>
          <a:p>
            <a:pPr marL="228600" indent="-228600">
              <a:buSzPct val="100000"/>
              <a:buChar char="•"/>
            </a:pPr>
            <a:r>
              <a:rPr lang="en-US" dirty="0">
                <a:solidFill>
                  <a:srgbClr val="1F2937"/>
                </a:solidFill>
              </a:rPr>
              <a:t>Track your own functioning: sleep, irritability, dread, numbness, avoidance, documentation backlog, and decreased curiosity.</a:t>
            </a:r>
            <a:endParaRPr lang="en-US" dirty="0"/>
          </a:p>
          <a:p>
            <a:pPr marL="228600" indent="-228600">
              <a:buSzPct val="100000"/>
              <a:buChar char="•"/>
            </a:pPr>
            <a:r>
              <a:rPr lang="en-US" dirty="0">
                <a:solidFill>
                  <a:srgbClr val="1F2937"/>
                </a:solidFill>
              </a:rPr>
              <a:t>Responsible self-care includes using leave, consultation, personal therapy, and organizational advocacy when needed.</a:t>
            </a:r>
          </a:p>
          <a:p>
            <a:pPr marL="228600" indent="-228600">
              <a:buSzPct val="100000"/>
              <a:buChar char="•"/>
            </a:pPr>
            <a:r>
              <a:rPr lang="en-US" dirty="0">
                <a:solidFill>
                  <a:srgbClr val="1F2937"/>
                </a:solidFill>
              </a:rPr>
              <a:t>Engage with other clinicians for networking, training, to explore cases, discuss professional issues, and for support.</a:t>
            </a:r>
          </a:p>
          <a:p>
            <a:pPr marL="228600" indent="-228600">
              <a:buSzPct val="100000"/>
              <a:buChar char="•"/>
            </a:pPr>
            <a:r>
              <a:rPr lang="en-US" dirty="0">
                <a:solidFill>
                  <a:srgbClr val="1F2937"/>
                </a:solidFill>
              </a:rPr>
              <a:t>Explore career paths that are an extension of your knowledge, skills, and expertise (e.g., Become a speaker/trainer, write a blog/article/book, serve as an expert witness, etc.)</a:t>
            </a:r>
          </a:p>
          <a:p>
            <a:pPr marL="228600" indent="-228600">
              <a:buSzPct val="100000"/>
              <a:buChar char="•"/>
            </a:pPr>
            <a:r>
              <a:rPr lang="en-US" dirty="0"/>
              <a:t>Look outside of the field and do other things. It will make you a better clinician!</a:t>
            </a:r>
          </a:p>
        </p:txBody>
      </p:sp>
      <p:sp>
        <p:nvSpPr>
          <p:cNvPr id="25" name="Slide Number Placeholder 0">
            <a:extLst>
              <a:ext uri="{FF2B5EF4-FFF2-40B4-BE49-F238E27FC236}">
                <a16:creationId xmlns:a16="http://schemas.microsoft.com/office/drawing/2014/main" id="{DA037CD1-4AEE-D420-F094-34662F84F719}"/>
              </a:ext>
            </a:extLst>
          </p:cNvPr>
          <p:cNvSpPr>
            <a:spLocks noGrp="1"/>
          </p:cNvSpPr>
          <p:nvPr>
            <p:ph type="sldNum" sz="quarter" idx="4294967295"/>
          </p:nvPr>
        </p:nvSpPr>
        <p:spPr>
          <a:xfrm>
            <a:off x="11612880" y="6400800"/>
            <a:ext cx="365760" cy="182880"/>
          </a:xfrm>
          <a:prstGeom prst="rect">
            <a:avLst/>
          </a:prstGeom>
          <a:extLst>
            <a:ext uri="{C572A759-6A51-4108-AA02-DFA0A04FC94B}">
              <ma14:wrappingTextBoxFlag xmlns:ma14="http://schemas.microsoft.com/office/mac/drawingml/2011/main" xmlns="" val="0"/>
            </a:ext>
          </a:extLst>
        </p:spPr>
        <p:txBody>
          <a:bodyPr/>
          <a:lstStyle>
            <a:lvl1pPr>
              <a:defRPr sz="1000">
                <a:solidFill>
                  <a:srgbClr val="6B7280"/>
                </a:solidFill>
              </a:defRPr>
            </a:lvl1pPr>
          </a:lstStyle>
          <a:p>
            <a:pPr algn="l"/>
            <a:fld id="{F7021451-1387-4CA6-816F-3879F97B5CBC}" type="slidenum">
              <a:rPr lang="en-US" b="0"/>
              <a:t>24</a:t>
            </a:fld>
            <a:endParaRPr lang="en-US"/>
          </a:p>
        </p:txBody>
      </p:sp>
    </p:spTree>
    <p:extLst>
      <p:ext uri="{BB962C8B-B14F-4D97-AF65-F5344CB8AC3E}">
        <p14:creationId xmlns:p14="http://schemas.microsoft.com/office/powerpoint/2010/main" val="17493474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Damask">
  <a:themeElements>
    <a:clrScheme name="Damask">
      <a:dk1>
        <a:sysClr val="windowText" lastClr="000000"/>
      </a:dk1>
      <a:lt1>
        <a:sysClr val="window" lastClr="FFFFFF"/>
      </a:lt1>
      <a:dk2>
        <a:srgbClr val="2A5B7F"/>
      </a:dk2>
      <a:lt2>
        <a:srgbClr val="ABDAFC"/>
      </a:lt2>
      <a:accent1>
        <a:srgbClr val="9EC544"/>
      </a:accent1>
      <a:accent2>
        <a:srgbClr val="50BEA3"/>
      </a:accent2>
      <a:accent3>
        <a:srgbClr val="4A9CCC"/>
      </a:accent3>
      <a:accent4>
        <a:srgbClr val="9A66CA"/>
      </a:accent4>
      <a:accent5>
        <a:srgbClr val="C54F71"/>
      </a:accent5>
      <a:accent6>
        <a:srgbClr val="DE9C3C"/>
      </a:accent6>
      <a:hlink>
        <a:srgbClr val="6BA9DA"/>
      </a:hlink>
      <a:folHlink>
        <a:srgbClr val="A0BCD3"/>
      </a:folHlink>
    </a:clrScheme>
    <a:fontScheme name="Damask">
      <a:majorFont>
        <a:latin typeface="Bookman Old Style" panose="02050604050505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Rockwell" panose="020606030202050204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amask">
      <a:fillStyleLst>
        <a:solidFill>
          <a:schemeClr val="phClr"/>
        </a:solidFill>
        <a:gradFill rotWithShape="1">
          <a:gsLst>
            <a:gs pos="0">
              <a:schemeClr val="phClr">
                <a:tint val="48000"/>
                <a:satMod val="105000"/>
                <a:lumMod val="110000"/>
              </a:schemeClr>
            </a:gs>
            <a:gs pos="100000">
              <a:schemeClr val="phClr">
                <a:tint val="78000"/>
                <a:satMod val="109000"/>
                <a:lumMod val="100000"/>
              </a:schemeClr>
            </a:gs>
          </a:gsLst>
          <a:lin ang="5400000" scaled="0"/>
        </a:gradFill>
        <a:gradFill rotWithShape="1">
          <a:gsLst>
            <a:gs pos="0">
              <a:schemeClr val="phClr">
                <a:tint val="94000"/>
                <a:satMod val="100000"/>
                <a:lumMod val="104000"/>
              </a:schemeClr>
            </a:gs>
            <a:gs pos="69000">
              <a:schemeClr val="phClr">
                <a:shade val="86000"/>
                <a:satMod val="130000"/>
                <a:lumMod val="102000"/>
              </a:schemeClr>
            </a:gs>
            <a:gs pos="100000">
              <a:schemeClr val="phClr">
                <a:shade val="72000"/>
                <a:satMod val="130000"/>
                <a:lumMod val="100000"/>
              </a:schemeClr>
            </a:gs>
          </a:gsLst>
          <a:lin ang="5400000" scaled="0"/>
        </a:gradFill>
      </a:fillStyleLst>
      <a:lnStyleLst>
        <a:ln w="12700"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50800" dist="38100" dir="5400000" sy="96000" rotWithShape="0">
              <a:srgbClr val="000000">
                <a:alpha val="54000"/>
              </a:srgbClr>
            </a:outerShdw>
          </a:effectLst>
        </a:effectStyle>
        <a:effectStyle>
          <a:effectLst>
            <a:outerShdw blurRad="76200" dist="38100" dir="5400000" algn="ctr" rotWithShape="0">
              <a:srgbClr val="000000">
                <a:alpha val="76000"/>
              </a:srgbClr>
            </a:outerShdw>
          </a:effectLst>
          <a:scene3d>
            <a:camera prst="orthographicFront">
              <a:rot lat="0" lon="0" rev="0"/>
            </a:camera>
            <a:lightRig rig="balanced" dir="t"/>
          </a:scene3d>
          <a:sp3d prstMaterial="matte">
            <a:bevelT w="25400" h="25400" prst="relaxedInset"/>
          </a:sp3d>
        </a:effectStyle>
      </a:effectStyleLst>
      <a:bgFillStyleLst>
        <a:solidFill>
          <a:schemeClr val="phClr"/>
        </a:solidFill>
        <a:solidFill>
          <a:schemeClr val="phClr">
            <a:tint val="95000"/>
            <a:satMod val="170000"/>
          </a:schemeClr>
        </a:solidFill>
        <a:blipFill rotWithShape="1">
          <a:blip xmlns:r="http://schemas.openxmlformats.org/officeDocument/2006/relationships" r:embed="rId1">
            <a:duotone>
              <a:schemeClr val="phClr">
                <a:shade val="18000"/>
                <a:satMod val="160000"/>
                <a:lumMod val="28000"/>
              </a:schemeClr>
              <a:schemeClr val="phClr">
                <a:tint val="95000"/>
                <a:satMod val="160000"/>
                <a:lumMod val="116000"/>
              </a:schemeClr>
            </a:duotone>
          </a:blip>
          <a:stretch/>
        </a:blipFill>
      </a:bgFillStyleLst>
    </a:fmtScheme>
  </a:themeElements>
  <a:objectDefaults/>
  <a:extraClrSchemeLst/>
  <a:extLst>
    <a:ext uri="{05A4C25C-085E-4340-85A3-A5531E510DB2}">
      <thm15:themeFamily xmlns:thm15="http://schemas.microsoft.com/office/thememl/2012/main" name="Damask" id="{F9A299A0-33D0-4E0F-9F3F-7163E3744208}" vid="{746EEEEA-FB6A-406B-B510-531588D54811}"/>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6038</TotalTime>
  <Words>4306</Words>
  <Application>Microsoft Office PowerPoint</Application>
  <PresentationFormat>Widescreen</PresentationFormat>
  <Paragraphs>324</Paragraphs>
  <Slides>24</Slides>
  <Notes>23</Notes>
  <HiddenSlides>0</HiddenSlides>
  <MMClips>0</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24</vt:i4>
      </vt:variant>
    </vt:vector>
  </HeadingPairs>
  <TitlesOfParts>
    <vt:vector size="35" baseType="lpstr">
      <vt:lpstr>MS PGothic</vt:lpstr>
      <vt:lpstr>Aptos</vt:lpstr>
      <vt:lpstr>Aptos Display</vt:lpstr>
      <vt:lpstr>Arial</vt:lpstr>
      <vt:lpstr>Bookman Old Style</vt:lpstr>
      <vt:lpstr>Rockwell</vt:lpstr>
      <vt:lpstr>Tahoma</vt:lpstr>
      <vt:lpstr>Times New Roman</vt:lpstr>
      <vt:lpstr>Wingdings</vt:lpstr>
      <vt:lpstr>Office Theme</vt:lpstr>
      <vt:lpstr>Damask</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OpenAI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Key Practices Every Psychotherapist Needs to Know</dc:title>
  <dc:subject>Key Practices Every Psychotherapist Needs to Know</dc:subject>
  <dc:creator>OpenAI</dc:creator>
  <cp:lastModifiedBy>Robert Bertolino</cp:lastModifiedBy>
  <cp:revision>61</cp:revision>
  <cp:lastPrinted>2026-10-21T17:16:24Z</cp:lastPrinted>
  <dcterms:created xsi:type="dcterms:W3CDTF">2026-04-06T00:21:15Z</dcterms:created>
  <dcterms:modified xsi:type="dcterms:W3CDTF">2026-10-22T17:20:49Z</dcterms:modified>
</cp:coreProperties>
</file>