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2" r:id="rId1"/>
    <p:sldMasterId id="2147484022" r:id="rId2"/>
    <p:sldMasterId id="2147484064" r:id="rId3"/>
    <p:sldMasterId id="2147484082" r:id="rId4"/>
  </p:sldMasterIdLst>
  <p:notesMasterIdLst>
    <p:notesMasterId r:id="rId40"/>
  </p:notesMasterIdLst>
  <p:sldIdLst>
    <p:sldId id="1012" r:id="rId5"/>
    <p:sldId id="443" r:id="rId6"/>
    <p:sldId id="970" r:id="rId7"/>
    <p:sldId id="816" r:id="rId8"/>
    <p:sldId id="969" r:id="rId9"/>
    <p:sldId id="1029" r:id="rId10"/>
    <p:sldId id="817" r:id="rId11"/>
    <p:sldId id="975" r:id="rId12"/>
    <p:sldId id="1007" r:id="rId13"/>
    <p:sldId id="919" r:id="rId14"/>
    <p:sldId id="949" r:id="rId15"/>
    <p:sldId id="1030" r:id="rId16"/>
    <p:sldId id="968" r:id="rId17"/>
    <p:sldId id="1031" r:id="rId18"/>
    <p:sldId id="980" r:id="rId19"/>
    <p:sldId id="979" r:id="rId20"/>
    <p:sldId id="1056" r:id="rId21"/>
    <p:sldId id="1061" r:id="rId22"/>
    <p:sldId id="954" r:id="rId23"/>
    <p:sldId id="857" r:id="rId24"/>
    <p:sldId id="1032" r:id="rId25"/>
    <p:sldId id="1034" r:id="rId26"/>
    <p:sldId id="1035" r:id="rId27"/>
    <p:sldId id="1036" r:id="rId28"/>
    <p:sldId id="1037" r:id="rId29"/>
    <p:sldId id="1038" r:id="rId30"/>
    <p:sldId id="1041" r:id="rId31"/>
    <p:sldId id="1042" r:id="rId32"/>
    <p:sldId id="924" r:id="rId33"/>
    <p:sldId id="1047" r:id="rId34"/>
    <p:sldId id="1048" r:id="rId35"/>
    <p:sldId id="1049" r:id="rId36"/>
    <p:sldId id="1051" r:id="rId37"/>
    <p:sldId id="1053" r:id="rId38"/>
    <p:sldId id="876"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333399"/>
    <a:srgbClr val="00002E"/>
    <a:srgbClr val="000048"/>
    <a:srgbClr val="000046"/>
    <a:srgbClr val="000066"/>
    <a:srgbClr val="000099"/>
    <a:srgbClr val="D5DC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4660" autoAdjust="0"/>
  </p:normalViewPr>
  <p:slideViewPr>
    <p:cSldViewPr snapToGrid="0">
      <p:cViewPr varScale="1">
        <p:scale>
          <a:sx n="65" d="100"/>
          <a:sy n="65" d="100"/>
        </p:scale>
        <p:origin x="156" y="4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71" d="100"/>
          <a:sy n="71" d="100"/>
        </p:scale>
        <p:origin x="3029"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30"/>
      <c:rotY val="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spPr>
            <a:scene3d>
              <a:camera prst="orthographicFront"/>
              <a:lightRig rig="balanced" dir="t"/>
            </a:scene3d>
            <a:sp3d prstMaterial="matte">
              <a:bevelT w="25400" h="25400"/>
            </a:sp3d>
          </c:spPr>
          <c:explosion val="9"/>
          <c:dPt>
            <c:idx val="0"/>
            <c:bubble3D val="0"/>
            <c:spPr>
              <a:gradFill rotWithShape="1">
                <a:gsLst>
                  <a:gs pos="0">
                    <a:schemeClr val="accent6">
                      <a:tint val="94000"/>
                      <a:satMod val="100000"/>
                      <a:lumMod val="104000"/>
                    </a:schemeClr>
                  </a:gs>
                  <a:gs pos="69000">
                    <a:schemeClr val="accent6">
                      <a:shade val="86000"/>
                      <a:satMod val="130000"/>
                      <a:lumMod val="102000"/>
                    </a:schemeClr>
                  </a:gs>
                  <a:gs pos="100000">
                    <a:schemeClr val="accent6">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lightRig rig="balanced" dir="t"/>
              </a:scene3d>
              <a:sp3d prstMaterial="matte">
                <a:bevelT w="25400" h="25400"/>
              </a:sp3d>
            </c:spPr>
            <c:extLst>
              <c:ext xmlns:c16="http://schemas.microsoft.com/office/drawing/2014/chart" uri="{C3380CC4-5D6E-409C-BE32-E72D297353CC}">
                <c16:uniqueId val="{00000001-7682-4FEB-98FF-C7DF7BFFEB89}"/>
              </c:ext>
            </c:extLst>
          </c:dPt>
          <c:dPt>
            <c:idx val="1"/>
            <c:bubble3D val="0"/>
            <c:spPr>
              <a:gradFill rotWithShape="1">
                <a:gsLst>
                  <a:gs pos="0">
                    <a:schemeClr val="accent5">
                      <a:tint val="94000"/>
                      <a:satMod val="100000"/>
                      <a:lumMod val="104000"/>
                    </a:schemeClr>
                  </a:gs>
                  <a:gs pos="69000">
                    <a:schemeClr val="accent5">
                      <a:shade val="86000"/>
                      <a:satMod val="130000"/>
                      <a:lumMod val="102000"/>
                    </a:schemeClr>
                  </a:gs>
                  <a:gs pos="100000">
                    <a:schemeClr val="accent5">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lightRig rig="balanced" dir="t"/>
              </a:scene3d>
              <a:sp3d prstMaterial="matte">
                <a:bevelT w="25400" h="25400"/>
              </a:sp3d>
            </c:spPr>
            <c:extLst>
              <c:ext xmlns:c16="http://schemas.microsoft.com/office/drawing/2014/chart" uri="{C3380CC4-5D6E-409C-BE32-E72D297353CC}">
                <c16:uniqueId val="{00000003-7682-4FEB-98FF-C7DF7BFFEB89}"/>
              </c:ext>
            </c:extLst>
          </c:dPt>
          <c:dPt>
            <c:idx val="2"/>
            <c:bubble3D val="0"/>
            <c:spPr>
              <a:gradFill rotWithShape="1">
                <a:gsLst>
                  <a:gs pos="0">
                    <a:schemeClr val="accent4">
                      <a:tint val="94000"/>
                      <a:satMod val="100000"/>
                      <a:lumMod val="104000"/>
                    </a:schemeClr>
                  </a:gs>
                  <a:gs pos="69000">
                    <a:schemeClr val="accent4">
                      <a:shade val="86000"/>
                      <a:satMod val="130000"/>
                      <a:lumMod val="102000"/>
                    </a:schemeClr>
                  </a:gs>
                  <a:gs pos="100000">
                    <a:schemeClr val="accent4">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lightRig rig="balanced" dir="t"/>
              </a:scene3d>
              <a:sp3d prstMaterial="matte">
                <a:bevelT w="25400" h="25400"/>
              </a:sp3d>
            </c:spPr>
            <c:extLst>
              <c:ext xmlns:c16="http://schemas.microsoft.com/office/drawing/2014/chart" uri="{C3380CC4-5D6E-409C-BE32-E72D297353CC}">
                <c16:uniqueId val="{00000005-7682-4FEB-98FF-C7DF7BFFEB89}"/>
              </c:ext>
            </c:extLst>
          </c:dPt>
          <c:dPt>
            <c:idx val="3"/>
            <c:bubble3D val="0"/>
            <c:spPr>
              <a:gradFill rotWithShape="1">
                <a:gsLst>
                  <a:gs pos="0">
                    <a:schemeClr val="accent6">
                      <a:lumMod val="60000"/>
                      <a:tint val="94000"/>
                      <a:satMod val="100000"/>
                      <a:lumMod val="104000"/>
                    </a:schemeClr>
                  </a:gs>
                  <a:gs pos="69000">
                    <a:schemeClr val="accent6">
                      <a:lumMod val="60000"/>
                      <a:shade val="86000"/>
                      <a:satMod val="130000"/>
                      <a:lumMod val="102000"/>
                    </a:schemeClr>
                  </a:gs>
                  <a:gs pos="100000">
                    <a:schemeClr val="accent6">
                      <a:lumMod val="60000"/>
                      <a:shade val="72000"/>
                      <a:satMod val="130000"/>
                      <a:lumMod val="100000"/>
                    </a:schemeClr>
                  </a:gs>
                </a:gsLst>
                <a:lin ang="5400000" scaled="0"/>
              </a:gradFill>
              <a:ln>
                <a:noFill/>
              </a:ln>
              <a:effectLst>
                <a:outerShdw blurRad="76200" dist="38100" dir="5400000" algn="ctr" rotWithShape="0">
                  <a:srgbClr val="000000">
                    <a:alpha val="76000"/>
                  </a:srgbClr>
                </a:outerShdw>
              </a:effectLst>
              <a:scene3d>
                <a:camera prst="orthographicFront"/>
                <a:lightRig rig="balanced" dir="t"/>
              </a:scene3d>
              <a:sp3d prstMaterial="matte">
                <a:bevelT w="25400" h="25400"/>
              </a:sp3d>
            </c:spPr>
            <c:extLst>
              <c:ext xmlns:c16="http://schemas.microsoft.com/office/drawing/2014/chart" uri="{C3380CC4-5D6E-409C-BE32-E72D297353CC}">
                <c16:uniqueId val="{00000007-7682-4FEB-98FF-C7DF7BFFEB89}"/>
              </c:ext>
            </c:extLst>
          </c:dPt>
          <c:dLbls>
            <c:dLbl>
              <c:idx val="0"/>
              <c:layout>
                <c:manualLayout>
                  <c:x val="-2.6234567901234566E-2"/>
                  <c:y val="-4.544096093037778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682-4FEB-98FF-C7DF7BFFEB89}"/>
                </c:ext>
              </c:extLst>
            </c:dLbl>
            <c:dLbl>
              <c:idx val="1"/>
              <c:layout>
                <c:manualLayout>
                  <c:x val="-3.0864197530864196E-3"/>
                  <c:y val="-4.304933140772632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682-4FEB-98FF-C7DF7BFFEB89}"/>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3"/>
                <c:pt idx="0">
                  <c:v>Life Circumstances</c:v>
                </c:pt>
                <c:pt idx="1">
                  <c:v>Intentional Activities</c:v>
                </c:pt>
                <c:pt idx="2">
                  <c:v>Set Point/Temperment</c:v>
                </c:pt>
              </c:strCache>
            </c:strRef>
          </c:cat>
          <c:val>
            <c:numRef>
              <c:f>Sheet1!$B$2:$B$5</c:f>
              <c:numCache>
                <c:formatCode>0%</c:formatCode>
                <c:ptCount val="4"/>
                <c:pt idx="0">
                  <c:v>0.1</c:v>
                </c:pt>
                <c:pt idx="1">
                  <c:v>0.4</c:v>
                </c:pt>
                <c:pt idx="2">
                  <c:v>0.5</c:v>
                </c:pt>
              </c:numCache>
            </c:numRef>
          </c:val>
          <c:extLst>
            <c:ext xmlns:c16="http://schemas.microsoft.com/office/drawing/2014/chart" uri="{C3380CC4-5D6E-409C-BE32-E72D297353CC}">
              <c16:uniqueId val="{00000008-7682-4FEB-98FF-C7DF7BFFEB89}"/>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2B1F5-A4F7-4986-87DF-FF0CD21C6054}" type="datetimeFigureOut">
              <a:rPr lang="en-US" smtClean="0"/>
              <a:t>4/26/2018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23EABE-0BCD-4BF4-85FC-DD2E690C244F}" type="slidenum">
              <a:rPr lang="en-US" smtClean="0"/>
              <a:t>‹#›</a:t>
            </a:fld>
            <a:endParaRPr lang="en-US"/>
          </a:p>
        </p:txBody>
      </p:sp>
    </p:spTree>
    <p:extLst>
      <p:ext uri="{BB962C8B-B14F-4D97-AF65-F5344CB8AC3E}">
        <p14:creationId xmlns:p14="http://schemas.microsoft.com/office/powerpoint/2010/main" val="143735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B23EABE-0BCD-4BF4-85FC-DD2E690C2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3534304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fld id="{E86B8389-6675-40AC-B110-49DFFF0E04B7}" type="slidenum">
              <a:rPr lang="en-US" sz="1200" smtClean="0">
                <a:solidFill>
                  <a:prstClr val="black"/>
                </a:solidFill>
              </a:rPr>
              <a:pPr/>
              <a:t>10</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dirty="0">
              <a:ea typeface="ＭＳ Ｐゴシック" pitchFamily="-112" charset="-128"/>
            </a:endParaRPr>
          </a:p>
        </p:txBody>
      </p:sp>
    </p:spTree>
    <p:extLst>
      <p:ext uri="{BB962C8B-B14F-4D97-AF65-F5344CB8AC3E}">
        <p14:creationId xmlns:p14="http://schemas.microsoft.com/office/powerpoint/2010/main" val="469146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fld id="{E86B8389-6675-40AC-B110-49DFFF0E04B7}" type="slidenum">
              <a:rPr lang="en-US" sz="1200" smtClean="0">
                <a:solidFill>
                  <a:prstClr val="black"/>
                </a:solidFill>
              </a:rPr>
              <a:pPr/>
              <a:t>11</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ea typeface="ＭＳ Ｐゴシック" pitchFamily="-112" charset="-128"/>
            </a:endParaRPr>
          </a:p>
        </p:txBody>
      </p:sp>
    </p:spTree>
    <p:extLst>
      <p:ext uri="{BB962C8B-B14F-4D97-AF65-F5344CB8AC3E}">
        <p14:creationId xmlns:p14="http://schemas.microsoft.com/office/powerpoint/2010/main" val="1054234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86B8389-6675-40AC-B110-49DFFF0E04B7}"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112"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ＭＳ Ｐゴシック" pitchFamily="-112" charset="-128"/>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ea typeface="ＭＳ Ｐゴシック" pitchFamily="-112" charset="-128"/>
            </a:endParaRPr>
          </a:p>
        </p:txBody>
      </p:sp>
    </p:spTree>
    <p:extLst>
      <p:ext uri="{BB962C8B-B14F-4D97-AF65-F5344CB8AC3E}">
        <p14:creationId xmlns:p14="http://schemas.microsoft.com/office/powerpoint/2010/main" val="2810930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50CFE53-514D-4952-8539-44FAA7948DEF}" type="slidenum">
              <a:rPr lang="en-US" sz="1200" b="0" smtClean="0">
                <a:solidFill>
                  <a:prstClr val="black"/>
                </a:solidFill>
                <a:latin typeface="Times New Roman" pitchFamily="18" charset="0"/>
              </a:rPr>
              <a:pPr/>
              <a:t>13</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981473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003804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50CFE53-514D-4952-8539-44FAA7948DEF}" type="slidenum">
              <a:rPr lang="en-US" sz="1200" b="0" smtClean="0">
                <a:solidFill>
                  <a:prstClr val="black"/>
                </a:solidFill>
                <a:latin typeface="Times New Roman" pitchFamily="18" charset="0"/>
              </a:rPr>
              <a:pPr/>
              <a:t>15</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02018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50CFE53-514D-4952-8539-44FAA7948DEF}" type="slidenum">
              <a:rPr lang="en-US" sz="1200" b="0" smtClean="0">
                <a:solidFill>
                  <a:prstClr val="black"/>
                </a:solidFill>
                <a:latin typeface="Times New Roman" pitchFamily="18" charset="0"/>
              </a:rPr>
              <a:pPr/>
              <a:t>16</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616055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585751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882676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50CFE53-514D-4952-8539-44FAA7948DEF}" type="slidenum">
              <a:rPr lang="en-US" sz="1200" b="0" smtClean="0">
                <a:solidFill>
                  <a:prstClr val="black"/>
                </a:solidFill>
                <a:latin typeface="Times New Roman" pitchFamily="18" charset="0"/>
              </a:rPr>
              <a:pPr/>
              <a:t>19</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15547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Tahoma" panose="020B0604030504040204" pitchFamily="34" charset="0"/>
              </a:defRPr>
            </a:lvl1pPr>
            <a:lvl2pPr marL="742950" indent="-285750">
              <a:defRPr sz="3600">
                <a:solidFill>
                  <a:schemeClr val="tx1"/>
                </a:solidFill>
                <a:latin typeface="Tahoma" panose="020B0604030504040204" pitchFamily="34" charset="0"/>
              </a:defRPr>
            </a:lvl2pPr>
            <a:lvl3pPr marL="1143000" indent="-228600">
              <a:defRPr sz="3600">
                <a:solidFill>
                  <a:schemeClr val="tx1"/>
                </a:solidFill>
                <a:latin typeface="Tahoma" panose="020B0604030504040204" pitchFamily="34" charset="0"/>
              </a:defRPr>
            </a:lvl3pPr>
            <a:lvl4pPr marL="1600200" indent="-228600">
              <a:defRPr sz="3600">
                <a:solidFill>
                  <a:schemeClr val="tx1"/>
                </a:solidFill>
                <a:latin typeface="Tahoma" panose="020B0604030504040204" pitchFamily="34" charset="0"/>
              </a:defRPr>
            </a:lvl4pPr>
            <a:lvl5pPr marL="2057400" indent="-228600">
              <a:defRPr sz="3600">
                <a:solidFill>
                  <a:schemeClr val="tx1"/>
                </a:solidFill>
                <a:latin typeface="Tahoma" panose="020B0604030504040204" pitchFamily="34" charset="0"/>
              </a:defRPr>
            </a:lvl5pPr>
            <a:lvl6pPr marL="2514600" indent="-228600" eaLnBrk="0" fontAlgn="base" hangingPunct="0">
              <a:spcBef>
                <a:spcPct val="0"/>
              </a:spcBef>
              <a:spcAft>
                <a:spcPct val="0"/>
              </a:spcAft>
              <a:defRPr sz="3600">
                <a:solidFill>
                  <a:schemeClr val="tx1"/>
                </a:solidFill>
                <a:latin typeface="Tahoma" panose="020B0604030504040204" pitchFamily="34" charset="0"/>
              </a:defRPr>
            </a:lvl6pPr>
            <a:lvl7pPr marL="2971800" indent="-228600" eaLnBrk="0" fontAlgn="base" hangingPunct="0">
              <a:spcBef>
                <a:spcPct val="0"/>
              </a:spcBef>
              <a:spcAft>
                <a:spcPct val="0"/>
              </a:spcAft>
              <a:defRPr sz="3600">
                <a:solidFill>
                  <a:schemeClr val="tx1"/>
                </a:solidFill>
                <a:latin typeface="Tahoma" panose="020B0604030504040204" pitchFamily="34" charset="0"/>
              </a:defRPr>
            </a:lvl7pPr>
            <a:lvl8pPr marL="3429000" indent="-228600" eaLnBrk="0" fontAlgn="base" hangingPunct="0">
              <a:spcBef>
                <a:spcPct val="0"/>
              </a:spcBef>
              <a:spcAft>
                <a:spcPct val="0"/>
              </a:spcAft>
              <a:defRPr sz="3600">
                <a:solidFill>
                  <a:schemeClr val="tx1"/>
                </a:solidFill>
                <a:latin typeface="Tahoma" panose="020B0604030504040204" pitchFamily="34" charset="0"/>
              </a:defRPr>
            </a:lvl8pPr>
            <a:lvl9pPr marL="3886200" indent="-228600" eaLnBrk="0" fontAlgn="base" hangingPunct="0">
              <a:spcBef>
                <a:spcPct val="0"/>
              </a:spcBef>
              <a:spcAft>
                <a:spcPct val="0"/>
              </a:spcAft>
              <a:defRPr sz="3600">
                <a:solidFill>
                  <a:schemeClr val="tx1"/>
                </a:solidFill>
                <a:latin typeface="Tahoma" panose="020B0604030504040204" pitchFamily="34" charset="0"/>
              </a:defRPr>
            </a:lvl9pPr>
          </a:lstStyle>
          <a:p>
            <a:fld id="{D0757F9E-3141-47F5-993D-C2560B505B39}" type="slidenum">
              <a:rPr lang="en-US" sz="1200">
                <a:latin typeface="Times New Roman" panose="02020603050405020304" pitchFamily="18" charset="0"/>
              </a:rPr>
              <a:pPr/>
              <a:t>2</a:t>
            </a:fld>
            <a:endParaRPr lang="en-US" sz="120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None/>
            </a:pPr>
            <a:endParaRPr lang="en-US" baseline="0" dirty="0"/>
          </a:p>
        </p:txBody>
      </p:sp>
    </p:spTree>
    <p:extLst>
      <p:ext uri="{BB962C8B-B14F-4D97-AF65-F5344CB8AC3E}">
        <p14:creationId xmlns:p14="http://schemas.microsoft.com/office/powerpoint/2010/main" val="96042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50CFE53-514D-4952-8539-44FAA7948DEF}" type="slidenum">
              <a:rPr lang="en-US" sz="1200" b="0" smtClean="0">
                <a:latin typeface="Times New Roman" pitchFamily="18" charset="0"/>
              </a:rPr>
              <a:pPr/>
              <a:t>20</a:t>
            </a:fld>
            <a:endParaRPr lang="en-US" sz="1200" b="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371138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698607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798375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61897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828755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18209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250CFE53-514D-4952-8539-44FAA7948DEF}" type="slidenum">
              <a:rPr lang="en-US" sz="1200" b="0" smtClean="0">
                <a:solidFill>
                  <a:prstClr val="black"/>
                </a:solidFill>
                <a:latin typeface="Times New Roman" pitchFamily="18" charset="0"/>
              </a:rPr>
              <a:pPr/>
              <a:t>29</a:t>
            </a:fld>
            <a:endParaRPr lang="en-US" sz="1200" b="0">
              <a:solidFill>
                <a:prstClr val="black"/>
              </a:solidFill>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285542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665962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534712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674326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fld id="{E86B8389-6675-40AC-B110-49DFFF0E04B7}" type="slidenum">
              <a:rPr lang="en-US" sz="1200" smtClean="0">
                <a:solidFill>
                  <a:prstClr val="black"/>
                </a:solidFill>
              </a:rPr>
              <a:pPr/>
              <a:t>3</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ea typeface="ＭＳ Ｐゴシック" pitchFamily="-112" charset="-128"/>
            </a:endParaRPr>
          </a:p>
        </p:txBody>
      </p:sp>
    </p:spTree>
    <p:extLst>
      <p:ext uri="{BB962C8B-B14F-4D97-AF65-F5344CB8AC3E}">
        <p14:creationId xmlns:p14="http://schemas.microsoft.com/office/powerpoint/2010/main" val="2362671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5799584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250CFE53-514D-4952-8539-44FAA7948DEF}"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314613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052E7A-5916-4398-8170-998EA7D4AD14}" type="slidenum">
              <a:rPr lang="en-US">
                <a:solidFill>
                  <a:prstClr val="black"/>
                </a:solidFill>
              </a:rPr>
              <a:pPr/>
              <a:t>35</a:t>
            </a:fld>
            <a:endParaRPr lang="en-US">
              <a:solidFill>
                <a:prstClr val="black"/>
              </a:solidFill>
            </a:endParaRPr>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50635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A5D756D4-F7A1-422C-9603-1F85059DCE3F}" type="slidenum">
              <a:rPr lang="en-US" sz="1200" smtClean="0">
                <a:solidFill>
                  <a:prstClr val="black"/>
                </a:solidFill>
              </a:rPr>
              <a:pPr/>
              <a:t>4</a:t>
            </a:fld>
            <a:endParaRPr lang="en-US" sz="120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2629738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fld id="{0DC5B0A4-F1F0-4FF4-B137-3FD5BDA8F2D3}" type="slidenum">
              <a:rPr lang="en-US" sz="1200" b="0" smtClean="0">
                <a:solidFill>
                  <a:prstClr val="black"/>
                </a:solidFill>
                <a:latin typeface="Times New Roman" pitchFamily="18" charset="0"/>
              </a:rPr>
              <a:pPr/>
              <a:t>5</a:t>
            </a:fld>
            <a:endParaRPr lang="en-US" sz="1200" b="0">
              <a:solidFill>
                <a:prstClr val="black"/>
              </a:solidFill>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871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FC6AC4-60CE-4171-A4B0-25CCEC5399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9333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fld id="{E86B8389-6675-40AC-B110-49DFFF0E04B7}" type="slidenum">
              <a:rPr lang="en-US" sz="1200" smtClean="0">
                <a:solidFill>
                  <a:prstClr val="black"/>
                </a:solidFill>
              </a:rPr>
              <a:pPr/>
              <a:t>7</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ea typeface="ＭＳ Ｐゴシック" pitchFamily="-112" charset="-128"/>
            </a:endParaRPr>
          </a:p>
        </p:txBody>
      </p:sp>
    </p:spTree>
    <p:extLst>
      <p:ext uri="{BB962C8B-B14F-4D97-AF65-F5344CB8AC3E}">
        <p14:creationId xmlns:p14="http://schemas.microsoft.com/office/powerpoint/2010/main" val="4145896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112" charset="-128"/>
              </a:defRPr>
            </a:lvl1pPr>
            <a:lvl2pPr marL="742950" indent="-285750">
              <a:defRPr sz="2400">
                <a:solidFill>
                  <a:schemeClr val="tx1"/>
                </a:solidFill>
                <a:latin typeface="Arial" charset="0"/>
                <a:ea typeface="ＭＳ Ｐゴシック" pitchFamily="-112" charset="-128"/>
              </a:defRPr>
            </a:lvl2pPr>
            <a:lvl3pPr marL="1143000" indent="-228600">
              <a:defRPr sz="2400">
                <a:solidFill>
                  <a:schemeClr val="tx1"/>
                </a:solidFill>
                <a:latin typeface="Arial" charset="0"/>
                <a:ea typeface="ＭＳ Ｐゴシック" pitchFamily="-112" charset="-128"/>
              </a:defRPr>
            </a:lvl3pPr>
            <a:lvl4pPr marL="1600200" indent="-228600">
              <a:defRPr sz="2400">
                <a:solidFill>
                  <a:schemeClr val="tx1"/>
                </a:solidFill>
                <a:latin typeface="Arial" charset="0"/>
                <a:ea typeface="ＭＳ Ｐゴシック" pitchFamily="-112" charset="-128"/>
              </a:defRPr>
            </a:lvl4pPr>
            <a:lvl5pPr marL="2057400" indent="-228600">
              <a:defRPr sz="2400">
                <a:solidFill>
                  <a:schemeClr val="tx1"/>
                </a:solidFill>
                <a:latin typeface="Arial" charset="0"/>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12" charset="-128"/>
              </a:defRPr>
            </a:lvl9pPr>
          </a:lstStyle>
          <a:p>
            <a:fld id="{E86B8389-6675-40AC-B110-49DFFF0E04B7}" type="slidenum">
              <a:rPr lang="en-US" sz="1200" smtClean="0">
                <a:solidFill>
                  <a:prstClr val="black"/>
                </a:solidFill>
              </a:rPr>
              <a:pPr/>
              <a:t>8</a:t>
            </a:fld>
            <a:endParaRPr lang="en-US" sz="120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en-US">
              <a:ea typeface="ＭＳ Ｐゴシック" pitchFamily="-112" charset="-128"/>
            </a:endParaRPr>
          </a:p>
        </p:txBody>
      </p:sp>
    </p:spTree>
    <p:extLst>
      <p:ext uri="{BB962C8B-B14F-4D97-AF65-F5344CB8AC3E}">
        <p14:creationId xmlns:p14="http://schemas.microsoft.com/office/powerpoint/2010/main" val="898885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C236F901-C6A1-4155-8266-C54C130ABB20}" type="slidenum">
              <a:rPr lang="en-US" sz="1200" smtClean="0">
                <a:solidFill>
                  <a:prstClr val="black"/>
                </a:solidFill>
                <a:latin typeface="Times New Roman" pitchFamily="18" charset="0"/>
              </a:rPr>
              <a:pPr/>
              <a:t>9</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36225031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b="0" i="0" cap="none" baseline="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95269" y="3602038"/>
            <a:ext cx="9001462" cy="1655762"/>
          </a:xfrm>
        </p:spPr>
        <p:txBody>
          <a:bodyPr>
            <a:normAutofit/>
          </a:bodyPr>
          <a:lstStyle>
            <a:lvl1pPr marL="0" indent="0" algn="ctr">
              <a:buNone/>
              <a:defRPr sz="2800" baseline="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3189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657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normAutofit/>
          </a:bodyPr>
          <a:lstStyle>
            <a:lvl1pPr>
              <a:defRPr sz="3600" b="0" i="0" cap="none" baseline="0">
                <a:latin typeface="Arial" panose="020B0604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0671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26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313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156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4/26/2018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7653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07646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4907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3030872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95538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i="0" cap="none"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61306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74803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801617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877453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677465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052351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Tree>
    <p:extLst>
      <p:ext uri="{BB962C8B-B14F-4D97-AF65-F5344CB8AC3E}">
        <p14:creationId xmlns:p14="http://schemas.microsoft.com/office/powerpoint/2010/main" val="3741176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pPr>
              <a:defRPr/>
            </a:pPr>
            <a:endParaRPr lang="en-US">
              <a:solidFill>
                <a:prstClr val="black">
                  <a:tint val="95000"/>
                </a:prstClr>
              </a:solidFill>
            </a:endParaRPr>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a:xfrm>
            <a:off x="11119104" y="1170432"/>
            <a:ext cx="978485" cy="201168"/>
          </a:xfrm>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585891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40524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a:xfrm>
            <a:off x="3520796" y="6377460"/>
            <a:ext cx="5115205" cy="365125"/>
          </a:xfrm>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510650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5862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78529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92925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2930634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62650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587484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795366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47536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830622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952469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01667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16219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560881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365950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591339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967453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46868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0245269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3040533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8277075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4481408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3455252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3742969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979133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8" name="Footer Placeholder 7"/>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0495382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376139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3" name="Footer Placeholder 2"/>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093116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5584862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217480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7483932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7504339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0176562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Footer Placeholder 5"/>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016818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6235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7514343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4" name="Footer Placeholder 3"/>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8658557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5497049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4/26/2018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Footer Placeholder 4"/>
          <p:cNvSpPr>
            <a:spLocks noGrp="1"/>
          </p:cNvSpPr>
          <p:nvPr>
            <p:ph type="ftr" sz="quarter" idx="11"/>
          </p:nvPr>
        </p:nvSpPr>
        <p:spPr/>
        <p:txBody>
          <a:bodyPr/>
          <a:lstStyle/>
          <a:p>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440164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1776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88055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2935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endParaRPr lang="en-US" b="1">
              <a:solidFill>
                <a:prstClr val="black">
                  <a:tint val="95000"/>
                </a:prstClr>
              </a:solidFill>
              <a:latin typeface="Tahoma" pitchFamily="34" charset="0"/>
              <a:ea typeface="MS PGothic" pitchFamily="34" charset="-128"/>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914400" fontAlgn="base">
              <a:spcBef>
                <a:spcPct val="0"/>
              </a:spcBef>
              <a:spcAft>
                <a:spcPct val="0"/>
              </a:spcAft>
              <a:defRPr/>
            </a:pPr>
            <a:r>
              <a:rPr lang="en-US" b="1">
                <a:solidFill>
                  <a:prstClr val="black">
                    <a:tint val="95000"/>
                  </a:prstClr>
                </a:solidFill>
                <a:latin typeface="Tahoma" pitchFamily="34" charset="0"/>
                <a:ea typeface="MS PGothic" pitchFamily="34" charset="-128"/>
              </a:rPr>
              <a:t>Dare to Act ~ Creating a Blueprint for Change</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ea typeface="MS PGothic" pitchFamily="34" charset="-128"/>
              </a:rPr>
              <a:pPr defTabSz="914400" fontAlgn="base">
                <a:spcBef>
                  <a:spcPct val="0"/>
                </a:spcBef>
                <a:spcAft>
                  <a:spcPct val="0"/>
                </a:spcAft>
                <a:defRPr/>
              </a:pPr>
              <a:t>‹#›</a:t>
            </a:fld>
            <a:endParaRPr lang="en-US" b="1">
              <a:solidFill>
                <a:prstClr val="black">
                  <a:tint val="95000"/>
                </a:prstClr>
              </a:solidFill>
              <a:latin typeface="Tahoma" pitchFamily="34" charset="0"/>
              <a:ea typeface="MS PGothic" pitchFamily="34" charset="-128"/>
            </a:endParaRPr>
          </a:p>
        </p:txBody>
      </p:sp>
    </p:spTree>
    <p:extLst>
      <p:ext uri="{BB962C8B-B14F-4D97-AF65-F5344CB8AC3E}">
        <p14:creationId xmlns:p14="http://schemas.microsoft.com/office/powerpoint/2010/main" val="956503124"/>
      </p:ext>
    </p:extLst>
  </p:cSld>
  <p:clrMap bg1="dk1" tx1="lt1" bg2="dk2" tx2="lt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sz="3600" b="1">
              <a:solidFill>
                <a:prstClr val="white"/>
              </a:solidFill>
            </a:endParaRPr>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endParaRPr lang="en-US" b="1">
              <a:solidFill>
                <a:prstClr val="black">
                  <a:tint val="95000"/>
                </a:prstClr>
              </a:solidFill>
              <a:latin typeface="Tahoma" pitchFamily="34" charset="0"/>
            </a:endParaRPr>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defTabSz="914400" fontAlgn="base">
              <a:spcBef>
                <a:spcPct val="0"/>
              </a:spcBef>
              <a:spcAft>
                <a:spcPct val="0"/>
              </a:spcAft>
              <a:defRPr/>
            </a:pPr>
            <a:r>
              <a:rPr lang="en-US" b="1">
                <a:solidFill>
                  <a:prstClr val="black">
                    <a:tint val="95000"/>
                  </a:prstClr>
                </a:solidFill>
                <a:latin typeface="Tahoma" pitchFamily="34" charset="0"/>
              </a:rPr>
              <a:t>Dare to Act ~ Creating a Blueprint for Change</a:t>
            </a: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rPr>
              <a:pPr defTabSz="914400" fontAlgn="base">
                <a:spcBef>
                  <a:spcPct val="0"/>
                </a:spcBef>
                <a:spcAft>
                  <a:spcPct val="0"/>
                </a:spcAft>
                <a:defRPr/>
              </a:pPr>
              <a:t>‹#›</a:t>
            </a:fld>
            <a:endParaRPr lang="en-US" b="1">
              <a:solidFill>
                <a:prstClr val="black">
                  <a:tint val="95000"/>
                </a:prstClr>
              </a:solidFill>
              <a:latin typeface="Tahoma" pitchFamily="34" charset="0"/>
            </a:endParaRPr>
          </a:p>
        </p:txBody>
      </p:sp>
    </p:spTree>
    <p:extLst>
      <p:ext uri="{BB962C8B-B14F-4D97-AF65-F5344CB8AC3E}">
        <p14:creationId xmlns:p14="http://schemas.microsoft.com/office/powerpoint/2010/main" val="126251898"/>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fontAlgn="base">
              <a:spcBef>
                <a:spcPct val="0"/>
              </a:spcBef>
              <a:spcAft>
                <a:spcPct val="0"/>
              </a:spcAft>
              <a:defRPr/>
            </a:pPr>
            <a:endParaRPr lang="en-US" b="1">
              <a:solidFill>
                <a:prstClr val="black">
                  <a:tint val="95000"/>
                </a:prstClr>
              </a:solidFill>
              <a:latin typeface="Tahoma"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fontAlgn="base">
              <a:spcBef>
                <a:spcPct val="0"/>
              </a:spcBef>
              <a:spcAft>
                <a:spcPct val="0"/>
              </a:spcAft>
              <a:defRPr/>
            </a:pPr>
            <a:r>
              <a:rPr lang="en-US" b="1">
                <a:solidFill>
                  <a:prstClr val="black">
                    <a:tint val="95000"/>
                  </a:prstClr>
                </a:solidFill>
                <a:latin typeface="Tahoma" pitchFamily="34" charset="0"/>
              </a:rPr>
              <a:t>Dare to Act ~ Creating a Blueprint for Change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rPr>
              <a:pPr defTabSz="914400" fontAlgn="base">
                <a:spcBef>
                  <a:spcPct val="0"/>
                </a:spcBef>
                <a:spcAft>
                  <a:spcPct val="0"/>
                </a:spcAft>
                <a:defRPr/>
              </a:pPr>
              <a:t>‹#›</a:t>
            </a:fld>
            <a:endParaRPr lang="en-US" b="1">
              <a:solidFill>
                <a:prstClr val="black">
                  <a:tint val="95000"/>
                </a:prstClr>
              </a:solidFill>
              <a:latin typeface="Tahoma" pitchFamily="34" charset="0"/>
            </a:endParaRPr>
          </a:p>
        </p:txBody>
      </p:sp>
    </p:spTree>
    <p:extLst>
      <p:ext uri="{BB962C8B-B14F-4D97-AF65-F5344CB8AC3E}">
        <p14:creationId xmlns:p14="http://schemas.microsoft.com/office/powerpoint/2010/main" val="169834831"/>
      </p:ext>
    </p:extLst>
  </p:cSld>
  <p:clrMap bg1="dk1" tx1="lt1" bg2="dk2" tx2="lt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 id="2147484077" r:id="rId13"/>
    <p:sldLayoutId id="2147484078" r:id="rId14"/>
    <p:sldLayoutId id="2147484079" r:id="rId15"/>
    <p:sldLayoutId id="2147484080" r:id="rId16"/>
    <p:sldLayoutId id="214748408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fontAlgn="base">
              <a:spcBef>
                <a:spcPct val="0"/>
              </a:spcBef>
              <a:spcAft>
                <a:spcPct val="0"/>
              </a:spcAft>
              <a:defRPr/>
            </a:pPr>
            <a:endParaRPr lang="en-US" b="1">
              <a:solidFill>
                <a:prstClr val="black">
                  <a:tint val="95000"/>
                </a:prstClr>
              </a:solidFill>
              <a:latin typeface="Tahoma" pitchFamily="34" charset="0"/>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fontAlgn="base">
              <a:spcBef>
                <a:spcPct val="0"/>
              </a:spcBef>
              <a:spcAft>
                <a:spcPct val="0"/>
              </a:spcAft>
              <a:defRPr/>
            </a:pPr>
            <a:r>
              <a:rPr lang="en-US" b="1">
                <a:solidFill>
                  <a:prstClr val="black">
                    <a:tint val="95000"/>
                  </a:prstClr>
                </a:solidFill>
                <a:latin typeface="Tahoma" pitchFamily="34" charset="0"/>
              </a:rPr>
              <a:t>Dare to Act ~ Creating a Blueprint for Change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rPr>
              <a:pPr defTabSz="914400" fontAlgn="base">
                <a:spcBef>
                  <a:spcPct val="0"/>
                </a:spcBef>
                <a:spcAft>
                  <a:spcPct val="0"/>
                </a:spcAft>
                <a:defRPr/>
              </a:pPr>
              <a:t>‹#›</a:t>
            </a:fld>
            <a:endParaRPr lang="en-US" b="1">
              <a:solidFill>
                <a:prstClr val="black">
                  <a:tint val="95000"/>
                </a:prstClr>
              </a:solidFill>
              <a:latin typeface="Tahoma" pitchFamily="34" charset="0"/>
            </a:endParaRPr>
          </a:p>
        </p:txBody>
      </p:sp>
    </p:spTree>
    <p:extLst>
      <p:ext uri="{BB962C8B-B14F-4D97-AF65-F5344CB8AC3E}">
        <p14:creationId xmlns:p14="http://schemas.microsoft.com/office/powerpoint/2010/main" val="873222376"/>
      </p:ext>
    </p:extLst>
  </p:cSld>
  <p:clrMap bg1="dk1" tx1="lt1" bg2="dk2" tx2="lt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 id="2147484097" r:id="rId15"/>
    <p:sldLayoutId id="2147484098" r:id="rId16"/>
    <p:sldLayoutId id="214748409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uthentichappiness.org/" TargetMode="External"/><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bertolinob@cs.com" TargetMode="External"/><Relationship Id="rId7" Type="http://schemas.openxmlformats.org/officeDocument/2006/relationships/image" Target="../media/image9.pdf"/><Relationship Id="rId2" Type="http://schemas.openxmlformats.org/officeDocument/2006/relationships/notesSlide" Target="../notesSlides/notesSlide2.xml"/><Relationship Id="rId1" Type="http://schemas.openxmlformats.org/officeDocument/2006/relationships/slideLayout" Target="../slideLayouts/slideLayout2.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3189" y="1908271"/>
            <a:ext cx="9949070" cy="407034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4800" kern="0" dirty="0">
                <a:solidFill>
                  <a:prstClr val="white"/>
                </a:solidFill>
                <a:latin typeface="Arial" pitchFamily="34" charset="0"/>
                <a:cs typeface="Arial" pitchFamily="34" charset="0"/>
              </a:rPr>
              <a:t>From Pathology and Deficits to Strengths and Well-Being</a:t>
            </a:r>
          </a:p>
          <a:p>
            <a:pPr marL="0" marR="0" lvl="0" indent="0" algn="ctr" defTabSz="914400" eaLnBrk="1" fontAlgn="auto" latinLnBrk="0" hangingPunct="1">
              <a:lnSpc>
                <a:spcPct val="100000"/>
              </a:lnSpc>
              <a:spcBef>
                <a:spcPts val="0"/>
              </a:spcBef>
              <a:spcAft>
                <a:spcPts val="0"/>
              </a:spcAft>
              <a:buClrTx/>
              <a:buSzTx/>
              <a:buFontTx/>
              <a:buNone/>
              <a:tabLst/>
              <a:defRPr/>
            </a:pPr>
            <a:endParaRPr lang="en-US" sz="800" kern="0" dirty="0">
              <a:solidFill>
                <a:prstClr val="white"/>
              </a:solidFill>
              <a:latin typeface="Arial" pitchFamily="34" charset="0"/>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dirty="0">
                <a:solidFill>
                  <a:prstClr val="white"/>
                </a:solidFill>
                <a:latin typeface="Arial" pitchFamily="34" charset="0"/>
                <a:cs typeface="Arial" pitchFamily="34" charset="0"/>
              </a:rPr>
              <a:t>Strategies for Increasing Well-Being with</a:t>
            </a:r>
          </a:p>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dirty="0">
                <a:solidFill>
                  <a:prstClr val="white"/>
                </a:solidFill>
                <a:latin typeface="Arial" pitchFamily="34" charset="0"/>
                <a:cs typeface="Arial" pitchFamily="34" charset="0"/>
              </a:rPr>
              <a:t>Adolescents and Young Adults</a:t>
            </a:r>
            <a:endParaRPr kumimoji="0" lang="en-US" sz="3200" b="0" i="0" u="none" strike="noStrike" kern="0" cap="none" spc="0" normalizeH="0" baseline="0" noProof="0" dirty="0">
              <a:ln>
                <a:noFill/>
              </a:ln>
              <a:solidFill>
                <a:prstClr val="white"/>
              </a:solidFill>
              <a:effectLst/>
              <a:uLnTx/>
              <a:uFillTx/>
              <a:latin typeface="Arial" pitchFamily="34" charset="0"/>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Arial" pitchFamily="34" charset="0"/>
              <a:cs typeface="Arial" pitchFamily="34" charset="0"/>
            </a:endParaRPr>
          </a:p>
          <a:p>
            <a:pPr marL="0" marR="0" lvl="0" indent="0" algn="ctr" defTabSz="914400" eaLnBrk="1" fontAlgn="auto" latinLnBrk="0" hangingPunct="1">
              <a:lnSpc>
                <a:spcPct val="100000"/>
              </a:lnSpc>
              <a:spcBef>
                <a:spcPts val="30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Arial" pitchFamily="34" charset="0"/>
                <a:cs typeface="Arial" pitchFamily="34" charset="0"/>
              </a:rPr>
              <a:t>Bob Bertolino, Ph.D.</a:t>
            </a:r>
            <a:br>
              <a:rPr kumimoji="0" lang="en-US" sz="2000" b="0" i="0" u="none" strike="noStrike" kern="0" cap="none" spc="0" normalizeH="0" baseline="0" noProof="0" dirty="0">
                <a:ln>
                  <a:noFill/>
                </a:ln>
                <a:solidFill>
                  <a:prstClr val="white"/>
                </a:solidFill>
                <a:effectLst/>
                <a:uLnTx/>
                <a:uFillTx/>
                <a:latin typeface="Arial" pitchFamily="34" charset="0"/>
                <a:cs typeface="Arial" pitchFamily="34" charset="0"/>
              </a:rPr>
            </a:br>
            <a:r>
              <a:rPr kumimoji="0" lang="en-US" sz="1200" b="0" i="0" u="none" strike="noStrike" kern="0" cap="none" spc="0" normalizeH="0" baseline="0" noProof="0" dirty="0">
                <a:ln>
                  <a:noFill/>
                </a:ln>
                <a:solidFill>
                  <a:prstClr val="white"/>
                </a:solidFill>
                <a:effectLst/>
                <a:uLnTx/>
                <a:uFillTx/>
                <a:latin typeface="Arial" pitchFamily="34" charset="0"/>
                <a:cs typeface="Arial" pitchFamily="34" charset="0"/>
              </a:rPr>
              <a:t>Professor, Maryville University-St. Louis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itchFamily="34" charset="0"/>
                <a:cs typeface="Arial" pitchFamily="34" charset="0"/>
              </a:rPr>
              <a:t>Sr. Clinical Advisor, Youth In Need, Inc.</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itchFamily="34" charset="0"/>
                <a:cs typeface="Arial" pitchFamily="34" charset="0"/>
              </a:rPr>
              <a:t>Sr. Associate, International Center for Clinical Excellence</a:t>
            </a:r>
          </a:p>
        </p:txBody>
      </p:sp>
      <p:sp>
        <p:nvSpPr>
          <p:cNvPr id="3" name="TextBox 2"/>
          <p:cNvSpPr txBox="1"/>
          <p:nvPr/>
        </p:nvSpPr>
        <p:spPr>
          <a:xfrm>
            <a:off x="1699490" y="554182"/>
            <a:ext cx="8820727" cy="107721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kern="0" dirty="0">
                <a:latin typeface="Arial" panose="020B0604020202020204" pitchFamily="34" charset="0"/>
                <a:cs typeface="Arial" panose="020B0604020202020204" pitchFamily="34" charset="0"/>
              </a:rPr>
              <a:t>16</a:t>
            </a:r>
            <a:r>
              <a:rPr lang="en-US" sz="3200" kern="0" baseline="30000" dirty="0">
                <a:latin typeface="Arial" panose="020B0604020202020204" pitchFamily="34" charset="0"/>
                <a:cs typeface="Arial" panose="020B0604020202020204" pitchFamily="34" charset="0"/>
              </a:rPr>
              <a:t>th</a:t>
            </a:r>
            <a:r>
              <a:rPr lang="en-US" sz="3200" kern="0" dirty="0">
                <a:latin typeface="Arial" panose="020B0604020202020204" pitchFamily="34" charset="0"/>
                <a:cs typeface="Arial" panose="020B0604020202020204" pitchFamily="34" charset="0"/>
              </a:rPr>
              <a:t> National Conference on</a:t>
            </a:r>
            <a:r>
              <a:rPr kumimoji="0" lang="en-US" sz="3200" b="0" i="0" u="none" strike="noStrike" kern="0" cap="none" spc="0" normalizeH="0" baseline="0" noProof="0" dirty="0">
                <a:ln>
                  <a:noFill/>
                </a:ln>
                <a:effectLst/>
                <a:uLnTx/>
                <a:uFillTx/>
                <a:latin typeface="Arial" panose="020B0604020202020204" pitchFamily="34" charset="0"/>
                <a:cs typeface="Arial" panose="020B0604020202020204" pitchFamily="34" charset="0"/>
              </a:rPr>
              <a:t> Adolescents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effectLst/>
                <a:uLnTx/>
                <a:uFillTx/>
                <a:latin typeface="Arial" panose="020B0604020202020204" pitchFamily="34" charset="0"/>
                <a:cs typeface="Arial" panose="020B0604020202020204" pitchFamily="34" charset="0"/>
              </a:rPr>
              <a:t>and </a:t>
            </a:r>
            <a:r>
              <a:rPr lang="en-US" sz="3200" kern="0" dirty="0">
                <a:latin typeface="Arial" panose="020B0604020202020204" pitchFamily="34" charset="0"/>
                <a:cs typeface="Arial" panose="020B0604020202020204" pitchFamily="34" charset="0"/>
              </a:rPr>
              <a:t>Young Adults</a:t>
            </a:r>
            <a:endParaRPr kumimoji="0" lang="en-US" sz="32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652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935570" y="159264"/>
            <a:ext cx="10339155" cy="1052422"/>
          </a:xfrm>
        </p:spPr>
        <p:txBody>
          <a:bodyPr>
            <a:normAutofit/>
          </a:bodyPr>
          <a:lstStyle/>
          <a:p>
            <a:pPr algn="ctr">
              <a:defRPr/>
            </a:pPr>
            <a:r>
              <a:rPr lang="en-US" sz="4000" dirty="0">
                <a:solidFill>
                  <a:schemeClr val="bg1"/>
                </a:solidFill>
                <a:effectLst/>
                <a:cs typeface="Arial" pitchFamily="34" charset="0"/>
              </a:rPr>
              <a:t>Well-Being Contributors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954010921"/>
              </p:ext>
            </p:extLst>
          </p:nvPr>
        </p:nvGraphicFramePr>
        <p:xfrm>
          <a:off x="1829399" y="982981"/>
          <a:ext cx="8229600" cy="5421808"/>
        </p:xfrm>
        <a:graphic>
          <a:graphicData uri="http://schemas.openxmlformats.org/drawingml/2006/chart">
            <c:chart xmlns:c="http://schemas.openxmlformats.org/drawingml/2006/chart" xmlns:r="http://schemas.openxmlformats.org/officeDocument/2006/relationships" r:id="rId3"/>
          </a:graphicData>
        </a:graphic>
      </p:graphicFrame>
      <p:sp>
        <p:nvSpPr>
          <p:cNvPr id="12292" name="Rectangle 4"/>
          <p:cNvSpPr>
            <a:spLocks noChangeArrowheads="1"/>
          </p:cNvSpPr>
          <p:nvPr/>
        </p:nvSpPr>
        <p:spPr bwMode="auto">
          <a:xfrm>
            <a:off x="1524001"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3600" b="1">
              <a:solidFill>
                <a:prstClr val="black"/>
              </a:solidFill>
              <a:latin typeface="Tahoma" pitchFamily="34" charset="0"/>
            </a:endParaRPr>
          </a:p>
        </p:txBody>
      </p:sp>
      <p:sp>
        <p:nvSpPr>
          <p:cNvPr id="10" name="Rectangle 9"/>
          <p:cNvSpPr/>
          <p:nvPr/>
        </p:nvSpPr>
        <p:spPr>
          <a:xfrm>
            <a:off x="1708732" y="6014648"/>
            <a:ext cx="8394700" cy="444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bg1"/>
                </a:solidFill>
                <a:latin typeface="Arial" panose="020B0604020202020204" pitchFamily="34" charset="0"/>
                <a:cs typeface="Arial" panose="020B0604020202020204" pitchFamily="34" charset="0"/>
              </a:rPr>
              <a:t>Lyubomirsky</a:t>
            </a:r>
            <a:r>
              <a:rPr lang="en-US" sz="1600" dirty="0">
                <a:solidFill>
                  <a:schemeClr val="bg1"/>
                </a:solidFill>
                <a:latin typeface="Arial" panose="020B0604020202020204" pitchFamily="34" charset="0"/>
                <a:cs typeface="Arial" panose="020B0604020202020204" pitchFamily="34" charset="0"/>
              </a:rPr>
              <a:t>, S. (2007). </a:t>
            </a:r>
            <a:r>
              <a:rPr lang="en-US" sz="1600" i="1" dirty="0">
                <a:solidFill>
                  <a:schemeClr val="bg1"/>
                </a:solidFill>
                <a:latin typeface="Arial" panose="020B0604020202020204" pitchFamily="34" charset="0"/>
                <a:cs typeface="Arial" panose="020B0604020202020204" pitchFamily="34" charset="0"/>
              </a:rPr>
              <a:t>The how of happiness: A scientific approach to getting the life you </a:t>
            </a:r>
          </a:p>
          <a:p>
            <a:r>
              <a:rPr lang="en-US" sz="1600" i="1" dirty="0">
                <a:solidFill>
                  <a:schemeClr val="bg1"/>
                </a:solidFill>
                <a:latin typeface="Arial" panose="020B0604020202020204" pitchFamily="34" charset="0"/>
                <a:cs typeface="Arial" panose="020B0604020202020204" pitchFamily="34" charset="0"/>
              </a:rPr>
              <a:t>     want. </a:t>
            </a:r>
            <a:r>
              <a:rPr lang="en-US" sz="1600" dirty="0">
                <a:solidFill>
                  <a:schemeClr val="bg1"/>
                </a:solidFill>
                <a:latin typeface="Arial" panose="020B0604020202020204" pitchFamily="34" charset="0"/>
                <a:cs typeface="Arial" panose="020B0604020202020204" pitchFamily="34" charset="0"/>
              </a:rPr>
              <a:t>New York: Penguin.</a:t>
            </a:r>
          </a:p>
        </p:txBody>
      </p:sp>
    </p:spTree>
    <p:extLst>
      <p:ext uri="{BB962C8B-B14F-4D97-AF65-F5344CB8AC3E}">
        <p14:creationId xmlns:p14="http://schemas.microsoft.com/office/powerpoint/2010/main" val="21095635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838200" y="184666"/>
            <a:ext cx="10515600" cy="1067937"/>
          </a:xfrm>
        </p:spPr>
        <p:txBody>
          <a:bodyPr>
            <a:normAutofit/>
          </a:bodyPr>
          <a:lstStyle/>
          <a:p>
            <a:pPr algn="ctr">
              <a:defRPr/>
            </a:pPr>
            <a:r>
              <a:rPr lang="en-US" sz="4000" dirty="0">
                <a:solidFill>
                  <a:schemeClr val="tx1"/>
                </a:solidFill>
                <a:latin typeface="Arial" pitchFamily="34" charset="0"/>
                <a:cs typeface="Arial" pitchFamily="34" charset="0"/>
              </a:rPr>
              <a:t>Intentional Activities</a:t>
            </a:r>
          </a:p>
        </p:txBody>
      </p:sp>
      <p:sp>
        <p:nvSpPr>
          <p:cNvPr id="121859" name="Rectangle 3"/>
          <p:cNvSpPr>
            <a:spLocks noGrp="1" noChangeArrowheads="1"/>
          </p:cNvSpPr>
          <p:nvPr>
            <p:ph type="body" idx="1"/>
          </p:nvPr>
        </p:nvSpPr>
        <p:spPr>
          <a:xfrm>
            <a:off x="934277" y="1366221"/>
            <a:ext cx="9827507" cy="5034579"/>
          </a:xfrm>
        </p:spPr>
        <p:txBody>
          <a:bodyPr>
            <a:normAutofit/>
          </a:bodyPr>
          <a:lstStyle/>
          <a:p>
            <a:pPr marL="0" indent="0" algn="ctr">
              <a:lnSpc>
                <a:spcPct val="100000"/>
              </a:lnSpc>
              <a:spcBef>
                <a:spcPts val="600"/>
              </a:spcBef>
              <a:buSzPct val="100000"/>
              <a:buNone/>
            </a:pPr>
            <a:r>
              <a:rPr lang="en-US" sz="2000" dirty="0">
                <a:solidFill>
                  <a:srgbClr val="00B0F0"/>
                </a:solidFill>
                <a:latin typeface="Arial" panose="020B0604020202020204" pitchFamily="34" charset="0"/>
                <a:cs typeface="Arial" panose="020B0604020202020204" pitchFamily="34" charset="0"/>
              </a:rPr>
              <a:t>“Circumstances </a:t>
            </a:r>
            <a:r>
              <a:rPr lang="en-US" sz="2000" i="1" dirty="0">
                <a:solidFill>
                  <a:srgbClr val="00B0F0"/>
                </a:solidFill>
                <a:latin typeface="Arial" panose="020B0604020202020204" pitchFamily="34" charset="0"/>
                <a:cs typeface="Arial" panose="020B0604020202020204" pitchFamily="34" charset="0"/>
              </a:rPr>
              <a:t>happen </a:t>
            </a:r>
            <a:r>
              <a:rPr lang="en-US" sz="2000" dirty="0">
                <a:solidFill>
                  <a:srgbClr val="00B0F0"/>
                </a:solidFill>
                <a:latin typeface="Arial" panose="020B0604020202020204" pitchFamily="34" charset="0"/>
                <a:cs typeface="Arial" panose="020B0604020202020204" pitchFamily="34" charset="0"/>
              </a:rPr>
              <a:t>to people, and activities are ways that people </a:t>
            </a:r>
            <a:r>
              <a:rPr lang="en-US" sz="2000" i="1" dirty="0">
                <a:solidFill>
                  <a:srgbClr val="00B0F0"/>
                </a:solidFill>
                <a:latin typeface="Arial" panose="020B0604020202020204" pitchFamily="34" charset="0"/>
                <a:cs typeface="Arial" panose="020B0604020202020204" pitchFamily="34" charset="0"/>
              </a:rPr>
              <a:t>act</a:t>
            </a:r>
            <a:r>
              <a:rPr lang="en-US" sz="2000" dirty="0">
                <a:solidFill>
                  <a:srgbClr val="00B0F0"/>
                </a:solidFill>
                <a:latin typeface="Arial" panose="020B0604020202020204" pitchFamily="34" charset="0"/>
                <a:cs typeface="Arial" panose="020B0604020202020204" pitchFamily="34" charset="0"/>
              </a:rPr>
              <a:t> on their circumstance.” (</a:t>
            </a:r>
            <a:r>
              <a:rPr lang="en-US" sz="2000" dirty="0" err="1">
                <a:solidFill>
                  <a:srgbClr val="00B0F0"/>
                </a:solidFill>
                <a:latin typeface="Arial" panose="020B0604020202020204" pitchFamily="34" charset="0"/>
                <a:cs typeface="Arial" panose="020B0604020202020204" pitchFamily="34" charset="0"/>
              </a:rPr>
              <a:t>Lyubomirsky</a:t>
            </a:r>
            <a:r>
              <a:rPr lang="en-US" sz="2000" dirty="0">
                <a:solidFill>
                  <a:srgbClr val="00B0F0"/>
                </a:solidFill>
                <a:latin typeface="Arial" panose="020B0604020202020204" pitchFamily="34" charset="0"/>
                <a:cs typeface="Arial" panose="020B0604020202020204" pitchFamily="34" charset="0"/>
              </a:rPr>
              <a:t> et al., 2005, p. 118)</a:t>
            </a:r>
          </a:p>
          <a:p>
            <a:pPr marL="0" indent="0" algn="ctr">
              <a:lnSpc>
                <a:spcPct val="100000"/>
              </a:lnSpc>
              <a:spcBef>
                <a:spcPts val="600"/>
              </a:spcBef>
              <a:buSzPct val="100000"/>
              <a:buNone/>
            </a:pPr>
            <a:endParaRPr lang="en-US" sz="1000" dirty="0">
              <a:solidFill>
                <a:schemeClr val="tx1"/>
              </a:solidFill>
              <a:latin typeface="Arial" pitchFamily="34" charset="0"/>
              <a:cs typeface="Arial" pitchFamily="34" charset="0"/>
            </a:endParaRPr>
          </a:p>
          <a:p>
            <a:pPr>
              <a:lnSpc>
                <a:spcPct val="100000"/>
              </a:lnSpc>
              <a:spcBef>
                <a:spcPts val="600"/>
              </a:spcBef>
              <a:buSzPct val="100000"/>
            </a:pPr>
            <a:r>
              <a:rPr lang="en-US" sz="2600" dirty="0">
                <a:solidFill>
                  <a:schemeClr val="tx1"/>
                </a:solidFill>
                <a:latin typeface="Arial" pitchFamily="34" charset="0"/>
                <a:cs typeface="Arial" pitchFamily="34" charset="0"/>
              </a:rPr>
              <a:t>Intentional activities involve engaging in new actions, activities, and behaviors which form new habits, routines, and patterns.</a:t>
            </a:r>
          </a:p>
          <a:p>
            <a:pPr>
              <a:lnSpc>
                <a:spcPct val="100000"/>
              </a:lnSpc>
              <a:spcBef>
                <a:spcPts val="600"/>
              </a:spcBef>
              <a:buSzPct val="100000"/>
            </a:pPr>
            <a:r>
              <a:rPr lang="en-US" sz="2600" dirty="0">
                <a:solidFill>
                  <a:schemeClr val="tx1"/>
                </a:solidFill>
                <a:latin typeface="Arial" pitchFamily="34" charset="0"/>
                <a:cs typeface="Arial" pitchFamily="34" charset="0"/>
              </a:rPr>
              <a:t>These new routines—which are forms of “mental flossing—increase well-being.</a:t>
            </a:r>
          </a:p>
          <a:p>
            <a:pPr>
              <a:lnSpc>
                <a:spcPct val="100000"/>
              </a:lnSpc>
              <a:spcBef>
                <a:spcPts val="600"/>
              </a:spcBef>
              <a:buSzPct val="100000"/>
            </a:pPr>
            <a:r>
              <a:rPr lang="en-US" sz="2600" dirty="0">
                <a:solidFill>
                  <a:schemeClr val="tx1"/>
                </a:solidFill>
                <a:latin typeface="Arial" pitchFamily="34" charset="0"/>
                <a:cs typeface="Arial" pitchFamily="34" charset="0"/>
              </a:rPr>
              <a:t>The result is improved well-being, which is correlated with higher life satisfaction, better learning and retention, more creativity, and greater resiliency.</a:t>
            </a:r>
          </a:p>
        </p:txBody>
      </p:sp>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white"/>
              </a:solidFill>
            </a:endParaRPr>
          </a:p>
        </p:txBody>
      </p:sp>
      <p:sp>
        <p:nvSpPr>
          <p:cNvPr id="6" name="Rectangle 5"/>
          <p:cNvSpPr/>
          <p:nvPr/>
        </p:nvSpPr>
        <p:spPr>
          <a:xfrm>
            <a:off x="1201723" y="5804007"/>
            <a:ext cx="9292614" cy="523220"/>
          </a:xfrm>
          <a:prstGeom prst="rect">
            <a:avLst/>
          </a:prstGeom>
        </p:spPr>
        <p:txBody>
          <a:bodyPr wrap="square">
            <a:spAutoFit/>
          </a:bodyPr>
          <a:lstStyle/>
          <a:p>
            <a:r>
              <a:rPr lang="en-US" sz="1400" dirty="0" err="1">
                <a:latin typeface="Arial" panose="020B0604020202020204" pitchFamily="34" charset="0"/>
                <a:cs typeface="Arial" panose="020B0604020202020204" pitchFamily="34" charset="0"/>
              </a:rPr>
              <a:t>Lyubomirsky</a:t>
            </a:r>
            <a:r>
              <a:rPr lang="en-US" sz="1400" dirty="0">
                <a:latin typeface="Arial" panose="020B0604020202020204" pitchFamily="34" charset="0"/>
                <a:cs typeface="Arial" panose="020B0604020202020204" pitchFamily="34" charset="0"/>
              </a:rPr>
              <a:t>, S., Sheldon, K. M., </a:t>
            </a:r>
            <a:r>
              <a:rPr lang="en-US" sz="1400" dirty="0" err="1">
                <a:latin typeface="Arial" panose="020B0604020202020204" pitchFamily="34" charset="0"/>
                <a:cs typeface="Arial" panose="020B0604020202020204" pitchFamily="34" charset="0"/>
              </a:rPr>
              <a:t>Schkade</a:t>
            </a:r>
            <a:r>
              <a:rPr lang="en-US" sz="1400" dirty="0">
                <a:latin typeface="Arial" panose="020B0604020202020204" pitchFamily="34" charset="0"/>
                <a:cs typeface="Arial" panose="020B0604020202020204" pitchFamily="34" charset="0"/>
              </a:rPr>
              <a:t>, D. (2005). Pursuing happiness: The architecture of sustainable change. </a:t>
            </a:r>
          </a:p>
          <a:p>
            <a:r>
              <a:rPr lang="en-US" sz="1400" i="1" dirty="0">
                <a:latin typeface="Arial" panose="020B0604020202020204" pitchFamily="34" charset="0"/>
                <a:cs typeface="Arial" panose="020B0604020202020204" pitchFamily="34" charset="0"/>
              </a:rPr>
              <a:t>     Review of General Psychology, 9</a:t>
            </a:r>
            <a:r>
              <a:rPr lang="en-US" sz="1400" dirty="0">
                <a:latin typeface="Arial" panose="020B0604020202020204" pitchFamily="34" charset="0"/>
                <a:cs typeface="Arial" panose="020B0604020202020204" pitchFamily="34" charset="0"/>
              </a:rPr>
              <a:t>, 111-131.</a:t>
            </a:r>
          </a:p>
        </p:txBody>
      </p:sp>
    </p:spTree>
    <p:extLst>
      <p:ext uri="{BB962C8B-B14F-4D97-AF65-F5344CB8AC3E}">
        <p14:creationId xmlns:p14="http://schemas.microsoft.com/office/powerpoint/2010/main" val="7627878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p:cTn id="7" dur="1000" fill="hold"/>
                                        <p:tgtEl>
                                          <p:spTgt spid="12185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218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185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21859">
                                            <p:txEl>
                                              <p:pRg st="2" end="2"/>
                                            </p:txEl>
                                          </p:spTgt>
                                        </p:tgtEl>
                                        <p:attrNameLst>
                                          <p:attrName>style.visibility</p:attrName>
                                        </p:attrNameLst>
                                      </p:cBhvr>
                                      <p:to>
                                        <p:strVal val="visible"/>
                                      </p:to>
                                    </p:set>
                                    <p:anim calcmode="lin" valueType="num">
                                      <p:cBhvr>
                                        <p:cTn id="14" dur="1000" fill="hold"/>
                                        <p:tgtEl>
                                          <p:spTgt spid="121859">
                                            <p:txEl>
                                              <p:pRg st="2" end="2"/>
                                            </p:txEl>
                                          </p:spTgt>
                                        </p:tgtEl>
                                        <p:attrNameLst>
                                          <p:attrName>ppt_w</p:attrName>
                                        </p:attrNameLst>
                                      </p:cBhvr>
                                      <p:tavLst>
                                        <p:tav tm="0">
                                          <p:val>
                                            <p:strVal val="#ppt_w+.3"/>
                                          </p:val>
                                        </p:tav>
                                        <p:tav tm="100000">
                                          <p:val>
                                            <p:strVal val="#ppt_w"/>
                                          </p:val>
                                        </p:tav>
                                      </p:tavLst>
                                    </p:anim>
                                    <p:anim calcmode="lin" valueType="num">
                                      <p:cBhvr>
                                        <p:cTn id="15" dur="1000" fill="hold"/>
                                        <p:tgtEl>
                                          <p:spTgt spid="121859">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2185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21859">
                                            <p:txEl>
                                              <p:pRg st="3" end="3"/>
                                            </p:txEl>
                                          </p:spTgt>
                                        </p:tgtEl>
                                        <p:attrNameLst>
                                          <p:attrName>style.visibility</p:attrName>
                                        </p:attrNameLst>
                                      </p:cBhvr>
                                      <p:to>
                                        <p:strVal val="visible"/>
                                      </p:to>
                                    </p:set>
                                    <p:anim calcmode="lin" valueType="num">
                                      <p:cBhvr>
                                        <p:cTn id="21" dur="1000" fill="hold"/>
                                        <p:tgtEl>
                                          <p:spTgt spid="121859">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121859">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2185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21859">
                                            <p:txEl>
                                              <p:pRg st="4" end="4"/>
                                            </p:txEl>
                                          </p:spTgt>
                                        </p:tgtEl>
                                        <p:attrNameLst>
                                          <p:attrName>style.visibility</p:attrName>
                                        </p:attrNameLst>
                                      </p:cBhvr>
                                      <p:to>
                                        <p:strVal val="visible"/>
                                      </p:to>
                                    </p:set>
                                    <p:anim calcmode="lin" valueType="num">
                                      <p:cBhvr>
                                        <p:cTn id="28" dur="1000" fill="hold"/>
                                        <p:tgtEl>
                                          <p:spTgt spid="121859">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121859">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1218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849086" y="144473"/>
            <a:ext cx="10074728" cy="1283635"/>
          </a:xfrm>
        </p:spPr>
        <p:txBody>
          <a:bodyPr>
            <a:normAutofit/>
          </a:bodyPr>
          <a:lstStyle/>
          <a:p>
            <a:pPr algn="ctr">
              <a:defRPr/>
            </a:pPr>
            <a:r>
              <a:rPr lang="en-US" sz="4000" dirty="0">
                <a:solidFill>
                  <a:schemeClr val="tx1"/>
                </a:solidFill>
                <a:effectLst/>
                <a:latin typeface="Arial" pitchFamily="34" charset="0"/>
                <a:cs typeface="Arial" pitchFamily="34" charset="0"/>
              </a:rPr>
              <a:t>Considerations for Intentional Activities</a:t>
            </a:r>
            <a:endParaRPr lang="en-US" sz="4000" dirty="0">
              <a:solidFill>
                <a:schemeClr val="tx1"/>
              </a:solidFill>
              <a:effectLst/>
              <a:cs typeface="Arial" pitchFamily="34" charset="0"/>
            </a:endParaRPr>
          </a:p>
        </p:txBody>
      </p:sp>
      <p:sp>
        <p:nvSpPr>
          <p:cNvPr id="121859" name="Rectangle 3"/>
          <p:cNvSpPr>
            <a:spLocks noGrp="1" noChangeArrowheads="1"/>
          </p:cNvSpPr>
          <p:nvPr>
            <p:ph idx="1"/>
          </p:nvPr>
        </p:nvSpPr>
        <p:spPr>
          <a:xfrm>
            <a:off x="963386" y="1428108"/>
            <a:ext cx="6768374" cy="5155572"/>
          </a:xfrm>
          <a:effectLst/>
        </p:spPr>
        <p:txBody>
          <a:bodyPr>
            <a:normAutofit fontScale="85000" lnSpcReduction="20000"/>
          </a:bodyPr>
          <a:lstStyle/>
          <a:p>
            <a:pPr marL="457200" indent="-457200">
              <a:buClr>
                <a:schemeClr val="tx1"/>
              </a:buClr>
              <a:buSzPct val="100000"/>
              <a:buFont typeface="+mj-lt"/>
              <a:buAutoNum type="arabicPeriod"/>
            </a:pPr>
            <a:r>
              <a:rPr lang="en-US" sz="2400" dirty="0">
                <a:solidFill>
                  <a:schemeClr val="tx1"/>
                </a:solidFill>
                <a:effectLst/>
                <a:latin typeface="Arial"/>
                <a:ea typeface="Cambria"/>
              </a:rPr>
              <a:t>Focus on fundamental skills such as listening, attending, and eliciting feedback and respond to that feedback immediately as a means of strengthening the therapeutic relationship.</a:t>
            </a:r>
          </a:p>
          <a:p>
            <a:pPr marL="457200" indent="-457200">
              <a:buClr>
                <a:schemeClr val="tx1"/>
              </a:buClr>
              <a:buSzPct val="100000"/>
              <a:buFont typeface="+mj-lt"/>
              <a:buAutoNum type="arabicPeriod"/>
            </a:pPr>
            <a:r>
              <a:rPr lang="en-US" sz="2400" dirty="0">
                <a:effectLst/>
                <a:latin typeface="Arial"/>
                <a:ea typeface="Cambria"/>
              </a:rPr>
              <a:t>Collaborate with adolescents and young adults to determine which exercises provide the best fit. </a:t>
            </a:r>
          </a:p>
          <a:p>
            <a:pPr marL="457200" indent="-457200">
              <a:buClr>
                <a:schemeClr val="tx1"/>
              </a:buClr>
              <a:buSzPct val="100000"/>
              <a:buFont typeface="+mj-lt"/>
              <a:buAutoNum type="arabicPeriod"/>
            </a:pPr>
            <a:r>
              <a:rPr lang="en-US" sz="2400" dirty="0">
                <a:effectLst/>
                <a:latin typeface="Arial"/>
                <a:ea typeface="Cambria"/>
              </a:rPr>
              <a:t>Consider cultural and contextual factors with positive interventions. </a:t>
            </a:r>
          </a:p>
          <a:p>
            <a:pPr marL="457200" indent="-457200">
              <a:buClr>
                <a:schemeClr val="tx1"/>
              </a:buClr>
              <a:buSzPct val="100000"/>
              <a:buFont typeface="+mj-lt"/>
              <a:buAutoNum type="arabicPeriod"/>
            </a:pPr>
            <a:r>
              <a:rPr lang="en-US" sz="2400" dirty="0">
                <a:effectLst/>
                <a:latin typeface="Arial"/>
                <a:ea typeface="Cambria"/>
              </a:rPr>
              <a:t>Encourage adolescents and young adults to try agreed-upon exercises in a routine and ongoing manner, continue those exercises that have proven beneficial, and experiment with new ones as needed. </a:t>
            </a:r>
          </a:p>
          <a:p>
            <a:pPr marL="457200" indent="-457200">
              <a:buClr>
                <a:schemeClr val="tx1"/>
              </a:buClr>
              <a:buSzPct val="100000"/>
              <a:buFont typeface="+mj-lt"/>
              <a:buAutoNum type="arabicPeriod"/>
            </a:pPr>
            <a:r>
              <a:rPr lang="en-US" sz="2400" dirty="0">
                <a:effectLst/>
                <a:latin typeface="Arial"/>
                <a:ea typeface="Cambria"/>
              </a:rPr>
              <a:t>Package exercises to increase the likelihood of benefit.</a:t>
            </a:r>
            <a:endParaRPr lang="en-US" sz="2400" dirty="0">
              <a:solidFill>
                <a:schemeClr val="tx1"/>
              </a:solidFill>
              <a:effectLst/>
              <a:latin typeface="Arial"/>
              <a:ea typeface="Cambria"/>
            </a:endParaRPr>
          </a:p>
        </p:txBody>
      </p:sp>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2" name="Picture 1"/>
          <p:cNvPicPr>
            <a:picLocks noChangeAspect="1"/>
          </p:cNvPicPr>
          <p:nvPr/>
        </p:nvPicPr>
        <p:blipFill>
          <a:blip r:embed="rId3"/>
          <a:stretch>
            <a:fillRect/>
          </a:stretch>
        </p:blipFill>
        <p:spPr>
          <a:xfrm>
            <a:off x="8102600" y="1428108"/>
            <a:ext cx="3454400" cy="4572000"/>
          </a:xfrm>
          <a:prstGeom prst="rect">
            <a:avLst/>
          </a:prstGeom>
        </p:spPr>
      </p:pic>
    </p:spTree>
    <p:extLst>
      <p:ext uri="{BB962C8B-B14F-4D97-AF65-F5344CB8AC3E}">
        <p14:creationId xmlns:p14="http://schemas.microsoft.com/office/powerpoint/2010/main" val="34888167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p:cTn id="7" dur="1000" fill="hold"/>
                                        <p:tgtEl>
                                          <p:spTgt spid="12185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218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185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21859">
                                            <p:txEl>
                                              <p:pRg st="1" end="1"/>
                                            </p:txEl>
                                          </p:spTgt>
                                        </p:tgtEl>
                                        <p:attrNameLst>
                                          <p:attrName>style.visibility</p:attrName>
                                        </p:attrNameLst>
                                      </p:cBhvr>
                                      <p:to>
                                        <p:strVal val="visible"/>
                                      </p:to>
                                    </p:set>
                                    <p:anim calcmode="lin" valueType="num">
                                      <p:cBhvr>
                                        <p:cTn id="14" dur="1000" fill="hold"/>
                                        <p:tgtEl>
                                          <p:spTgt spid="121859">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12185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2185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21859">
                                            <p:txEl>
                                              <p:pRg st="2" end="2"/>
                                            </p:txEl>
                                          </p:spTgt>
                                        </p:tgtEl>
                                        <p:attrNameLst>
                                          <p:attrName>style.visibility</p:attrName>
                                        </p:attrNameLst>
                                      </p:cBhvr>
                                      <p:to>
                                        <p:strVal val="visible"/>
                                      </p:to>
                                    </p:set>
                                    <p:anim calcmode="lin" valueType="num">
                                      <p:cBhvr>
                                        <p:cTn id="21" dur="1000" fill="hold"/>
                                        <p:tgtEl>
                                          <p:spTgt spid="121859">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12185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2185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21859">
                                            <p:txEl>
                                              <p:pRg st="3" end="3"/>
                                            </p:txEl>
                                          </p:spTgt>
                                        </p:tgtEl>
                                        <p:attrNameLst>
                                          <p:attrName>style.visibility</p:attrName>
                                        </p:attrNameLst>
                                      </p:cBhvr>
                                      <p:to>
                                        <p:strVal val="visible"/>
                                      </p:to>
                                    </p:set>
                                    <p:anim calcmode="lin" valueType="num">
                                      <p:cBhvr>
                                        <p:cTn id="28" dur="1000" fill="hold"/>
                                        <p:tgtEl>
                                          <p:spTgt spid="121859">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12185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2185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121859">
                                            <p:txEl>
                                              <p:pRg st="4" end="4"/>
                                            </p:txEl>
                                          </p:spTgt>
                                        </p:tgtEl>
                                        <p:attrNameLst>
                                          <p:attrName>style.visibility</p:attrName>
                                        </p:attrNameLst>
                                      </p:cBhvr>
                                      <p:to>
                                        <p:strVal val="visible"/>
                                      </p:to>
                                    </p:set>
                                    <p:anim calcmode="lin" valueType="num">
                                      <p:cBhvr>
                                        <p:cTn id="35" dur="1000" fill="hold"/>
                                        <p:tgtEl>
                                          <p:spTgt spid="121859">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121859">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218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solidFill>
                  <a:schemeClr val="tx1"/>
                </a:solidFill>
                <a:effectLst/>
                <a:latin typeface="Arial" pitchFamily="34" charset="0"/>
              </a:rPr>
              <a:t>Five Pillars of Well-Being (PERMA)</a:t>
            </a:r>
            <a:br>
              <a:rPr lang="en-US" sz="4000" dirty="0">
                <a:solidFill>
                  <a:schemeClr val="tx1"/>
                </a:solidFill>
                <a:effectLst/>
                <a:latin typeface="Arial" pitchFamily="34" charset="0"/>
              </a:rPr>
            </a:br>
            <a:r>
              <a:rPr lang="en-US" sz="2800" dirty="0">
                <a:effectLst/>
              </a:rPr>
              <a:t>(Intentional Activities)</a:t>
            </a:r>
            <a:endParaRPr lang="en-US" sz="4000" dirty="0">
              <a:solidFill>
                <a:schemeClr val="tx1"/>
              </a:solidFill>
              <a:effectLst/>
            </a:endParaRPr>
          </a:p>
        </p:txBody>
      </p:sp>
      <p:sp>
        <p:nvSpPr>
          <p:cNvPr id="547843" name="Rectangle 3"/>
          <p:cNvSpPr>
            <a:spLocks noGrp="1" noChangeArrowheads="1"/>
          </p:cNvSpPr>
          <p:nvPr>
            <p:ph idx="1"/>
          </p:nvPr>
        </p:nvSpPr>
        <p:spPr>
          <a:xfrm>
            <a:off x="839245" y="1556426"/>
            <a:ext cx="10421654" cy="4768174"/>
          </a:xfrm>
          <a:effectLst/>
        </p:spPr>
        <p:txBody>
          <a:bodyPr>
            <a:normAutofit/>
          </a:bodyPr>
          <a:lstStyle/>
          <a:p>
            <a:pPr marL="633222" indent="-514350">
              <a:lnSpc>
                <a:spcPct val="100000"/>
              </a:lnSpc>
              <a:spcBef>
                <a:spcPts val="600"/>
              </a:spcBef>
              <a:buClr>
                <a:schemeClr val="tx1"/>
              </a:buClr>
              <a:buSzPct val="100000"/>
              <a:buFont typeface="+mj-lt"/>
              <a:buAutoNum type="arabicPeriod"/>
            </a:pPr>
            <a:r>
              <a:rPr lang="en-US" sz="2800" b="1" dirty="0">
                <a:solidFill>
                  <a:schemeClr val="tx1"/>
                </a:solidFill>
                <a:effectLst/>
                <a:cs typeface="Arial" pitchFamily="34" charset="0"/>
              </a:rPr>
              <a:t>P</a:t>
            </a:r>
            <a:r>
              <a:rPr lang="en-US" sz="2800" dirty="0">
                <a:solidFill>
                  <a:schemeClr val="tx1"/>
                </a:solidFill>
                <a:effectLst/>
                <a:cs typeface="Arial" pitchFamily="34" charset="0"/>
              </a:rPr>
              <a:t>ositive </a:t>
            </a:r>
            <a:r>
              <a:rPr lang="en-US" sz="2800" dirty="0">
                <a:effectLst/>
                <a:cs typeface="Arial" pitchFamily="34" charset="0"/>
              </a:rPr>
              <a:t>Emotion: </a:t>
            </a:r>
            <a:r>
              <a:rPr lang="en-US" sz="2600" dirty="0">
                <a:effectLst/>
                <a:cs typeface="Arial" pitchFamily="34" charset="0"/>
              </a:rPr>
              <a:t>Happiness (and lastingly happier); Joy; Life Satisfaction</a:t>
            </a:r>
            <a:endParaRPr lang="en-US" sz="2600" dirty="0">
              <a:solidFill>
                <a:schemeClr val="tx1"/>
              </a:solidFill>
              <a:effectLst/>
              <a:cs typeface="Arial" pitchFamily="34" charset="0"/>
            </a:endParaRPr>
          </a:p>
          <a:p>
            <a:pPr marL="633222" indent="-514350">
              <a:lnSpc>
                <a:spcPct val="100000"/>
              </a:lnSpc>
              <a:spcBef>
                <a:spcPts val="600"/>
              </a:spcBef>
              <a:buClr>
                <a:schemeClr val="tx1"/>
              </a:buClr>
              <a:buSzPct val="100000"/>
              <a:buFont typeface="+mj-lt"/>
              <a:buAutoNum type="arabicPeriod"/>
            </a:pPr>
            <a:r>
              <a:rPr lang="en-US" sz="2800" b="1" dirty="0">
                <a:effectLst/>
                <a:cs typeface="Arial" pitchFamily="34" charset="0"/>
              </a:rPr>
              <a:t>E</a:t>
            </a:r>
            <a:r>
              <a:rPr lang="en-US" sz="2800" dirty="0">
                <a:effectLst/>
                <a:cs typeface="Arial" pitchFamily="34" charset="0"/>
              </a:rPr>
              <a:t>ngagement:</a:t>
            </a:r>
            <a:r>
              <a:rPr lang="en-US" sz="2600" dirty="0">
                <a:effectLst/>
                <a:cs typeface="Arial" pitchFamily="34" charset="0"/>
              </a:rPr>
              <a:t> “Being at one” with some absorbing activity (Flow)</a:t>
            </a:r>
          </a:p>
          <a:p>
            <a:pPr marL="633222" indent="-514350">
              <a:lnSpc>
                <a:spcPct val="100000"/>
              </a:lnSpc>
              <a:spcBef>
                <a:spcPts val="600"/>
              </a:spcBef>
              <a:buClr>
                <a:schemeClr val="tx1"/>
              </a:buClr>
              <a:buSzPct val="100000"/>
              <a:buFont typeface="+mj-lt"/>
              <a:buAutoNum type="arabicPeriod"/>
            </a:pPr>
            <a:r>
              <a:rPr lang="en-US" sz="2800" b="1" dirty="0">
                <a:effectLst/>
                <a:cs typeface="Arial" pitchFamily="34" charset="0"/>
              </a:rPr>
              <a:t>R</a:t>
            </a:r>
            <a:r>
              <a:rPr lang="en-US" sz="2800" dirty="0">
                <a:effectLst/>
                <a:cs typeface="Arial" pitchFamily="34" charset="0"/>
              </a:rPr>
              <a:t>elationships:</a:t>
            </a:r>
            <a:r>
              <a:rPr lang="en-US" sz="2600" dirty="0">
                <a:effectLst/>
                <a:cs typeface="Arial" pitchFamily="34" charset="0"/>
              </a:rPr>
              <a:t> Building positive relationships and social connections</a:t>
            </a:r>
            <a:endParaRPr lang="en-US" sz="2600" dirty="0">
              <a:solidFill>
                <a:schemeClr val="tx1"/>
              </a:solidFill>
              <a:effectLst/>
              <a:cs typeface="Arial" pitchFamily="34" charset="0"/>
            </a:endParaRPr>
          </a:p>
          <a:p>
            <a:pPr marL="633222" indent="-514350">
              <a:lnSpc>
                <a:spcPct val="100000"/>
              </a:lnSpc>
              <a:spcBef>
                <a:spcPts val="600"/>
              </a:spcBef>
              <a:buClr>
                <a:schemeClr val="tx1"/>
              </a:buClr>
              <a:buSzPct val="100000"/>
              <a:buFont typeface="+mj-lt"/>
              <a:buAutoNum type="arabicPeriod"/>
            </a:pPr>
            <a:r>
              <a:rPr lang="en-US" sz="2800" b="1" dirty="0">
                <a:solidFill>
                  <a:schemeClr val="tx1"/>
                </a:solidFill>
                <a:effectLst/>
                <a:cs typeface="Arial" pitchFamily="34" charset="0"/>
              </a:rPr>
              <a:t>M</a:t>
            </a:r>
            <a:r>
              <a:rPr lang="en-US" sz="2800" dirty="0">
                <a:solidFill>
                  <a:schemeClr val="tx1"/>
                </a:solidFill>
                <a:effectLst/>
                <a:cs typeface="Arial" pitchFamily="34" charset="0"/>
              </a:rPr>
              <a:t>eaning</a:t>
            </a:r>
            <a:r>
              <a:rPr lang="en-US" sz="2800" dirty="0">
                <a:effectLst/>
                <a:cs typeface="Arial" pitchFamily="34" charset="0"/>
              </a:rPr>
              <a:t>:</a:t>
            </a:r>
            <a:r>
              <a:rPr lang="en-US" sz="2600" dirty="0">
                <a:effectLst/>
                <a:cs typeface="Arial" pitchFamily="34" charset="0"/>
              </a:rPr>
              <a:t> Using what is best inside you to belong to and serve something bigger than you are (the “larger” world and society)</a:t>
            </a:r>
            <a:endParaRPr lang="en-US" sz="2600" dirty="0">
              <a:solidFill>
                <a:schemeClr val="tx1"/>
              </a:solidFill>
              <a:effectLst/>
              <a:cs typeface="Arial" pitchFamily="34" charset="0"/>
            </a:endParaRPr>
          </a:p>
          <a:p>
            <a:pPr marL="633222" indent="-514350">
              <a:lnSpc>
                <a:spcPct val="100000"/>
              </a:lnSpc>
              <a:spcBef>
                <a:spcPts val="600"/>
              </a:spcBef>
              <a:buClr>
                <a:schemeClr val="tx1"/>
              </a:buClr>
              <a:buSzPct val="100000"/>
              <a:buFont typeface="+mj-lt"/>
              <a:buAutoNum type="arabicPeriod"/>
            </a:pPr>
            <a:r>
              <a:rPr lang="en-US" sz="2800" b="1" dirty="0">
                <a:solidFill>
                  <a:schemeClr val="tx1"/>
                </a:solidFill>
                <a:effectLst/>
                <a:cs typeface="Arial" pitchFamily="34" charset="0"/>
              </a:rPr>
              <a:t>A</a:t>
            </a:r>
            <a:r>
              <a:rPr lang="en-US" sz="2800" dirty="0">
                <a:solidFill>
                  <a:schemeClr val="tx1"/>
                </a:solidFill>
                <a:effectLst/>
                <a:cs typeface="Arial" pitchFamily="34" charset="0"/>
              </a:rPr>
              <a:t>ccomplishments</a:t>
            </a:r>
            <a:r>
              <a:rPr lang="en-US" sz="2800" dirty="0">
                <a:effectLst/>
                <a:cs typeface="Arial" pitchFamily="34" charset="0"/>
              </a:rPr>
              <a:t>: </a:t>
            </a:r>
            <a:r>
              <a:rPr lang="en-US" sz="2600" dirty="0">
                <a:effectLst/>
                <a:cs typeface="Arial" pitchFamily="34" charset="0"/>
              </a:rPr>
              <a:t>Achievement, Competence, Mastery, Development of New Skills over life span</a:t>
            </a:r>
          </a:p>
          <a:p>
            <a:pPr marL="633222" indent="-514350">
              <a:lnSpc>
                <a:spcPct val="100000"/>
              </a:lnSpc>
              <a:spcBef>
                <a:spcPts val="600"/>
              </a:spcBef>
              <a:buClr>
                <a:schemeClr val="tx1"/>
              </a:buClr>
              <a:buSzPct val="100000"/>
              <a:buFont typeface="+mj-lt"/>
              <a:buAutoNum type="arabicPeriod"/>
            </a:pPr>
            <a:endParaRPr lang="en-US" sz="2600" dirty="0">
              <a:solidFill>
                <a:schemeClr val="tx1"/>
              </a:solidFill>
              <a:effectLst/>
              <a:cs typeface="Arial" pitchFamily="34" charset="0"/>
            </a:endParaRPr>
          </a:p>
        </p:txBody>
      </p:sp>
      <p:sp>
        <p:nvSpPr>
          <p:cNvPr id="2" name="TextBox 1"/>
          <p:cNvSpPr txBox="1"/>
          <p:nvPr/>
        </p:nvSpPr>
        <p:spPr>
          <a:xfrm>
            <a:off x="1105710" y="6016823"/>
            <a:ext cx="9980579" cy="307777"/>
          </a:xfrm>
          <a:prstGeom prst="rect">
            <a:avLst/>
          </a:prstGeom>
          <a:noFill/>
        </p:spPr>
        <p:txBody>
          <a:bodyPr wrap="square" rtlCol="0">
            <a:spAutoFit/>
          </a:bodyPr>
          <a:lstStyle/>
          <a:p>
            <a:r>
              <a:rPr lang="en-US" sz="1400" dirty="0">
                <a:solidFill>
                  <a:prstClr val="white"/>
                </a:solidFill>
                <a:latin typeface="Arial" panose="020B0604020202020204" pitchFamily="34" charset="0"/>
                <a:cs typeface="Arial" panose="020B0604020202020204" pitchFamily="34" charset="0"/>
              </a:rPr>
              <a:t>Seligman, M. E. P. (2011). </a:t>
            </a:r>
            <a:r>
              <a:rPr lang="en-US" sz="1400" i="1" dirty="0">
                <a:solidFill>
                  <a:prstClr val="white"/>
                </a:solidFill>
                <a:latin typeface="Arial" panose="020B0604020202020204" pitchFamily="34" charset="0"/>
                <a:cs typeface="Arial" panose="020B0604020202020204" pitchFamily="34" charset="0"/>
              </a:rPr>
              <a:t>Flourish: A visionary new understanding of happiness and well-being</a:t>
            </a:r>
            <a:r>
              <a:rPr lang="en-US" sz="1400" dirty="0">
                <a:solidFill>
                  <a:prstClr val="white"/>
                </a:solidFill>
                <a:latin typeface="Arial" panose="020B0604020202020204" pitchFamily="34" charset="0"/>
                <a:cs typeface="Arial" panose="020B0604020202020204" pitchFamily="34" charset="0"/>
              </a:rPr>
              <a:t>. New York: The Free Press.</a:t>
            </a:r>
          </a:p>
        </p:txBody>
      </p:sp>
    </p:spTree>
    <p:extLst>
      <p:ext uri="{BB962C8B-B14F-4D97-AF65-F5344CB8AC3E}">
        <p14:creationId xmlns:p14="http://schemas.microsoft.com/office/powerpoint/2010/main" val="425067504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913795" y="121921"/>
            <a:ext cx="10353761" cy="1341120"/>
          </a:xfrm>
        </p:spPr>
        <p:txBody>
          <a:bodyPr>
            <a:normAutofit/>
          </a:bodyPr>
          <a:lstStyle/>
          <a:p>
            <a:pPr>
              <a:defRPr/>
            </a:pPr>
            <a:r>
              <a:rPr lang="en-US" sz="4000" b="0" cap="none" dirty="0">
                <a:effectLst/>
                <a:latin typeface="Arial" panose="020B0604020202020204" pitchFamily="34" charset="0"/>
              </a:rPr>
              <a:t>Examples of Positive Psychology Exercises</a:t>
            </a:r>
            <a:endParaRPr lang="en-US" sz="4000" b="0" cap="none" dirty="0">
              <a:solidFill>
                <a:schemeClr val="tx1"/>
              </a:solidFill>
              <a:effectLst/>
              <a:latin typeface="Arial" panose="020B0604020202020204" pitchFamily="34" charset="0"/>
            </a:endParaRPr>
          </a:p>
        </p:txBody>
      </p:sp>
      <p:sp>
        <p:nvSpPr>
          <p:cNvPr id="547843" name="Rectangle 3"/>
          <p:cNvSpPr>
            <a:spLocks noGrp="1" noChangeArrowheads="1"/>
          </p:cNvSpPr>
          <p:nvPr>
            <p:ph sz="half" idx="1"/>
          </p:nvPr>
        </p:nvSpPr>
        <p:spPr>
          <a:xfrm>
            <a:off x="913795" y="1564641"/>
            <a:ext cx="5106004" cy="5019040"/>
          </a:xfrm>
          <a:effectLst/>
        </p:spPr>
        <p:txBody>
          <a:bodyPr>
            <a:normAutofit/>
          </a:bodyPr>
          <a:lstStyle/>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Positivity Ratio</a:t>
            </a:r>
          </a:p>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Your Way</a:t>
            </a:r>
          </a:p>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Past, Present, and Future</a:t>
            </a:r>
          </a:p>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Future Focus</a:t>
            </a:r>
          </a:p>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Letter to Future Self</a:t>
            </a:r>
          </a:p>
          <a:p>
            <a:pPr marL="633222" indent="-514350">
              <a:lnSpc>
                <a:spcPct val="100000"/>
              </a:lnSpc>
              <a:spcBef>
                <a:spcPts val="300"/>
              </a:spcBef>
              <a:buClr>
                <a:schemeClr val="tx1"/>
              </a:buClr>
              <a:buSzPct val="100000"/>
              <a:buFont typeface="+mj-lt"/>
              <a:buAutoNum type="arabicPeriod"/>
            </a:pPr>
            <a:r>
              <a:rPr lang="en-US" sz="2400" dirty="0">
                <a:solidFill>
                  <a:schemeClr val="tx1"/>
                </a:solidFill>
                <a:effectLst/>
                <a:latin typeface="Arial" panose="020B0604020202020204" pitchFamily="34" charset="0"/>
                <a:cs typeface="Arial" panose="020B0604020202020204" pitchFamily="34" charset="0"/>
              </a:rPr>
              <a:t>What went well?</a:t>
            </a:r>
          </a:p>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Savoring</a:t>
            </a:r>
          </a:p>
          <a:p>
            <a:pPr marL="633222" indent="-514350">
              <a:lnSpc>
                <a:spcPct val="100000"/>
              </a:lnSpc>
              <a:spcBef>
                <a:spcPts val="300"/>
              </a:spcBef>
              <a:buClr>
                <a:schemeClr val="tx1"/>
              </a:buClr>
              <a:buSzPct val="100000"/>
              <a:buFont typeface="+mj-lt"/>
              <a:buAutoNum type="arabicPeriod"/>
            </a:pPr>
            <a:r>
              <a:rPr lang="en-US" sz="2400" dirty="0">
                <a:solidFill>
                  <a:schemeClr val="tx1"/>
                </a:solidFill>
                <a:effectLst/>
                <a:latin typeface="Arial" panose="020B0604020202020204" pitchFamily="34" charset="0"/>
                <a:cs typeface="Arial" panose="020B0604020202020204" pitchFamily="34" charset="0"/>
              </a:rPr>
              <a:t>Broaden-and-Build</a:t>
            </a:r>
          </a:p>
          <a:p>
            <a:pPr marL="633222" indent="-514350">
              <a:lnSpc>
                <a:spcPct val="100000"/>
              </a:lnSpc>
              <a:spcBef>
                <a:spcPts val="300"/>
              </a:spcBef>
              <a:buClr>
                <a:schemeClr val="tx1"/>
              </a:buClr>
              <a:buSzPct val="100000"/>
              <a:buFont typeface="+mj-lt"/>
              <a:buAutoNum type="arabicPeriod"/>
            </a:pPr>
            <a:r>
              <a:rPr lang="en-US" sz="2400" dirty="0">
                <a:solidFill>
                  <a:schemeClr val="tx1"/>
                </a:solidFill>
                <a:effectLst/>
                <a:latin typeface="Arial" panose="020B0604020202020204" pitchFamily="34" charset="0"/>
                <a:cs typeface="Arial" panose="020B0604020202020204" pitchFamily="34" charset="0"/>
              </a:rPr>
              <a:t>Mindset</a:t>
            </a:r>
          </a:p>
          <a:p>
            <a:pPr marL="633222" indent="-514350">
              <a:lnSpc>
                <a:spcPct val="100000"/>
              </a:lnSpc>
              <a:spcBef>
                <a:spcPts val="300"/>
              </a:spcBef>
              <a:buClr>
                <a:schemeClr val="tx1"/>
              </a:buClr>
              <a:buSzPct val="100000"/>
              <a:buFont typeface="+mj-lt"/>
              <a:buAutoNum type="arabicPeriod"/>
            </a:pPr>
            <a:r>
              <a:rPr lang="en-US" sz="2400" dirty="0">
                <a:effectLst/>
                <a:latin typeface="Arial" panose="020B0604020202020204" pitchFamily="34" charset="0"/>
                <a:cs typeface="Arial" panose="020B0604020202020204" pitchFamily="34" charset="0"/>
              </a:rPr>
              <a:t>Signature Strengths</a:t>
            </a:r>
          </a:p>
        </p:txBody>
      </p:sp>
      <p:sp>
        <p:nvSpPr>
          <p:cNvPr id="2" name="Content Placeholder 1">
            <a:extLst>
              <a:ext uri="{FF2B5EF4-FFF2-40B4-BE49-F238E27FC236}">
                <a16:creationId xmlns:a16="http://schemas.microsoft.com/office/drawing/2014/main" id="{2398F0AF-FBC4-4A3D-A121-E99D64F55BBA}"/>
              </a:ext>
            </a:extLst>
          </p:cNvPr>
          <p:cNvSpPr>
            <a:spLocks noGrp="1"/>
          </p:cNvSpPr>
          <p:nvPr>
            <p:ph sz="half" idx="2"/>
          </p:nvPr>
        </p:nvSpPr>
        <p:spPr>
          <a:xfrm>
            <a:off x="6173403" y="1564641"/>
            <a:ext cx="5094154" cy="4825999"/>
          </a:xfrm>
        </p:spPr>
        <p:txBody>
          <a:bodyPr>
            <a:normAutofit/>
          </a:bodyPr>
          <a:lstStyle/>
          <a:p>
            <a:pPr marL="633222" indent="-514350">
              <a:lnSpc>
                <a:spcPct val="100000"/>
              </a:lnSpc>
              <a:spcBef>
                <a:spcPts val="300"/>
              </a:spcBef>
              <a:buClr>
                <a:schemeClr val="tx1"/>
              </a:buClr>
              <a:buSzPct val="100000"/>
              <a:buFont typeface="+mj-lt"/>
              <a:buAutoNum type="arabicPeriod" startAt="11"/>
            </a:pPr>
            <a:r>
              <a:rPr lang="en-US" sz="2400" dirty="0">
                <a:effectLst/>
                <a:latin typeface="Arial" panose="020B0604020202020204" pitchFamily="34" charset="0"/>
                <a:cs typeface="Arial" panose="020B0604020202020204" pitchFamily="34" charset="0"/>
              </a:rPr>
              <a:t>Language</a:t>
            </a:r>
          </a:p>
          <a:p>
            <a:pPr marL="633222" indent="-514350">
              <a:lnSpc>
                <a:spcPct val="100000"/>
              </a:lnSpc>
              <a:spcBef>
                <a:spcPts val="300"/>
              </a:spcBef>
              <a:buClr>
                <a:schemeClr val="tx1"/>
              </a:buClr>
              <a:buSzPct val="100000"/>
              <a:buFont typeface="+mj-lt"/>
              <a:buAutoNum type="arabicPeriod" startAt="11"/>
            </a:pPr>
            <a:r>
              <a:rPr lang="en-US" sz="2400" dirty="0">
                <a:effectLst/>
                <a:latin typeface="Arial" panose="020B0604020202020204" pitchFamily="34" charset="0"/>
                <a:cs typeface="Arial" panose="020B0604020202020204" pitchFamily="34" charset="0"/>
              </a:rPr>
              <a:t>Gratitude</a:t>
            </a:r>
          </a:p>
          <a:p>
            <a:pPr marL="633222" indent="-514350">
              <a:lnSpc>
                <a:spcPct val="100000"/>
              </a:lnSpc>
              <a:spcBef>
                <a:spcPts val="300"/>
              </a:spcBef>
              <a:buClr>
                <a:schemeClr val="tx1"/>
              </a:buClr>
              <a:buSzPct val="100000"/>
              <a:buFont typeface="+mj-lt"/>
              <a:buAutoNum type="arabicPeriod" startAt="11"/>
            </a:pPr>
            <a:r>
              <a:rPr lang="en-US" sz="2400" dirty="0">
                <a:effectLst/>
                <a:latin typeface="Arial" panose="020B0604020202020204" pitchFamily="34" charset="0"/>
                <a:cs typeface="Arial" panose="020B0604020202020204" pitchFamily="34" charset="0"/>
              </a:rPr>
              <a:t>Altruism</a:t>
            </a:r>
          </a:p>
          <a:p>
            <a:pPr marL="633222" indent="-514350">
              <a:lnSpc>
                <a:spcPct val="100000"/>
              </a:lnSpc>
              <a:spcBef>
                <a:spcPts val="300"/>
              </a:spcBef>
              <a:buClr>
                <a:schemeClr val="tx1"/>
              </a:buClr>
              <a:buSzPct val="100000"/>
              <a:buFont typeface="+mj-lt"/>
              <a:buAutoNum type="arabicPeriod" startAt="11"/>
            </a:pPr>
            <a:r>
              <a:rPr lang="en-US" sz="2400" dirty="0">
                <a:effectLst/>
                <a:latin typeface="Arial" panose="020B0604020202020204" pitchFamily="34" charset="0"/>
                <a:cs typeface="Arial" panose="020B0604020202020204" pitchFamily="34" charset="0"/>
              </a:rPr>
              <a:t>Mindfulness</a:t>
            </a:r>
          </a:p>
          <a:p>
            <a:pPr marL="633222" indent="-514350">
              <a:lnSpc>
                <a:spcPct val="100000"/>
              </a:lnSpc>
              <a:spcBef>
                <a:spcPts val="300"/>
              </a:spcBef>
              <a:buClr>
                <a:schemeClr val="tx1"/>
              </a:buClr>
              <a:buSzPct val="100000"/>
              <a:buFont typeface="+mj-lt"/>
              <a:buAutoNum type="arabicPeriod" startAt="11"/>
            </a:pPr>
            <a:r>
              <a:rPr lang="en-US" sz="2400" dirty="0">
                <a:effectLst/>
                <a:latin typeface="Arial" panose="020B0604020202020204" pitchFamily="34" charset="0"/>
                <a:cs typeface="Arial" panose="020B0604020202020204" pitchFamily="34" charset="0"/>
              </a:rPr>
              <a:t>Flow</a:t>
            </a:r>
          </a:p>
          <a:p>
            <a:pPr marL="633222" indent="-514350">
              <a:lnSpc>
                <a:spcPct val="100000"/>
              </a:lnSpc>
              <a:spcBef>
                <a:spcPts val="300"/>
              </a:spcBef>
              <a:buClr>
                <a:schemeClr val="tx1"/>
              </a:buClr>
              <a:buSzPct val="100000"/>
              <a:buFont typeface="+mj-lt"/>
              <a:buAutoNum type="arabicPeriod" startAt="11"/>
            </a:pPr>
            <a:r>
              <a:rPr lang="en-US" sz="2400" dirty="0">
                <a:effectLst/>
                <a:latin typeface="Arial" panose="020B0604020202020204" pitchFamily="34" charset="0"/>
                <a:cs typeface="Arial" panose="020B0604020202020204" pitchFamily="34" charset="0"/>
              </a:rPr>
              <a:t>Finding Purpose and Direction</a:t>
            </a:r>
          </a:p>
          <a:p>
            <a:pPr marL="633222" indent="-514350">
              <a:lnSpc>
                <a:spcPct val="100000"/>
              </a:lnSpc>
              <a:spcBef>
                <a:spcPts val="300"/>
              </a:spcBef>
              <a:buClr>
                <a:schemeClr val="tx1"/>
              </a:buClr>
              <a:buSzPct val="100000"/>
              <a:buFont typeface="+mj-lt"/>
              <a:buAutoNum type="arabicPeriod" startAt="11"/>
            </a:pPr>
            <a:r>
              <a:rPr lang="en-US" sz="2400" dirty="0">
                <a:effectLst/>
                <a:latin typeface="Arial" panose="020B0604020202020204" pitchFamily="34" charset="0"/>
                <a:cs typeface="Arial" panose="020B0604020202020204" pitchFamily="34" charset="0"/>
              </a:rPr>
              <a:t>Three Blessings</a:t>
            </a:r>
          </a:p>
          <a:p>
            <a:pPr marL="633222" indent="-514350">
              <a:lnSpc>
                <a:spcPct val="100000"/>
              </a:lnSpc>
              <a:spcBef>
                <a:spcPts val="300"/>
              </a:spcBef>
              <a:buClr>
                <a:schemeClr val="tx1"/>
              </a:buClr>
              <a:buSzPct val="100000"/>
              <a:buFont typeface="+mj-lt"/>
              <a:buAutoNum type="arabicPeriod" startAt="11"/>
            </a:pPr>
            <a:r>
              <a:rPr lang="en-US" sz="2400" dirty="0">
                <a:effectLst/>
                <a:latin typeface="Arial" panose="020B0604020202020204" pitchFamily="34" charset="0"/>
                <a:cs typeface="Arial" panose="020B0604020202020204" pitchFamily="34" charset="0"/>
              </a:rPr>
              <a:t>Exercise</a:t>
            </a:r>
          </a:p>
          <a:p>
            <a:pPr marL="633222" indent="-514350">
              <a:lnSpc>
                <a:spcPct val="100000"/>
              </a:lnSpc>
              <a:spcBef>
                <a:spcPts val="300"/>
              </a:spcBef>
              <a:buClr>
                <a:schemeClr val="tx1"/>
              </a:buClr>
              <a:buSzPct val="100000"/>
              <a:buFont typeface="+mj-lt"/>
              <a:buAutoNum type="arabicPeriod" startAt="11"/>
            </a:pPr>
            <a:r>
              <a:rPr lang="en-US" sz="2400" dirty="0">
                <a:effectLst/>
                <a:latin typeface="Arial" panose="020B0604020202020204" pitchFamily="34" charset="0"/>
                <a:cs typeface="Arial" panose="020B0604020202020204" pitchFamily="34" charset="0"/>
              </a:rPr>
              <a:t>Forgiveness</a:t>
            </a:r>
          </a:p>
          <a:p>
            <a:pPr marL="633222" indent="-514350">
              <a:lnSpc>
                <a:spcPct val="100000"/>
              </a:lnSpc>
              <a:spcBef>
                <a:spcPts val="300"/>
              </a:spcBef>
              <a:buClr>
                <a:schemeClr val="tx1"/>
              </a:buClr>
              <a:buSzPct val="100000"/>
              <a:buFont typeface="+mj-lt"/>
              <a:buAutoNum type="arabicPeriod" startAt="11"/>
            </a:pPr>
            <a:r>
              <a:rPr lang="en-US" sz="2400" dirty="0">
                <a:effectLst/>
                <a:latin typeface="Arial" panose="020B0604020202020204" pitchFamily="34" charset="0"/>
                <a:cs typeface="Arial" panose="020B0604020202020204" pitchFamily="34" charset="0"/>
              </a:rPr>
              <a:t>Accomplishment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3851113"/>
      </p:ext>
    </p:extLst>
  </p:cSld>
  <p:clrMapOvr>
    <a:masterClrMapping/>
  </p:clrMapOvr>
  <p:transition spd="slow">
    <p:random/>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solidFill>
                  <a:schemeClr val="tx1"/>
                </a:solidFill>
                <a:effectLst/>
                <a:latin typeface="Arial" pitchFamily="34" charset="0"/>
              </a:rPr>
              <a:t>Past, Present, and Future</a:t>
            </a:r>
          </a:p>
        </p:txBody>
      </p:sp>
      <p:sp>
        <p:nvSpPr>
          <p:cNvPr id="547843" name="Rectangle 3"/>
          <p:cNvSpPr>
            <a:spLocks noGrp="1" noChangeArrowheads="1"/>
          </p:cNvSpPr>
          <p:nvPr>
            <p:ph idx="1"/>
          </p:nvPr>
        </p:nvSpPr>
        <p:spPr>
          <a:xfrm>
            <a:off x="926926" y="1473200"/>
            <a:ext cx="10094512" cy="5080000"/>
          </a:xfrm>
          <a:effectLst/>
        </p:spPr>
        <p:txBody>
          <a:bodyPr>
            <a:normAutofit fontScale="92500" lnSpcReduction="10000"/>
          </a:bodyPr>
          <a:lstStyle/>
          <a:p>
            <a:pPr marL="633222" indent="-514350">
              <a:lnSpc>
                <a:spcPct val="100000"/>
              </a:lnSpc>
              <a:spcBef>
                <a:spcPts val="600"/>
              </a:spcBef>
              <a:buClr>
                <a:schemeClr val="tx1"/>
              </a:buClr>
              <a:buSzPct val="100000"/>
              <a:buFont typeface="+mj-lt"/>
              <a:buAutoNum type="arabicPeriod"/>
            </a:pPr>
            <a:r>
              <a:rPr lang="en-US" sz="2800" dirty="0">
                <a:effectLst>
                  <a:outerShdw blurRad="38100" dist="38100" dir="2700000" algn="tl">
                    <a:srgbClr val="000000">
                      <a:alpha val="43137"/>
                    </a:srgbClr>
                  </a:outerShdw>
                </a:effectLst>
                <a:cs typeface="Arial" pitchFamily="34" charset="0"/>
              </a:rPr>
              <a:t>Think of an event, situation, or experience from the past that you have good memories about.</a:t>
            </a:r>
          </a:p>
          <a:p>
            <a:pPr marL="633222" indent="-514350">
              <a:lnSpc>
                <a:spcPct val="100000"/>
              </a:lnSpc>
              <a:spcBef>
                <a:spcPts val="600"/>
              </a:spcBef>
              <a:buClr>
                <a:schemeClr val="tx1"/>
              </a:buClr>
              <a:buSzPct val="100000"/>
              <a:buFont typeface="+mj-lt"/>
              <a:buAutoNum type="arabicPeriod"/>
            </a:pPr>
            <a:r>
              <a:rPr lang="en-US" sz="2800" dirty="0">
                <a:effectLst>
                  <a:outerShdw blurRad="38100" dist="38100" dir="2700000" algn="tl">
                    <a:srgbClr val="000000">
                      <a:alpha val="43137"/>
                    </a:srgbClr>
                  </a:outerShdw>
                </a:effectLst>
                <a:cs typeface="Arial" pitchFamily="34" charset="0"/>
              </a:rPr>
              <a:t>Take a deep breath or two and immerse yourself as much as possible on the event.</a:t>
            </a:r>
          </a:p>
          <a:p>
            <a:pPr marL="633222" indent="-514350">
              <a:lnSpc>
                <a:spcPct val="100000"/>
              </a:lnSpc>
              <a:spcBef>
                <a:spcPts val="600"/>
              </a:spcBef>
              <a:buClr>
                <a:schemeClr val="tx1"/>
              </a:buClr>
              <a:buSzPct val="100000"/>
              <a:buFont typeface="+mj-lt"/>
              <a:buAutoNum type="arabicPeriod"/>
            </a:pPr>
            <a:r>
              <a:rPr lang="en-US" sz="2800" dirty="0">
                <a:solidFill>
                  <a:schemeClr val="tx1"/>
                </a:solidFill>
                <a:cs typeface="Arial" pitchFamily="34" charset="0"/>
              </a:rPr>
              <a:t>Focus on your sensations. What you can see, hear, taste, smell, and/or feel in your body. Also notice your emotions.</a:t>
            </a:r>
          </a:p>
          <a:p>
            <a:pPr marL="633222" indent="-514350">
              <a:lnSpc>
                <a:spcPct val="100000"/>
              </a:lnSpc>
              <a:spcBef>
                <a:spcPts val="600"/>
              </a:spcBef>
              <a:buClr>
                <a:schemeClr val="tx1"/>
              </a:buClr>
              <a:buSzPct val="100000"/>
              <a:buFont typeface="+mj-lt"/>
              <a:buAutoNum type="arabicPeriod"/>
            </a:pPr>
            <a:r>
              <a:rPr lang="en-US" sz="2800" dirty="0">
                <a:cs typeface="Arial" pitchFamily="34" charset="0"/>
              </a:rPr>
              <a:t>Stay with and savor those pleasant sensations</a:t>
            </a:r>
            <a:r>
              <a:rPr lang="en-US" sz="2800" dirty="0">
                <a:solidFill>
                  <a:schemeClr val="tx1"/>
                </a:solidFill>
                <a:cs typeface="Arial" pitchFamily="34" charset="0"/>
              </a:rPr>
              <a:t> and emotions and develop them as much as you can. </a:t>
            </a:r>
          </a:p>
          <a:p>
            <a:pPr marL="633222" indent="-514350">
              <a:lnSpc>
                <a:spcPct val="100000"/>
              </a:lnSpc>
              <a:spcBef>
                <a:spcPts val="600"/>
              </a:spcBef>
              <a:buClr>
                <a:schemeClr val="tx1"/>
              </a:buClr>
              <a:buSzPct val="100000"/>
              <a:buFont typeface="+mj-lt"/>
              <a:buAutoNum type="arabicPeriod"/>
            </a:pPr>
            <a:r>
              <a:rPr lang="en-US" sz="2800" dirty="0">
                <a:cs typeface="Arial" pitchFamily="34" charset="0"/>
              </a:rPr>
              <a:t>Try to remain in the experience for 3-5 minutes.</a:t>
            </a:r>
          </a:p>
          <a:p>
            <a:pPr marL="633222" indent="-514350">
              <a:lnSpc>
                <a:spcPct val="100000"/>
              </a:lnSpc>
              <a:spcBef>
                <a:spcPts val="600"/>
              </a:spcBef>
              <a:buClr>
                <a:schemeClr val="tx1"/>
              </a:buClr>
              <a:buSzPct val="100000"/>
              <a:buFont typeface="+mj-lt"/>
              <a:buAutoNum type="arabicPeriod"/>
            </a:pPr>
            <a:r>
              <a:rPr lang="en-US" sz="2800" dirty="0">
                <a:solidFill>
                  <a:schemeClr val="tx1"/>
                </a:solidFill>
                <a:cs typeface="Arial" pitchFamily="34" charset="0"/>
              </a:rPr>
              <a:t>Repeat the exercise by focusing on the present, and </a:t>
            </a:r>
            <a:r>
              <a:rPr lang="en-US" sz="2800" dirty="0">
                <a:cs typeface="Arial" pitchFamily="34" charset="0"/>
              </a:rPr>
              <a:t>more recent or current experiences. T</a:t>
            </a:r>
            <a:r>
              <a:rPr lang="en-US" sz="2800" dirty="0">
                <a:solidFill>
                  <a:schemeClr val="tx1"/>
                </a:solidFill>
                <a:cs typeface="Arial" pitchFamily="34" charset="0"/>
              </a:rPr>
              <a:t>hen do the same with future and “hoped-for” experiences.</a:t>
            </a:r>
          </a:p>
        </p:txBody>
      </p:sp>
    </p:spTree>
    <p:extLst>
      <p:ext uri="{BB962C8B-B14F-4D97-AF65-F5344CB8AC3E}">
        <p14:creationId xmlns:p14="http://schemas.microsoft.com/office/powerpoint/2010/main" val="261074218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solidFill>
                  <a:schemeClr val="tx1"/>
                </a:solidFill>
                <a:effectLst/>
                <a:latin typeface="Arial" pitchFamily="34" charset="0"/>
              </a:rPr>
              <a:t>What Went Well?</a:t>
            </a:r>
          </a:p>
        </p:txBody>
      </p:sp>
      <p:sp>
        <p:nvSpPr>
          <p:cNvPr id="547843" name="Rectangle 3"/>
          <p:cNvSpPr>
            <a:spLocks noGrp="1" noChangeArrowheads="1"/>
          </p:cNvSpPr>
          <p:nvPr>
            <p:ph idx="1"/>
          </p:nvPr>
        </p:nvSpPr>
        <p:spPr>
          <a:xfrm>
            <a:off x="1089498" y="1524000"/>
            <a:ext cx="9931940" cy="5029200"/>
          </a:xfrm>
          <a:effectLst/>
        </p:spPr>
        <p:txBody>
          <a:bodyPr>
            <a:normAutofit/>
          </a:bodyPr>
          <a:lstStyle/>
          <a:p>
            <a:pPr marL="633222" indent="-514350">
              <a:lnSpc>
                <a:spcPct val="120000"/>
              </a:lnSpc>
              <a:buClr>
                <a:schemeClr val="tx1"/>
              </a:buClr>
              <a:buSzPct val="100000"/>
              <a:buFont typeface="+mj-lt"/>
              <a:buAutoNum type="arabicPeriod"/>
            </a:pPr>
            <a:r>
              <a:rPr lang="en-US" sz="2800" dirty="0">
                <a:solidFill>
                  <a:schemeClr val="tx1"/>
                </a:solidFill>
                <a:effectLst/>
                <a:cs typeface="Arial" pitchFamily="34" charset="0"/>
              </a:rPr>
              <a:t>For one week, identify and write down three good things that went well each day;</a:t>
            </a:r>
          </a:p>
          <a:p>
            <a:pPr marL="633222" indent="-514350">
              <a:lnSpc>
                <a:spcPct val="120000"/>
              </a:lnSpc>
              <a:buClr>
                <a:schemeClr val="tx1"/>
              </a:buClr>
              <a:buSzPct val="100000"/>
              <a:buFont typeface="+mj-lt"/>
              <a:buAutoNum type="arabicPeriod"/>
            </a:pPr>
            <a:r>
              <a:rPr lang="en-US" sz="2800" dirty="0">
                <a:solidFill>
                  <a:schemeClr val="tx1"/>
                </a:solidFill>
                <a:effectLst/>
                <a:cs typeface="Arial" pitchFamily="34" charset="0"/>
              </a:rPr>
              <a:t>Write down what influenced those things;</a:t>
            </a:r>
          </a:p>
          <a:p>
            <a:pPr marL="633222" indent="-514350">
              <a:lnSpc>
                <a:spcPct val="120000"/>
              </a:lnSpc>
              <a:buClr>
                <a:schemeClr val="tx1"/>
              </a:buClr>
              <a:buSzPct val="100000"/>
              <a:buFont typeface="+mj-lt"/>
              <a:buAutoNum type="arabicPeriod"/>
            </a:pPr>
            <a:r>
              <a:rPr lang="en-US" sz="2800" dirty="0">
                <a:solidFill>
                  <a:schemeClr val="tx1"/>
                </a:solidFill>
                <a:effectLst/>
                <a:cs typeface="Arial" pitchFamily="34" charset="0"/>
              </a:rPr>
              <a:t>At the end of the week reflect on the collection of good things and if comfortable, share your experience with another person.</a:t>
            </a:r>
          </a:p>
          <a:p>
            <a:pPr marL="633222" indent="-514350">
              <a:lnSpc>
                <a:spcPct val="120000"/>
              </a:lnSpc>
              <a:buClr>
                <a:schemeClr val="tx1"/>
              </a:buClr>
              <a:buSzPct val="100000"/>
              <a:buFont typeface="+mj-lt"/>
              <a:buAutoNum type="arabicPeriod"/>
            </a:pPr>
            <a:endParaRPr lang="en-US" sz="2800" dirty="0">
              <a:solidFill>
                <a:schemeClr val="tx1"/>
              </a:solidFill>
              <a:effectLst/>
              <a:cs typeface="Arial" pitchFamily="34" charset="0"/>
            </a:endParaRPr>
          </a:p>
        </p:txBody>
      </p:sp>
    </p:spTree>
    <p:extLst>
      <p:ext uri="{BB962C8B-B14F-4D97-AF65-F5344CB8AC3E}">
        <p14:creationId xmlns:p14="http://schemas.microsoft.com/office/powerpoint/2010/main" val="1575002260"/>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61538" y="274321"/>
            <a:ext cx="9289915" cy="1198879"/>
          </a:xfrm>
        </p:spPr>
        <p:txBody>
          <a:bodyPr>
            <a:noAutofit/>
          </a:bodyPr>
          <a:lstStyle/>
          <a:p>
            <a:pPr algn="ctr" eaLnBrk="1" hangingPunct="1">
              <a:defRPr/>
            </a:pPr>
            <a:r>
              <a:rPr lang="en-US" sz="4000" dirty="0">
                <a:effectLst/>
                <a:latin typeface="Arial" pitchFamily="34" charset="0"/>
              </a:rPr>
              <a:t>Broaden-and-Build</a:t>
            </a:r>
          </a:p>
        </p:txBody>
      </p:sp>
      <p:sp>
        <p:nvSpPr>
          <p:cNvPr id="547843" name="Rectangle 3"/>
          <p:cNvSpPr>
            <a:spLocks noGrp="1" noChangeArrowheads="1"/>
          </p:cNvSpPr>
          <p:nvPr>
            <p:ph idx="1"/>
          </p:nvPr>
        </p:nvSpPr>
        <p:spPr>
          <a:xfrm>
            <a:off x="972766" y="1473200"/>
            <a:ext cx="10000034" cy="5080000"/>
          </a:xfrm>
          <a:effectLst/>
        </p:spPr>
        <p:txBody>
          <a:bodyPr>
            <a:normAutofit/>
          </a:bodyPr>
          <a:lstStyle/>
          <a:p>
            <a:pPr>
              <a:lnSpc>
                <a:spcPct val="120000"/>
              </a:lnSpc>
              <a:buClr>
                <a:schemeClr val="tx1"/>
              </a:buClr>
              <a:buSzPct val="100000"/>
              <a:buFont typeface="Arial" pitchFamily="34" charset="0"/>
              <a:buChar char="•"/>
            </a:pPr>
            <a:r>
              <a:rPr lang="en-US" sz="3200" dirty="0">
                <a:solidFill>
                  <a:schemeClr val="tx1"/>
                </a:solidFill>
                <a:effectLst/>
                <a:cs typeface="Arial" pitchFamily="34" charset="0"/>
              </a:rPr>
              <a:t>Positive emotions expand what an individual feels like doing at any given time.</a:t>
            </a:r>
          </a:p>
          <a:p>
            <a:pPr marL="457200" indent="-457200">
              <a:lnSpc>
                <a:spcPct val="120000"/>
              </a:lnSpc>
              <a:buClr>
                <a:schemeClr val="tx1"/>
              </a:buClr>
              <a:buSzPct val="100000"/>
              <a:buFont typeface="+mj-lt"/>
              <a:buAutoNum type="arabicPeriod"/>
            </a:pPr>
            <a:r>
              <a:rPr lang="en-US" sz="2800" dirty="0">
                <a:solidFill>
                  <a:schemeClr val="tx1"/>
                </a:solidFill>
                <a:effectLst/>
                <a:cs typeface="Arial" pitchFamily="34" charset="0"/>
              </a:rPr>
              <a:t>Have the </a:t>
            </a:r>
            <a:r>
              <a:rPr lang="en-US" sz="2800" dirty="0">
                <a:effectLst/>
                <a:cs typeface="Arial" pitchFamily="34" charset="0"/>
              </a:rPr>
              <a:t>student</a:t>
            </a:r>
            <a:r>
              <a:rPr lang="en-US" sz="2800" dirty="0">
                <a:solidFill>
                  <a:schemeClr val="tx1"/>
                </a:solidFill>
                <a:effectLst/>
                <a:cs typeface="Arial" pitchFamily="34" charset="0"/>
              </a:rPr>
              <a:t> listen to a song, watch a movie, or read a passage from a book.</a:t>
            </a:r>
            <a:endParaRPr lang="en-US" sz="2800" dirty="0">
              <a:effectLst/>
              <a:cs typeface="Arial" pitchFamily="34" charset="0"/>
            </a:endParaRPr>
          </a:p>
          <a:p>
            <a:pPr marL="457200" indent="-457200">
              <a:lnSpc>
                <a:spcPct val="120000"/>
              </a:lnSpc>
              <a:buClr>
                <a:schemeClr val="tx1"/>
              </a:buClr>
              <a:buSzPct val="100000"/>
              <a:buFont typeface="+mj-lt"/>
              <a:buAutoNum type="arabicPeriod"/>
            </a:pPr>
            <a:r>
              <a:rPr lang="en-US" sz="2800" dirty="0">
                <a:solidFill>
                  <a:schemeClr val="tx1"/>
                </a:solidFill>
                <a:effectLst/>
                <a:cs typeface="Arial" pitchFamily="34" charset="0"/>
              </a:rPr>
              <a:t>Have the </a:t>
            </a:r>
            <a:r>
              <a:rPr lang="en-US" sz="2800" dirty="0">
                <a:effectLst/>
                <a:cs typeface="Arial" pitchFamily="34" charset="0"/>
              </a:rPr>
              <a:t>student</a:t>
            </a:r>
            <a:r>
              <a:rPr lang="en-US" sz="2800" dirty="0">
                <a:solidFill>
                  <a:schemeClr val="tx1"/>
                </a:solidFill>
                <a:effectLst/>
                <a:cs typeface="Arial" pitchFamily="34" charset="0"/>
              </a:rPr>
              <a:t> identify one of five emotions he or she feels (i.e., joy contentment, fear, anger, or neutral).</a:t>
            </a:r>
          </a:p>
          <a:p>
            <a:pPr marL="457200" indent="-457200">
              <a:lnSpc>
                <a:spcPct val="120000"/>
              </a:lnSpc>
              <a:buClr>
                <a:schemeClr val="tx1"/>
              </a:buClr>
              <a:buSzPct val="100000"/>
              <a:buFont typeface="+mj-lt"/>
              <a:buAutoNum type="arabicPeriod"/>
            </a:pPr>
            <a:r>
              <a:rPr lang="en-US" sz="2800" dirty="0">
                <a:solidFill>
                  <a:schemeClr val="tx1"/>
                </a:solidFill>
                <a:effectLst/>
                <a:cs typeface="Arial" pitchFamily="34" charset="0"/>
              </a:rPr>
              <a:t>Have the </a:t>
            </a:r>
            <a:r>
              <a:rPr lang="en-US" sz="2800" dirty="0">
                <a:effectLst/>
                <a:cs typeface="Arial" pitchFamily="34" charset="0"/>
              </a:rPr>
              <a:t>student</a:t>
            </a:r>
            <a:r>
              <a:rPr lang="en-US" sz="2800" dirty="0">
                <a:solidFill>
                  <a:schemeClr val="tx1"/>
                </a:solidFill>
                <a:effectLst/>
                <a:cs typeface="Arial" pitchFamily="34" charset="0"/>
              </a:rPr>
              <a:t> list everything he or she would like to do at that moment.</a:t>
            </a:r>
          </a:p>
        </p:txBody>
      </p:sp>
    </p:spTree>
    <p:extLst>
      <p:ext uri="{BB962C8B-B14F-4D97-AF65-F5344CB8AC3E}">
        <p14:creationId xmlns:p14="http://schemas.microsoft.com/office/powerpoint/2010/main" val="35823971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61538" y="91441"/>
            <a:ext cx="9289915" cy="1097279"/>
          </a:xfrm>
        </p:spPr>
        <p:txBody>
          <a:bodyPr>
            <a:noAutofit/>
          </a:bodyPr>
          <a:lstStyle/>
          <a:p>
            <a:pPr algn="ctr" eaLnBrk="1" hangingPunct="1">
              <a:defRPr/>
            </a:pPr>
            <a:r>
              <a:rPr lang="en-US" sz="4000" dirty="0">
                <a:effectLst/>
                <a:latin typeface="Arial" pitchFamily="34" charset="0"/>
              </a:rPr>
              <a:t>Mindset</a:t>
            </a:r>
          </a:p>
        </p:txBody>
      </p:sp>
      <p:sp>
        <p:nvSpPr>
          <p:cNvPr id="547843" name="Rectangle 3"/>
          <p:cNvSpPr>
            <a:spLocks noGrp="1" noChangeArrowheads="1"/>
          </p:cNvSpPr>
          <p:nvPr>
            <p:ph idx="1"/>
          </p:nvPr>
        </p:nvSpPr>
        <p:spPr>
          <a:xfrm>
            <a:off x="972766" y="1188720"/>
            <a:ext cx="10000034" cy="5364480"/>
          </a:xfrm>
          <a:effectLst/>
        </p:spPr>
        <p:txBody>
          <a:bodyPr>
            <a:normAutofit fontScale="92500" lnSpcReduction="10000"/>
          </a:bodyPr>
          <a:lstStyle/>
          <a:p>
            <a:pPr fontAlgn="base">
              <a:lnSpc>
                <a:spcPct val="100000"/>
              </a:lnSpc>
            </a:pPr>
            <a:r>
              <a:rPr lang="en-US" sz="2200" b="1" dirty="0">
                <a:effectLst/>
              </a:rPr>
              <a:t>Fixed:</a:t>
            </a:r>
            <a:r>
              <a:rPr lang="en-US" sz="2200" dirty="0">
                <a:effectLst/>
              </a:rPr>
              <a:t> Some people believe that their skills and intelligence are set—that they have what they have. That you </a:t>
            </a:r>
            <a:r>
              <a:rPr lang="en-US" sz="2200" u="sng" dirty="0">
                <a:effectLst/>
              </a:rPr>
              <a:t>don’t</a:t>
            </a:r>
            <a:r>
              <a:rPr lang="en-US" sz="2200" dirty="0">
                <a:effectLst/>
              </a:rPr>
              <a:t> have the capacity to learn and grow. Skills are born.</a:t>
            </a:r>
          </a:p>
          <a:p>
            <a:pPr fontAlgn="base">
              <a:lnSpc>
                <a:spcPct val="100000"/>
              </a:lnSpc>
            </a:pPr>
            <a:r>
              <a:rPr lang="en-US" sz="2200" b="1" dirty="0">
                <a:effectLst/>
              </a:rPr>
              <a:t>Growth:</a:t>
            </a:r>
            <a:r>
              <a:rPr lang="en-US" sz="2200" dirty="0">
                <a:effectLst/>
              </a:rPr>
              <a:t> Others believe that their skills and intelligence are things that can be developed and improved. That they </a:t>
            </a:r>
            <a:r>
              <a:rPr lang="en-US" sz="2200" u="sng" dirty="0">
                <a:effectLst/>
              </a:rPr>
              <a:t>do</a:t>
            </a:r>
            <a:r>
              <a:rPr lang="en-US" sz="2200" dirty="0">
                <a:effectLst/>
              </a:rPr>
              <a:t> have the capacity to learn and grow. Skills are built.</a:t>
            </a:r>
          </a:p>
          <a:p>
            <a:pPr fontAlgn="base">
              <a:lnSpc>
                <a:spcPct val="100000"/>
              </a:lnSpc>
            </a:pPr>
            <a:r>
              <a:rPr lang="en-US" sz="2200" dirty="0">
                <a:effectLst/>
              </a:rPr>
              <a:t>The research shows that a growth mindset can foster grit, determination, and work ethic with students, athletes, and people of all ages.</a:t>
            </a:r>
          </a:p>
          <a:p>
            <a:pPr marL="457200" indent="-457200">
              <a:lnSpc>
                <a:spcPct val="100000"/>
              </a:lnSpc>
              <a:buClr>
                <a:schemeClr val="tx1"/>
              </a:buClr>
              <a:buSzPct val="100000"/>
              <a:buFont typeface="+mj-lt"/>
              <a:buAutoNum type="arabicPeriod"/>
            </a:pPr>
            <a:r>
              <a:rPr lang="en-US" sz="2200" dirty="0">
                <a:solidFill>
                  <a:schemeClr val="tx1"/>
                </a:solidFill>
                <a:effectLst/>
                <a:cs typeface="Arial" pitchFamily="34" charset="0"/>
              </a:rPr>
              <a:t>Have the </a:t>
            </a:r>
            <a:r>
              <a:rPr lang="en-US" sz="2200" dirty="0">
                <a:effectLst/>
                <a:cs typeface="Arial" pitchFamily="34" charset="0"/>
              </a:rPr>
              <a:t>client</a:t>
            </a:r>
            <a:r>
              <a:rPr lang="en-US" sz="2200" dirty="0">
                <a:solidFill>
                  <a:schemeClr val="tx1"/>
                </a:solidFill>
                <a:effectLst/>
                <a:cs typeface="Arial" pitchFamily="34" charset="0"/>
              </a:rPr>
              <a:t> focus on a particular problem or struggle they are encountering.</a:t>
            </a:r>
          </a:p>
          <a:p>
            <a:pPr marL="457200" indent="-457200">
              <a:lnSpc>
                <a:spcPct val="100000"/>
              </a:lnSpc>
              <a:buClr>
                <a:schemeClr val="tx1"/>
              </a:buClr>
              <a:buSzPct val="100000"/>
              <a:buFont typeface="+mj-lt"/>
              <a:buAutoNum type="arabicPeriod"/>
            </a:pPr>
            <a:r>
              <a:rPr lang="en-US" sz="2200" dirty="0">
                <a:solidFill>
                  <a:schemeClr val="tx1"/>
                </a:solidFill>
                <a:effectLst/>
                <a:cs typeface="Arial" pitchFamily="34" charset="0"/>
              </a:rPr>
              <a:t>Have the </a:t>
            </a:r>
            <a:r>
              <a:rPr lang="en-US" sz="2200" dirty="0">
                <a:effectLst/>
                <a:cs typeface="Arial" pitchFamily="34" charset="0"/>
              </a:rPr>
              <a:t>client</a:t>
            </a:r>
            <a:r>
              <a:rPr lang="en-US" sz="2200" dirty="0">
                <a:solidFill>
                  <a:schemeClr val="tx1"/>
                </a:solidFill>
                <a:effectLst/>
                <a:cs typeface="Arial" pitchFamily="34" charset="0"/>
              </a:rPr>
              <a:t> describe the problem or struggle including what they think they can and are willing to do about the situation.</a:t>
            </a:r>
          </a:p>
          <a:p>
            <a:pPr marL="457200" indent="-457200">
              <a:lnSpc>
                <a:spcPct val="100000"/>
              </a:lnSpc>
              <a:buClr>
                <a:schemeClr val="tx1"/>
              </a:buClr>
              <a:buSzPct val="100000"/>
              <a:buFont typeface="+mj-lt"/>
              <a:buAutoNum type="arabicPeriod"/>
            </a:pPr>
            <a:r>
              <a:rPr lang="en-US" sz="2200" dirty="0">
                <a:solidFill>
                  <a:schemeClr val="tx1"/>
                </a:solidFill>
                <a:effectLst/>
                <a:cs typeface="Arial" pitchFamily="34" charset="0"/>
              </a:rPr>
              <a:t>If the </a:t>
            </a:r>
            <a:r>
              <a:rPr lang="en-US" sz="2200" dirty="0">
                <a:effectLst/>
                <a:cs typeface="Arial" pitchFamily="34" charset="0"/>
              </a:rPr>
              <a:t>client</a:t>
            </a:r>
            <a:r>
              <a:rPr lang="en-US" sz="2200" dirty="0">
                <a:solidFill>
                  <a:schemeClr val="tx1"/>
                </a:solidFill>
                <a:effectLst/>
                <a:cs typeface="Arial" pitchFamily="34" charset="0"/>
              </a:rPr>
              <a:t> is not already using a growth mindset, discuss the importance of being creative, taking reasonable risks, and failure. Suggest that the </a:t>
            </a:r>
            <a:r>
              <a:rPr lang="en-US" sz="2200" dirty="0">
                <a:effectLst/>
                <a:cs typeface="Arial" pitchFamily="34" charset="0"/>
              </a:rPr>
              <a:t>client</a:t>
            </a:r>
            <a:r>
              <a:rPr lang="en-US" sz="2200" dirty="0">
                <a:solidFill>
                  <a:schemeClr val="tx1"/>
                </a:solidFill>
                <a:effectLst/>
                <a:cs typeface="Arial" pitchFamily="34" charset="0"/>
              </a:rPr>
              <a:t> “test” using a growth mindset with the problem or struggle. Evaluate the results.</a:t>
            </a:r>
          </a:p>
          <a:p>
            <a:pPr marL="457200" indent="-457200">
              <a:lnSpc>
                <a:spcPct val="100000"/>
              </a:lnSpc>
              <a:buClr>
                <a:schemeClr val="tx1"/>
              </a:buClr>
              <a:buSzPct val="100000"/>
              <a:buFont typeface="+mj-lt"/>
              <a:buAutoNum type="arabicPeriod"/>
            </a:pPr>
            <a:r>
              <a:rPr lang="en-US" sz="2200" dirty="0">
                <a:effectLst/>
                <a:cs typeface="Arial" pitchFamily="34" charset="0"/>
              </a:rPr>
              <a:t>Resources: http://calserves.org/resources/calprep/additional-calprep-resources/growth-mindset/</a:t>
            </a:r>
            <a:endParaRPr lang="en-US" sz="2200" dirty="0">
              <a:solidFill>
                <a:schemeClr val="tx1"/>
              </a:solidFill>
              <a:effectLst/>
              <a:cs typeface="Arial" pitchFamily="34" charset="0"/>
            </a:endParaRPr>
          </a:p>
        </p:txBody>
      </p:sp>
    </p:spTree>
    <p:extLst>
      <p:ext uri="{BB962C8B-B14F-4D97-AF65-F5344CB8AC3E}">
        <p14:creationId xmlns:p14="http://schemas.microsoft.com/office/powerpoint/2010/main" val="1893675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7843">
                                            <p:txEl>
                                              <p:pRg st="6" end="6"/>
                                            </p:txEl>
                                          </p:spTgt>
                                        </p:tgtEl>
                                        <p:attrNameLst>
                                          <p:attrName>style.visibility</p:attrName>
                                        </p:attrNameLst>
                                      </p:cBhvr>
                                      <p:to>
                                        <p:strVal val="visible"/>
                                      </p:to>
                                    </p:set>
                                    <p:animEffect transition="in" filter="wipe(left)">
                                      <p:cBhvr>
                                        <p:cTn id="37" dur="500"/>
                                        <p:tgtEl>
                                          <p:spTgt spid="547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573030" y="151129"/>
            <a:ext cx="6682730" cy="1057911"/>
          </a:xfrm>
        </p:spPr>
        <p:txBody>
          <a:bodyPr>
            <a:noAutofit/>
          </a:bodyPr>
          <a:lstStyle/>
          <a:p>
            <a:pPr algn="ctr" eaLnBrk="1" hangingPunct="1">
              <a:defRPr/>
            </a:pPr>
            <a:r>
              <a:rPr lang="en-US" sz="4000" dirty="0">
                <a:solidFill>
                  <a:schemeClr val="tx1"/>
                </a:solidFill>
                <a:latin typeface="Arial" pitchFamily="34" charset="0"/>
              </a:rPr>
              <a:t>VIA Signature Strengths</a:t>
            </a:r>
          </a:p>
        </p:txBody>
      </p:sp>
      <p:sp>
        <p:nvSpPr>
          <p:cNvPr id="547843" name="Rectangle 3"/>
          <p:cNvSpPr>
            <a:spLocks noGrp="1" noChangeArrowheads="1"/>
          </p:cNvSpPr>
          <p:nvPr>
            <p:ph idx="1"/>
          </p:nvPr>
        </p:nvSpPr>
        <p:spPr>
          <a:xfrm>
            <a:off x="854006" y="1578503"/>
            <a:ext cx="10219001" cy="4294416"/>
          </a:xfrm>
        </p:spPr>
        <p:txBody>
          <a:bodyPr>
            <a:normAutofit/>
          </a:bodyPr>
          <a:lstStyle/>
          <a:p>
            <a:pPr>
              <a:buClr>
                <a:schemeClr val="tx1"/>
              </a:buClr>
              <a:buSzPct val="100000"/>
            </a:pPr>
            <a:r>
              <a:rPr lang="en-US" dirty="0">
                <a:latin typeface="Arial" pitchFamily="34" charset="0"/>
                <a:cs typeface="Arial" pitchFamily="34" charset="0"/>
              </a:rPr>
              <a:t>Complete the VIA Survey of Character Strengths.</a:t>
            </a:r>
          </a:p>
          <a:p>
            <a:pPr>
              <a:buClr>
                <a:schemeClr val="tx1"/>
              </a:buClr>
              <a:buSzPct val="100000"/>
            </a:pPr>
            <a:r>
              <a:rPr lang="en-US" dirty="0">
                <a:latin typeface="Arial" pitchFamily="34" charset="0"/>
                <a:cs typeface="Arial" pitchFamily="34" charset="0"/>
              </a:rPr>
              <a:t>Go to: </a:t>
            </a:r>
            <a:r>
              <a:rPr lang="en-US" dirty="0">
                <a:latin typeface="Arial" pitchFamily="34" charset="0"/>
                <a:cs typeface="Arial" pitchFamily="34" charset="0"/>
                <a:hlinkClick r:id="rId3"/>
              </a:rPr>
              <a:t>www.authentichappiness.org</a:t>
            </a:r>
            <a:r>
              <a:rPr lang="en-US" dirty="0">
                <a:latin typeface="Arial" pitchFamily="34" charset="0"/>
                <a:cs typeface="Arial" pitchFamily="34" charset="0"/>
              </a:rPr>
              <a:t>.</a:t>
            </a:r>
          </a:p>
          <a:p>
            <a:pPr>
              <a:buClr>
                <a:schemeClr val="tx1"/>
              </a:buClr>
              <a:buSzPct val="100000"/>
            </a:pPr>
            <a:r>
              <a:rPr lang="en-US" dirty="0">
                <a:latin typeface="Arial" pitchFamily="34" charset="0"/>
                <a:cs typeface="Arial" pitchFamily="34" charset="0"/>
              </a:rPr>
              <a:t>Go to “Questionnaires” and click on “Get Started.”</a:t>
            </a:r>
          </a:p>
          <a:p>
            <a:pPr>
              <a:buClr>
                <a:schemeClr val="tx1"/>
              </a:buClr>
              <a:buSzPct val="100000"/>
            </a:pPr>
            <a:r>
              <a:rPr lang="en-US" dirty="0">
                <a:latin typeface="Arial" pitchFamily="34" charset="0"/>
                <a:cs typeface="Arial" pitchFamily="34" charset="0"/>
              </a:rPr>
              <a:t>Click on “Questionnaire Center.”</a:t>
            </a:r>
          </a:p>
          <a:p>
            <a:pPr>
              <a:buClr>
                <a:schemeClr val="tx1"/>
              </a:buClr>
              <a:buSzPct val="100000"/>
            </a:pPr>
            <a:r>
              <a:rPr lang="en-US" dirty="0">
                <a:latin typeface="Arial" pitchFamily="34" charset="0"/>
                <a:cs typeface="Arial" pitchFamily="34" charset="0"/>
              </a:rPr>
              <a:t>Scroll down to “VIA Survey of Character Strengths” or “VIA Strength Survey for Children.” </a:t>
            </a:r>
          </a:p>
          <a:p>
            <a:pPr>
              <a:buClr>
                <a:schemeClr val="tx1"/>
              </a:buClr>
              <a:buSzPct val="100000"/>
              <a:buFont typeface="Arial" pitchFamily="34" charset="0"/>
              <a:buChar char="•"/>
            </a:pPr>
            <a:r>
              <a:rPr lang="en-US" dirty="0">
                <a:latin typeface="Arial" pitchFamily="34" charset="0"/>
                <a:cs typeface="Arial" pitchFamily="34" charset="0"/>
              </a:rPr>
              <a:t>Complete the questionnaire to learn about how your character strengths rank in comparison to “like” others.</a:t>
            </a:r>
          </a:p>
        </p:txBody>
      </p:sp>
    </p:spTree>
    <p:extLst>
      <p:ext uri="{BB962C8B-B14F-4D97-AF65-F5344CB8AC3E}">
        <p14:creationId xmlns:p14="http://schemas.microsoft.com/office/powerpoint/2010/main" val="2086144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9364" y="258537"/>
            <a:ext cx="8229600" cy="1006475"/>
          </a:xfrm>
        </p:spPr>
        <p:txBody>
          <a:bodyPr/>
          <a:lstStyle/>
          <a:p>
            <a:pPr eaLnBrk="1" hangingPunct="1"/>
            <a:r>
              <a:rPr lang="en-US" dirty="0">
                <a:solidFill>
                  <a:schemeClr val="tx1"/>
                </a:solidFill>
                <a:effectLst/>
                <a:latin typeface="Arial" panose="020B0604020202020204" pitchFamily="34" charset="0"/>
              </a:rPr>
              <a:t>Tidbits</a:t>
            </a:r>
          </a:p>
        </p:txBody>
      </p:sp>
      <p:sp>
        <p:nvSpPr>
          <p:cNvPr id="547843" name="Rectangle 3"/>
          <p:cNvSpPr>
            <a:spLocks noGrp="1" noChangeArrowheads="1"/>
          </p:cNvSpPr>
          <p:nvPr>
            <p:ph idx="1"/>
          </p:nvPr>
        </p:nvSpPr>
        <p:spPr>
          <a:xfrm>
            <a:off x="884583" y="1379764"/>
            <a:ext cx="10131349" cy="5249636"/>
          </a:xfrm>
          <a:ln>
            <a:noFill/>
          </a:ln>
          <a:effectLst/>
        </p:spPr>
        <p:txBody>
          <a:bodyPr>
            <a:normAutofit/>
          </a:bodyPr>
          <a:lstStyle/>
          <a:p>
            <a:pPr marL="609600" indent="-609600">
              <a:lnSpc>
                <a:spcPct val="80000"/>
              </a:lnSpc>
              <a:buClr>
                <a:schemeClr val="tx1"/>
              </a:buClr>
              <a:buSzTx/>
              <a:buFont typeface="Arial" pitchFamily="34" charset="0"/>
              <a:buChar char="•"/>
              <a:defRPr/>
            </a:pPr>
            <a:r>
              <a:rPr lang="en-US" sz="2800" dirty="0">
                <a:solidFill>
                  <a:srgbClr val="FFFFFF"/>
                </a:solidFill>
                <a:effectLst/>
              </a:rPr>
              <a:t>For copyright reasons and confidentiality some of PowerPoint slides may be absent from your handouts.</a:t>
            </a:r>
          </a:p>
          <a:p>
            <a:pPr marL="609600" indent="-609600">
              <a:lnSpc>
                <a:spcPct val="80000"/>
              </a:lnSpc>
              <a:buClr>
                <a:schemeClr val="tx1"/>
              </a:buClr>
              <a:buSzTx/>
              <a:buFont typeface="Arial" pitchFamily="34" charset="0"/>
              <a:buChar char="•"/>
              <a:defRPr/>
            </a:pPr>
            <a:r>
              <a:rPr lang="en-US" sz="2800" dirty="0">
                <a:solidFill>
                  <a:srgbClr val="FFFFFF"/>
                </a:solidFill>
                <a:effectLst/>
              </a:rPr>
              <a:t>To download a PDF of this presentation, please go to: </a:t>
            </a:r>
            <a:r>
              <a:rPr lang="en-US" sz="2800" dirty="0">
                <a:solidFill>
                  <a:srgbClr val="6699FF"/>
                </a:solidFill>
                <a:effectLst/>
              </a:rPr>
              <a:t>www.bobbertolino.com.</a:t>
            </a:r>
          </a:p>
          <a:p>
            <a:pPr marL="609600" indent="-609600">
              <a:lnSpc>
                <a:spcPct val="80000"/>
              </a:lnSpc>
              <a:buClr>
                <a:schemeClr val="tx1"/>
              </a:buClr>
              <a:buSzTx/>
              <a:buFont typeface="Arial" pitchFamily="34" charset="0"/>
              <a:buChar char="•"/>
              <a:defRPr/>
            </a:pPr>
            <a:r>
              <a:rPr lang="en-US" sz="2800" dirty="0">
                <a:solidFill>
                  <a:srgbClr val="FFFFFF"/>
                </a:solidFill>
                <a:effectLst/>
              </a:rPr>
              <a:t>Please share the ideas from this presentation. You have permission to reproduce the handouts. I only ask that you maintain the integrity of the content.</a:t>
            </a:r>
          </a:p>
          <a:p>
            <a:pPr marL="609600" indent="-609600">
              <a:lnSpc>
                <a:spcPct val="80000"/>
              </a:lnSpc>
              <a:buClr>
                <a:schemeClr val="tx1"/>
              </a:buClr>
              <a:buSzTx/>
              <a:buFont typeface="Arial" pitchFamily="34" charset="0"/>
              <a:buChar char="•"/>
              <a:defRPr/>
            </a:pPr>
            <a:r>
              <a:rPr lang="en-US" sz="2800" dirty="0">
                <a:solidFill>
                  <a:srgbClr val="FFFFFF"/>
                </a:solidFill>
                <a:effectLst/>
              </a:rPr>
              <a:t>Contact: </a:t>
            </a:r>
            <a:r>
              <a:rPr lang="en-US" sz="2800" dirty="0">
                <a:solidFill>
                  <a:srgbClr val="FFFFFF"/>
                </a:solidFill>
                <a:effectLst/>
                <a:hlinkClick r:id="rId3"/>
              </a:rPr>
              <a:t>bertolinob@cs.com</a:t>
            </a:r>
            <a:r>
              <a:rPr lang="en-US" sz="2800" dirty="0">
                <a:solidFill>
                  <a:srgbClr val="FFFFFF"/>
                </a:solidFill>
                <a:effectLst/>
              </a:rPr>
              <a:t>; 314.852.7274</a:t>
            </a:r>
            <a:endParaRPr lang="en-US" sz="2800" dirty="0">
              <a:solidFill>
                <a:srgbClr val="6699FF"/>
              </a:solidFill>
              <a:effectLst/>
            </a:endParaRPr>
          </a:p>
        </p:txBody>
      </p:sp>
      <p:pic>
        <p:nvPicPr>
          <p:cNvPr id="6" name="Picture 5" descr="C:\Users\Scott D. Miller\Desktop\ICCE.png"/>
          <p:cNvPicPr>
            <a:picLocks noChangeAspect="1" noChangeArrowheads="1"/>
          </p:cNvPicPr>
          <p:nvPr/>
        </p:nvPicPr>
        <p:blipFill>
          <a:blip r:embed="rId4" cstate="print"/>
          <a:srcRect/>
          <a:stretch>
            <a:fillRect/>
          </a:stretch>
        </p:blipFill>
        <p:spPr bwMode="auto">
          <a:xfrm>
            <a:off x="8984198" y="5606687"/>
            <a:ext cx="1935325" cy="482437"/>
          </a:xfrm>
          <a:prstGeom prst="rect">
            <a:avLst/>
          </a:prstGeom>
          <a:noFill/>
          <a:ln w="9525">
            <a:noFill/>
            <a:miter lim="800000"/>
            <a:headEnd/>
            <a:tailEnd/>
          </a:ln>
        </p:spPr>
      </p:pic>
      <p:pic>
        <p:nvPicPr>
          <p:cNvPr id="7" name="Picture 6" descr="MUlogo_Stack_White.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6008204" y="5606687"/>
            <a:ext cx="1913532" cy="587106"/>
          </a:xfrm>
          <a:prstGeom prst="rect">
            <a:avLst/>
          </a:prstGeom>
        </p:spPr>
      </p:pic>
      <p:pic>
        <p:nvPicPr>
          <p:cNvPr id="9218" name="Picture 2" descr="http://bobbertolino.com/Homepage/imag001.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9482" y="5250667"/>
            <a:ext cx="973393" cy="1005840"/>
          </a:xfrm>
          <a:prstGeom prst="rect">
            <a:avLst/>
          </a:prstGeom>
          <a:extLst/>
        </p:spPr>
      </p:pic>
      <p:sp>
        <p:nvSpPr>
          <p:cNvPr id="3" name="TextBox 2"/>
          <p:cNvSpPr txBox="1"/>
          <p:nvPr/>
        </p:nvSpPr>
        <p:spPr>
          <a:xfrm>
            <a:off x="1307960" y="6304454"/>
            <a:ext cx="1736435"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bobbertolino.com</a:t>
            </a:r>
          </a:p>
        </p:txBody>
      </p:sp>
      <p:pic>
        <p:nvPicPr>
          <p:cNvPr id="9220" name="Picture 4" descr="Youth In Nee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67774" y="5457429"/>
            <a:ext cx="1477968" cy="100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4442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fontScale="90000"/>
          </a:bodyPr>
          <a:lstStyle/>
          <a:p>
            <a:pPr algn="ctr" eaLnBrk="1" hangingPunct="1">
              <a:defRPr/>
            </a:pPr>
            <a:r>
              <a:rPr lang="en-US" sz="4800" dirty="0">
                <a:solidFill>
                  <a:schemeClr val="tx1"/>
                </a:solidFill>
                <a:effectLst/>
                <a:latin typeface="Arial" pitchFamily="34" charset="0"/>
              </a:rPr>
              <a:t>VIA Signature Strengths </a:t>
            </a:r>
            <a:r>
              <a:rPr lang="en-US" sz="4000" dirty="0">
                <a:solidFill>
                  <a:schemeClr val="tx1"/>
                </a:solidFill>
                <a:effectLst/>
                <a:latin typeface="Arial" pitchFamily="34" charset="0"/>
              </a:rPr>
              <a:t>(cont.)</a:t>
            </a:r>
          </a:p>
        </p:txBody>
      </p:sp>
      <p:sp>
        <p:nvSpPr>
          <p:cNvPr id="547843" name="Rectangle 3"/>
          <p:cNvSpPr>
            <a:spLocks noGrp="1" noChangeArrowheads="1"/>
          </p:cNvSpPr>
          <p:nvPr>
            <p:ph idx="1"/>
          </p:nvPr>
        </p:nvSpPr>
        <p:spPr>
          <a:xfrm>
            <a:off x="846306" y="1524000"/>
            <a:ext cx="10311320" cy="5029200"/>
          </a:xfrm>
        </p:spPr>
        <p:txBody>
          <a:bodyPr>
            <a:normAutofit lnSpcReduction="10000"/>
          </a:bodyPr>
          <a:lstStyle/>
          <a:p>
            <a:pPr marL="514350" indent="-514350">
              <a:buAutoNum type="arabicPeriod"/>
            </a:pPr>
            <a:r>
              <a:rPr lang="en-US" sz="2400" dirty="0">
                <a:solidFill>
                  <a:schemeClr val="tx1"/>
                </a:solidFill>
                <a:effectLst/>
                <a:latin typeface="Arial" pitchFamily="34" charset="0"/>
                <a:cs typeface="Arial" pitchFamily="34" charset="0"/>
              </a:rPr>
              <a:t>Wisdom and Knowledge: Cognitive strengths that entail the acquisition and use of knowledge</a:t>
            </a:r>
          </a:p>
          <a:p>
            <a:pPr marL="514350" indent="-514350">
              <a:buFont typeface="Wingdings 2"/>
              <a:buAutoNum type="arabicPeriod"/>
            </a:pPr>
            <a:r>
              <a:rPr lang="en-US" sz="2400" dirty="0">
                <a:solidFill>
                  <a:schemeClr val="tx1"/>
                </a:solidFill>
                <a:effectLst/>
                <a:latin typeface="Arial" pitchFamily="34" charset="0"/>
                <a:ea typeface="ヒラギノ角ゴ Pro W3" charset="-128"/>
                <a:cs typeface="Arial" pitchFamily="34" charset="0"/>
              </a:rPr>
              <a:t>Courage: </a:t>
            </a:r>
            <a:r>
              <a:rPr lang="en-US" sz="2400" dirty="0">
                <a:solidFill>
                  <a:schemeClr val="tx1"/>
                </a:solidFill>
                <a:effectLst/>
                <a:latin typeface="Arial" pitchFamily="34" charset="0"/>
                <a:cs typeface="Arial" pitchFamily="34" charset="0"/>
              </a:rPr>
              <a:t>Emotional strengths that involve the exercise of will to accomplish goals in the face of opposition, external or internal</a:t>
            </a:r>
            <a:endParaRPr lang="en-US" sz="2400" dirty="0">
              <a:solidFill>
                <a:schemeClr val="tx1"/>
              </a:solidFill>
              <a:effectLst/>
              <a:latin typeface="Arial" pitchFamily="34" charset="0"/>
              <a:ea typeface="ヒラギノ角ゴ Pro W3" charset="-128"/>
              <a:cs typeface="Arial" pitchFamily="34" charset="0"/>
            </a:endParaRPr>
          </a:p>
          <a:p>
            <a:pPr marL="514350" indent="-514350">
              <a:buFont typeface="Wingdings 2"/>
              <a:buAutoNum type="arabicPeriod"/>
            </a:pPr>
            <a:r>
              <a:rPr lang="en-US" sz="2400" dirty="0">
                <a:solidFill>
                  <a:schemeClr val="tx1"/>
                </a:solidFill>
                <a:effectLst/>
                <a:latin typeface="Arial" pitchFamily="34" charset="0"/>
                <a:ea typeface="ヒラギノ角ゴ Pro W3" charset="-128"/>
                <a:cs typeface="Arial" pitchFamily="34" charset="0"/>
              </a:rPr>
              <a:t>Humanity: </a:t>
            </a:r>
            <a:r>
              <a:rPr lang="en-US" sz="2400" dirty="0">
                <a:solidFill>
                  <a:schemeClr val="tx1"/>
                </a:solidFill>
                <a:effectLst/>
                <a:latin typeface="Arial" pitchFamily="34" charset="0"/>
                <a:cs typeface="Arial" pitchFamily="34" charset="0"/>
              </a:rPr>
              <a:t>Interpersonal strengths that involve </a:t>
            </a:r>
            <a:r>
              <a:rPr lang="en-US" altLang="en-US" sz="2400" dirty="0">
                <a:solidFill>
                  <a:schemeClr val="tx1"/>
                </a:solidFill>
                <a:effectLst/>
                <a:latin typeface="Arial" pitchFamily="34" charset="0"/>
                <a:cs typeface="Arial" pitchFamily="34" charset="0"/>
              </a:rPr>
              <a:t>“</a:t>
            </a:r>
            <a:r>
              <a:rPr lang="en-US" sz="2400" dirty="0">
                <a:solidFill>
                  <a:schemeClr val="tx1"/>
                </a:solidFill>
                <a:effectLst/>
                <a:latin typeface="Arial" pitchFamily="34" charset="0"/>
                <a:cs typeface="Arial" pitchFamily="34" charset="0"/>
              </a:rPr>
              <a:t>tending and befriending</a:t>
            </a:r>
            <a:r>
              <a:rPr lang="en-US" altLang="en-US" sz="2400" dirty="0">
                <a:solidFill>
                  <a:schemeClr val="tx1"/>
                </a:solidFill>
                <a:effectLst/>
                <a:latin typeface="Arial" pitchFamily="34" charset="0"/>
                <a:cs typeface="Arial" pitchFamily="34" charset="0"/>
              </a:rPr>
              <a:t>”</a:t>
            </a:r>
            <a:r>
              <a:rPr lang="en-US" sz="2400" dirty="0">
                <a:solidFill>
                  <a:schemeClr val="tx1"/>
                </a:solidFill>
                <a:effectLst/>
                <a:latin typeface="Arial" pitchFamily="34" charset="0"/>
                <a:cs typeface="Arial" pitchFamily="34" charset="0"/>
              </a:rPr>
              <a:t> </a:t>
            </a:r>
            <a:r>
              <a:rPr lang="en-US" sz="2400" dirty="0">
                <a:solidFill>
                  <a:schemeClr val="tx1"/>
                </a:solidFill>
                <a:effectLst/>
                <a:cs typeface="Arial" pitchFamily="34" charset="0"/>
              </a:rPr>
              <a:t>others</a:t>
            </a:r>
            <a:endParaRPr lang="en-US" sz="2400" dirty="0">
              <a:effectLst/>
              <a:ea typeface="ヒラギノ角ゴ Pro W3" charset="-128"/>
              <a:cs typeface="Arial" pitchFamily="34" charset="0"/>
            </a:endParaRPr>
          </a:p>
          <a:p>
            <a:pPr marL="514350" indent="-514350">
              <a:buFont typeface="+mj-lt"/>
              <a:buAutoNum type="arabicPeriod" startAt="4"/>
            </a:pPr>
            <a:r>
              <a:rPr lang="en-US" sz="2400" dirty="0">
                <a:effectLst/>
                <a:cs typeface="Arial" pitchFamily="34" charset="0"/>
              </a:rPr>
              <a:t>Justice: Civic strengths that underlie healthy community life</a:t>
            </a:r>
          </a:p>
          <a:p>
            <a:pPr marL="514350" indent="-514350">
              <a:buFont typeface="Wingdings 2"/>
              <a:buAutoNum type="arabicPeriod" startAt="4"/>
            </a:pPr>
            <a:r>
              <a:rPr lang="en-US" sz="2400" dirty="0">
                <a:effectLst/>
                <a:ea typeface="ヒラギノ角ゴ Pro W3" charset="-128"/>
                <a:cs typeface="Arial" pitchFamily="34" charset="0"/>
              </a:rPr>
              <a:t>Temperance: </a:t>
            </a:r>
            <a:r>
              <a:rPr lang="en-US" sz="2400" dirty="0">
                <a:effectLst/>
                <a:cs typeface="Arial" pitchFamily="34" charset="0"/>
              </a:rPr>
              <a:t>Strengths that protect against excess</a:t>
            </a:r>
            <a:endParaRPr lang="en-US" sz="2400" dirty="0">
              <a:effectLst/>
              <a:ea typeface="ヒラギノ角ゴ Pro W3" charset="-128"/>
              <a:cs typeface="Arial" pitchFamily="34" charset="0"/>
            </a:endParaRPr>
          </a:p>
          <a:p>
            <a:pPr marL="514350" indent="-514350">
              <a:buFont typeface="Wingdings 2"/>
              <a:buAutoNum type="arabicPeriod" startAt="4"/>
            </a:pPr>
            <a:r>
              <a:rPr lang="en-US" sz="2400" dirty="0">
                <a:effectLst/>
                <a:ea typeface="ヒラギノ角ゴ Pro W3" charset="-128"/>
                <a:cs typeface="Arial" pitchFamily="34" charset="0"/>
              </a:rPr>
              <a:t>Transcendence: </a:t>
            </a:r>
            <a:r>
              <a:rPr lang="en-US" sz="2400" dirty="0">
                <a:effectLst/>
                <a:cs typeface="Arial" pitchFamily="34" charset="0"/>
              </a:rPr>
              <a:t>Strengths that forge connections to the larger universe and thereby provide meaning</a:t>
            </a:r>
            <a:endParaRPr lang="en-US" sz="2400" dirty="0">
              <a:effectLst/>
              <a:ea typeface="ヒラギノ角ゴ Pro W3" charset="-128"/>
              <a:cs typeface="Arial" pitchFamily="34" charset="0"/>
            </a:endParaRPr>
          </a:p>
        </p:txBody>
      </p:sp>
    </p:spTree>
    <p:extLst>
      <p:ext uri="{BB962C8B-B14F-4D97-AF65-F5344CB8AC3E}">
        <p14:creationId xmlns:p14="http://schemas.microsoft.com/office/powerpoint/2010/main" val="35858928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close up of text on a white background&#10;&#10;Description generated with high confidence">
            <a:extLst>
              <a:ext uri="{FF2B5EF4-FFF2-40B4-BE49-F238E27FC236}">
                <a16:creationId xmlns:a16="http://schemas.microsoft.com/office/drawing/2014/main" id="{48B8467F-1712-4C43-B6C0-C353E184B466}"/>
              </a:ext>
            </a:extLst>
          </p:cNvPr>
          <p:cNvPicPr>
            <a:picLocks noChangeAspect="1"/>
          </p:cNvPicPr>
          <p:nvPr/>
        </p:nvPicPr>
        <p:blipFill>
          <a:blip r:embed="rId2"/>
          <a:stretch>
            <a:fillRect/>
          </a:stretch>
        </p:blipFill>
        <p:spPr>
          <a:xfrm>
            <a:off x="1333500" y="61912"/>
            <a:ext cx="9525000" cy="6734175"/>
          </a:xfrm>
          <a:prstGeom prst="rect">
            <a:avLst/>
          </a:prstGeom>
        </p:spPr>
      </p:pic>
    </p:spTree>
    <p:extLst>
      <p:ext uri="{BB962C8B-B14F-4D97-AF65-F5344CB8AC3E}">
        <p14:creationId xmlns:p14="http://schemas.microsoft.com/office/powerpoint/2010/main" val="983830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solidFill>
                  <a:schemeClr val="tx1"/>
                </a:solidFill>
                <a:effectLst/>
                <a:latin typeface="Arial" pitchFamily="34" charset="0"/>
              </a:rPr>
              <a:t>Signature Strengths Exercises</a:t>
            </a:r>
          </a:p>
        </p:txBody>
      </p:sp>
      <p:sp>
        <p:nvSpPr>
          <p:cNvPr id="547843" name="Rectangle 3"/>
          <p:cNvSpPr>
            <a:spLocks noGrp="1" noChangeArrowheads="1"/>
          </p:cNvSpPr>
          <p:nvPr>
            <p:ph idx="1"/>
          </p:nvPr>
        </p:nvSpPr>
        <p:spPr>
          <a:xfrm>
            <a:off x="963038" y="1524000"/>
            <a:ext cx="10136222" cy="5029200"/>
          </a:xfrm>
        </p:spPr>
        <p:txBody>
          <a:bodyPr>
            <a:normAutofit/>
          </a:bodyPr>
          <a:lstStyle/>
          <a:p>
            <a:pPr>
              <a:lnSpc>
                <a:spcPct val="120000"/>
              </a:lnSpc>
              <a:buClr>
                <a:schemeClr val="tx1"/>
              </a:buClr>
              <a:buSzPct val="100000"/>
              <a:buFont typeface="Arial" pitchFamily="34" charset="0"/>
              <a:buChar char="•"/>
            </a:pPr>
            <a:r>
              <a:rPr lang="en-US" sz="3200" dirty="0">
                <a:solidFill>
                  <a:schemeClr val="tx1"/>
                </a:solidFill>
                <a:effectLst/>
                <a:latin typeface="Arial" pitchFamily="34" charset="0"/>
                <a:cs typeface="Arial" pitchFamily="34" charset="0"/>
              </a:rPr>
              <a:t>Take one signature strength and for the following week use that strength in a new way, every day.</a:t>
            </a:r>
          </a:p>
          <a:p>
            <a:pPr>
              <a:lnSpc>
                <a:spcPct val="120000"/>
              </a:lnSpc>
              <a:buClr>
                <a:schemeClr val="tx1"/>
              </a:buClr>
              <a:buSzPct val="100000"/>
              <a:buFont typeface="Arial" pitchFamily="34" charset="0"/>
              <a:buChar char="•"/>
            </a:pPr>
            <a:r>
              <a:rPr lang="en-US" sz="3200" dirty="0">
                <a:effectLst/>
                <a:cs typeface="Arial" pitchFamily="34" charset="0"/>
              </a:rPr>
              <a:t>Create opportunities to experience positive emotions and develop skills around character strengths that serve as buffers to specific challenges of adolescents and young adults.</a:t>
            </a:r>
            <a:endParaRPr lang="en-US" sz="3200" dirty="0">
              <a:solidFill>
                <a:schemeClr val="tx1"/>
              </a:solidFill>
              <a:effectLst/>
              <a:latin typeface="Arial" pitchFamily="34" charset="0"/>
              <a:cs typeface="Arial" pitchFamily="34" charset="0"/>
            </a:endParaRPr>
          </a:p>
        </p:txBody>
      </p:sp>
      <p:sp>
        <p:nvSpPr>
          <p:cNvPr id="2" name="TextBox 1"/>
          <p:cNvSpPr txBox="1"/>
          <p:nvPr/>
        </p:nvSpPr>
        <p:spPr>
          <a:xfrm>
            <a:off x="1094352" y="5508997"/>
            <a:ext cx="9409889"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Peterson, C. (2006). </a:t>
            </a:r>
            <a:r>
              <a:rPr kumimoji="0" lang="en-US" sz="14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A primer in positive psychology</a:t>
            </a:r>
            <a:r>
              <a:rPr kumimoji="0" lang="en-US"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New York: Oxford University Press.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Seligman, M. E. P., Steen, T. A., Park, N., &amp; Peterson, C. (2005). Positive psychology progress: Empirical validation of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Interventions. </a:t>
            </a:r>
            <a:r>
              <a:rPr kumimoji="0" lang="en-US" sz="14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American Psychologist, 60</a:t>
            </a:r>
            <a:r>
              <a:rPr kumimoji="0" lang="en-US" sz="14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(5), 410-421.</a:t>
            </a:r>
          </a:p>
        </p:txBody>
      </p:sp>
    </p:spTree>
    <p:extLst>
      <p:ext uri="{BB962C8B-B14F-4D97-AF65-F5344CB8AC3E}">
        <p14:creationId xmlns:p14="http://schemas.microsoft.com/office/powerpoint/2010/main" val="191143330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862641" y="152401"/>
            <a:ext cx="10372805" cy="1055297"/>
          </a:xfrm>
        </p:spPr>
        <p:txBody>
          <a:bodyPr>
            <a:normAutofit/>
          </a:bodyPr>
          <a:lstStyle/>
          <a:p>
            <a:pPr algn="ctr" eaLnBrk="1" hangingPunct="1">
              <a:defRPr/>
            </a:pPr>
            <a:r>
              <a:rPr lang="en-US" sz="3600" dirty="0">
                <a:effectLst/>
              </a:rPr>
              <a:t>Character Strengths and Posttraumatic Growth</a:t>
            </a:r>
            <a:endParaRPr lang="en-US" sz="3600" dirty="0">
              <a:solidFill>
                <a:schemeClr val="tx1"/>
              </a:solidFill>
              <a:effectLst/>
            </a:endParaRPr>
          </a:p>
        </p:txBody>
      </p:sp>
      <p:sp>
        <p:nvSpPr>
          <p:cNvPr id="547843" name="Rectangle 3"/>
          <p:cNvSpPr>
            <a:spLocks noGrp="1" noChangeArrowheads="1"/>
          </p:cNvSpPr>
          <p:nvPr>
            <p:ph idx="1"/>
          </p:nvPr>
        </p:nvSpPr>
        <p:spPr>
          <a:xfrm>
            <a:off x="785003" y="1275333"/>
            <a:ext cx="10450443" cy="4685520"/>
          </a:xfrm>
        </p:spPr>
        <p:txBody>
          <a:bodyPr>
            <a:normAutofit fontScale="85000" lnSpcReduction="20000"/>
          </a:bodyPr>
          <a:lstStyle/>
          <a:p>
            <a:pPr marL="576072" indent="-457200">
              <a:lnSpc>
                <a:spcPct val="100000"/>
              </a:lnSpc>
              <a:buClr>
                <a:schemeClr val="tx1"/>
              </a:buClr>
              <a:buSzPct val="100000"/>
            </a:pPr>
            <a:r>
              <a:rPr lang="en-US" sz="2600" dirty="0">
                <a:effectLst/>
                <a:cs typeface="Arial" pitchFamily="34" charset="0"/>
              </a:rPr>
              <a:t>Character Strengths found to predict Posttraumatic Growth:</a:t>
            </a:r>
          </a:p>
          <a:p>
            <a:pPr marL="1033272" lvl="1" indent="-457200">
              <a:lnSpc>
                <a:spcPct val="100000"/>
              </a:lnSpc>
              <a:buClr>
                <a:schemeClr val="tx1"/>
              </a:buClr>
              <a:buSzPct val="100000"/>
            </a:pPr>
            <a:r>
              <a:rPr lang="en-US" sz="2400" dirty="0">
                <a:effectLst/>
                <a:cs typeface="Arial" pitchFamily="34" charset="0"/>
              </a:rPr>
              <a:t>Bravery</a:t>
            </a:r>
          </a:p>
          <a:p>
            <a:pPr marL="1033272" lvl="1" indent="-457200">
              <a:lnSpc>
                <a:spcPct val="100000"/>
              </a:lnSpc>
              <a:buClr>
                <a:schemeClr val="tx1"/>
              </a:buClr>
              <a:buSzPct val="100000"/>
            </a:pPr>
            <a:r>
              <a:rPr lang="en-US" sz="2400" dirty="0">
                <a:effectLst/>
                <a:cs typeface="Arial" pitchFamily="34" charset="0"/>
              </a:rPr>
              <a:t>Gratitude</a:t>
            </a:r>
          </a:p>
          <a:p>
            <a:pPr marL="1033272" lvl="1" indent="-457200">
              <a:lnSpc>
                <a:spcPct val="100000"/>
              </a:lnSpc>
              <a:buClr>
                <a:schemeClr val="tx1"/>
              </a:buClr>
              <a:buSzPct val="100000"/>
            </a:pPr>
            <a:r>
              <a:rPr lang="en-US" sz="2400" dirty="0">
                <a:effectLst/>
                <a:cs typeface="Arial" pitchFamily="34" charset="0"/>
              </a:rPr>
              <a:t>Hope</a:t>
            </a:r>
          </a:p>
          <a:p>
            <a:pPr marL="1033272" lvl="1" indent="-457200">
              <a:lnSpc>
                <a:spcPct val="100000"/>
              </a:lnSpc>
              <a:buClr>
                <a:schemeClr val="tx1"/>
              </a:buClr>
              <a:buSzPct val="100000"/>
            </a:pPr>
            <a:r>
              <a:rPr lang="en-US" sz="2400" dirty="0">
                <a:effectLst/>
                <a:cs typeface="Arial" pitchFamily="34" charset="0"/>
              </a:rPr>
              <a:t>Kindness</a:t>
            </a:r>
          </a:p>
          <a:p>
            <a:pPr marL="1033272" lvl="1" indent="-457200">
              <a:lnSpc>
                <a:spcPct val="100000"/>
              </a:lnSpc>
              <a:buClr>
                <a:schemeClr val="tx1"/>
              </a:buClr>
              <a:buSzPct val="100000"/>
            </a:pPr>
            <a:r>
              <a:rPr lang="en-US" sz="2400" dirty="0">
                <a:effectLst/>
                <a:cs typeface="Arial" pitchFamily="34" charset="0"/>
              </a:rPr>
              <a:t>Religiousness</a:t>
            </a:r>
          </a:p>
          <a:p>
            <a:pPr marL="576072" indent="-457200">
              <a:lnSpc>
                <a:spcPct val="100000"/>
              </a:lnSpc>
              <a:buClr>
                <a:schemeClr val="tx1"/>
              </a:buClr>
              <a:buSzPct val="100000"/>
            </a:pPr>
            <a:r>
              <a:rPr lang="en-US" sz="2600" dirty="0">
                <a:effectLst/>
                <a:cs typeface="Arial" pitchFamily="34" charset="0"/>
              </a:rPr>
              <a:t>Character Strengths found to be important mediators of success in situations characterized by significant cognitive, emotional, and physical challenges:</a:t>
            </a:r>
          </a:p>
          <a:p>
            <a:pPr marL="1033272" lvl="1" indent="-457200">
              <a:lnSpc>
                <a:spcPct val="100000"/>
              </a:lnSpc>
              <a:buClr>
                <a:schemeClr val="tx1"/>
              </a:buClr>
              <a:buSzPct val="100000"/>
            </a:pPr>
            <a:r>
              <a:rPr lang="en-US" sz="2300" dirty="0">
                <a:effectLst/>
                <a:cs typeface="Arial" pitchFamily="34" charset="0"/>
              </a:rPr>
              <a:t>Courage</a:t>
            </a:r>
          </a:p>
          <a:p>
            <a:pPr marL="1033272" lvl="1" indent="-457200">
              <a:lnSpc>
                <a:spcPct val="100000"/>
              </a:lnSpc>
              <a:buClr>
                <a:schemeClr val="tx1"/>
              </a:buClr>
              <a:buSzPct val="100000"/>
            </a:pPr>
            <a:r>
              <a:rPr lang="en-US" sz="2300" dirty="0">
                <a:effectLst/>
                <a:cs typeface="Arial" pitchFamily="34" charset="0"/>
              </a:rPr>
              <a:t>Honesty</a:t>
            </a:r>
          </a:p>
          <a:p>
            <a:pPr marL="1033272" lvl="1" indent="-457200">
              <a:lnSpc>
                <a:spcPct val="100000"/>
              </a:lnSpc>
              <a:buClr>
                <a:schemeClr val="tx1"/>
              </a:buClr>
              <a:buSzPct val="100000"/>
            </a:pPr>
            <a:r>
              <a:rPr lang="en-US" sz="2300" dirty="0">
                <a:effectLst/>
                <a:cs typeface="Arial" pitchFamily="34" charset="0"/>
              </a:rPr>
              <a:t>Leadership</a:t>
            </a:r>
          </a:p>
          <a:p>
            <a:pPr marL="1033272" lvl="1" indent="-457200">
              <a:lnSpc>
                <a:spcPct val="100000"/>
              </a:lnSpc>
              <a:buClr>
                <a:schemeClr val="tx1"/>
              </a:buClr>
              <a:buSzPct val="100000"/>
            </a:pPr>
            <a:r>
              <a:rPr lang="en-US" sz="2300" dirty="0">
                <a:effectLst/>
                <a:cs typeface="Arial" pitchFamily="34" charset="0"/>
              </a:rPr>
              <a:t>Optimism</a:t>
            </a:r>
          </a:p>
          <a:p>
            <a:pPr marL="1033272" lvl="1" indent="-457200">
              <a:lnSpc>
                <a:spcPct val="100000"/>
              </a:lnSpc>
              <a:buClr>
                <a:schemeClr val="tx1"/>
              </a:buClr>
              <a:buSzPct val="100000"/>
            </a:pPr>
            <a:r>
              <a:rPr lang="en-US" sz="2300" dirty="0">
                <a:effectLst/>
                <a:cs typeface="Arial" pitchFamily="34" charset="0"/>
              </a:rPr>
              <a:t>Self-regulation</a:t>
            </a:r>
          </a:p>
          <a:p>
            <a:pPr marL="1033272" lvl="1" indent="-457200">
              <a:lnSpc>
                <a:spcPct val="100000"/>
              </a:lnSpc>
              <a:buClr>
                <a:schemeClr val="tx1"/>
              </a:buClr>
              <a:buSzPct val="100000"/>
            </a:pPr>
            <a:r>
              <a:rPr lang="en-US" sz="2300" dirty="0">
                <a:effectLst/>
                <a:cs typeface="Arial" pitchFamily="34" charset="0"/>
              </a:rPr>
              <a:t>Teamwork </a:t>
            </a:r>
          </a:p>
        </p:txBody>
      </p:sp>
      <p:sp>
        <p:nvSpPr>
          <p:cNvPr id="4" name="TextBox 3"/>
          <p:cNvSpPr txBox="1"/>
          <p:nvPr/>
        </p:nvSpPr>
        <p:spPr>
          <a:xfrm>
            <a:off x="1063746" y="6028488"/>
            <a:ext cx="101717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Mathews, M. D. (2008). Positive psychology: Adaptation, leadership, and performance in exceptional circumstances. In P. A. Hancock &amp; J. L. </a:t>
            </a:r>
            <a:r>
              <a:rPr kumimoji="0" lang="en-US"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Szalma</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(Eds.), </a:t>
            </a:r>
            <a:r>
              <a:rPr kumimoji="0" lang="en-US" sz="12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Performance under stress </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(pp. 163-180). </a:t>
            </a:r>
            <a:r>
              <a:rPr kumimoji="0" lang="en-US"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Aldershot</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England: </a:t>
            </a:r>
            <a:r>
              <a:rPr kumimoji="0" lang="en-US" sz="1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Ashgate</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19828575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47843">
                                            <p:txEl>
                                              <p:pRg st="1" end="1"/>
                                            </p:txEl>
                                          </p:spTgt>
                                        </p:tgtEl>
                                        <p:attrNameLst>
                                          <p:attrName>style.visibility</p:attrName>
                                        </p:attrNameLst>
                                      </p:cBhvr>
                                      <p:to>
                                        <p:strVal val="visible"/>
                                      </p:to>
                                    </p:set>
                                    <p:animEffect transition="in" filter="wipe(left)">
                                      <p:cBhvr>
                                        <p:cTn id="10" dur="500"/>
                                        <p:tgtEl>
                                          <p:spTgt spid="54784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47843">
                                            <p:txEl>
                                              <p:pRg st="2" end="2"/>
                                            </p:txEl>
                                          </p:spTgt>
                                        </p:tgtEl>
                                        <p:attrNameLst>
                                          <p:attrName>style.visibility</p:attrName>
                                        </p:attrNameLst>
                                      </p:cBhvr>
                                      <p:to>
                                        <p:strVal val="visible"/>
                                      </p:to>
                                    </p:set>
                                    <p:animEffect transition="in" filter="wipe(left)">
                                      <p:cBhvr>
                                        <p:cTn id="13" dur="500"/>
                                        <p:tgtEl>
                                          <p:spTgt spid="54784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47843">
                                            <p:txEl>
                                              <p:pRg st="3" end="3"/>
                                            </p:txEl>
                                          </p:spTgt>
                                        </p:tgtEl>
                                        <p:attrNameLst>
                                          <p:attrName>style.visibility</p:attrName>
                                        </p:attrNameLst>
                                      </p:cBhvr>
                                      <p:to>
                                        <p:strVal val="visible"/>
                                      </p:to>
                                    </p:set>
                                    <p:animEffect transition="in" filter="wipe(left)">
                                      <p:cBhvr>
                                        <p:cTn id="16" dur="500"/>
                                        <p:tgtEl>
                                          <p:spTgt spid="54784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47843">
                                            <p:txEl>
                                              <p:pRg st="4" end="4"/>
                                            </p:txEl>
                                          </p:spTgt>
                                        </p:tgtEl>
                                        <p:attrNameLst>
                                          <p:attrName>style.visibility</p:attrName>
                                        </p:attrNameLst>
                                      </p:cBhvr>
                                      <p:to>
                                        <p:strVal val="visible"/>
                                      </p:to>
                                    </p:set>
                                    <p:animEffect transition="in" filter="wipe(left)">
                                      <p:cBhvr>
                                        <p:cTn id="19" dur="500"/>
                                        <p:tgtEl>
                                          <p:spTgt spid="54784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47843">
                                            <p:txEl>
                                              <p:pRg st="5" end="5"/>
                                            </p:txEl>
                                          </p:spTgt>
                                        </p:tgtEl>
                                        <p:attrNameLst>
                                          <p:attrName>style.visibility</p:attrName>
                                        </p:attrNameLst>
                                      </p:cBhvr>
                                      <p:to>
                                        <p:strVal val="visible"/>
                                      </p:to>
                                    </p:set>
                                    <p:animEffect transition="in" filter="wipe(left)">
                                      <p:cBhvr>
                                        <p:cTn id="22" dur="500"/>
                                        <p:tgtEl>
                                          <p:spTgt spid="54784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6" end="6"/>
                                            </p:txEl>
                                          </p:spTgt>
                                        </p:tgtEl>
                                        <p:attrNameLst>
                                          <p:attrName>style.visibility</p:attrName>
                                        </p:attrNameLst>
                                      </p:cBhvr>
                                      <p:to>
                                        <p:strVal val="visible"/>
                                      </p:to>
                                    </p:set>
                                    <p:animEffect transition="in" filter="wipe(left)">
                                      <p:cBhvr>
                                        <p:cTn id="27" dur="500"/>
                                        <p:tgtEl>
                                          <p:spTgt spid="547843">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47843">
                                            <p:txEl>
                                              <p:pRg st="7" end="7"/>
                                            </p:txEl>
                                          </p:spTgt>
                                        </p:tgtEl>
                                        <p:attrNameLst>
                                          <p:attrName>style.visibility</p:attrName>
                                        </p:attrNameLst>
                                      </p:cBhvr>
                                      <p:to>
                                        <p:strVal val="visible"/>
                                      </p:to>
                                    </p:set>
                                    <p:animEffect transition="in" filter="wipe(left)">
                                      <p:cBhvr>
                                        <p:cTn id="30" dur="500"/>
                                        <p:tgtEl>
                                          <p:spTgt spid="547843">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7843">
                                            <p:txEl>
                                              <p:pRg st="8" end="8"/>
                                            </p:txEl>
                                          </p:spTgt>
                                        </p:tgtEl>
                                        <p:attrNameLst>
                                          <p:attrName>style.visibility</p:attrName>
                                        </p:attrNameLst>
                                      </p:cBhvr>
                                      <p:to>
                                        <p:strVal val="visible"/>
                                      </p:to>
                                    </p:set>
                                    <p:animEffect transition="in" filter="wipe(left)">
                                      <p:cBhvr>
                                        <p:cTn id="33" dur="500"/>
                                        <p:tgtEl>
                                          <p:spTgt spid="547843">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47843">
                                            <p:txEl>
                                              <p:pRg st="9" end="9"/>
                                            </p:txEl>
                                          </p:spTgt>
                                        </p:tgtEl>
                                        <p:attrNameLst>
                                          <p:attrName>style.visibility</p:attrName>
                                        </p:attrNameLst>
                                      </p:cBhvr>
                                      <p:to>
                                        <p:strVal val="visible"/>
                                      </p:to>
                                    </p:set>
                                    <p:animEffect transition="in" filter="wipe(left)">
                                      <p:cBhvr>
                                        <p:cTn id="36" dur="500"/>
                                        <p:tgtEl>
                                          <p:spTgt spid="547843">
                                            <p:txEl>
                                              <p:pRg st="9" end="9"/>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47843">
                                            <p:txEl>
                                              <p:pRg st="10" end="10"/>
                                            </p:txEl>
                                          </p:spTgt>
                                        </p:tgtEl>
                                        <p:attrNameLst>
                                          <p:attrName>style.visibility</p:attrName>
                                        </p:attrNameLst>
                                      </p:cBhvr>
                                      <p:to>
                                        <p:strVal val="visible"/>
                                      </p:to>
                                    </p:set>
                                    <p:animEffect transition="in" filter="wipe(left)">
                                      <p:cBhvr>
                                        <p:cTn id="39" dur="500"/>
                                        <p:tgtEl>
                                          <p:spTgt spid="547843">
                                            <p:txEl>
                                              <p:pRg st="10" end="10"/>
                                            </p:tx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47843">
                                            <p:txEl>
                                              <p:pRg st="11" end="11"/>
                                            </p:txEl>
                                          </p:spTgt>
                                        </p:tgtEl>
                                        <p:attrNameLst>
                                          <p:attrName>style.visibility</p:attrName>
                                        </p:attrNameLst>
                                      </p:cBhvr>
                                      <p:to>
                                        <p:strVal val="visible"/>
                                      </p:to>
                                    </p:set>
                                    <p:animEffect transition="in" filter="wipe(left)">
                                      <p:cBhvr>
                                        <p:cTn id="42" dur="500"/>
                                        <p:tgtEl>
                                          <p:spTgt spid="547843">
                                            <p:txEl>
                                              <p:pRg st="11" end="11"/>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47843">
                                            <p:txEl>
                                              <p:pRg st="12" end="12"/>
                                            </p:txEl>
                                          </p:spTgt>
                                        </p:tgtEl>
                                        <p:attrNameLst>
                                          <p:attrName>style.visibility</p:attrName>
                                        </p:attrNameLst>
                                      </p:cBhvr>
                                      <p:to>
                                        <p:strVal val="visible"/>
                                      </p:to>
                                    </p:set>
                                    <p:animEffect transition="in" filter="wipe(left)">
                                      <p:cBhvr>
                                        <p:cTn id="45" dur="500"/>
                                        <p:tgtEl>
                                          <p:spTgt spid="547843">
                                            <p:txEl>
                                              <p:pRg st="12" end="12"/>
                                            </p:txEl>
                                          </p:spTgt>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862641" y="152401"/>
            <a:ext cx="10372805" cy="1055297"/>
          </a:xfrm>
        </p:spPr>
        <p:txBody>
          <a:bodyPr>
            <a:normAutofit/>
          </a:bodyPr>
          <a:lstStyle/>
          <a:p>
            <a:pPr algn="ctr" eaLnBrk="1" hangingPunct="1">
              <a:defRPr/>
            </a:pPr>
            <a:r>
              <a:rPr lang="en-US" sz="3600" dirty="0">
                <a:effectLst/>
              </a:rPr>
              <a:t>Character Strengths and Common Concerns</a:t>
            </a:r>
            <a:endParaRPr lang="en-US" sz="3600" dirty="0">
              <a:solidFill>
                <a:schemeClr val="tx1"/>
              </a:solidFill>
              <a:effectLst/>
            </a:endParaRPr>
          </a:p>
        </p:txBody>
      </p:sp>
      <p:graphicFrame>
        <p:nvGraphicFramePr>
          <p:cNvPr id="2" name="Content Placeholder 1"/>
          <p:cNvGraphicFramePr>
            <a:graphicFrameLocks noGrp="1"/>
          </p:cNvGraphicFramePr>
          <p:nvPr>
            <p:ph idx="1"/>
            <p:extLst/>
          </p:nvPr>
        </p:nvGraphicFramePr>
        <p:xfrm>
          <a:off x="784225" y="1274763"/>
          <a:ext cx="10450514" cy="4719320"/>
        </p:xfrm>
        <a:graphic>
          <a:graphicData uri="http://schemas.openxmlformats.org/drawingml/2006/table">
            <a:tbl>
              <a:tblPr firstRow="1" bandRow="1">
                <a:tableStyleId>{284E427A-3D55-4303-BF80-6455036E1DE7}</a:tableStyleId>
              </a:tblPr>
              <a:tblGrid>
                <a:gridCol w="5225257">
                  <a:extLst>
                    <a:ext uri="{9D8B030D-6E8A-4147-A177-3AD203B41FA5}">
                      <a16:colId xmlns:a16="http://schemas.microsoft.com/office/drawing/2014/main" val="20000"/>
                    </a:ext>
                  </a:extLst>
                </a:gridCol>
                <a:gridCol w="5225257">
                  <a:extLst>
                    <a:ext uri="{9D8B030D-6E8A-4147-A177-3AD203B41FA5}">
                      <a16:colId xmlns:a16="http://schemas.microsoft.com/office/drawing/2014/main" val="20001"/>
                    </a:ext>
                  </a:extLst>
                </a:gridCol>
              </a:tblGrid>
              <a:tr h="370840">
                <a:tc>
                  <a:txBody>
                    <a:bodyPr/>
                    <a:lstStyle/>
                    <a:p>
                      <a:pPr algn="ctr"/>
                      <a:r>
                        <a:rPr lang="en-US" b="0" dirty="0">
                          <a:solidFill>
                            <a:schemeClr val="bg1"/>
                          </a:solidFill>
                          <a:effectLst/>
                          <a:latin typeface="Arial" panose="020B0604020202020204" pitchFamily="34" charset="0"/>
                          <a:cs typeface="Arial" panose="020B0604020202020204" pitchFamily="34" charset="0"/>
                        </a:rPr>
                        <a:t>Presenting Problem</a:t>
                      </a:r>
                    </a:p>
                  </a:txBody>
                  <a:tcPr/>
                </a:tc>
                <a:tc>
                  <a:txBody>
                    <a:bodyPr/>
                    <a:lstStyle/>
                    <a:p>
                      <a:pPr algn="ctr"/>
                      <a:r>
                        <a:rPr lang="en-US" b="0" dirty="0">
                          <a:solidFill>
                            <a:schemeClr val="bg1"/>
                          </a:solidFill>
                          <a:effectLst/>
                          <a:latin typeface="Arial" panose="020B0604020202020204" pitchFamily="34" charset="0"/>
                          <a:cs typeface="Arial" panose="020B0604020202020204" pitchFamily="34" charset="0"/>
                        </a:rPr>
                        <a:t>Potential Character Strength Utilized</a:t>
                      </a:r>
                    </a:p>
                  </a:txBody>
                  <a:tcPr/>
                </a:tc>
                <a:extLst>
                  <a:ext uri="{0D108BD9-81ED-4DB2-BD59-A6C34878D82A}">
                    <a16:rowId xmlns:a16="http://schemas.microsoft.com/office/drawing/2014/main" val="10000"/>
                  </a:ext>
                </a:extLst>
              </a:tr>
              <a:tr h="370840">
                <a:tc>
                  <a:txBody>
                    <a:bodyPr/>
                    <a:lstStyle/>
                    <a:p>
                      <a:r>
                        <a:rPr lang="en-US" dirty="0">
                          <a:effectLst/>
                          <a:latin typeface="Arial" panose="020B0604020202020204" pitchFamily="34" charset="0"/>
                        </a:rPr>
                        <a:t>Effective prevention of depression relapse</a:t>
                      </a:r>
                    </a:p>
                  </a:txBody>
                  <a:tcPr/>
                </a:tc>
                <a:tc>
                  <a:txBody>
                    <a:bodyPr/>
                    <a:lstStyle/>
                    <a:p>
                      <a:r>
                        <a:rPr lang="en-US" dirty="0">
                          <a:effectLst/>
                          <a:latin typeface="Arial" panose="020B0604020202020204" pitchFamily="34" charset="0"/>
                        </a:rPr>
                        <a:t>Perspective,</a:t>
                      </a:r>
                      <a:r>
                        <a:rPr lang="en-US" baseline="0" dirty="0">
                          <a:effectLst/>
                          <a:latin typeface="Arial" panose="020B0604020202020204" pitchFamily="34" charset="0"/>
                        </a:rPr>
                        <a:t> Curiosity, Judgment, Spirituality</a:t>
                      </a:r>
                      <a:endParaRPr lang="en-US" dirty="0">
                        <a:effectLst/>
                        <a:latin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US" dirty="0">
                          <a:effectLst/>
                          <a:latin typeface="Arial" panose="020B0604020202020204" pitchFamily="34" charset="0"/>
                        </a:rPr>
                        <a:t>Residual depressive symptoms</a:t>
                      </a:r>
                    </a:p>
                  </a:txBody>
                  <a:tcPr/>
                </a:tc>
                <a:tc>
                  <a:txBody>
                    <a:bodyPr/>
                    <a:lstStyle/>
                    <a:p>
                      <a:r>
                        <a:rPr lang="en-US" dirty="0">
                          <a:effectLst/>
                          <a:latin typeface="Arial" panose="020B0604020202020204" pitchFamily="34" charset="0"/>
                        </a:rPr>
                        <a:t>Curiosity, Perseverance</a:t>
                      </a:r>
                    </a:p>
                  </a:txBody>
                  <a:tcPr/>
                </a:tc>
                <a:extLst>
                  <a:ext uri="{0D108BD9-81ED-4DB2-BD59-A6C34878D82A}">
                    <a16:rowId xmlns:a16="http://schemas.microsoft.com/office/drawing/2014/main" val="10002"/>
                  </a:ext>
                </a:extLst>
              </a:tr>
              <a:tr h="370840">
                <a:tc>
                  <a:txBody>
                    <a:bodyPr/>
                    <a:lstStyle/>
                    <a:p>
                      <a:r>
                        <a:rPr lang="en-US" dirty="0">
                          <a:effectLst/>
                          <a:latin typeface="Arial" panose="020B0604020202020204" pitchFamily="34" charset="0"/>
                        </a:rPr>
                        <a:t>Anxiety</a:t>
                      </a:r>
                    </a:p>
                  </a:txBody>
                  <a:tcPr/>
                </a:tc>
                <a:tc>
                  <a:txBody>
                    <a:bodyPr/>
                    <a:lstStyle/>
                    <a:p>
                      <a:r>
                        <a:rPr lang="en-US" dirty="0">
                          <a:effectLst/>
                          <a:latin typeface="Arial" panose="020B0604020202020204" pitchFamily="34" charset="0"/>
                        </a:rPr>
                        <a:t>Self-Regulation,</a:t>
                      </a:r>
                      <a:r>
                        <a:rPr lang="en-US" baseline="0" dirty="0">
                          <a:effectLst/>
                          <a:latin typeface="Arial" panose="020B0604020202020204" pitchFamily="34" charset="0"/>
                        </a:rPr>
                        <a:t> Bravery, Fairness, Curiosity</a:t>
                      </a:r>
                      <a:endParaRPr lang="en-US" dirty="0">
                        <a:effectLst/>
                        <a:latin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US" dirty="0">
                          <a:effectLst/>
                          <a:latin typeface="Arial" panose="020B0604020202020204" pitchFamily="34" charset="0"/>
                        </a:rPr>
                        <a:t>Body-image issues</a:t>
                      </a:r>
                    </a:p>
                  </a:txBody>
                  <a:tcPr/>
                </a:tc>
                <a:tc>
                  <a:txBody>
                    <a:bodyPr/>
                    <a:lstStyle/>
                    <a:p>
                      <a:r>
                        <a:rPr lang="en-US" dirty="0">
                          <a:effectLst/>
                          <a:latin typeface="Arial" panose="020B0604020202020204" pitchFamily="34" charset="0"/>
                        </a:rPr>
                        <a:t>Gratitude, Kindness</a:t>
                      </a:r>
                    </a:p>
                  </a:txBody>
                  <a:tcPr/>
                </a:tc>
                <a:extLst>
                  <a:ext uri="{0D108BD9-81ED-4DB2-BD59-A6C34878D82A}">
                    <a16:rowId xmlns:a16="http://schemas.microsoft.com/office/drawing/2014/main" val="10004"/>
                  </a:ext>
                </a:extLst>
              </a:tr>
              <a:tr h="370840">
                <a:tc>
                  <a:txBody>
                    <a:bodyPr/>
                    <a:lstStyle/>
                    <a:p>
                      <a:r>
                        <a:rPr lang="en-US" dirty="0">
                          <a:effectLst/>
                          <a:latin typeface="Arial" panose="020B0604020202020204" pitchFamily="34" charset="0"/>
                        </a:rPr>
                        <a:t>Drug Use</a:t>
                      </a:r>
                    </a:p>
                  </a:txBody>
                  <a:tcPr/>
                </a:tc>
                <a:tc>
                  <a:txBody>
                    <a:bodyPr/>
                    <a:lstStyle/>
                    <a:p>
                      <a:r>
                        <a:rPr lang="en-US" dirty="0">
                          <a:effectLst/>
                          <a:latin typeface="Arial" panose="020B0604020202020204" pitchFamily="34" charset="0"/>
                        </a:rPr>
                        <a:t>Self-Regulation,</a:t>
                      </a:r>
                      <a:r>
                        <a:rPr lang="en-US" baseline="0" dirty="0">
                          <a:effectLst/>
                          <a:latin typeface="Arial" panose="020B0604020202020204" pitchFamily="34" charset="0"/>
                        </a:rPr>
                        <a:t> Bravery</a:t>
                      </a:r>
                      <a:endParaRPr lang="en-US" dirty="0">
                        <a:effectLst/>
                        <a:latin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r>
                        <a:rPr lang="en-US" dirty="0">
                          <a:effectLst/>
                          <a:latin typeface="Arial" panose="020B0604020202020204" pitchFamily="34" charset="0"/>
                        </a:rPr>
                        <a:t>Trauma</a:t>
                      </a:r>
                    </a:p>
                  </a:txBody>
                  <a:tcPr/>
                </a:tc>
                <a:tc>
                  <a:txBody>
                    <a:bodyPr/>
                    <a:lstStyle/>
                    <a:p>
                      <a:r>
                        <a:rPr lang="en-US" dirty="0">
                          <a:effectLst/>
                          <a:latin typeface="Arial" panose="020B0604020202020204" pitchFamily="34" charset="0"/>
                        </a:rPr>
                        <a:t>Perseverance,</a:t>
                      </a:r>
                      <a:r>
                        <a:rPr lang="en-US" baseline="0" dirty="0">
                          <a:effectLst/>
                          <a:latin typeface="Arial" panose="020B0604020202020204" pitchFamily="34" charset="0"/>
                        </a:rPr>
                        <a:t> Bravery, Hope</a:t>
                      </a:r>
                      <a:endParaRPr lang="en-US" dirty="0">
                        <a:effectLst/>
                        <a:latin typeface="Arial" panose="020B0604020202020204" pitchFamily="34" charset="0"/>
                      </a:endParaRPr>
                    </a:p>
                  </a:txBody>
                  <a:tcPr/>
                </a:tc>
                <a:extLst>
                  <a:ext uri="{0D108BD9-81ED-4DB2-BD59-A6C34878D82A}">
                    <a16:rowId xmlns:a16="http://schemas.microsoft.com/office/drawing/2014/main" val="10006"/>
                  </a:ext>
                </a:extLst>
              </a:tr>
              <a:tr h="370840">
                <a:tc>
                  <a:txBody>
                    <a:bodyPr/>
                    <a:lstStyle/>
                    <a:p>
                      <a:r>
                        <a:rPr lang="en-US" dirty="0">
                          <a:effectLst/>
                          <a:latin typeface="Arial" panose="020B0604020202020204" pitchFamily="34" charset="0"/>
                        </a:rPr>
                        <a:t>Improved attention and working memory</a:t>
                      </a:r>
                    </a:p>
                  </a:txBody>
                  <a:tcPr/>
                </a:tc>
                <a:tc>
                  <a:txBody>
                    <a:bodyPr/>
                    <a:lstStyle/>
                    <a:p>
                      <a:r>
                        <a:rPr lang="en-US" dirty="0">
                          <a:effectLst/>
                          <a:latin typeface="Arial" panose="020B0604020202020204" pitchFamily="34" charset="0"/>
                        </a:rPr>
                        <a:t>Self-Regulation, Love of Learning</a:t>
                      </a:r>
                    </a:p>
                  </a:txBody>
                  <a:tcPr/>
                </a:tc>
                <a:extLst>
                  <a:ext uri="{0D108BD9-81ED-4DB2-BD59-A6C34878D82A}">
                    <a16:rowId xmlns:a16="http://schemas.microsoft.com/office/drawing/2014/main" val="10007"/>
                  </a:ext>
                </a:extLst>
              </a:tr>
              <a:tr h="640080">
                <a:tc>
                  <a:txBody>
                    <a:bodyPr/>
                    <a:lstStyle/>
                    <a:p>
                      <a:r>
                        <a:rPr lang="en-US" dirty="0">
                          <a:effectLst/>
                          <a:latin typeface="Arial" panose="020B0604020202020204" pitchFamily="34" charset="0"/>
                        </a:rPr>
                        <a:t>Reduced</a:t>
                      </a:r>
                      <a:r>
                        <a:rPr lang="en-US" baseline="0" dirty="0">
                          <a:effectLst/>
                          <a:latin typeface="Arial" panose="020B0604020202020204" pitchFamily="34" charset="0"/>
                        </a:rPr>
                        <a:t> anxiety; adaptive learning dealing with threat</a:t>
                      </a:r>
                      <a:endParaRPr lang="en-US" dirty="0">
                        <a:effectLst/>
                        <a:latin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Self-Regulation, Curiosity, Perspective</a:t>
                      </a:r>
                    </a:p>
                  </a:txBody>
                  <a:tcP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Improved romantic relationships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Love, Kindness, Social Intelligence</a:t>
                      </a:r>
                    </a:p>
                  </a:txBody>
                  <a:tcPr/>
                </a:tc>
                <a:extLst>
                  <a:ext uri="{0D108BD9-81ED-4DB2-BD59-A6C34878D82A}">
                    <a16:rowId xmlns:a16="http://schemas.microsoft.com/office/drawing/2014/main" val="1000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Decreased negative self-focused</a:t>
                      </a:r>
                      <a:r>
                        <a:rPr lang="en-US" baseline="0" dirty="0">
                          <a:effectLst/>
                          <a:latin typeface="Arial" panose="020B0604020202020204" pitchFamily="34" charset="0"/>
                        </a:rPr>
                        <a:t> attention</a:t>
                      </a:r>
                      <a:endParaRPr lang="en-US" dirty="0">
                        <a:effectLst/>
                        <a:latin typeface="Arial" panose="020B0604020202020204" pitchFamily="34" charset="0"/>
                      </a:endParaRPr>
                    </a:p>
                  </a:txBody>
                  <a:tcPr/>
                </a:tc>
                <a:tc>
                  <a:txBody>
                    <a:bodyPr/>
                    <a:lstStyle/>
                    <a:p>
                      <a:r>
                        <a:rPr lang="en-US" dirty="0">
                          <a:effectLst/>
                          <a:latin typeface="Arial" panose="020B0604020202020204" pitchFamily="34" charset="0"/>
                        </a:rPr>
                        <a:t>Zest, Humor</a:t>
                      </a:r>
                    </a:p>
                  </a:txBody>
                  <a:tcPr/>
                </a:tc>
                <a:extLst>
                  <a:ext uri="{0D108BD9-81ED-4DB2-BD59-A6C34878D82A}">
                    <a16:rowId xmlns:a16="http://schemas.microsoft.com/office/drawing/2014/main" val="1001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latin typeface="Arial" panose="020B0604020202020204" pitchFamily="34" charset="0"/>
                        </a:rPr>
                        <a:t>Decreased negative affect</a:t>
                      </a:r>
                    </a:p>
                  </a:txBody>
                  <a:tcPr/>
                </a:tc>
                <a:tc>
                  <a:txBody>
                    <a:bodyPr/>
                    <a:lstStyle/>
                    <a:p>
                      <a:r>
                        <a:rPr lang="en-US" dirty="0">
                          <a:effectLst/>
                          <a:latin typeface="Arial" panose="020B0604020202020204" pitchFamily="34" charset="0"/>
                        </a:rPr>
                        <a:t>Zest, Hope</a:t>
                      </a:r>
                    </a:p>
                  </a:txBody>
                  <a:tcPr/>
                </a:tc>
                <a:extLst>
                  <a:ext uri="{0D108BD9-81ED-4DB2-BD59-A6C34878D82A}">
                    <a16:rowId xmlns:a16="http://schemas.microsoft.com/office/drawing/2014/main" val="10011"/>
                  </a:ext>
                </a:extLst>
              </a:tr>
            </a:tbl>
          </a:graphicData>
        </a:graphic>
      </p:graphicFrame>
      <p:sp>
        <p:nvSpPr>
          <p:cNvPr id="7" name="Rectangle 6"/>
          <p:cNvSpPr/>
          <p:nvPr/>
        </p:nvSpPr>
        <p:spPr>
          <a:xfrm>
            <a:off x="862641" y="6229202"/>
            <a:ext cx="9480261"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Rashid, T. (2009). Positive interventions in clinical practice. </a:t>
            </a:r>
            <a:r>
              <a:rPr kumimoji="0" lang="en-US" sz="1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Journal of Clinical Psychology: In Session, 65</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 461-466.</a:t>
            </a:r>
          </a:p>
        </p:txBody>
      </p:sp>
    </p:spTree>
    <p:extLst>
      <p:ext uri="{BB962C8B-B14F-4D97-AF65-F5344CB8AC3E}">
        <p14:creationId xmlns:p14="http://schemas.microsoft.com/office/powerpoint/2010/main" val="86273548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effectLst/>
                <a:latin typeface="Arial" pitchFamily="34" charset="0"/>
              </a:rPr>
              <a:t>Language: </a:t>
            </a:r>
            <a:r>
              <a:rPr lang="en-US" sz="3600" dirty="0">
                <a:effectLst/>
                <a:latin typeface="Arial" pitchFamily="34" charset="0"/>
              </a:rPr>
              <a:t>The Costs of Negativity</a:t>
            </a:r>
          </a:p>
        </p:txBody>
      </p:sp>
      <p:sp>
        <p:nvSpPr>
          <p:cNvPr id="547843" name="Rectangle 3"/>
          <p:cNvSpPr>
            <a:spLocks noGrp="1" noChangeArrowheads="1"/>
          </p:cNvSpPr>
          <p:nvPr>
            <p:ph idx="1"/>
          </p:nvPr>
        </p:nvSpPr>
        <p:spPr>
          <a:xfrm>
            <a:off x="857250" y="1219200"/>
            <a:ext cx="10344150" cy="4572000"/>
          </a:xfrm>
        </p:spPr>
        <p:txBody>
          <a:bodyPr>
            <a:normAutofit fontScale="92500"/>
          </a:bodyPr>
          <a:lstStyle/>
          <a:p>
            <a:pPr>
              <a:buClrTx/>
              <a:buFont typeface="Arial" pitchFamily="34" charset="0"/>
              <a:buChar char="•"/>
            </a:pPr>
            <a:r>
              <a:rPr lang="en-US" sz="2800" dirty="0">
                <a:latin typeface="Arial" pitchFamily="34" charset="0"/>
                <a:cs typeface="Arial" pitchFamily="34" charset="0"/>
              </a:rPr>
              <a:t>Research shows that extensive discussions of problems and encouragement of </a:t>
            </a:r>
            <a:r>
              <a:rPr lang="en-US" altLang="en-US" sz="2800" dirty="0">
                <a:latin typeface="Arial" pitchFamily="34" charset="0"/>
                <a:cs typeface="Arial" pitchFamily="34" charset="0"/>
              </a:rPr>
              <a:t>‘‘</a:t>
            </a:r>
            <a:r>
              <a:rPr lang="en-US" sz="2800" dirty="0">
                <a:latin typeface="Arial" pitchFamily="34" charset="0"/>
                <a:cs typeface="Arial" pitchFamily="34" charset="0"/>
              </a:rPr>
              <a:t>problem talk,</a:t>
            </a:r>
            <a:r>
              <a:rPr lang="en-US" altLang="en-US" sz="2800" dirty="0">
                <a:latin typeface="Arial" pitchFamily="34" charset="0"/>
                <a:cs typeface="Arial" pitchFamily="34" charset="0"/>
              </a:rPr>
              <a:t>’’</a:t>
            </a:r>
            <a:r>
              <a:rPr lang="en-US" sz="2800" dirty="0">
                <a:latin typeface="Arial" pitchFamily="34" charset="0"/>
                <a:cs typeface="Arial" pitchFamily="34" charset="0"/>
              </a:rPr>
              <a:t> rehashing the details of problems, speculating about problems, and dwelling on negative affect in particular, leads to a signiﬁcant increase in the stress hormone cortisol, which predicts increased depression and anxiety over time. (Byrd-Craven, Geary, Rose, &amp; Ponzi, 2008)</a:t>
            </a:r>
          </a:p>
          <a:p>
            <a:pPr>
              <a:buFont typeface="Arial" pitchFamily="34" charset="0"/>
              <a:buChar char="•"/>
            </a:pPr>
            <a:r>
              <a:rPr lang="en-US" sz="2800" dirty="0">
                <a:latin typeface="Arial" pitchFamily="34" charset="0"/>
                <a:ea typeface="ヒラギノ角ゴ Pro W3" charset="-128"/>
                <a:cs typeface="Arial" pitchFamily="34" charset="0"/>
              </a:rPr>
              <a:t>People who are in a more positive mood are better liked by others and more open to new ideas and experiences. (Fredrickson, 1998)</a:t>
            </a:r>
            <a:endParaRPr lang="en-US" sz="2800" dirty="0">
              <a:latin typeface="Arial" pitchFamily="34" charset="0"/>
              <a:cs typeface="Arial" pitchFamily="34" charset="0"/>
            </a:endParaRPr>
          </a:p>
        </p:txBody>
      </p:sp>
      <p:sp>
        <p:nvSpPr>
          <p:cNvPr id="2" name="TextBox 1"/>
          <p:cNvSpPr txBox="1"/>
          <p:nvPr/>
        </p:nvSpPr>
        <p:spPr>
          <a:xfrm>
            <a:off x="1224280" y="5608320"/>
            <a:ext cx="92202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Byrd-Craven, J., Geary, D. C., Rose, A. J., &amp; Ponzi, D. (2008). Co-ruminating increase stress hormone levels in women.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Hormones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     and Behavior</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53, 489–492.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ヒラギノ角ゴ Pro W3" charset="-128"/>
                <a:cs typeface="Arial" pitchFamily="34" charset="0"/>
              </a:rPr>
              <a:t>Fredrickson, B. (1998). What good are positive emotions? </a:t>
            </a:r>
            <a:r>
              <a:rPr kumimoji="0" lang="en-US" sz="1200" b="0" i="1" u="none" strike="noStrike" kern="1200" cap="none" spc="0" normalizeH="0" baseline="0" noProof="0" dirty="0">
                <a:ln>
                  <a:noFill/>
                </a:ln>
                <a:solidFill>
                  <a:prstClr val="white"/>
                </a:solidFill>
                <a:effectLst/>
                <a:uLnTx/>
                <a:uFillTx/>
                <a:latin typeface="Arial" pitchFamily="34" charset="0"/>
                <a:ea typeface="ヒラギノ角ゴ Pro W3" charset="-128"/>
                <a:cs typeface="Arial" pitchFamily="34" charset="0"/>
              </a:rPr>
              <a:t>Review of General Psychology</a:t>
            </a:r>
            <a:r>
              <a:rPr kumimoji="0" lang="en-US" sz="1200" b="0" i="0" u="none" strike="noStrike" kern="1200" cap="none" spc="0" normalizeH="0" baseline="0" noProof="0" dirty="0">
                <a:ln>
                  <a:noFill/>
                </a:ln>
                <a:solidFill>
                  <a:prstClr val="white"/>
                </a:solidFill>
                <a:effectLst/>
                <a:uLnTx/>
                <a:uFillTx/>
                <a:latin typeface="Arial" pitchFamily="34" charset="0"/>
                <a:ea typeface="ヒラギノ角ゴ Pro W3" charset="-128"/>
                <a:cs typeface="Arial" pitchFamily="34" charset="0"/>
              </a:rPr>
              <a:t>, 2, 300-319.</a:t>
            </a:r>
          </a:p>
        </p:txBody>
      </p:sp>
    </p:spTree>
    <p:extLst>
      <p:ext uri="{BB962C8B-B14F-4D97-AF65-F5344CB8AC3E}">
        <p14:creationId xmlns:p14="http://schemas.microsoft.com/office/powerpoint/2010/main" val="41554684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295400" y="152401"/>
            <a:ext cx="9448800" cy="1235075"/>
          </a:xfrm>
        </p:spPr>
        <p:txBody>
          <a:bodyPr>
            <a:normAutofit/>
          </a:bodyPr>
          <a:lstStyle/>
          <a:p>
            <a:pPr algn="ctr" eaLnBrk="1" hangingPunct="1">
              <a:defRPr/>
            </a:pPr>
            <a:r>
              <a:rPr lang="en-US" sz="4000" dirty="0">
                <a:effectLst/>
                <a:latin typeface="Arial" pitchFamily="34" charset="0"/>
              </a:rPr>
              <a:t>Language: </a:t>
            </a:r>
            <a:r>
              <a:rPr lang="en-US" sz="3600" dirty="0">
                <a:effectLst/>
                <a:latin typeface="Arial" pitchFamily="34" charset="0"/>
              </a:rPr>
              <a:t>The Costs of Negativity </a:t>
            </a:r>
            <a:r>
              <a:rPr lang="en-US" sz="2800" dirty="0">
                <a:effectLst/>
                <a:latin typeface="Arial" pitchFamily="34" charset="0"/>
              </a:rPr>
              <a:t>(cont.)</a:t>
            </a:r>
            <a:endParaRPr lang="en-US" sz="3600" dirty="0">
              <a:effectLst/>
              <a:latin typeface="Arial" pitchFamily="34" charset="0"/>
            </a:endParaRPr>
          </a:p>
        </p:txBody>
      </p:sp>
      <p:sp>
        <p:nvSpPr>
          <p:cNvPr id="547843" name="Rectangle 3"/>
          <p:cNvSpPr>
            <a:spLocks noGrp="1" noChangeArrowheads="1"/>
          </p:cNvSpPr>
          <p:nvPr>
            <p:ph idx="1"/>
          </p:nvPr>
        </p:nvSpPr>
        <p:spPr>
          <a:xfrm>
            <a:off x="857250" y="1387476"/>
            <a:ext cx="10344150" cy="4403724"/>
          </a:xfrm>
        </p:spPr>
        <p:txBody>
          <a:bodyPr>
            <a:normAutofit/>
          </a:bodyPr>
          <a:lstStyle/>
          <a:p>
            <a:pPr>
              <a:lnSpc>
                <a:spcPct val="100000"/>
              </a:lnSpc>
              <a:buFont typeface="Arial" pitchFamily="34" charset="0"/>
              <a:buChar char="•"/>
            </a:pPr>
            <a:r>
              <a:rPr lang="en-US" dirty="0">
                <a:effectLst/>
                <a:latin typeface="Arial" pitchFamily="34" charset="0"/>
                <a:cs typeface="Arial" pitchFamily="34" charset="0"/>
              </a:rPr>
              <a:t>Recent studies by the University of Pennsylvania demonstrated a link between language used on social media (i.e., Facebook, Twitter, etc.) and heart disease—expressions of negative emotions such as anger, stress and fatigue in tweets were associated with higher heart disease risk. (</a:t>
            </a:r>
            <a:r>
              <a:rPr lang="da-DK" dirty="0">
                <a:effectLst/>
                <a:latin typeface="Arial" pitchFamily="34" charset="0"/>
                <a:cs typeface="Arial" pitchFamily="34" charset="0"/>
              </a:rPr>
              <a:t>Eichstaedt, et al., 2015a, 2015b)</a:t>
            </a:r>
            <a:endParaRPr lang="en-US" dirty="0">
              <a:effectLst/>
              <a:latin typeface="Arial" pitchFamily="34" charset="0"/>
              <a:cs typeface="Arial" pitchFamily="34" charset="0"/>
            </a:endParaRPr>
          </a:p>
          <a:p>
            <a:pPr>
              <a:lnSpc>
                <a:spcPct val="100000"/>
              </a:lnSpc>
              <a:buFont typeface="Arial" pitchFamily="34" charset="0"/>
              <a:buChar char="•"/>
            </a:pPr>
            <a:r>
              <a:rPr lang="en-US" dirty="0">
                <a:effectLst/>
                <a:latin typeface="Arial" pitchFamily="34" charset="0"/>
                <a:cs typeface="Arial" pitchFamily="34" charset="0"/>
              </a:rPr>
              <a:t>The same researchers also found that positive emotions like excitement and optimism were associated with lower risk of heart disease. (</a:t>
            </a:r>
            <a:r>
              <a:rPr lang="da-DK" dirty="0">
                <a:effectLst/>
                <a:latin typeface="Arial" pitchFamily="34" charset="0"/>
                <a:cs typeface="Arial" pitchFamily="34" charset="0"/>
              </a:rPr>
              <a:t>Eichstaedt, et al., 2015a, 2015b)</a:t>
            </a:r>
          </a:p>
          <a:p>
            <a:pPr>
              <a:lnSpc>
                <a:spcPct val="100000"/>
              </a:lnSpc>
              <a:buFont typeface="Arial" pitchFamily="34" charset="0"/>
              <a:buChar char="•"/>
            </a:pPr>
            <a:r>
              <a:rPr lang="en-US" dirty="0">
                <a:effectLst/>
                <a:latin typeface="Arial" pitchFamily="34" charset="0"/>
                <a:cs typeface="Arial" pitchFamily="34" charset="0"/>
              </a:rPr>
              <a:t>Ireland, Schwartz, Chen, Ungar, and </a:t>
            </a:r>
            <a:r>
              <a:rPr lang="en-US" dirty="0" err="1">
                <a:effectLst/>
                <a:latin typeface="Arial" pitchFamily="34" charset="0"/>
                <a:cs typeface="Arial" pitchFamily="34" charset="0"/>
              </a:rPr>
              <a:t>Albarracin</a:t>
            </a:r>
            <a:r>
              <a:rPr lang="en-US" dirty="0">
                <a:effectLst/>
                <a:latin typeface="Arial" pitchFamily="34" charset="0"/>
                <a:cs typeface="Arial" pitchFamily="34" charset="0"/>
              </a:rPr>
              <a:t> (2015) studied HIV prevalence and learned that sexually transmitted infection rates and references to risky behavior on Twitter were associated with higher HIV prevalence in all counties except those with high rates of future orientation. </a:t>
            </a:r>
          </a:p>
        </p:txBody>
      </p:sp>
      <p:sp>
        <p:nvSpPr>
          <p:cNvPr id="2" name="TextBox 1"/>
          <p:cNvSpPr txBox="1"/>
          <p:nvPr/>
        </p:nvSpPr>
        <p:spPr>
          <a:xfrm>
            <a:off x="990600" y="5084709"/>
            <a:ext cx="10210800"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Eichstaedt</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J. C., Schwartz, H. A., Kern, M. L., Park, G.,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Labarthe</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R., Merchant, R. M., Jha, S., Agrawal,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Dziurzynski</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L. A., Sap,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Weeg</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C., Larson, E. E., Ungar, L. H., &amp; Seligman, M. E. P. (2015a). Psychological language on Twitter predicts county-level heart disease mortality.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Psychological Science, Vol 26</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(2), 159-169.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Eichstaedt</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J. C., Schwartz, H. A., Kern, M . L.,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Labarthe</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L., Merchant, R.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M.,Jha</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S., Agrawal,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Dziurzynski</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L. A., Sap, M.,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Weeg</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C., Larson,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E. E., Ungar, L. H., &amp; Seligman, M. E. P. (2015b). Psychological language on Twitter predicts county-level heart disease mortality.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Psychological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     Science</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1-11.</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Ireland, M. E., Schwartz, H. A., Chen, Q., Ungar, L. H., &amp; </a:t>
            </a:r>
            <a:r>
              <a:rPr kumimoji="0" lang="en-US" sz="1200" b="0" i="0" u="none" strike="noStrike" kern="1200" cap="none" spc="0" normalizeH="0" baseline="0" noProof="0" dirty="0" err="1">
                <a:ln>
                  <a:noFill/>
                </a:ln>
                <a:solidFill>
                  <a:prstClr val="white"/>
                </a:solidFill>
                <a:effectLst/>
                <a:uLnTx/>
                <a:uFillTx/>
                <a:latin typeface="Arial" pitchFamily="34" charset="0"/>
                <a:ea typeface="+mn-ea"/>
                <a:cs typeface="Arial" pitchFamily="34" charset="0"/>
              </a:rPr>
              <a:t>Albarracin</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D. (2015). Future-oriented tweets predict lower county-level HIV prevalence in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the United States. </a:t>
            </a:r>
            <a:r>
              <a:rPr kumimoji="0" lang="en-US" sz="12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Health Psychology, 34</a:t>
            </a:r>
            <a:r>
              <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1252-1260.</a:t>
            </a:r>
          </a:p>
        </p:txBody>
      </p:sp>
    </p:spTree>
    <p:extLst>
      <p:ext uri="{BB962C8B-B14F-4D97-AF65-F5344CB8AC3E}">
        <p14:creationId xmlns:p14="http://schemas.microsoft.com/office/powerpoint/2010/main" val="34595679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58000"/>
          </a:xfrm>
          <a:prstGeom prst="rect">
            <a:avLst/>
          </a:prstGeom>
        </p:spPr>
      </p:pic>
      <p:sp>
        <p:nvSpPr>
          <p:cNvPr id="8" name="Rectangle 7"/>
          <p:cNvSpPr/>
          <p:nvPr/>
        </p:nvSpPr>
        <p:spPr>
          <a:xfrm>
            <a:off x="2000250" y="6200775"/>
            <a:ext cx="8039100"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TextBox 6"/>
          <p:cNvSpPr txBox="1"/>
          <p:nvPr/>
        </p:nvSpPr>
        <p:spPr>
          <a:xfrm>
            <a:off x="1647825" y="5843915"/>
            <a:ext cx="874395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Bertolino, B. (2015). </a:t>
            </a:r>
            <a:r>
              <a:rPr kumimoji="0" lang="en-US" sz="1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residential youth care worker in action: A collaborative, strengths-based approach</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New York: Routledge.</a:t>
            </a:r>
          </a:p>
        </p:txBody>
      </p:sp>
      <p:pic>
        <p:nvPicPr>
          <p:cNvPr id="5" name="Picture 4"/>
          <p:cNvPicPr>
            <a:picLocks noChangeAspect="1"/>
          </p:cNvPicPr>
          <p:nvPr/>
        </p:nvPicPr>
        <p:blipFill>
          <a:blip r:embed="rId3"/>
          <a:stretch>
            <a:fillRect/>
          </a:stretch>
        </p:blipFill>
        <p:spPr>
          <a:xfrm>
            <a:off x="-127590" y="-169758"/>
            <a:ext cx="12446306" cy="563163"/>
          </a:xfrm>
          <a:prstGeom prst="rect">
            <a:avLst/>
          </a:prstGeom>
        </p:spPr>
      </p:pic>
      <p:sp>
        <p:nvSpPr>
          <p:cNvPr id="9" name="Rectangle 8"/>
          <p:cNvSpPr/>
          <p:nvPr/>
        </p:nvSpPr>
        <p:spPr>
          <a:xfrm>
            <a:off x="-152400" y="316620"/>
            <a:ext cx="1649506" cy="6618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10" name="Rectangle 9"/>
          <p:cNvSpPr/>
          <p:nvPr/>
        </p:nvSpPr>
        <p:spPr>
          <a:xfrm>
            <a:off x="10845423" y="352521"/>
            <a:ext cx="1649506" cy="6582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2215553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12800" y="-1612"/>
            <a:ext cx="11379200" cy="6400800"/>
          </a:xfrm>
          <a:prstGeom prst="rect">
            <a:avLst/>
          </a:prstGeom>
        </p:spPr>
      </p:pic>
      <p:sp>
        <p:nvSpPr>
          <p:cNvPr id="4" name="Rectangle 3"/>
          <p:cNvSpPr/>
          <p:nvPr/>
        </p:nvSpPr>
        <p:spPr>
          <a:xfrm>
            <a:off x="1524000" y="5600700"/>
            <a:ext cx="9220200" cy="301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pic>
        <p:nvPicPr>
          <p:cNvPr id="2" name="Picture 1"/>
          <p:cNvPicPr>
            <a:picLocks noChangeAspect="1"/>
          </p:cNvPicPr>
          <p:nvPr/>
        </p:nvPicPr>
        <p:blipFill>
          <a:blip r:embed="rId3"/>
          <a:stretch>
            <a:fillRect/>
          </a:stretch>
        </p:blipFill>
        <p:spPr>
          <a:xfrm>
            <a:off x="-138222" y="-169758"/>
            <a:ext cx="12546418" cy="587770"/>
          </a:xfrm>
          <a:prstGeom prst="rect">
            <a:avLst/>
          </a:prstGeom>
        </p:spPr>
      </p:pic>
      <p:sp>
        <p:nvSpPr>
          <p:cNvPr id="5" name="Rectangle 4"/>
          <p:cNvSpPr/>
          <p:nvPr/>
        </p:nvSpPr>
        <p:spPr>
          <a:xfrm>
            <a:off x="383187" y="232618"/>
            <a:ext cx="1649506" cy="6410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Rectangle 6"/>
          <p:cNvSpPr/>
          <p:nvPr/>
        </p:nvSpPr>
        <p:spPr>
          <a:xfrm>
            <a:off x="10586795" y="89182"/>
            <a:ext cx="1649506" cy="6410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8" name="Rectangle 7"/>
          <p:cNvSpPr/>
          <p:nvPr/>
        </p:nvSpPr>
        <p:spPr>
          <a:xfrm>
            <a:off x="2076994" y="6143348"/>
            <a:ext cx="8791303" cy="423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6" name="TextBox 5"/>
          <p:cNvSpPr txBox="1"/>
          <p:nvPr/>
        </p:nvSpPr>
        <p:spPr>
          <a:xfrm>
            <a:off x="2858387" y="5802340"/>
            <a:ext cx="655142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Bertolino, B. (2015). </a:t>
            </a: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with children and adolescents in residential care: A strengths-based approach</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New York: Routledge.</a:t>
            </a:r>
          </a:p>
        </p:txBody>
      </p:sp>
    </p:spTree>
    <p:extLst>
      <p:ext uri="{BB962C8B-B14F-4D97-AF65-F5344CB8AC3E}">
        <p14:creationId xmlns:p14="http://schemas.microsoft.com/office/powerpoint/2010/main" val="1717358030"/>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dirty="0">
                <a:solidFill>
                  <a:schemeClr val="tx1"/>
                </a:solidFill>
                <a:effectLst/>
                <a:latin typeface="Arial" pitchFamily="34" charset="0"/>
              </a:rPr>
              <a:t>Gratitude Visit &amp; More</a:t>
            </a:r>
          </a:p>
        </p:txBody>
      </p:sp>
      <p:sp>
        <p:nvSpPr>
          <p:cNvPr id="547843" name="Rectangle 3"/>
          <p:cNvSpPr>
            <a:spLocks noGrp="1" noChangeArrowheads="1"/>
          </p:cNvSpPr>
          <p:nvPr>
            <p:ph idx="1"/>
          </p:nvPr>
        </p:nvSpPr>
        <p:spPr>
          <a:xfrm>
            <a:off x="733245" y="1387476"/>
            <a:ext cx="10291313" cy="5165724"/>
          </a:xfrm>
          <a:effectLst/>
        </p:spPr>
        <p:txBody>
          <a:bodyPr>
            <a:normAutofit/>
          </a:bodyPr>
          <a:lstStyle/>
          <a:p>
            <a:pPr marL="514350" indent="-514350">
              <a:lnSpc>
                <a:spcPct val="100000"/>
              </a:lnSpc>
              <a:buClr>
                <a:schemeClr val="tx1"/>
              </a:buClr>
              <a:buSzPct val="100000"/>
              <a:buFont typeface="+mj-lt"/>
              <a:buAutoNum type="arabicPeriod"/>
            </a:pPr>
            <a:r>
              <a:rPr lang="en-US" sz="2400" dirty="0">
                <a:effectLst/>
                <a:cs typeface="Arial" pitchFamily="34" charset="0"/>
              </a:rPr>
              <a:t>Think of someone who has done something important and wonderful for you, yet who has not been properly thanked.</a:t>
            </a:r>
          </a:p>
          <a:p>
            <a:pPr marL="514350" indent="-514350">
              <a:lnSpc>
                <a:spcPct val="100000"/>
              </a:lnSpc>
              <a:buClr>
                <a:schemeClr val="tx1"/>
              </a:buClr>
              <a:buSzPct val="100000"/>
              <a:buFont typeface="+mj-lt"/>
              <a:buAutoNum type="arabicPeriod"/>
            </a:pPr>
            <a:r>
              <a:rPr lang="en-US" sz="2400" dirty="0">
                <a:effectLst/>
                <a:cs typeface="Arial" pitchFamily="34" charset="0"/>
              </a:rPr>
              <a:t>Reflect on the benefits you received from this person, and write a letter expressing your gratitude for all he or she did for you.</a:t>
            </a:r>
          </a:p>
          <a:p>
            <a:pPr marL="514350" indent="-514350">
              <a:lnSpc>
                <a:spcPct val="100000"/>
              </a:lnSpc>
              <a:buClr>
                <a:schemeClr val="tx1"/>
              </a:buClr>
              <a:buSzPct val="100000"/>
              <a:buFont typeface="+mj-lt"/>
              <a:buAutoNum type="arabicPeriod"/>
            </a:pPr>
            <a:r>
              <a:rPr lang="en-US" sz="2400" dirty="0">
                <a:effectLst/>
                <a:cs typeface="Arial" pitchFamily="34" charset="0"/>
              </a:rPr>
              <a:t>The letter should be approximately 300 words. Rehearse the letter over and over until you know it by heart.</a:t>
            </a:r>
          </a:p>
          <a:p>
            <a:pPr marL="514350" indent="-514350">
              <a:lnSpc>
                <a:spcPct val="100000"/>
              </a:lnSpc>
              <a:buClr>
                <a:schemeClr val="tx1"/>
              </a:buClr>
              <a:buSzPct val="100000"/>
              <a:buFont typeface="+mj-lt"/>
              <a:buAutoNum type="arabicPeriod"/>
            </a:pPr>
            <a:r>
              <a:rPr lang="en-US" sz="2400" dirty="0">
                <a:effectLst/>
                <a:cs typeface="Arial" pitchFamily="34" charset="0"/>
              </a:rPr>
              <a:t>Arrange to deliver the letter personally, and spend some time with this person talking about what you wrote.</a:t>
            </a:r>
          </a:p>
          <a:p>
            <a:pPr>
              <a:lnSpc>
                <a:spcPct val="100000"/>
              </a:lnSpc>
              <a:buClr>
                <a:schemeClr val="tx1"/>
              </a:buClr>
              <a:buSzPct val="100000"/>
            </a:pPr>
            <a:r>
              <a:rPr lang="en-US" sz="2400" dirty="0">
                <a:effectLst/>
                <a:cs typeface="Arial" pitchFamily="34" charset="0"/>
              </a:rPr>
              <a:t>Modify the exercise for adolescents and young adults.</a:t>
            </a:r>
          </a:p>
          <a:p>
            <a:pPr>
              <a:lnSpc>
                <a:spcPct val="100000"/>
              </a:lnSpc>
              <a:buClr>
                <a:schemeClr val="tx1"/>
              </a:buClr>
              <a:buSzPct val="100000"/>
            </a:pPr>
            <a:r>
              <a:rPr lang="en-US" sz="2400" dirty="0">
                <a:effectLst/>
                <a:cs typeface="Arial" pitchFamily="34" charset="0"/>
              </a:rPr>
              <a:t>Further examples: Journals; Diaries; Post-its; Bulletin or Poster Boards</a:t>
            </a:r>
          </a:p>
          <a:p>
            <a:pPr>
              <a:lnSpc>
                <a:spcPct val="100000"/>
              </a:lnSpc>
              <a:buClr>
                <a:schemeClr val="tx1"/>
              </a:buClr>
              <a:buSzPct val="100000"/>
            </a:pPr>
            <a:r>
              <a:rPr lang="en-US" sz="2400" dirty="0">
                <a:effectLst/>
                <a:cs typeface="Arial" pitchFamily="34" charset="0"/>
              </a:rPr>
              <a:t>Can be private or public expressions</a:t>
            </a:r>
          </a:p>
          <a:p>
            <a:pPr>
              <a:lnSpc>
                <a:spcPct val="100000"/>
              </a:lnSpc>
              <a:buClr>
                <a:schemeClr val="tx1"/>
              </a:buClr>
              <a:buSzPct val="100000"/>
            </a:pPr>
            <a:endParaRPr lang="en-US" sz="2800" dirty="0">
              <a:effectLst/>
              <a:cs typeface="Arial" pitchFamily="34" charset="0"/>
            </a:endParaRPr>
          </a:p>
        </p:txBody>
      </p:sp>
    </p:spTree>
    <p:extLst>
      <p:ext uri="{BB962C8B-B14F-4D97-AF65-F5344CB8AC3E}">
        <p14:creationId xmlns:p14="http://schemas.microsoft.com/office/powerpoint/2010/main" val="451901203"/>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47843">
                                            <p:txEl>
                                              <p:pRg st="6" end="6"/>
                                            </p:txEl>
                                          </p:spTgt>
                                        </p:tgtEl>
                                        <p:attrNameLst>
                                          <p:attrName>style.visibility</p:attrName>
                                        </p:attrNameLst>
                                      </p:cBhvr>
                                      <p:to>
                                        <p:strVal val="visible"/>
                                      </p:to>
                                    </p:set>
                                    <p:animEffect transition="in" filter="wipe(left)">
                                      <p:cBhvr>
                                        <p:cTn id="37" dur="500"/>
                                        <p:tgtEl>
                                          <p:spTgt spid="547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981200" y="184665"/>
            <a:ext cx="8229600" cy="1312831"/>
          </a:xfrm>
        </p:spPr>
        <p:txBody>
          <a:bodyPr>
            <a:normAutofit/>
          </a:bodyPr>
          <a:lstStyle/>
          <a:p>
            <a:pPr algn="ctr">
              <a:defRPr/>
            </a:pPr>
            <a:r>
              <a:rPr lang="en-US" sz="4000" dirty="0">
                <a:solidFill>
                  <a:schemeClr val="tx1"/>
                </a:solidFill>
                <a:effectLst/>
                <a:latin typeface="Arial" pitchFamily="34" charset="0"/>
                <a:cs typeface="Arial" pitchFamily="34" charset="0"/>
              </a:rPr>
              <a:t>The Therapeutic Bias</a:t>
            </a:r>
          </a:p>
        </p:txBody>
      </p:sp>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white"/>
              </a:solidFill>
            </a:endParaRPr>
          </a:p>
        </p:txBody>
      </p:sp>
      <p:sp>
        <p:nvSpPr>
          <p:cNvPr id="5" name="Rectangle 4"/>
          <p:cNvSpPr/>
          <p:nvPr/>
        </p:nvSpPr>
        <p:spPr>
          <a:xfrm>
            <a:off x="595521" y="1546768"/>
            <a:ext cx="7308401" cy="4524315"/>
          </a:xfrm>
          <a:prstGeom prst="rect">
            <a:avLst/>
          </a:prstGeom>
        </p:spPr>
        <p:txBody>
          <a:bodyPr wrap="square">
            <a:spAutoFit/>
          </a:bodyPr>
          <a:lstStyle/>
          <a:p>
            <a:pPr marL="457200" indent="-457200">
              <a:buFont typeface="Arial" panose="020B0604020202020204" pitchFamily="34" charset="0"/>
              <a:buChar char="•"/>
            </a:pPr>
            <a:r>
              <a:rPr lang="en-US" sz="2400" dirty="0">
                <a:solidFill>
                  <a:prstClr val="white"/>
                </a:solidFill>
                <a:latin typeface="Arial" pitchFamily="34" charset="0"/>
                <a:ea typeface="ヒラギノ角ゴ Pro W3" charset="-128"/>
                <a:cs typeface="Arial" pitchFamily="34" charset="0"/>
              </a:rPr>
              <a:t>Freud thought the best we could hope was </a:t>
            </a:r>
            <a:r>
              <a:rPr lang="en-US" altLang="en-US" sz="2400" dirty="0">
                <a:solidFill>
                  <a:prstClr val="white"/>
                </a:solidFill>
                <a:latin typeface="Arial" pitchFamily="34" charset="0"/>
                <a:ea typeface="ヒラギノ角ゴ Pro W3" charset="-128"/>
                <a:cs typeface="Arial" pitchFamily="34" charset="0"/>
              </a:rPr>
              <a:t>“</a:t>
            </a:r>
            <a:r>
              <a:rPr lang="en-US" sz="2400" dirty="0">
                <a:solidFill>
                  <a:prstClr val="white"/>
                </a:solidFill>
                <a:latin typeface="Arial" pitchFamily="34" charset="0"/>
                <a:ea typeface="ヒラギノ角ゴ Pro W3" charset="-128"/>
                <a:cs typeface="Arial" pitchFamily="34" charset="0"/>
              </a:rPr>
              <a:t>ordinary misery</a:t>
            </a:r>
            <a:r>
              <a:rPr lang="en-US" altLang="en-US" sz="2400" dirty="0">
                <a:solidFill>
                  <a:prstClr val="white"/>
                </a:solidFill>
                <a:latin typeface="Arial" pitchFamily="34" charset="0"/>
                <a:ea typeface="ヒラギノ角ゴ Pro W3" charset="-128"/>
                <a:cs typeface="Arial" pitchFamily="34" charset="0"/>
              </a:rPr>
              <a:t>” and </a:t>
            </a:r>
            <a:r>
              <a:rPr lang="en-US" sz="2400" dirty="0">
                <a:solidFill>
                  <a:prstClr val="white"/>
                </a:solidFill>
                <a:latin typeface="Arial" pitchFamily="34" charset="0"/>
                <a:ea typeface="ヒラギノ角ゴ Pro W3" charset="-128"/>
                <a:cs typeface="Arial" pitchFamily="34" charset="0"/>
              </a:rPr>
              <a:t>questioned the search for happiness.</a:t>
            </a:r>
          </a:p>
          <a:p>
            <a:pPr marL="457200" indent="-457200">
              <a:buFont typeface="Arial" panose="020B0604020202020204" pitchFamily="34" charset="0"/>
              <a:buChar char="•"/>
            </a:pPr>
            <a:r>
              <a:rPr lang="en-US" sz="2400" dirty="0">
                <a:solidFill>
                  <a:prstClr val="white"/>
                </a:solidFill>
                <a:latin typeface="Arial" pitchFamily="34" charset="0"/>
                <a:ea typeface="ヒラギノ角ゴ Pro W3" charset="-128"/>
                <a:cs typeface="Arial" pitchFamily="34" charset="0"/>
              </a:rPr>
              <a:t>As a field, we have emphasized and focused predominantly on client pathology and problems.</a:t>
            </a:r>
          </a:p>
          <a:p>
            <a:pPr marL="457200" indent="-457200">
              <a:buFont typeface="Arial" panose="020B0604020202020204" pitchFamily="34" charset="0"/>
              <a:buChar char="•"/>
            </a:pPr>
            <a:r>
              <a:rPr lang="en-US" sz="2400" dirty="0">
                <a:solidFill>
                  <a:prstClr val="white"/>
                </a:solidFill>
                <a:latin typeface="Arial" pitchFamily="34" charset="0"/>
                <a:ea typeface="ヒラギノ角ゴ Pro W3" charset="-128"/>
                <a:cs typeface="Arial" pitchFamily="34" charset="0"/>
              </a:rPr>
              <a:t>Until recently, psychological publications and studies dealing with negative states outnumber those examining positive states by a ratio of 21 to 1.</a:t>
            </a:r>
          </a:p>
          <a:p>
            <a:pPr marL="457200" indent="-457200">
              <a:buFont typeface="Arial" panose="020B0604020202020204" pitchFamily="34" charset="0"/>
              <a:buChar char="•"/>
            </a:pPr>
            <a:r>
              <a:rPr lang="en-US" sz="2400" dirty="0">
                <a:solidFill>
                  <a:prstClr val="white"/>
                </a:solidFill>
                <a:latin typeface="Arial" pitchFamily="34" charset="0"/>
                <a:ea typeface="ヒラギノ角ゴ Pro W3" charset="-128"/>
                <a:cs typeface="Arial" pitchFamily="34" charset="0"/>
              </a:rPr>
              <a:t>The bias of both psychology and psychotherapy has been to get people back to “zero.”</a:t>
            </a:r>
          </a:p>
          <a:p>
            <a:pPr marL="457200" indent="-457200">
              <a:buFont typeface="Arial" panose="020B0604020202020204" pitchFamily="34" charset="0"/>
              <a:buChar char="•"/>
            </a:pPr>
            <a:r>
              <a:rPr lang="en-US" sz="2400" dirty="0">
                <a:solidFill>
                  <a:prstClr val="white"/>
                </a:solidFill>
                <a:latin typeface="Arial" pitchFamily="34" charset="0"/>
                <a:ea typeface="ヒラギノ角ゴ Pro W3" charset="-128"/>
                <a:cs typeface="Arial" pitchFamily="34" charset="0"/>
              </a:rPr>
              <a:t>A result has been the “empty person.”</a:t>
            </a:r>
          </a:p>
        </p:txBody>
      </p:sp>
      <p:pic>
        <p:nvPicPr>
          <p:cNvPr id="2" name="Picture 1"/>
          <p:cNvPicPr>
            <a:picLocks noChangeAspect="1"/>
          </p:cNvPicPr>
          <p:nvPr/>
        </p:nvPicPr>
        <p:blipFill>
          <a:blip r:embed="rId3"/>
          <a:stretch>
            <a:fillRect/>
          </a:stretch>
        </p:blipFill>
        <p:spPr>
          <a:xfrm>
            <a:off x="8770047" y="1725734"/>
            <a:ext cx="2688336" cy="3840480"/>
          </a:xfrm>
          <a:prstGeom prst="rect">
            <a:avLst/>
          </a:prstGeom>
        </p:spPr>
      </p:pic>
    </p:spTree>
    <p:extLst>
      <p:ext uri="{BB962C8B-B14F-4D97-AF65-F5344CB8AC3E}">
        <p14:creationId xmlns:p14="http://schemas.microsoft.com/office/powerpoint/2010/main" val="1669243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743200" y="152400"/>
            <a:ext cx="6172200" cy="955040"/>
          </a:xfrm>
        </p:spPr>
        <p:txBody>
          <a:bodyPr>
            <a:normAutofit/>
          </a:bodyPr>
          <a:lstStyle/>
          <a:p>
            <a:pPr algn="ctr" eaLnBrk="1" hangingPunct="1">
              <a:defRPr/>
            </a:pPr>
            <a:r>
              <a:rPr lang="en-US" sz="4000" dirty="0">
                <a:effectLst/>
                <a:latin typeface="Arial" pitchFamily="34" charset="0"/>
              </a:rPr>
              <a:t>Altruism </a:t>
            </a:r>
          </a:p>
        </p:txBody>
      </p:sp>
      <p:sp>
        <p:nvSpPr>
          <p:cNvPr id="547843" name="Rectangle 3"/>
          <p:cNvSpPr>
            <a:spLocks noGrp="1" noChangeArrowheads="1"/>
          </p:cNvSpPr>
          <p:nvPr>
            <p:ph idx="1"/>
          </p:nvPr>
        </p:nvSpPr>
        <p:spPr>
          <a:xfrm>
            <a:off x="685800" y="1209040"/>
            <a:ext cx="10286999" cy="5039360"/>
          </a:xfrm>
          <a:effectLst/>
        </p:spPr>
        <p:txBody>
          <a:bodyPr>
            <a:noAutofit/>
          </a:bodyPr>
          <a:lstStyle/>
          <a:p>
            <a:pPr marL="432054">
              <a:lnSpc>
                <a:spcPct val="100000"/>
              </a:lnSpc>
              <a:spcBef>
                <a:spcPts val="300"/>
              </a:spcBef>
              <a:spcAft>
                <a:spcPts val="300"/>
              </a:spcAft>
              <a:buSzPct val="100000"/>
            </a:pPr>
            <a:r>
              <a:rPr lang="en-US" sz="2200" u="sng" dirty="0">
                <a:latin typeface="Arial" panose="020B0604020202020204" pitchFamily="34" charset="0"/>
                <a:cs typeface="Arial" panose="020B0604020202020204" pitchFamily="34" charset="0"/>
              </a:rPr>
              <a:t>Random acts of kindness</a:t>
            </a:r>
            <a:r>
              <a:rPr lang="en-US" sz="2200" dirty="0">
                <a:latin typeface="Arial" panose="020B0604020202020204" pitchFamily="34" charset="0"/>
                <a:cs typeface="Arial" panose="020B0604020202020204" pitchFamily="34" charset="0"/>
              </a:rPr>
              <a:t>: Feel happier by doing things for others.</a:t>
            </a:r>
          </a:p>
          <a:p>
            <a:pPr marL="432054">
              <a:lnSpc>
                <a:spcPct val="100000"/>
              </a:lnSpc>
              <a:spcBef>
                <a:spcPts val="300"/>
              </a:spcBef>
              <a:spcAft>
                <a:spcPts val="300"/>
              </a:spcAft>
              <a:buSzPct val="100000"/>
            </a:pPr>
            <a:r>
              <a:rPr lang="en-US" sz="2200" u="sng" dirty="0">
                <a:latin typeface="Arial" panose="020B0604020202020204" pitchFamily="34" charset="0"/>
                <a:cs typeface="Arial" panose="020B0604020202020204" pitchFamily="34" charset="0"/>
              </a:rPr>
              <a:t>Put a human face on suffering</a:t>
            </a:r>
            <a:r>
              <a:rPr lang="en-US" sz="2200" dirty="0">
                <a:latin typeface="Arial" panose="020B0604020202020204" pitchFamily="34" charset="0"/>
                <a:cs typeface="Arial" panose="020B0604020202020204" pitchFamily="34" charset="0"/>
              </a:rPr>
              <a:t>: When reading or watching the news, look for profiles of specific individuals and try to imagine what their lives have been like.</a:t>
            </a:r>
          </a:p>
          <a:p>
            <a:pPr marL="432054">
              <a:lnSpc>
                <a:spcPct val="100000"/>
              </a:lnSpc>
              <a:spcBef>
                <a:spcPts val="300"/>
              </a:spcBef>
              <a:spcAft>
                <a:spcPts val="300"/>
              </a:spcAft>
              <a:buSzPct val="100000"/>
            </a:pPr>
            <a:r>
              <a:rPr lang="en-US" sz="2200" u="sng" dirty="0">
                <a:latin typeface="Arial" panose="020B0604020202020204" pitchFamily="34" charset="0"/>
                <a:cs typeface="Arial" panose="020B0604020202020204" pitchFamily="34" charset="0"/>
              </a:rPr>
              <a:t>Give thanks</a:t>
            </a:r>
            <a:r>
              <a:rPr lang="en-US" sz="2200" dirty="0">
                <a:latin typeface="Arial" panose="020B0604020202020204" pitchFamily="34" charset="0"/>
                <a:cs typeface="Arial" panose="020B0604020202020204" pitchFamily="34" charset="0"/>
              </a:rPr>
              <a:t>: Grateful people are more generous, perhaps because they’re paying forward the gifts they appreciate receiving from others. Receiving gratitude can also encourage altruism.</a:t>
            </a:r>
          </a:p>
          <a:p>
            <a:pPr marL="432054">
              <a:lnSpc>
                <a:spcPct val="100000"/>
              </a:lnSpc>
              <a:spcBef>
                <a:spcPts val="300"/>
              </a:spcBef>
              <a:spcAft>
                <a:spcPts val="300"/>
              </a:spcAft>
              <a:buSzPct val="100000"/>
            </a:pPr>
            <a:r>
              <a:rPr lang="en-US" sz="2200" u="sng" dirty="0">
                <a:latin typeface="Arial" panose="020B0604020202020204" pitchFamily="34" charset="0"/>
                <a:cs typeface="Arial" panose="020B0604020202020204" pitchFamily="34" charset="0"/>
              </a:rPr>
              <a:t>Lead by example</a:t>
            </a:r>
            <a:r>
              <a:rPr lang="en-US" sz="2200" dirty="0">
                <a:latin typeface="Arial" panose="020B0604020202020204" pitchFamily="34" charset="0"/>
                <a:cs typeface="Arial" panose="020B0604020202020204" pitchFamily="34" charset="0"/>
              </a:rPr>
              <a:t>: Reading about extraordinary acts of kindness makes people more generous, perhaps because they experience the warm, uplifting feelings psychologists call “elevation.” But people who consistently </a:t>
            </a:r>
            <a:r>
              <a:rPr lang="en-US" sz="2200" i="1" dirty="0">
                <a:latin typeface="Arial" panose="020B0604020202020204" pitchFamily="34" charset="0"/>
                <a:cs typeface="Arial" panose="020B0604020202020204" pitchFamily="34" charset="0"/>
              </a:rPr>
              <a:t>display</a:t>
            </a:r>
            <a:r>
              <a:rPr lang="en-US" sz="2200" dirty="0">
                <a:latin typeface="Arial" panose="020B0604020202020204" pitchFamily="34" charset="0"/>
                <a:cs typeface="Arial" panose="020B0604020202020204" pitchFamily="34" charset="0"/>
              </a:rPr>
              <a:t> altruism are encouraging others to follow suit. Research suggests altruistic children have parents or other caregivers who deliberately model helpful behavior or stress altruistic values.</a:t>
            </a:r>
          </a:p>
        </p:txBody>
      </p:sp>
    </p:spTree>
    <p:extLst>
      <p:ext uri="{BB962C8B-B14F-4D97-AF65-F5344CB8AC3E}">
        <p14:creationId xmlns:p14="http://schemas.microsoft.com/office/powerpoint/2010/main" val="11931557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743200" y="228600"/>
            <a:ext cx="6686956" cy="1066800"/>
          </a:xfrm>
        </p:spPr>
        <p:txBody>
          <a:bodyPr>
            <a:normAutofit/>
          </a:bodyPr>
          <a:lstStyle/>
          <a:p>
            <a:pPr algn="ctr" eaLnBrk="1" hangingPunct="1">
              <a:defRPr/>
            </a:pPr>
            <a:r>
              <a:rPr lang="en-US" sz="4000" dirty="0">
                <a:effectLst/>
                <a:latin typeface="Arial" pitchFamily="34" charset="0"/>
              </a:rPr>
              <a:t>Volunteering</a:t>
            </a:r>
          </a:p>
        </p:txBody>
      </p:sp>
      <p:sp>
        <p:nvSpPr>
          <p:cNvPr id="547843" name="Rectangle 3"/>
          <p:cNvSpPr>
            <a:spLocks noGrp="1" noChangeArrowheads="1"/>
          </p:cNvSpPr>
          <p:nvPr>
            <p:ph idx="1"/>
          </p:nvPr>
        </p:nvSpPr>
        <p:spPr>
          <a:xfrm>
            <a:off x="838200" y="1295400"/>
            <a:ext cx="9982199" cy="4572000"/>
          </a:xfrm>
          <a:effectLst/>
        </p:spPr>
        <p:txBody>
          <a:bodyPr>
            <a:normAutofit fontScale="77500" lnSpcReduction="20000"/>
          </a:bodyPr>
          <a:lstStyle/>
          <a:p>
            <a:pPr marL="203454" indent="0">
              <a:spcBef>
                <a:spcPts val="600"/>
              </a:spcBef>
              <a:spcAft>
                <a:spcPts val="600"/>
              </a:spcAft>
              <a:buSzPct val="100000"/>
              <a:buNone/>
            </a:pPr>
            <a:r>
              <a:rPr lang="en-US" sz="3100" dirty="0">
                <a:effectLst/>
                <a:cs typeface="Arial" panose="020B0604020202020204" pitchFamily="34" charset="0"/>
              </a:rPr>
              <a:t>Volunteering has been shown to dramatically increase well-being and reduce both depression and anxiety.</a:t>
            </a:r>
          </a:p>
          <a:p>
            <a:pPr marL="717804" indent="-514350">
              <a:spcBef>
                <a:spcPts val="600"/>
              </a:spcBef>
              <a:spcAft>
                <a:spcPts val="600"/>
              </a:spcAft>
              <a:buSzPct val="100000"/>
              <a:buFont typeface="+mj-lt"/>
              <a:buAutoNum type="arabicPeriod"/>
            </a:pPr>
            <a:r>
              <a:rPr lang="en-US" sz="2800" dirty="0">
                <a:effectLst/>
                <a:latin typeface="Arial" panose="020B0604020202020204" pitchFamily="34" charset="0"/>
                <a:cs typeface="Arial" panose="020B0604020202020204" pitchFamily="34" charset="0"/>
              </a:rPr>
              <a:t>Help the </a:t>
            </a:r>
            <a:r>
              <a:rPr lang="en-US" sz="2800" dirty="0">
                <a:effectLst/>
                <a:cs typeface="Arial" panose="020B0604020202020204" pitchFamily="34" charset="0"/>
              </a:rPr>
              <a:t>adolescent or young adult</a:t>
            </a:r>
            <a:r>
              <a:rPr lang="en-US" sz="2800" dirty="0">
                <a:effectLst/>
                <a:latin typeface="Arial" panose="020B0604020202020204" pitchFamily="34" charset="0"/>
                <a:cs typeface="Arial" panose="020B0604020202020204" pitchFamily="34" charset="0"/>
              </a:rPr>
              <a:t> to select an area that </a:t>
            </a:r>
            <a:r>
              <a:rPr lang="en-US" sz="2800" dirty="0">
                <a:effectLst/>
                <a:cs typeface="Arial" panose="020B0604020202020204" pitchFamily="34" charset="0"/>
              </a:rPr>
              <a:t>he or she thinks a difference can be made.</a:t>
            </a:r>
          </a:p>
          <a:p>
            <a:pPr marL="717804" indent="-514350">
              <a:spcBef>
                <a:spcPts val="600"/>
              </a:spcBef>
              <a:spcAft>
                <a:spcPts val="600"/>
              </a:spcAft>
              <a:buSzPct val="100000"/>
              <a:buFont typeface="+mj-lt"/>
              <a:buAutoNum type="arabicPeriod"/>
            </a:pPr>
            <a:r>
              <a:rPr lang="en-US" sz="2800" dirty="0">
                <a:effectLst/>
                <a:latin typeface="Arial" panose="020B0604020202020204" pitchFamily="34" charset="0"/>
                <a:cs typeface="Arial" panose="020B0604020202020204" pitchFamily="34" charset="0"/>
              </a:rPr>
              <a:t>Investigate opportunities in that area</a:t>
            </a:r>
            <a:r>
              <a:rPr lang="en-US" sz="2800" dirty="0">
                <a:effectLst/>
                <a:cs typeface="Arial" panose="020B0604020202020204" pitchFamily="34" charset="0"/>
              </a:rPr>
              <a:t>.</a:t>
            </a:r>
          </a:p>
          <a:p>
            <a:pPr marL="717804" indent="-514350">
              <a:spcBef>
                <a:spcPts val="600"/>
              </a:spcBef>
              <a:spcAft>
                <a:spcPts val="600"/>
              </a:spcAft>
              <a:buSzPct val="100000"/>
              <a:buFont typeface="+mj-lt"/>
              <a:buAutoNum type="arabicPeriod"/>
            </a:pPr>
            <a:r>
              <a:rPr lang="en-US" sz="2800" dirty="0">
                <a:effectLst/>
                <a:latin typeface="Arial" panose="020B0604020202020204" pitchFamily="34" charset="0"/>
                <a:cs typeface="Arial" panose="020B0604020202020204" pitchFamily="34" charset="0"/>
              </a:rPr>
              <a:t>Have the </a:t>
            </a:r>
            <a:r>
              <a:rPr lang="en-US" sz="2800" dirty="0">
                <a:effectLst/>
                <a:cs typeface="Arial" panose="020B0604020202020204" pitchFamily="34" charset="0"/>
              </a:rPr>
              <a:t>adolescent or young adult b</a:t>
            </a:r>
            <a:r>
              <a:rPr lang="en-US" sz="2800" dirty="0">
                <a:effectLst/>
                <a:latin typeface="Arial" panose="020B0604020202020204" pitchFamily="34" charset="0"/>
                <a:cs typeface="Arial" panose="020B0604020202020204" pitchFamily="34" charset="0"/>
              </a:rPr>
              <a:t>egin by giving a small portion of his or her time to that cause.</a:t>
            </a:r>
          </a:p>
          <a:p>
            <a:pPr marL="717804" indent="-514350">
              <a:spcBef>
                <a:spcPts val="600"/>
              </a:spcBef>
              <a:spcAft>
                <a:spcPts val="600"/>
              </a:spcAft>
              <a:buSzPct val="100000"/>
              <a:buFont typeface="+mj-lt"/>
              <a:buAutoNum type="arabicPeriod"/>
            </a:pPr>
            <a:r>
              <a:rPr lang="en-US" sz="2800" dirty="0">
                <a:effectLst/>
                <a:latin typeface="Arial" panose="020B0604020202020204" pitchFamily="34" charset="0"/>
                <a:cs typeface="Arial" panose="020B0604020202020204" pitchFamily="34" charset="0"/>
              </a:rPr>
              <a:t>Have the </a:t>
            </a:r>
            <a:r>
              <a:rPr lang="en-US" sz="2800" dirty="0">
                <a:effectLst/>
                <a:cs typeface="Arial" panose="020B0604020202020204" pitchFamily="34" charset="0"/>
              </a:rPr>
              <a:t>adolescent or young adults</a:t>
            </a:r>
            <a:r>
              <a:rPr lang="en-US" sz="2800" dirty="0">
                <a:effectLst/>
                <a:latin typeface="Arial" panose="020B0604020202020204" pitchFamily="34" charset="0"/>
                <a:cs typeface="Arial" panose="020B0604020202020204" pitchFamily="34" charset="0"/>
              </a:rPr>
              <a:t> take time to sit back and reflect on </a:t>
            </a:r>
            <a:r>
              <a:rPr lang="en-US" sz="2800" dirty="0">
                <a:effectLst/>
                <a:cs typeface="Arial" panose="020B0604020202020204" pitchFamily="34" charset="0"/>
              </a:rPr>
              <a:t>his or her</a:t>
            </a:r>
            <a:r>
              <a:rPr lang="en-US" sz="2800" dirty="0">
                <a:effectLst/>
                <a:latin typeface="Arial" panose="020B0604020202020204" pitchFamily="34" charset="0"/>
                <a:cs typeface="Arial" panose="020B0604020202020204" pitchFamily="34" charset="0"/>
              </a:rPr>
              <a:t> experience.</a:t>
            </a:r>
          </a:p>
          <a:p>
            <a:pPr marL="717804" indent="-514350">
              <a:spcBef>
                <a:spcPts val="600"/>
              </a:spcBef>
              <a:spcAft>
                <a:spcPts val="600"/>
              </a:spcAft>
              <a:buSzPct val="100000"/>
              <a:buFont typeface="+mj-lt"/>
              <a:buAutoNum type="arabicPeriod"/>
            </a:pPr>
            <a:r>
              <a:rPr lang="en-US" sz="2800" dirty="0">
                <a:effectLst/>
                <a:cs typeface="Arial" panose="020B0604020202020204" pitchFamily="34" charset="0"/>
              </a:rPr>
              <a:t>Have the adolescent or young adult j</a:t>
            </a:r>
            <a:r>
              <a:rPr lang="en-US" sz="2800" dirty="0">
                <a:effectLst/>
                <a:latin typeface="Arial" panose="020B0604020202020204" pitchFamily="34" charset="0"/>
                <a:cs typeface="Arial" panose="020B0604020202020204" pitchFamily="34" charset="0"/>
              </a:rPr>
              <a:t>ournal and/or share with others.</a:t>
            </a:r>
          </a:p>
        </p:txBody>
      </p:sp>
    </p:spTree>
    <p:extLst>
      <p:ext uri="{BB962C8B-B14F-4D97-AF65-F5344CB8AC3E}">
        <p14:creationId xmlns:p14="http://schemas.microsoft.com/office/powerpoint/2010/main" val="328808992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7843">
                                            <p:txEl>
                                              <p:pRg st="4" end="4"/>
                                            </p:txEl>
                                          </p:spTgt>
                                        </p:tgtEl>
                                        <p:attrNameLst>
                                          <p:attrName>style.visibility</p:attrName>
                                        </p:attrNameLst>
                                      </p:cBhvr>
                                      <p:to>
                                        <p:strVal val="visible"/>
                                      </p:to>
                                    </p:set>
                                    <p:animEffect transition="in" filter="wipe(left)">
                                      <p:cBhvr>
                                        <p:cTn id="27" dur="500"/>
                                        <p:tgtEl>
                                          <p:spTgt spid="5478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7843">
                                            <p:txEl>
                                              <p:pRg st="5" end="5"/>
                                            </p:txEl>
                                          </p:spTgt>
                                        </p:tgtEl>
                                        <p:attrNameLst>
                                          <p:attrName>style.visibility</p:attrName>
                                        </p:attrNameLst>
                                      </p:cBhvr>
                                      <p:to>
                                        <p:strVal val="visible"/>
                                      </p:to>
                                    </p:set>
                                    <p:animEffect transition="in" filter="wipe(left)">
                                      <p:cBhvr>
                                        <p:cTn id="32" dur="500"/>
                                        <p:tgtEl>
                                          <p:spTgt spid="5478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52401"/>
            <a:ext cx="8229600" cy="1235075"/>
          </a:xfrm>
        </p:spPr>
        <p:txBody>
          <a:bodyPr>
            <a:normAutofit/>
          </a:bodyPr>
          <a:lstStyle/>
          <a:p>
            <a:pPr algn="ctr" eaLnBrk="1" hangingPunct="1">
              <a:defRPr/>
            </a:pPr>
            <a:r>
              <a:rPr lang="en-US" sz="4000" dirty="0">
                <a:effectLst/>
              </a:rPr>
              <a:t>Mindfulness Exercises</a:t>
            </a:r>
          </a:p>
        </p:txBody>
      </p:sp>
      <p:sp>
        <p:nvSpPr>
          <p:cNvPr id="547843" name="Rectangle 3"/>
          <p:cNvSpPr>
            <a:spLocks noGrp="1" noChangeArrowheads="1"/>
          </p:cNvSpPr>
          <p:nvPr>
            <p:ph idx="1"/>
          </p:nvPr>
        </p:nvSpPr>
        <p:spPr>
          <a:xfrm>
            <a:off x="894945" y="1387476"/>
            <a:ext cx="10058400" cy="5165724"/>
          </a:xfrm>
          <a:effectLst/>
        </p:spPr>
        <p:txBody>
          <a:bodyPr>
            <a:normAutofit/>
          </a:bodyPr>
          <a:lstStyle/>
          <a:p>
            <a:pPr>
              <a:lnSpc>
                <a:spcPct val="100000"/>
              </a:lnSpc>
              <a:spcBef>
                <a:spcPts val="600"/>
              </a:spcBef>
              <a:buClr>
                <a:schemeClr val="tx1"/>
              </a:buClr>
              <a:buSzPct val="100000"/>
              <a:buFont typeface="Arial" pitchFamily="34" charset="0"/>
              <a:buChar char="•"/>
            </a:pPr>
            <a:r>
              <a:rPr lang="en-US" sz="2400" dirty="0">
                <a:solidFill>
                  <a:srgbClr val="00B0F0"/>
                </a:solidFill>
                <a:cs typeface="Arial" pitchFamily="34" charset="0"/>
              </a:rPr>
              <a:t>Identify key words </a:t>
            </a:r>
            <a:r>
              <a:rPr lang="en-US" sz="2400" dirty="0">
                <a:cs typeface="Arial" pitchFamily="34" charset="0"/>
              </a:rPr>
              <a:t>that are validate, support, inspire, and increase optimism. Then, say those key words, repeating them in different ways while noticing the feelings, thoughts, and images that arise. When you are done, write about your experience for 5-10 minutes.</a:t>
            </a:r>
          </a:p>
          <a:p>
            <a:pPr>
              <a:lnSpc>
                <a:spcPct val="100000"/>
              </a:lnSpc>
              <a:spcBef>
                <a:spcPts val="600"/>
              </a:spcBef>
              <a:buClr>
                <a:schemeClr val="tx1"/>
              </a:buClr>
              <a:buSzPct val="100000"/>
              <a:buFont typeface="Arial" pitchFamily="34" charset="0"/>
              <a:buChar char="•"/>
            </a:pPr>
            <a:r>
              <a:rPr lang="en-US" sz="2400" dirty="0">
                <a:solidFill>
                  <a:srgbClr val="00B0F0"/>
                </a:solidFill>
                <a:cs typeface="Arial" pitchFamily="34" charset="0"/>
              </a:rPr>
              <a:t>Capture a positive state </a:t>
            </a:r>
            <a:r>
              <a:rPr lang="en-US" sz="2400" dirty="0">
                <a:solidFill>
                  <a:schemeClr val="tx1"/>
                </a:solidFill>
                <a:cs typeface="Arial" pitchFamily="34" charset="0"/>
              </a:rPr>
              <a:t>(i.e., feeling joy, spontaneous, inspired, or the like) and focus on the words for 15-20 minutes, becoming fully immersed in the positive state.</a:t>
            </a:r>
          </a:p>
          <a:p>
            <a:pPr>
              <a:lnSpc>
                <a:spcPct val="100000"/>
              </a:lnSpc>
              <a:spcBef>
                <a:spcPts val="600"/>
              </a:spcBef>
              <a:buClr>
                <a:schemeClr val="tx1"/>
              </a:buClr>
              <a:buSzPct val="100000"/>
              <a:buFont typeface="Arial" pitchFamily="34" charset="0"/>
              <a:buChar char="•"/>
            </a:pPr>
            <a:r>
              <a:rPr lang="en-US" sz="2400" dirty="0">
                <a:solidFill>
                  <a:srgbClr val="00B0F0"/>
                </a:solidFill>
                <a:cs typeface="Arial" pitchFamily="34" charset="0"/>
              </a:rPr>
              <a:t>Breathing space exercise </a:t>
            </a:r>
            <a:r>
              <a:rPr lang="en-US" sz="2400" dirty="0">
                <a:cs typeface="Arial" pitchFamily="34" charset="0"/>
              </a:rPr>
              <a:t>is when a 3-minute exercise in which the person tunes into the present moment, focusing on the breath, and then expanding the awareness to sense the whole body.</a:t>
            </a:r>
          </a:p>
          <a:p>
            <a:pPr>
              <a:lnSpc>
                <a:spcPct val="100000"/>
              </a:lnSpc>
              <a:spcBef>
                <a:spcPts val="600"/>
              </a:spcBef>
              <a:buClr>
                <a:schemeClr val="tx1"/>
              </a:buClr>
              <a:buSzPct val="100000"/>
              <a:buFont typeface="Arial" pitchFamily="34" charset="0"/>
              <a:buChar char="•"/>
            </a:pPr>
            <a:r>
              <a:rPr lang="en-US" sz="2400" dirty="0">
                <a:solidFill>
                  <a:srgbClr val="00B0F0"/>
                </a:solidFill>
                <a:cs typeface="Arial" pitchFamily="34" charset="0"/>
              </a:rPr>
              <a:t>Mindful walking </a:t>
            </a:r>
            <a:r>
              <a:rPr lang="en-US" sz="2400" dirty="0">
                <a:cs typeface="Arial" pitchFamily="34" charset="0"/>
              </a:rPr>
              <a:t>and other forms of behavioral activation have been linked with increased energy and well-being.</a:t>
            </a:r>
            <a:endParaRPr lang="en-US" sz="2400" dirty="0">
              <a:solidFill>
                <a:srgbClr val="00B0F0"/>
              </a:solidFill>
              <a:cs typeface="Arial" pitchFamily="34" charset="0"/>
            </a:endParaRPr>
          </a:p>
        </p:txBody>
      </p:sp>
    </p:spTree>
    <p:extLst>
      <p:ext uri="{BB962C8B-B14F-4D97-AF65-F5344CB8AC3E}">
        <p14:creationId xmlns:p14="http://schemas.microsoft.com/office/powerpoint/2010/main" val="41629977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47843">
                                            <p:txEl>
                                              <p:pRg st="1" end="1"/>
                                            </p:txEl>
                                          </p:spTgt>
                                        </p:tgtEl>
                                        <p:attrNameLst>
                                          <p:attrName>style.visibility</p:attrName>
                                        </p:attrNameLst>
                                      </p:cBhvr>
                                      <p:to>
                                        <p:strVal val="visible"/>
                                      </p:to>
                                    </p:set>
                                    <p:animEffect transition="in" filter="wipe(left)">
                                      <p:cBhvr>
                                        <p:cTn id="12" dur="500"/>
                                        <p:tgtEl>
                                          <p:spTgt spid="547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47843">
                                            <p:txEl>
                                              <p:pRg st="2" end="2"/>
                                            </p:txEl>
                                          </p:spTgt>
                                        </p:tgtEl>
                                        <p:attrNameLst>
                                          <p:attrName>style.visibility</p:attrName>
                                        </p:attrNameLst>
                                      </p:cBhvr>
                                      <p:to>
                                        <p:strVal val="visible"/>
                                      </p:to>
                                    </p:set>
                                    <p:animEffect transition="in" filter="wipe(left)">
                                      <p:cBhvr>
                                        <p:cTn id="17" dur="500"/>
                                        <p:tgtEl>
                                          <p:spTgt spid="5478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47843">
                                            <p:txEl>
                                              <p:pRg st="3" end="3"/>
                                            </p:txEl>
                                          </p:spTgt>
                                        </p:tgtEl>
                                        <p:attrNameLst>
                                          <p:attrName>style.visibility</p:attrName>
                                        </p:attrNameLst>
                                      </p:cBhvr>
                                      <p:to>
                                        <p:strVal val="visible"/>
                                      </p:to>
                                    </p:set>
                                    <p:animEffect transition="in" filter="wipe(left)">
                                      <p:cBhvr>
                                        <p:cTn id="22" dur="500"/>
                                        <p:tgtEl>
                                          <p:spTgt spid="547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913190" y="129319"/>
            <a:ext cx="10353761" cy="1018761"/>
          </a:xfrm>
        </p:spPr>
        <p:txBody>
          <a:bodyPr>
            <a:normAutofit/>
          </a:bodyPr>
          <a:lstStyle/>
          <a:p>
            <a:pPr>
              <a:defRPr/>
            </a:pPr>
            <a:r>
              <a:rPr lang="en-US" sz="4000" b="0" cap="none" dirty="0">
                <a:solidFill>
                  <a:schemeClr val="tx1"/>
                </a:solidFill>
                <a:effectLst/>
                <a:latin typeface="Arial" panose="020B0604020202020204" pitchFamily="34" charset="0"/>
                <a:cs typeface="Arial" panose="020B0604020202020204" pitchFamily="34" charset="0"/>
              </a:rPr>
              <a:t>Flow</a:t>
            </a:r>
            <a:endParaRPr lang="en-US" sz="3200" b="0" cap="none" dirty="0">
              <a:solidFill>
                <a:schemeClr val="tx1"/>
              </a:solidFill>
              <a:effectLst/>
              <a:latin typeface="Arial" panose="020B0604020202020204" pitchFamily="34" charset="0"/>
              <a:cs typeface="Arial" panose="020B0604020202020204" pitchFamily="34" charset="0"/>
            </a:endParaRPr>
          </a:p>
        </p:txBody>
      </p:sp>
      <p:sp>
        <p:nvSpPr>
          <p:cNvPr id="547843" name="Rectangle 3"/>
          <p:cNvSpPr>
            <a:spLocks noGrp="1" noChangeArrowheads="1"/>
          </p:cNvSpPr>
          <p:nvPr>
            <p:ph sz="half" idx="1"/>
          </p:nvPr>
        </p:nvSpPr>
        <p:spPr>
          <a:xfrm>
            <a:off x="913795" y="1280161"/>
            <a:ext cx="5106004" cy="4511039"/>
          </a:xfrm>
          <a:effectLst/>
        </p:spPr>
        <p:txBody>
          <a:bodyPr>
            <a:normAutofit/>
          </a:bodyPr>
          <a:lstStyle/>
          <a:p>
            <a:r>
              <a:rPr lang="en-US" dirty="0">
                <a:latin typeface="Arial" panose="020B0604020202020204" pitchFamily="34" charset="0"/>
                <a:cs typeface="Arial" panose="020B0604020202020204" pitchFamily="34" charset="0"/>
              </a:rPr>
              <a:t>Optimal performance that exists between overexertion and </a:t>
            </a:r>
            <a:r>
              <a:rPr lang="en-US" dirty="0" err="1">
                <a:latin typeface="Arial" panose="020B0604020202020204" pitchFamily="34" charset="0"/>
                <a:cs typeface="Arial" panose="020B0604020202020204" pitchFamily="34" charset="0"/>
              </a:rPr>
              <a:t>underexertion</a:t>
            </a:r>
            <a:r>
              <a:rPr lang="en-US" dirty="0">
                <a:latin typeface="Arial" panose="020B0604020202020204" pitchFamily="34" charset="0"/>
                <a:cs typeface="Arial" panose="020B0604020202020204" pitchFamily="34" charset="0"/>
              </a:rPr>
              <a:t>—where we are able to not only perform at our best but also enjoy what we are doing.</a:t>
            </a:r>
          </a:p>
          <a:p>
            <a:pPr marL="0" indent="0">
              <a:buClrTx/>
              <a:buNone/>
            </a:pPr>
            <a:endParaRPr lang="en-US" dirty="0">
              <a:effectLst/>
              <a:latin typeface="Arial" pitchFamily="34" charset="0"/>
              <a:cs typeface="Arial" pitchFamily="34" charset="0"/>
            </a:endParaRPr>
          </a:p>
        </p:txBody>
      </p:sp>
      <p:sp>
        <p:nvSpPr>
          <p:cNvPr id="2" name="Content Placeholder 1">
            <a:extLst>
              <a:ext uri="{FF2B5EF4-FFF2-40B4-BE49-F238E27FC236}">
                <a16:creationId xmlns:a16="http://schemas.microsoft.com/office/drawing/2014/main" id="{8D70E1CF-49C8-4074-A66C-4A87731A2275}"/>
              </a:ext>
            </a:extLst>
          </p:cNvPr>
          <p:cNvSpPr>
            <a:spLocks noGrp="1"/>
          </p:cNvSpPr>
          <p:nvPr>
            <p:ph sz="half" idx="2"/>
          </p:nvPr>
        </p:nvSpPr>
        <p:spPr>
          <a:xfrm>
            <a:off x="6173403" y="1280161"/>
            <a:ext cx="5094154" cy="4785360"/>
          </a:xfrm>
        </p:spPr>
        <p:txBody>
          <a:bodyPr>
            <a:normAutofit/>
          </a:bodyPr>
          <a:lstStyle/>
          <a:p>
            <a:pPr lvl="0"/>
            <a:r>
              <a:rPr lang="en-US" dirty="0">
                <a:solidFill>
                  <a:prstClr val="white"/>
                </a:solidFill>
                <a:effectLst/>
                <a:latin typeface="Arial" panose="020B0604020202020204" pitchFamily="34" charset="0"/>
                <a:cs typeface="Arial" pitchFamily="34" charset="0"/>
              </a:rPr>
              <a:t>Choose an activity that the adolescent or young adult can focus on without interruption (e.g., a creative endeavor, conversation, etc.).</a:t>
            </a:r>
          </a:p>
          <a:p>
            <a:pPr lvl="0"/>
            <a:r>
              <a:rPr lang="en-US" dirty="0">
                <a:solidFill>
                  <a:prstClr val="white"/>
                </a:solidFill>
                <a:effectLst/>
                <a:latin typeface="Arial" panose="020B0604020202020204" pitchFamily="34" charset="0"/>
                <a:cs typeface="Arial" pitchFamily="34" charset="0"/>
              </a:rPr>
              <a:t>Have the adolescent or young adult engage in the activity for a minimum of 20 minutes.</a:t>
            </a:r>
          </a:p>
          <a:p>
            <a:pPr lvl="0"/>
            <a:r>
              <a:rPr lang="en-US" dirty="0">
                <a:solidFill>
                  <a:prstClr val="white"/>
                </a:solidFill>
                <a:effectLst/>
                <a:latin typeface="Arial" panose="020B0604020202020204" pitchFamily="34" charset="0"/>
                <a:cs typeface="Arial" pitchFamily="34" charset="0"/>
              </a:rPr>
              <a:t>Immediately following the activity, have the adolescent or young adult write down what he or she remembers about the experience.</a:t>
            </a:r>
          </a:p>
          <a:p>
            <a:pPr marL="0" indent="0">
              <a:buNone/>
            </a:pPr>
            <a:endParaRPr lang="en-US" dirty="0">
              <a:latin typeface="Arial" panose="020B0604020202020204" pitchFamily="34" charset="0"/>
              <a:cs typeface="Arial" panose="020B0604020202020204" pitchFamily="34" charset="0"/>
            </a:endParaRPr>
          </a:p>
        </p:txBody>
      </p:sp>
      <p:pic>
        <p:nvPicPr>
          <p:cNvPr id="5" name="Content Placeholder 13">
            <a:extLst>
              <a:ext uri="{FF2B5EF4-FFF2-40B4-BE49-F238E27FC236}">
                <a16:creationId xmlns:a16="http://schemas.microsoft.com/office/drawing/2014/main" id="{80FDCB7C-F877-41C1-88FC-A821632E4922}"/>
              </a:ext>
            </a:extLst>
          </p:cNvPr>
          <p:cNvPicPr>
            <a:picLocks noChangeAspect="1"/>
          </p:cNvPicPr>
          <p:nvPr/>
        </p:nvPicPr>
        <p:blipFill rotWithShape="1">
          <a:blip r:embed="rId3">
            <a:extLst>
              <a:ext uri="{28A0092B-C50C-407E-A947-70E740481C1C}">
                <a14:useLocalDpi xmlns:a14="http://schemas.microsoft.com/office/drawing/2010/main" val="0"/>
              </a:ext>
            </a:extLst>
          </a:blip>
          <a:srcRect l="21212" t="17406" r="13637" b="21672"/>
          <a:stretch/>
        </p:blipFill>
        <p:spPr>
          <a:xfrm>
            <a:off x="1444665" y="2981960"/>
            <a:ext cx="4044263" cy="3291840"/>
          </a:xfrm>
          <a:prstGeom prst="rect">
            <a:avLst/>
          </a:prstGeom>
          <a:effectLst>
            <a:outerShdw blurRad="50800" dist="38100" dir="2700000" algn="tl" rotWithShape="0">
              <a:schemeClr val="accent1"/>
            </a:outerShdw>
          </a:effectLst>
          <a:scene3d>
            <a:camera prst="orthographicFront"/>
            <a:lightRig rig="threePt" dir="t"/>
          </a:scene3d>
          <a:sp3d>
            <a:bevelT w="25400" h="101600"/>
          </a:sp3d>
        </p:spPr>
      </p:pic>
    </p:spTree>
    <p:extLst>
      <p:ext uri="{BB962C8B-B14F-4D97-AF65-F5344CB8AC3E}">
        <p14:creationId xmlns:p14="http://schemas.microsoft.com/office/powerpoint/2010/main" val="160541362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500"/>
                                        <p:tgtEl>
                                          <p:spTgt spid="5478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2209801" y="304801"/>
            <a:ext cx="6835877" cy="990599"/>
          </a:xfrm>
        </p:spPr>
        <p:txBody>
          <a:bodyPr>
            <a:normAutofit/>
          </a:bodyPr>
          <a:lstStyle/>
          <a:p>
            <a:pPr algn="ctr" eaLnBrk="1" hangingPunct="1">
              <a:defRPr/>
            </a:pPr>
            <a:r>
              <a:rPr lang="en-US" sz="4000" dirty="0">
                <a:effectLst/>
                <a:latin typeface="Arial" pitchFamily="34" charset="0"/>
              </a:rPr>
              <a:t>Accomplishment</a:t>
            </a:r>
          </a:p>
        </p:txBody>
      </p:sp>
      <p:sp>
        <p:nvSpPr>
          <p:cNvPr id="547843" name="Rectangle 3"/>
          <p:cNvSpPr>
            <a:spLocks noGrp="1" noChangeArrowheads="1"/>
          </p:cNvSpPr>
          <p:nvPr>
            <p:ph idx="1"/>
          </p:nvPr>
        </p:nvSpPr>
        <p:spPr>
          <a:xfrm>
            <a:off x="990600" y="1295400"/>
            <a:ext cx="9905999" cy="4572000"/>
          </a:xfrm>
          <a:effectLst/>
        </p:spPr>
        <p:txBody>
          <a:bodyPr>
            <a:normAutofit/>
          </a:bodyPr>
          <a:lstStyle/>
          <a:p>
            <a:pPr marL="432054">
              <a:spcBef>
                <a:spcPts val="0"/>
              </a:spcBef>
              <a:buSzPct val="100000"/>
            </a:pPr>
            <a:r>
              <a:rPr lang="en-US" sz="2800" dirty="0">
                <a:effectLst/>
                <a:latin typeface="Arial" panose="020B0604020202020204" pitchFamily="34" charset="0"/>
                <a:cs typeface="Arial" panose="020B0604020202020204" pitchFamily="34" charset="0"/>
              </a:rPr>
              <a:t>Become a “donor” – Collect to give</a:t>
            </a:r>
          </a:p>
          <a:p>
            <a:pPr marL="432054">
              <a:spcBef>
                <a:spcPts val="0"/>
              </a:spcBef>
              <a:buSzPct val="100000"/>
            </a:pPr>
            <a:r>
              <a:rPr lang="en-US" sz="2800" dirty="0">
                <a:effectLst/>
                <a:latin typeface="Arial" panose="020B0604020202020204" pitchFamily="34" charset="0"/>
                <a:cs typeface="Arial" panose="020B0604020202020204" pitchFamily="34" charset="0"/>
              </a:rPr>
              <a:t>Become an “accumulator” – Collect to increase your sense of accomplishment</a:t>
            </a:r>
          </a:p>
          <a:p>
            <a:pPr marL="432054">
              <a:spcBef>
                <a:spcPts val="0"/>
              </a:spcBef>
              <a:buSzPct val="100000"/>
            </a:pPr>
            <a:r>
              <a:rPr lang="en-US" sz="2800" dirty="0">
                <a:effectLst/>
                <a:latin typeface="Arial" panose="020B0604020202020204" pitchFamily="34" charset="0"/>
                <a:cs typeface="Arial" panose="020B0604020202020204" pitchFamily="34" charset="0"/>
              </a:rPr>
              <a:t>“Spread the Word” through diaries, journals, scrapbooks</a:t>
            </a:r>
          </a:p>
          <a:p>
            <a:pPr marL="432054">
              <a:spcBef>
                <a:spcPts val="0"/>
              </a:spcBef>
              <a:buSzPct val="100000"/>
            </a:pPr>
            <a:r>
              <a:rPr lang="en-US" sz="2800" dirty="0">
                <a:effectLst/>
                <a:latin typeface="Arial" panose="020B0604020202020204" pitchFamily="34" charset="0"/>
                <a:cs typeface="Arial" panose="020B0604020202020204" pitchFamily="34" charset="0"/>
              </a:rPr>
              <a:t>Create artwork, music</a:t>
            </a:r>
          </a:p>
          <a:p>
            <a:pPr marL="432054">
              <a:spcBef>
                <a:spcPts val="0"/>
              </a:spcBef>
              <a:buSzPct val="100000"/>
            </a:pPr>
            <a:r>
              <a:rPr lang="en-US" sz="2800" dirty="0">
                <a:effectLst/>
                <a:latin typeface="Arial" panose="020B0604020202020204" pitchFamily="34" charset="0"/>
                <a:cs typeface="Arial" panose="020B0604020202020204" pitchFamily="34" charset="0"/>
              </a:rPr>
              <a:t>Public speaking</a:t>
            </a:r>
          </a:p>
          <a:p>
            <a:pPr marL="432054">
              <a:spcBef>
                <a:spcPts val="0"/>
              </a:spcBef>
              <a:buSzPct val="100000"/>
            </a:pPr>
            <a:r>
              <a:rPr lang="en-US" sz="2800" dirty="0">
                <a:effectLst/>
                <a:latin typeface="Arial" panose="020B0604020202020204" pitchFamily="34" charset="0"/>
                <a:cs typeface="Arial" panose="020B0604020202020204" pitchFamily="34" charset="0"/>
              </a:rPr>
              <a:t>Learn something new (e.g., a language, appreciation for art, etc.)</a:t>
            </a:r>
          </a:p>
        </p:txBody>
      </p:sp>
    </p:spTree>
    <p:extLst>
      <p:ext uri="{BB962C8B-B14F-4D97-AF65-F5344CB8AC3E}">
        <p14:creationId xmlns:p14="http://schemas.microsoft.com/office/powerpoint/2010/main" val="3971799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 calcmode="lin" valueType="num">
                                      <p:cBhvr additive="base">
                                        <p:cTn id="7" dur="500" fill="hold"/>
                                        <p:tgtEl>
                                          <p:spTgt spid="5478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47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47843">
                                            <p:txEl>
                                              <p:pRg st="1" end="1"/>
                                            </p:txEl>
                                          </p:spTgt>
                                        </p:tgtEl>
                                        <p:attrNameLst>
                                          <p:attrName>style.visibility</p:attrName>
                                        </p:attrNameLst>
                                      </p:cBhvr>
                                      <p:to>
                                        <p:strVal val="visible"/>
                                      </p:to>
                                    </p:set>
                                    <p:anim calcmode="lin" valueType="num">
                                      <p:cBhvr additive="base">
                                        <p:cTn id="13" dur="500" fill="hold"/>
                                        <p:tgtEl>
                                          <p:spTgt spid="54784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47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47843">
                                            <p:txEl>
                                              <p:pRg st="2" end="2"/>
                                            </p:txEl>
                                          </p:spTgt>
                                        </p:tgtEl>
                                        <p:attrNameLst>
                                          <p:attrName>style.visibility</p:attrName>
                                        </p:attrNameLst>
                                      </p:cBhvr>
                                      <p:to>
                                        <p:strVal val="visible"/>
                                      </p:to>
                                    </p:set>
                                    <p:anim calcmode="lin" valueType="num">
                                      <p:cBhvr additive="base">
                                        <p:cTn id="19" dur="500" fill="hold"/>
                                        <p:tgtEl>
                                          <p:spTgt spid="54784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47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47843">
                                            <p:txEl>
                                              <p:pRg st="3" end="3"/>
                                            </p:txEl>
                                          </p:spTgt>
                                        </p:tgtEl>
                                        <p:attrNameLst>
                                          <p:attrName>style.visibility</p:attrName>
                                        </p:attrNameLst>
                                      </p:cBhvr>
                                      <p:to>
                                        <p:strVal val="visible"/>
                                      </p:to>
                                    </p:set>
                                    <p:anim calcmode="lin" valueType="num">
                                      <p:cBhvr additive="base">
                                        <p:cTn id="25" dur="500" fill="hold"/>
                                        <p:tgtEl>
                                          <p:spTgt spid="54784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47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47843">
                                            <p:txEl>
                                              <p:pRg st="4" end="4"/>
                                            </p:txEl>
                                          </p:spTgt>
                                        </p:tgtEl>
                                        <p:attrNameLst>
                                          <p:attrName>style.visibility</p:attrName>
                                        </p:attrNameLst>
                                      </p:cBhvr>
                                      <p:to>
                                        <p:strVal val="visible"/>
                                      </p:to>
                                    </p:set>
                                    <p:anim calcmode="lin" valueType="num">
                                      <p:cBhvr additive="base">
                                        <p:cTn id="31" dur="500" fill="hold"/>
                                        <p:tgtEl>
                                          <p:spTgt spid="54784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478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47843">
                                            <p:txEl>
                                              <p:pRg st="5" end="5"/>
                                            </p:txEl>
                                          </p:spTgt>
                                        </p:tgtEl>
                                        <p:attrNameLst>
                                          <p:attrName>style.visibility</p:attrName>
                                        </p:attrNameLst>
                                      </p:cBhvr>
                                      <p:to>
                                        <p:strVal val="visible"/>
                                      </p:to>
                                    </p:set>
                                    <p:anim calcmode="lin" valueType="num">
                                      <p:cBhvr additive="base">
                                        <p:cTn id="37" dur="500" fill="hold"/>
                                        <p:tgtEl>
                                          <p:spTgt spid="54784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4784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xfrm>
            <a:off x="913795" y="159117"/>
            <a:ext cx="10353761" cy="1076960"/>
          </a:xfrm>
        </p:spPr>
        <p:txBody>
          <a:bodyPr>
            <a:normAutofit/>
          </a:bodyPr>
          <a:lstStyle/>
          <a:p>
            <a:pPr algn="ctr"/>
            <a:r>
              <a:rPr lang="en-US" sz="4000" b="0" cap="none" dirty="0">
                <a:solidFill>
                  <a:schemeClr val="tx1"/>
                </a:solidFill>
                <a:effectLst/>
                <a:latin typeface="Arial" pitchFamily="34" charset="0"/>
                <a:cs typeface="Arial" pitchFamily="34" charset="0"/>
              </a:rPr>
              <a:t>Finding Life Purpose or Direction</a:t>
            </a:r>
          </a:p>
        </p:txBody>
      </p:sp>
      <p:sp>
        <p:nvSpPr>
          <p:cNvPr id="2" name="Content Placeholder 1">
            <a:extLst>
              <a:ext uri="{FF2B5EF4-FFF2-40B4-BE49-F238E27FC236}">
                <a16:creationId xmlns:a16="http://schemas.microsoft.com/office/drawing/2014/main" id="{8866F9D0-6110-4B75-A81D-5644C7F3BB63}"/>
              </a:ext>
            </a:extLst>
          </p:cNvPr>
          <p:cNvSpPr>
            <a:spLocks noGrp="1"/>
          </p:cNvSpPr>
          <p:nvPr>
            <p:ph sz="half" idx="1"/>
          </p:nvPr>
        </p:nvSpPr>
        <p:spPr>
          <a:xfrm>
            <a:off x="913795" y="1524001"/>
            <a:ext cx="5106004" cy="4267200"/>
          </a:xfrm>
        </p:spPr>
        <p:txBody>
          <a:bodyPr/>
          <a:lstStyle/>
          <a:p>
            <a:pPr marL="0" indent="0">
              <a:spcBef>
                <a:spcPts val="600"/>
              </a:spcBef>
              <a:buNone/>
            </a:pPr>
            <a:r>
              <a:rPr lang="en-US" sz="3200" dirty="0">
                <a:effectLst/>
                <a:latin typeface="Arial" pitchFamily="34" charset="0"/>
                <a:cs typeface="Arial" pitchFamily="34" charset="0"/>
              </a:rPr>
              <a:t>Four signals or life energies:</a:t>
            </a:r>
          </a:p>
          <a:p>
            <a:pPr marL="514350" indent="-514350">
              <a:spcBef>
                <a:spcPts val="600"/>
              </a:spcBef>
              <a:buFont typeface="+mj-lt"/>
              <a:buAutoNum type="arabicPeriod"/>
            </a:pPr>
            <a:r>
              <a:rPr lang="en-US" sz="2800" dirty="0">
                <a:effectLst/>
                <a:latin typeface="Arial" pitchFamily="34" charset="0"/>
                <a:cs typeface="Arial" pitchFamily="34" charset="0"/>
              </a:rPr>
              <a:t>Blissed</a:t>
            </a:r>
          </a:p>
          <a:p>
            <a:pPr marL="514350" indent="-514350">
              <a:spcBef>
                <a:spcPts val="600"/>
              </a:spcBef>
              <a:buFont typeface="+mj-lt"/>
              <a:buAutoNum type="arabicPeriod"/>
            </a:pPr>
            <a:r>
              <a:rPr lang="en-US" sz="2800" dirty="0">
                <a:effectLst/>
                <a:latin typeface="Arial" pitchFamily="34" charset="0"/>
                <a:cs typeface="Arial" pitchFamily="34" charset="0"/>
              </a:rPr>
              <a:t>Blessed</a:t>
            </a:r>
          </a:p>
          <a:p>
            <a:pPr marL="514350" indent="-514350">
              <a:spcBef>
                <a:spcPts val="600"/>
              </a:spcBef>
              <a:buFont typeface="+mj-lt"/>
              <a:buAutoNum type="arabicPeriod"/>
            </a:pPr>
            <a:r>
              <a:rPr lang="en-US" sz="2800" dirty="0">
                <a:effectLst/>
                <a:latin typeface="Arial" pitchFamily="34" charset="0"/>
                <a:cs typeface="Arial" pitchFamily="34" charset="0"/>
              </a:rPr>
              <a:t>Pissed</a:t>
            </a:r>
          </a:p>
          <a:p>
            <a:pPr marL="514350" indent="-514350">
              <a:spcBef>
                <a:spcPts val="600"/>
              </a:spcBef>
              <a:buFont typeface="+mj-lt"/>
              <a:buAutoNum type="arabicPeriod"/>
            </a:pPr>
            <a:r>
              <a:rPr lang="en-US" sz="2800" dirty="0">
                <a:effectLst/>
                <a:latin typeface="Arial" pitchFamily="34" charset="0"/>
                <a:cs typeface="Arial" pitchFamily="34" charset="0"/>
              </a:rPr>
              <a:t>Dissed</a:t>
            </a:r>
            <a:endParaRPr lang="en-US" sz="2400" dirty="0">
              <a:effectLst/>
              <a:latin typeface="Arial" pitchFamily="34" charset="0"/>
              <a:cs typeface="Arial" pitchFamily="34" charset="0"/>
            </a:endParaRPr>
          </a:p>
          <a:p>
            <a:endParaRPr lang="en-US" dirty="0">
              <a:effectLst/>
            </a:endParaRPr>
          </a:p>
        </p:txBody>
      </p:sp>
      <p:sp>
        <p:nvSpPr>
          <p:cNvPr id="3" name="Content Placeholder 2">
            <a:extLst>
              <a:ext uri="{FF2B5EF4-FFF2-40B4-BE49-F238E27FC236}">
                <a16:creationId xmlns:a16="http://schemas.microsoft.com/office/drawing/2014/main" id="{0D604C61-73CE-4AEA-8644-54ACE37D8F52}"/>
              </a:ext>
            </a:extLst>
          </p:cNvPr>
          <p:cNvSpPr>
            <a:spLocks noGrp="1"/>
          </p:cNvSpPr>
          <p:nvPr>
            <p:ph sz="half" idx="2"/>
          </p:nvPr>
        </p:nvSpPr>
        <p:spPr>
          <a:xfrm>
            <a:off x="6173403" y="1523999"/>
            <a:ext cx="5094154" cy="4267201"/>
          </a:xfrm>
        </p:spPr>
        <p:txBody>
          <a:bodyPr/>
          <a:lstStyle/>
          <a:p>
            <a:pPr marL="546354" lvl="0" indent="-457200">
              <a:lnSpc>
                <a:spcPct val="100000"/>
              </a:lnSpc>
              <a:buClr>
                <a:schemeClr val="tx1"/>
              </a:buClr>
              <a:buSzPct val="100000"/>
            </a:pPr>
            <a:r>
              <a:rPr lang="en-US" dirty="0">
                <a:solidFill>
                  <a:prstClr val="white"/>
                </a:solidFill>
                <a:effectLst/>
                <a:latin typeface="Arial" panose="020B0604020202020204" pitchFamily="34" charset="0"/>
                <a:cs typeface="Arial" panose="020B0604020202020204" pitchFamily="34" charset="0"/>
              </a:rPr>
              <a:t>What do you feel inspired to change around you or in the world?</a:t>
            </a:r>
          </a:p>
          <a:p>
            <a:pPr marL="546354" lvl="0" indent="-457200">
              <a:lnSpc>
                <a:spcPct val="100000"/>
              </a:lnSpc>
              <a:buClr>
                <a:schemeClr val="tx1"/>
              </a:buClr>
              <a:buSzPct val="100000"/>
            </a:pPr>
            <a:r>
              <a:rPr lang="en-US" dirty="0">
                <a:solidFill>
                  <a:prstClr val="white"/>
                </a:solidFill>
                <a:effectLst/>
                <a:latin typeface="Arial" panose="020B0604020202020204" pitchFamily="34" charset="0"/>
                <a:cs typeface="Arial" panose="020B0604020202020204" pitchFamily="34" charset="0"/>
              </a:rPr>
              <a:t>What are you grateful for that you would like to share with others?</a:t>
            </a:r>
          </a:p>
          <a:p>
            <a:pPr marL="546354" lvl="0" indent="-457200">
              <a:lnSpc>
                <a:spcPct val="100000"/>
              </a:lnSpc>
              <a:buClr>
                <a:schemeClr val="tx1"/>
              </a:buClr>
              <a:buSzPct val="100000"/>
            </a:pPr>
            <a:r>
              <a:rPr lang="en-US" dirty="0">
                <a:solidFill>
                  <a:prstClr val="white"/>
                </a:solidFill>
                <a:effectLst/>
                <a:latin typeface="Arial" panose="020B0604020202020204" pitchFamily="34" charset="0"/>
                <a:cs typeface="Arial" panose="020B0604020202020204" pitchFamily="34" charset="0"/>
              </a:rPr>
              <a:t>What would you talk about if given an hour of prime time television to influence the nation or the world?</a:t>
            </a:r>
          </a:p>
          <a:p>
            <a:pPr marL="546354" lvl="0" indent="-457200">
              <a:lnSpc>
                <a:spcPct val="100000"/>
              </a:lnSpc>
              <a:buClr>
                <a:schemeClr val="tx1"/>
              </a:buClr>
              <a:buSzPct val="100000"/>
            </a:pPr>
            <a:r>
              <a:rPr lang="en-US" dirty="0">
                <a:solidFill>
                  <a:prstClr val="white"/>
                </a:solidFill>
                <a:effectLst/>
                <a:latin typeface="Arial" panose="020B0604020202020204" pitchFamily="34" charset="0"/>
                <a:cs typeface="Arial" panose="020B0604020202020204" pitchFamily="34" charset="0"/>
              </a:rPr>
              <a:t>What frustrates you off that you would like to correct in the world or other people?</a:t>
            </a:r>
          </a:p>
          <a:p>
            <a:pPr marL="546354" lvl="0" indent="-457200">
              <a:lnSpc>
                <a:spcPct val="100000"/>
              </a:lnSpc>
              <a:buClr>
                <a:schemeClr val="tx1"/>
              </a:buClr>
              <a:buSzPct val="100000"/>
            </a:pPr>
            <a:r>
              <a:rPr lang="en-US" dirty="0">
                <a:solidFill>
                  <a:prstClr val="white"/>
                </a:solidFill>
                <a:effectLst/>
                <a:latin typeface="Arial" panose="020B0604020202020204" pitchFamily="34" charset="0"/>
                <a:cs typeface="Arial" panose="020B0604020202020204" pitchFamily="34" charset="0"/>
              </a:rPr>
              <a:t>What can’t you sit still for?</a:t>
            </a:r>
            <a:endParaRPr lang="en-US" sz="2400" dirty="0">
              <a:solidFill>
                <a:prstClr val="white"/>
              </a:solidFill>
              <a:effectLst/>
              <a:latin typeface="Arial" panose="020B0604020202020204" pitchFamily="34" charset="0"/>
              <a:cs typeface="Arial" panose="020B0604020202020204" pitchFamily="34" charset="0"/>
            </a:endParaRPr>
          </a:p>
        </p:txBody>
      </p:sp>
      <p:sp>
        <p:nvSpPr>
          <p:cNvPr id="6" name="Slide Number Placeholder 4"/>
          <p:cNvSpPr>
            <a:spLocks noGrp="1"/>
          </p:cNvSpPr>
          <p:nvPr>
            <p:ph type="sldNum" sz="quarter" idx="12"/>
          </p:nvPr>
        </p:nvSpPr>
        <p:spPr/>
        <p:txBody>
          <a:bodyPr/>
          <a:lstStyle/>
          <a:p>
            <a:fld id="{BAFA062B-C419-4736-A3F0-B05727F34392}" type="slidenum">
              <a:rPr lang="en-US">
                <a:solidFill>
                  <a:prstClr val="black">
                    <a:tint val="95000"/>
                  </a:prstClr>
                </a:solidFill>
              </a:rPr>
              <a:pPr/>
              <a:t>35</a:t>
            </a:fld>
            <a:endParaRPr lang="en-US">
              <a:solidFill>
                <a:prstClr val="black">
                  <a:tint val="95000"/>
                </a:prstClr>
              </a:solidFill>
            </a:endParaRPr>
          </a:p>
        </p:txBody>
      </p:sp>
      <p:sp>
        <p:nvSpPr>
          <p:cNvPr id="498691" name="Rectangle 3"/>
          <p:cNvSpPr>
            <a:spLocks noChangeArrowheads="1"/>
          </p:cNvSpPr>
          <p:nvPr/>
        </p:nvSpPr>
        <p:spPr bwMode="auto">
          <a:xfrm>
            <a:off x="3352801" y="1524000"/>
            <a:ext cx="1031875"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endParaRPr lang="en-US">
              <a:solidFill>
                <a:prstClr val="black"/>
              </a:solidFill>
            </a:endParaRPr>
          </a:p>
        </p:txBody>
      </p:sp>
      <p:sp>
        <p:nvSpPr>
          <p:cNvPr id="7" name="Rectangle 6"/>
          <p:cNvSpPr/>
          <p:nvPr/>
        </p:nvSpPr>
        <p:spPr>
          <a:xfrm>
            <a:off x="1229360" y="6079123"/>
            <a:ext cx="9424393"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Adapted from the work of Bill O’Hanlon</a:t>
            </a:r>
          </a:p>
        </p:txBody>
      </p:sp>
    </p:spTree>
    <p:extLst>
      <p:ext uri="{BB962C8B-B14F-4D97-AF65-F5344CB8AC3E}">
        <p14:creationId xmlns:p14="http://schemas.microsoft.com/office/powerpoint/2010/main" val="4182621462"/>
      </p:ext>
    </p:extLst>
  </p:cSld>
  <p:clrMapOvr>
    <a:masterClrMapping/>
  </p:clrMapOvr>
  <mc:AlternateContent xmlns:mc="http://schemas.openxmlformats.org/markup-compatibility/2006" xmlns:p14="http://schemas.microsoft.com/office/powerpoint/2010/main">
    <mc:Choice Requires="p14">
      <p:transition spd="slow" p14:dur="1400" advTm="6000">
        <p14:ripple/>
      </p:transition>
    </mc:Choice>
    <mc:Fallback xmlns="">
      <p:transition spd="slow" advTm="6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2351314" y="759861"/>
            <a:ext cx="7190251" cy="4378669"/>
          </a:xfrm>
        </p:spPr>
        <p:txBody>
          <a:bodyPr/>
          <a:lstStyle/>
          <a:p>
            <a:pPr>
              <a:defRPr/>
            </a:pPr>
            <a:r>
              <a:rPr lang="en-US" sz="4800" b="0" cap="none" dirty="0">
                <a:effectLst/>
                <a:latin typeface="Arial" pitchFamily="34" charset="0"/>
                <a:cs typeface="Arial" pitchFamily="34" charset="0"/>
              </a:rPr>
              <a:t>Better Than Zero</a:t>
            </a:r>
            <a:br>
              <a:rPr lang="en-US" sz="4800" b="0" cap="none" dirty="0">
                <a:effectLst/>
                <a:latin typeface="Arial" pitchFamily="34" charset="0"/>
                <a:cs typeface="Arial" pitchFamily="34" charset="0"/>
              </a:rPr>
            </a:br>
            <a:r>
              <a:rPr lang="en-US" sz="3600" b="0" cap="none" dirty="0">
                <a:effectLst/>
                <a:latin typeface="Arial" pitchFamily="34" charset="0"/>
                <a:cs typeface="Arial" pitchFamily="34" charset="0"/>
              </a:rPr>
              <a:t>From Pathology to Strengths</a:t>
            </a:r>
            <a:endParaRPr lang="en-US" sz="4800" b="0" cap="none" dirty="0">
              <a:effectLst/>
              <a:latin typeface="Arial" pitchFamily="34" charset="0"/>
              <a:cs typeface="Arial" pitchFamily="34" charset="0"/>
            </a:endParaRPr>
          </a:p>
        </p:txBody>
      </p:sp>
      <p:sp>
        <p:nvSpPr>
          <p:cNvPr id="1024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999534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a:xfrm>
            <a:off x="1981200" y="1"/>
            <a:ext cx="8229600" cy="1295399"/>
          </a:xfrm>
        </p:spPr>
        <p:txBody>
          <a:bodyPr>
            <a:normAutofit/>
          </a:bodyPr>
          <a:lstStyle/>
          <a:p>
            <a:pPr algn="ctr" eaLnBrk="1" hangingPunct="1">
              <a:defRPr/>
            </a:pPr>
            <a:r>
              <a:rPr lang="en-US" sz="4000" b="0" dirty="0">
                <a:solidFill>
                  <a:schemeClr val="tx1"/>
                </a:solidFill>
                <a:effectLst/>
                <a:latin typeface="Arial" pitchFamily="34" charset="0"/>
              </a:rPr>
              <a:t>From Pathology to Strengths</a:t>
            </a:r>
          </a:p>
        </p:txBody>
      </p:sp>
      <p:sp>
        <p:nvSpPr>
          <p:cNvPr id="547843" name="Rectangle 3"/>
          <p:cNvSpPr>
            <a:spLocks noGrp="1" noChangeArrowheads="1"/>
          </p:cNvSpPr>
          <p:nvPr>
            <p:ph idx="1"/>
          </p:nvPr>
        </p:nvSpPr>
        <p:spPr>
          <a:xfrm>
            <a:off x="767255" y="1219200"/>
            <a:ext cx="10541876" cy="4800600"/>
          </a:xfrm>
          <a:effectLst/>
        </p:spPr>
        <p:txBody>
          <a:bodyPr>
            <a:normAutofit fontScale="77500" lnSpcReduction="20000"/>
          </a:bodyPr>
          <a:lstStyle/>
          <a:p>
            <a:pPr marL="118872" indent="0">
              <a:lnSpc>
                <a:spcPct val="120000"/>
              </a:lnSpc>
              <a:buClr>
                <a:schemeClr val="tx1"/>
              </a:buClr>
              <a:buNone/>
            </a:pPr>
            <a:r>
              <a:rPr lang="en-US" sz="2800" dirty="0">
                <a:solidFill>
                  <a:schemeClr val="tx1"/>
                </a:solidFill>
                <a:effectLst/>
                <a:cs typeface="Arial" pitchFamily="34" charset="0"/>
              </a:rPr>
              <a:t>“What we have learned over 50 years is that the disease model does not move us closer to the prevention of these serious problems. Indeed the major strides in prevention have largely come from a perspective focused on systematically building competency, not correcting weakness. Prevention researchers have discovered that there are human strengths that act as buffers against mental illness: courage, future-mindedness, optimism, interpersonal skill, faith, work ethic, hope, honesty, perseverance, the capacity for flow and insight, to name several. Much of the task of prevention in this new century will be to create a science of human strength whose mission will be to understand and learn how to foster these virtues in young people… We need now to call for massive research on human strength and virtue. We need to ask practitioners to recognize that much of the best work they already do in the consulting room is to amplify strengths rather than repair the weaknesses of their clients.” (p. 6-7)</a:t>
            </a:r>
          </a:p>
        </p:txBody>
      </p:sp>
      <p:sp>
        <p:nvSpPr>
          <p:cNvPr id="2" name="TextBox 1"/>
          <p:cNvSpPr txBox="1"/>
          <p:nvPr/>
        </p:nvSpPr>
        <p:spPr>
          <a:xfrm>
            <a:off x="1313895" y="5958396"/>
            <a:ext cx="9275685" cy="492443"/>
          </a:xfrm>
          <a:prstGeom prst="rect">
            <a:avLst/>
          </a:prstGeom>
          <a:noFill/>
        </p:spPr>
        <p:txBody>
          <a:bodyPr wrap="square" rtlCol="0">
            <a:spAutoFit/>
          </a:bodyPr>
          <a:lstStyle/>
          <a:p>
            <a:pPr>
              <a:buFont typeface="Wingdings" pitchFamily="2" charset="2"/>
              <a:buNone/>
              <a:defRPr/>
            </a:pPr>
            <a:r>
              <a:rPr lang="en-US" sz="1400" dirty="0">
                <a:solidFill>
                  <a:prstClr val="white"/>
                </a:solidFill>
                <a:latin typeface="Arial"/>
                <a:cs typeface="Arial" pitchFamily="34" charset="0"/>
              </a:rPr>
              <a:t>Seligman, M. E. P., &amp; </a:t>
            </a:r>
            <a:r>
              <a:rPr lang="en-US" sz="1400" dirty="0" err="1">
                <a:solidFill>
                  <a:prstClr val="white"/>
                </a:solidFill>
                <a:latin typeface="Arial"/>
                <a:cs typeface="Arial" pitchFamily="34" charset="0"/>
              </a:rPr>
              <a:t>Csikszentmihalyi</a:t>
            </a:r>
            <a:r>
              <a:rPr lang="en-US" sz="1400" dirty="0">
                <a:solidFill>
                  <a:prstClr val="white"/>
                </a:solidFill>
                <a:latin typeface="Arial"/>
                <a:cs typeface="Arial" pitchFamily="34" charset="0"/>
              </a:rPr>
              <a:t>, M. (2000). Positive psychology: An introduction. </a:t>
            </a:r>
            <a:r>
              <a:rPr lang="en-US" sz="1400" i="1" dirty="0">
                <a:solidFill>
                  <a:prstClr val="white"/>
                </a:solidFill>
                <a:latin typeface="Arial"/>
                <a:cs typeface="Arial" pitchFamily="34" charset="0"/>
              </a:rPr>
              <a:t>American</a:t>
            </a:r>
            <a:r>
              <a:rPr lang="en-US" sz="1400" dirty="0">
                <a:solidFill>
                  <a:prstClr val="white"/>
                </a:solidFill>
                <a:latin typeface="Arial"/>
              </a:rPr>
              <a:t> </a:t>
            </a:r>
            <a:r>
              <a:rPr lang="en-US" sz="1200" i="1" dirty="0">
                <a:solidFill>
                  <a:prstClr val="white"/>
                </a:solidFill>
                <a:latin typeface="Arial"/>
                <a:cs typeface="Arial" pitchFamily="34" charset="0"/>
              </a:rPr>
              <a:t>Psychologist, 55</a:t>
            </a:r>
            <a:r>
              <a:rPr lang="en-US" sz="1200" dirty="0">
                <a:solidFill>
                  <a:prstClr val="white"/>
                </a:solidFill>
                <a:latin typeface="Arial"/>
                <a:cs typeface="Arial" pitchFamily="34" charset="0"/>
              </a:rPr>
              <a:t>(1), </a:t>
            </a:r>
          </a:p>
          <a:p>
            <a:pPr>
              <a:buFont typeface="Wingdings" pitchFamily="2" charset="2"/>
              <a:buNone/>
              <a:defRPr/>
            </a:pPr>
            <a:r>
              <a:rPr lang="en-US" sz="1200" dirty="0">
                <a:solidFill>
                  <a:prstClr val="white"/>
                </a:solidFill>
                <a:latin typeface="Arial"/>
                <a:cs typeface="Arial" pitchFamily="34" charset="0"/>
              </a:rPr>
              <a:t>     5–14.</a:t>
            </a:r>
          </a:p>
        </p:txBody>
      </p:sp>
    </p:spTree>
    <p:extLst>
      <p:ext uri="{BB962C8B-B14F-4D97-AF65-F5344CB8AC3E}">
        <p14:creationId xmlns:p14="http://schemas.microsoft.com/office/powerpoint/2010/main" val="1108238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animEffect transition="in" filter="wipe(left)">
                                      <p:cBhvr>
                                        <p:cTn id="7" dur="1000"/>
                                        <p:tgtEl>
                                          <p:spTgt spid="547843">
                                            <p:txEl>
                                              <p:pRg st="0" end="0"/>
                                            </p:txEl>
                                          </p:spTgt>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autoUpdateAnimBg="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981200" y="0"/>
            <a:ext cx="8229600" cy="1402672"/>
          </a:xfrm>
        </p:spPr>
        <p:txBody>
          <a:bodyPr/>
          <a:lstStyle/>
          <a:p>
            <a:pPr algn="ctr" eaLnBrk="1" hangingPunct="1"/>
            <a:r>
              <a:rPr lang="en-US" b="0" dirty="0">
                <a:solidFill>
                  <a:schemeClr val="tx1"/>
                </a:solidFill>
                <a:effectLst/>
                <a:latin typeface="Arial" pitchFamily="34" charset="0"/>
                <a:cs typeface="Arial" pitchFamily="34" charset="0"/>
              </a:rPr>
              <a:t>What is Strengths-Based</a:t>
            </a:r>
            <a:r>
              <a:rPr lang="en-US" dirty="0">
                <a:effectLst/>
                <a:cs typeface="Arial" pitchFamily="34" charset="0"/>
              </a:rPr>
              <a:t>?</a:t>
            </a:r>
            <a:endParaRPr lang="en-US" b="0" dirty="0">
              <a:solidFill>
                <a:schemeClr val="tx1"/>
              </a:solidFill>
              <a:effectLst/>
              <a:cs typeface="Arial" pitchFamily="34" charset="0"/>
            </a:endParaRPr>
          </a:p>
        </p:txBody>
      </p:sp>
      <p:sp>
        <p:nvSpPr>
          <p:cNvPr id="3" name="Subtitle 2"/>
          <p:cNvSpPr>
            <a:spLocks noGrp="1"/>
          </p:cNvSpPr>
          <p:nvPr>
            <p:ph idx="1"/>
          </p:nvPr>
        </p:nvSpPr>
        <p:spPr>
          <a:xfrm>
            <a:off x="239697" y="1281980"/>
            <a:ext cx="11011791" cy="4525963"/>
          </a:xfrm>
          <a:effectLst/>
        </p:spPr>
        <p:txBody>
          <a:bodyPr rtlCol="0">
            <a:noAutofit/>
          </a:bodyPr>
          <a:lstStyle/>
          <a:p>
            <a:pPr marL="609600" indent="0">
              <a:lnSpc>
                <a:spcPct val="100000"/>
              </a:lnSpc>
              <a:buNone/>
            </a:pPr>
            <a:r>
              <a:rPr lang="en-US" sz="2200" dirty="0">
                <a:effectLst/>
              </a:rPr>
              <a:t>A strengths-based perspective emphasizes the abilities and resources people have within themselves and their support systems to more effectively cope with life challenges. When combined with new experiences, understandings and skills, these abilities and resources contribute to </a:t>
            </a:r>
            <a:r>
              <a:rPr lang="en-US" sz="2200" dirty="0">
                <a:solidFill>
                  <a:schemeClr val="tx2">
                    <a:lumMod val="75000"/>
                  </a:schemeClr>
                </a:solidFill>
                <a:effectLst/>
              </a:rPr>
              <a:t>improved well-being and outcome, which is comprised of three areas of functioning: individual, interpersonal relationships, and social role</a:t>
            </a:r>
            <a:r>
              <a:rPr lang="en-US" sz="2200" dirty="0">
                <a:effectLst/>
              </a:rPr>
              <a:t>. Strengths-based practitioners value relationships and convey this through respectful, culturally-sensitive, collaborative, practices that support, encourage and empower. Routine outcome monitoring (ROM) is used to create and maintain a culture of feedback—a responsive, consumer-driven climate to ensure the greatest benefit of services.</a:t>
            </a:r>
            <a:endParaRPr lang="en-US" sz="2200" dirty="0">
              <a:solidFill>
                <a:schemeClr val="tx1"/>
              </a:solidFill>
              <a:effectLst/>
            </a:endParaRPr>
          </a:p>
        </p:txBody>
      </p:sp>
      <p:sp>
        <p:nvSpPr>
          <p:cNvPr id="6" name="TextBox 5"/>
          <p:cNvSpPr txBox="1"/>
          <p:nvPr/>
        </p:nvSpPr>
        <p:spPr>
          <a:xfrm>
            <a:off x="945603" y="5438611"/>
            <a:ext cx="8484415"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Bertolino, B. (2018). </a:t>
            </a:r>
            <a:r>
              <a:rPr kumimoji="0" lang="en-US" sz="1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Effective counseling and psychotherapy: An evidence-based approach</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New York: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Springer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Bertolino, B. (2014). </a:t>
            </a:r>
            <a:r>
              <a:rPr kumimoji="0" lang="en-US" sz="14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Thriving on the front lines: Strengths-based youth care work. </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New York: Routledge.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9731" y="4904822"/>
            <a:ext cx="1072572" cy="1610467"/>
          </a:xfrm>
          <a:prstGeom prst="rect">
            <a:avLst/>
          </a:prstGeom>
        </p:spPr>
      </p:pic>
      <p:pic>
        <p:nvPicPr>
          <p:cNvPr id="5" name="Picture 4" descr="A close up of a sign&#10;&#10;Description generated with high confidence">
            <a:extLst>
              <a:ext uri="{FF2B5EF4-FFF2-40B4-BE49-F238E27FC236}">
                <a16:creationId xmlns:a16="http://schemas.microsoft.com/office/drawing/2014/main" id="{CDD8124C-C8D6-46FA-BA74-D0474F0E8C1B}"/>
              </a:ext>
            </a:extLst>
          </p:cNvPr>
          <p:cNvPicPr>
            <a:picLocks noChangeAspect="1"/>
          </p:cNvPicPr>
          <p:nvPr/>
        </p:nvPicPr>
        <p:blipFill>
          <a:blip r:embed="rId4"/>
          <a:stretch>
            <a:fillRect/>
          </a:stretch>
        </p:blipFill>
        <p:spPr>
          <a:xfrm>
            <a:off x="9615252" y="4907546"/>
            <a:ext cx="1127327" cy="1610468"/>
          </a:xfrm>
          <a:prstGeom prst="rect">
            <a:avLst/>
          </a:prstGeom>
        </p:spPr>
      </p:pic>
    </p:spTree>
    <p:extLst>
      <p:ext uri="{BB962C8B-B14F-4D97-AF65-F5344CB8AC3E}">
        <p14:creationId xmlns:p14="http://schemas.microsoft.com/office/powerpoint/2010/main" val="739032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913795" y="316426"/>
            <a:ext cx="10353762" cy="1135856"/>
          </a:xfrm>
        </p:spPr>
        <p:txBody>
          <a:bodyPr>
            <a:normAutofit/>
          </a:bodyPr>
          <a:lstStyle/>
          <a:p>
            <a:pPr algn="ctr">
              <a:defRPr/>
            </a:pPr>
            <a:r>
              <a:rPr lang="en-US" sz="4400" b="0" cap="none" dirty="0">
                <a:solidFill>
                  <a:schemeClr val="tx1"/>
                </a:solidFill>
                <a:effectLst/>
                <a:latin typeface="Arial" pitchFamily="34" charset="0"/>
                <a:cs typeface="Arial" pitchFamily="34" charset="0"/>
              </a:rPr>
              <a:t>Positive Psychology Defined</a:t>
            </a:r>
          </a:p>
        </p:txBody>
      </p:sp>
      <p:sp>
        <p:nvSpPr>
          <p:cNvPr id="14" name="Rectangle 3"/>
          <p:cNvSpPr>
            <a:spLocks noGrp="1" noChangeArrowheads="1"/>
          </p:cNvSpPr>
          <p:nvPr>
            <p:ph sz="half" idx="1"/>
          </p:nvPr>
        </p:nvSpPr>
        <p:spPr>
          <a:xfrm>
            <a:off x="426721" y="1528763"/>
            <a:ext cx="5974080" cy="4424556"/>
          </a:xfrm>
          <a:effectLst/>
        </p:spPr>
        <p:txBody>
          <a:bodyPr>
            <a:noAutofit/>
          </a:bodyPr>
          <a:lstStyle/>
          <a:p>
            <a:pPr marL="118872" indent="0">
              <a:lnSpc>
                <a:spcPct val="100000"/>
              </a:lnSpc>
              <a:buClr>
                <a:schemeClr val="tx1"/>
              </a:buClr>
              <a:buSzPct val="100000"/>
              <a:buNone/>
            </a:pPr>
            <a:r>
              <a:rPr lang="en-US" sz="1800" dirty="0">
                <a:effectLst/>
                <a:latin typeface="Arial" pitchFamily="34" charset="0"/>
                <a:cs typeface="Arial" pitchFamily="34" charset="0"/>
              </a:rPr>
              <a:t>1) Positive Psychology focuses on: “What kinds of families result in children who flourish, what work settings support the greatest satisfaction among workers, what policies result in the strongest civic engagement, and how people’s lives can be most worth living.” (p. 5)</a:t>
            </a:r>
          </a:p>
          <a:p>
            <a:pPr marL="118872" indent="0">
              <a:lnSpc>
                <a:spcPct val="100000"/>
              </a:lnSpc>
              <a:buClr>
                <a:schemeClr val="tx1"/>
              </a:buClr>
              <a:buSzPct val="100000"/>
              <a:buNone/>
            </a:pPr>
            <a:endParaRPr lang="en-US" sz="1000" dirty="0">
              <a:effectLst/>
              <a:latin typeface="Arial" pitchFamily="34" charset="0"/>
              <a:cs typeface="Arial" pitchFamily="34" charset="0"/>
            </a:endParaRPr>
          </a:p>
          <a:p>
            <a:pPr marL="118872" indent="0">
              <a:lnSpc>
                <a:spcPct val="100000"/>
              </a:lnSpc>
              <a:buClr>
                <a:schemeClr val="tx1"/>
              </a:buClr>
              <a:buSzPct val="100000"/>
              <a:buNone/>
            </a:pPr>
            <a:r>
              <a:rPr lang="en-US" sz="1800" dirty="0">
                <a:effectLst/>
                <a:latin typeface="Arial" pitchFamily="34" charset="0"/>
                <a:cs typeface="Arial" pitchFamily="34" charset="0"/>
              </a:rPr>
              <a:t>2) Positive psychology is the field of study dealing with the human experiences and strengths that make life most worth living. This field encompasses the understanding and facilitation of valued qualities such as happiness and well-being, optimal experiences, good health, optimism, responsibility, and good citizenship that enable both individuals and the broader culture to thrive.</a:t>
            </a:r>
          </a:p>
        </p:txBody>
      </p:sp>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white"/>
              </a:solidFill>
            </a:endParaRPr>
          </a:p>
        </p:txBody>
      </p:sp>
      <p:sp>
        <p:nvSpPr>
          <p:cNvPr id="5" name="Rectangle 4"/>
          <p:cNvSpPr/>
          <p:nvPr/>
        </p:nvSpPr>
        <p:spPr>
          <a:xfrm>
            <a:off x="742122" y="1600689"/>
            <a:ext cx="10588487" cy="584775"/>
          </a:xfrm>
          <a:prstGeom prst="rect">
            <a:avLst/>
          </a:prstGeom>
        </p:spPr>
        <p:txBody>
          <a:bodyPr wrap="square">
            <a:spAutoFit/>
          </a:bodyPr>
          <a:lstStyle/>
          <a:p>
            <a:pPr marL="457200" indent="-457200">
              <a:spcBef>
                <a:spcPts val="200"/>
              </a:spcBef>
              <a:buClrTx/>
              <a:buFont typeface="Arial" panose="020B0604020202020204" pitchFamily="34" charset="0"/>
              <a:buChar char="•"/>
            </a:pPr>
            <a:endParaRPr lang="en-US" sz="3200" dirty="0">
              <a:effectLst>
                <a:outerShdw blurRad="38100" dist="38100" dir="2700000" algn="tl">
                  <a:srgbClr val="000000">
                    <a:alpha val="43137"/>
                  </a:srgbClr>
                </a:outerShdw>
              </a:effectLst>
              <a:latin typeface="Arial" pitchFamily="34" charset="0"/>
              <a:ea typeface="ヒラギノ角ゴ Pro W3" charset="-128"/>
              <a:cs typeface="Arial" pitchFamily="34" charset="0"/>
            </a:endParaRPr>
          </a:p>
        </p:txBody>
      </p:sp>
      <p:sp>
        <p:nvSpPr>
          <p:cNvPr id="8" name="TextBox 7"/>
          <p:cNvSpPr txBox="1"/>
          <p:nvPr/>
        </p:nvSpPr>
        <p:spPr>
          <a:xfrm>
            <a:off x="856372" y="6247967"/>
            <a:ext cx="9917584" cy="293607"/>
          </a:xfrm>
          <a:prstGeom prst="rect">
            <a:avLst/>
          </a:prstGeom>
          <a:noFill/>
        </p:spPr>
        <p:txBody>
          <a:bodyPr wrap="square" rtlCol="0">
            <a:spAutoFit/>
          </a:bodyPr>
          <a:lstStyle/>
          <a:p>
            <a:pPr marL="118872" lvl="0" eaLnBrk="1" fontAlgn="auto" hangingPunct="1">
              <a:lnSpc>
                <a:spcPct val="120000"/>
              </a:lnSpc>
              <a:spcBef>
                <a:spcPts val="0"/>
              </a:spcBef>
              <a:spcAft>
                <a:spcPts val="0"/>
              </a:spcAft>
              <a:buClr>
                <a:prstClr val="black"/>
              </a:buClr>
              <a:buSzPct val="100000"/>
            </a:pPr>
            <a:r>
              <a:rPr lang="en-US" sz="1200" b="0" dirty="0">
                <a:solidFill>
                  <a:schemeClr val="tx1">
                    <a:lumMod val="85000"/>
                    <a:lumOff val="15000"/>
                  </a:schemeClr>
                </a:solidFill>
                <a:latin typeface="Arial" pitchFamily="34" charset="0"/>
                <a:cs typeface="Arial" pitchFamily="34" charset="0"/>
              </a:rPr>
              <a:t>Seligman, M. E. P., &amp; </a:t>
            </a:r>
            <a:r>
              <a:rPr lang="en-US" sz="1200" b="0" dirty="0" err="1">
                <a:solidFill>
                  <a:schemeClr val="tx1">
                    <a:lumMod val="85000"/>
                    <a:lumOff val="15000"/>
                  </a:schemeClr>
                </a:solidFill>
                <a:latin typeface="Arial" pitchFamily="34" charset="0"/>
                <a:cs typeface="Arial" pitchFamily="34" charset="0"/>
              </a:rPr>
              <a:t>Csikszentmihalyi</a:t>
            </a:r>
            <a:r>
              <a:rPr lang="en-US" sz="1200" b="0" dirty="0">
                <a:solidFill>
                  <a:schemeClr val="tx1">
                    <a:lumMod val="85000"/>
                    <a:lumOff val="15000"/>
                  </a:schemeClr>
                </a:solidFill>
                <a:latin typeface="Arial" pitchFamily="34" charset="0"/>
                <a:cs typeface="Arial" pitchFamily="34" charset="0"/>
              </a:rPr>
              <a:t>, M. (2000). Positive psychology: An introduction. </a:t>
            </a:r>
            <a:r>
              <a:rPr lang="en-US" sz="1200" b="0" i="1" dirty="0">
                <a:solidFill>
                  <a:schemeClr val="tx1">
                    <a:lumMod val="85000"/>
                    <a:lumOff val="15000"/>
                  </a:schemeClr>
                </a:solidFill>
                <a:latin typeface="Arial" pitchFamily="34" charset="0"/>
                <a:cs typeface="Arial" pitchFamily="34" charset="0"/>
              </a:rPr>
              <a:t>American</a:t>
            </a:r>
            <a:r>
              <a:rPr lang="en-US" sz="1200" b="0" dirty="0">
                <a:solidFill>
                  <a:schemeClr val="tx1">
                    <a:lumMod val="85000"/>
                    <a:lumOff val="15000"/>
                  </a:schemeClr>
                </a:solidFill>
                <a:latin typeface="Arial" pitchFamily="34" charset="0"/>
                <a:cs typeface="Arial" pitchFamily="34" charset="0"/>
              </a:rPr>
              <a:t> </a:t>
            </a:r>
            <a:r>
              <a:rPr lang="en-US" sz="1200" b="0" i="1" dirty="0">
                <a:solidFill>
                  <a:schemeClr val="tx1">
                    <a:lumMod val="85000"/>
                    <a:lumOff val="15000"/>
                  </a:schemeClr>
                </a:solidFill>
                <a:latin typeface="Arial" pitchFamily="34" charset="0"/>
                <a:cs typeface="Arial" pitchFamily="34" charset="0"/>
              </a:rPr>
              <a:t>Psychologist, 55</a:t>
            </a:r>
            <a:r>
              <a:rPr lang="en-US" sz="1200" b="0" dirty="0">
                <a:solidFill>
                  <a:schemeClr val="tx1">
                    <a:lumMod val="85000"/>
                    <a:lumOff val="15000"/>
                  </a:schemeClr>
                </a:solidFill>
                <a:latin typeface="Arial" pitchFamily="34" charset="0"/>
                <a:cs typeface="Arial" pitchFamily="34" charset="0"/>
              </a:rPr>
              <a:t>(1), 5–14.</a:t>
            </a:r>
          </a:p>
        </p:txBody>
      </p:sp>
      <p:pic>
        <p:nvPicPr>
          <p:cNvPr id="2" name="Picture 1"/>
          <p:cNvPicPr>
            <a:picLocks noChangeAspect="1"/>
          </p:cNvPicPr>
          <p:nvPr/>
        </p:nvPicPr>
        <p:blipFill>
          <a:blip r:embed="rId3"/>
          <a:stretch>
            <a:fillRect/>
          </a:stretch>
        </p:blipFill>
        <p:spPr>
          <a:xfrm>
            <a:off x="6668126" y="1600689"/>
            <a:ext cx="1680217" cy="2560320"/>
          </a:xfrm>
          <a:prstGeom prst="rect">
            <a:avLst/>
          </a:prstGeom>
        </p:spPr>
      </p:pic>
      <p:pic>
        <p:nvPicPr>
          <p:cNvPr id="2052" name="Picture 4" descr="The Happiness Advantage: The Seven Principles of Positive Psychology That Fuel Success and Performance at Wo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2208" y="2257390"/>
            <a:ext cx="1683408" cy="256032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hehowofhappiness.com/wp-content/themes/thehowofhappiness/Images/HowofHappiness-cov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99481" y="3333264"/>
            <a:ext cx="1663668"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00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Effect transition="in" filter="fade">
                                      <p:cBhvr>
                                        <p:cTn id="13" dur="500"/>
                                        <p:tgtEl>
                                          <p:spTgt spid="1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xEl>
                                              <p:pRg st="2" end="2"/>
                                            </p:txEl>
                                          </p:spTgt>
                                        </p:tgtEl>
                                        <p:attrNameLst>
                                          <p:attrName>style.visibility</p:attrName>
                                        </p:attrNameLst>
                                      </p:cBhvr>
                                      <p:to>
                                        <p:strVal val="visible"/>
                                      </p:to>
                                    </p:set>
                                    <p:animEffect transition="in" filter="fade">
                                      <p:cBhvr>
                                        <p:cTn id="18"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849086" y="184666"/>
            <a:ext cx="10074728" cy="1247887"/>
          </a:xfrm>
        </p:spPr>
        <p:txBody>
          <a:bodyPr>
            <a:normAutofit/>
          </a:bodyPr>
          <a:lstStyle/>
          <a:p>
            <a:pPr algn="ctr">
              <a:defRPr/>
            </a:pPr>
            <a:r>
              <a:rPr lang="en-US" sz="4000" dirty="0">
                <a:effectLst/>
                <a:cs typeface="Arial" pitchFamily="34" charset="0"/>
              </a:rPr>
              <a:t>The Aim of Positive Psychology</a:t>
            </a:r>
            <a:endParaRPr lang="en-US" sz="4000" dirty="0">
              <a:solidFill>
                <a:schemeClr val="tx1"/>
              </a:solidFill>
              <a:effectLst/>
              <a:cs typeface="Arial" pitchFamily="34" charset="0"/>
            </a:endParaRPr>
          </a:p>
        </p:txBody>
      </p:sp>
      <p:sp>
        <p:nvSpPr>
          <p:cNvPr id="121859" name="Rectangle 3"/>
          <p:cNvSpPr>
            <a:spLocks noGrp="1" noChangeArrowheads="1"/>
          </p:cNvSpPr>
          <p:nvPr>
            <p:ph idx="1"/>
          </p:nvPr>
        </p:nvSpPr>
        <p:spPr>
          <a:xfrm>
            <a:off x="963386" y="1432554"/>
            <a:ext cx="9960428" cy="4968246"/>
          </a:xfrm>
          <a:effectLst/>
        </p:spPr>
        <p:txBody>
          <a:bodyPr>
            <a:normAutofit/>
          </a:bodyPr>
          <a:lstStyle/>
          <a:p>
            <a:pPr marL="0" indent="0">
              <a:lnSpc>
                <a:spcPct val="100000"/>
              </a:lnSpc>
              <a:buClr>
                <a:schemeClr val="tx1"/>
              </a:buClr>
              <a:buSzPct val="100000"/>
              <a:buNone/>
            </a:pPr>
            <a:r>
              <a:rPr lang="en-US" sz="3200" dirty="0">
                <a:effectLst/>
                <a:latin typeface="Arial"/>
                <a:ea typeface="Cambria"/>
              </a:rPr>
              <a:t>We aim to help adolescents and young adults to:</a:t>
            </a:r>
          </a:p>
          <a:p>
            <a:pPr marL="457200" indent="-457200">
              <a:lnSpc>
                <a:spcPct val="100000"/>
              </a:lnSpc>
              <a:buClr>
                <a:schemeClr val="tx1"/>
              </a:buClr>
              <a:buSzPct val="100000"/>
              <a:buFont typeface="+mj-lt"/>
              <a:buAutoNum type="arabicPeriod"/>
            </a:pPr>
            <a:r>
              <a:rPr lang="en-US" sz="2800" dirty="0">
                <a:effectLst/>
                <a:latin typeface="Arial"/>
                <a:ea typeface="Cambria"/>
              </a:rPr>
              <a:t>develop skills to flourish by reducing and preventing negative symptoms and building well-being.</a:t>
            </a:r>
          </a:p>
          <a:p>
            <a:pPr marL="457200" indent="-457200">
              <a:lnSpc>
                <a:spcPct val="100000"/>
              </a:lnSpc>
              <a:buClr>
                <a:schemeClr val="tx1"/>
              </a:buClr>
              <a:buSzPct val="100000"/>
              <a:buFont typeface="+mj-lt"/>
              <a:buAutoNum type="arabicPeriod"/>
            </a:pPr>
            <a:r>
              <a:rPr lang="en-US" sz="2800" dirty="0">
                <a:effectLst/>
                <a:latin typeface="Arial"/>
                <a:ea typeface="Cambria"/>
              </a:rPr>
              <a:t>have more positive emotional experiences, better relationships, more meaning in life, and accomplish what they set out to do. </a:t>
            </a:r>
          </a:p>
          <a:p>
            <a:pPr marL="457200" indent="-457200">
              <a:lnSpc>
                <a:spcPct val="100000"/>
              </a:lnSpc>
              <a:buClr>
                <a:schemeClr val="tx1"/>
              </a:buClr>
              <a:buSzPct val="100000"/>
              <a:buFont typeface="+mj-lt"/>
              <a:buAutoNum type="arabicPeriod"/>
            </a:pPr>
            <a:r>
              <a:rPr lang="en-US" sz="2800" dirty="0">
                <a:effectLst/>
                <a:latin typeface="Arial"/>
                <a:ea typeface="Cambria"/>
              </a:rPr>
              <a:t>live healthier lives both physically and psychologically.</a:t>
            </a:r>
          </a:p>
        </p:txBody>
      </p:sp>
      <p:sp>
        <p:nvSpPr>
          <p:cNvPr id="1229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white"/>
              </a:solidFill>
            </a:endParaRPr>
          </a:p>
        </p:txBody>
      </p:sp>
    </p:spTree>
    <p:extLst>
      <p:ext uri="{BB962C8B-B14F-4D97-AF65-F5344CB8AC3E}">
        <p14:creationId xmlns:p14="http://schemas.microsoft.com/office/powerpoint/2010/main" val="21159146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1859">
                                            <p:txEl>
                                              <p:pRg st="1" end="1"/>
                                            </p:txEl>
                                          </p:spTgt>
                                        </p:tgtEl>
                                        <p:attrNameLst>
                                          <p:attrName>style.visibility</p:attrName>
                                        </p:attrNameLst>
                                      </p:cBhvr>
                                      <p:to>
                                        <p:strVal val="visible"/>
                                      </p:to>
                                    </p:set>
                                    <p:anim calcmode="lin" valueType="num">
                                      <p:cBhvr additive="base">
                                        <p:cTn id="7" dur="500" fill="hold"/>
                                        <p:tgtEl>
                                          <p:spTgt spid="12185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18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1859">
                                            <p:txEl>
                                              <p:pRg st="2" end="2"/>
                                            </p:txEl>
                                          </p:spTgt>
                                        </p:tgtEl>
                                        <p:attrNameLst>
                                          <p:attrName>style.visibility</p:attrName>
                                        </p:attrNameLst>
                                      </p:cBhvr>
                                      <p:to>
                                        <p:strVal val="visible"/>
                                      </p:to>
                                    </p:set>
                                    <p:anim calcmode="lin" valueType="num">
                                      <p:cBhvr additive="base">
                                        <p:cTn id="13" dur="500" fill="hold"/>
                                        <p:tgtEl>
                                          <p:spTgt spid="1218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18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1859">
                                            <p:txEl>
                                              <p:pRg st="3" end="3"/>
                                            </p:txEl>
                                          </p:spTgt>
                                        </p:tgtEl>
                                        <p:attrNameLst>
                                          <p:attrName>style.visibility</p:attrName>
                                        </p:attrNameLst>
                                      </p:cBhvr>
                                      <p:to>
                                        <p:strVal val="visible"/>
                                      </p:to>
                                    </p:set>
                                    <p:anim calcmode="lin" valueType="num">
                                      <p:cBhvr additive="base">
                                        <p:cTn id="19" dur="500" fill="hold"/>
                                        <p:tgtEl>
                                          <p:spTgt spid="1218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18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981200" y="115410"/>
            <a:ext cx="8229600" cy="1154590"/>
          </a:xfrm>
          <a:effectLst/>
        </p:spPr>
        <p:txBody>
          <a:bodyPr>
            <a:normAutofit/>
          </a:bodyPr>
          <a:lstStyle/>
          <a:p>
            <a:pPr>
              <a:defRPr/>
            </a:pPr>
            <a:r>
              <a:rPr lang="en-US" sz="4000" dirty="0">
                <a:solidFill>
                  <a:schemeClr val="tx1"/>
                </a:solidFill>
                <a:effectLst/>
                <a:latin typeface="Arial" pitchFamily="34" charset="0"/>
                <a:cs typeface="Arial" pitchFamily="34" charset="0"/>
              </a:rPr>
              <a:t>Positive Youth Development (PYD) </a:t>
            </a:r>
          </a:p>
        </p:txBody>
      </p:sp>
      <p:sp>
        <p:nvSpPr>
          <p:cNvPr id="25603" name="Content Placeholder 2"/>
          <p:cNvSpPr>
            <a:spLocks noGrp="1"/>
          </p:cNvSpPr>
          <p:nvPr>
            <p:ph idx="1"/>
          </p:nvPr>
        </p:nvSpPr>
        <p:spPr>
          <a:xfrm>
            <a:off x="782320" y="1361440"/>
            <a:ext cx="10678160" cy="5199157"/>
          </a:xfrm>
          <a:effectLst/>
        </p:spPr>
        <p:txBody>
          <a:bodyPr>
            <a:noAutofit/>
          </a:bodyPr>
          <a:lstStyle/>
          <a:p>
            <a:pPr marL="0" lvl="0" indent="0">
              <a:lnSpc>
                <a:spcPct val="100000"/>
              </a:lnSpc>
              <a:spcBef>
                <a:spcPts val="0"/>
              </a:spcBef>
              <a:spcAft>
                <a:spcPts val="0"/>
              </a:spcAft>
              <a:buClr>
                <a:schemeClr val="tx1"/>
              </a:buClr>
              <a:buSzPct val="100000"/>
              <a:buNone/>
              <a:tabLst>
                <a:tab pos="457200" algn="l"/>
              </a:tabLst>
            </a:pPr>
            <a:r>
              <a:rPr lang="en-US" sz="2400" dirty="0">
                <a:solidFill>
                  <a:schemeClr val="tx1"/>
                </a:solidFill>
                <a:effectLst/>
                <a:cs typeface="Arial" panose="020B0604020202020204" pitchFamily="34" charset="0"/>
              </a:rPr>
              <a:t>An ongoing process of engaging youth in safe, secure environments through activities, interventions, and programs that promote growth, development, and overall well-being.</a:t>
            </a:r>
          </a:p>
          <a:p>
            <a:pPr marL="0" lvl="0" indent="0">
              <a:lnSpc>
                <a:spcPct val="100000"/>
              </a:lnSpc>
              <a:spcBef>
                <a:spcPts val="0"/>
              </a:spcBef>
              <a:spcAft>
                <a:spcPts val="0"/>
              </a:spcAft>
              <a:buClr>
                <a:schemeClr val="tx1"/>
              </a:buClr>
              <a:buSzPct val="100000"/>
              <a:buNone/>
              <a:tabLst>
                <a:tab pos="457200" algn="l"/>
              </a:tabLst>
            </a:pPr>
            <a:endParaRPr lang="en-US" sz="2400" dirty="0">
              <a:solidFill>
                <a:schemeClr val="tx1"/>
              </a:solidFill>
              <a:effectLst/>
              <a:cs typeface="Arial" panose="020B0604020202020204" pitchFamily="34" charset="0"/>
            </a:endParaRPr>
          </a:p>
          <a:p>
            <a:pPr marL="457200" lvl="0" indent="-457200">
              <a:lnSpc>
                <a:spcPct val="100000"/>
              </a:lnSpc>
              <a:spcBef>
                <a:spcPts val="0"/>
              </a:spcBef>
              <a:buClr>
                <a:schemeClr val="tx1"/>
              </a:buClr>
              <a:buSzPct val="100000"/>
              <a:buFont typeface="+mj-lt"/>
              <a:buAutoNum type="arabicPeriod"/>
              <a:tabLst>
                <a:tab pos="457200" algn="l"/>
              </a:tabLst>
            </a:pPr>
            <a:r>
              <a:rPr lang="en-US" dirty="0">
                <a:effectLst/>
                <a:ea typeface="Times New Roman" panose="02020603050405020304" pitchFamily="18" charset="0"/>
                <a:cs typeface="Arial" panose="020B0604020202020204" pitchFamily="34" charset="0"/>
              </a:rPr>
              <a:t>Rewarding bonding</a:t>
            </a:r>
          </a:p>
          <a:p>
            <a:pPr marL="457200" lvl="0" indent="-457200">
              <a:lnSpc>
                <a:spcPct val="100000"/>
              </a:lnSpc>
              <a:spcBef>
                <a:spcPts val="0"/>
              </a:spcBef>
              <a:buClr>
                <a:schemeClr val="tx1"/>
              </a:buClr>
              <a:buSzPct val="100000"/>
              <a:buFont typeface="+mj-lt"/>
              <a:buAutoNum type="arabicPeriod"/>
              <a:tabLst>
                <a:tab pos="457200" algn="l"/>
              </a:tabLst>
            </a:pPr>
            <a:r>
              <a:rPr lang="en-US" dirty="0">
                <a:effectLst/>
                <a:ea typeface="Times New Roman" panose="02020603050405020304" pitchFamily="18" charset="0"/>
                <a:cs typeface="Arial" panose="020B0604020202020204" pitchFamily="34" charset="0"/>
              </a:rPr>
              <a:t>Fostering resilience</a:t>
            </a:r>
          </a:p>
          <a:p>
            <a:pPr marL="457200" lvl="0" indent="-457200">
              <a:lnSpc>
                <a:spcPct val="100000"/>
              </a:lnSpc>
              <a:spcBef>
                <a:spcPts val="0"/>
              </a:spcBef>
              <a:buClr>
                <a:schemeClr val="tx1"/>
              </a:buClr>
              <a:buSzPct val="100000"/>
              <a:buFont typeface="+mj-lt"/>
              <a:buAutoNum type="arabicPeriod"/>
              <a:tabLst>
                <a:tab pos="457200" algn="l"/>
              </a:tabLst>
            </a:pPr>
            <a:r>
              <a:rPr lang="en-US" dirty="0">
                <a:effectLst/>
                <a:ea typeface="Times New Roman" panose="02020603050405020304" pitchFamily="18" charset="0"/>
                <a:cs typeface="Arial" panose="020B0604020202020204" pitchFamily="34" charset="0"/>
              </a:rPr>
              <a:t>Promoting social, emotional, cognitive, behavioral, and moral competence</a:t>
            </a:r>
          </a:p>
          <a:p>
            <a:pPr marL="457200" lvl="0" indent="-457200">
              <a:lnSpc>
                <a:spcPct val="100000"/>
              </a:lnSpc>
              <a:spcBef>
                <a:spcPts val="0"/>
              </a:spcBef>
              <a:buClr>
                <a:schemeClr val="tx1"/>
              </a:buClr>
              <a:buSzPct val="100000"/>
              <a:buFont typeface="+mj-lt"/>
              <a:buAutoNum type="arabicPeriod"/>
              <a:tabLst>
                <a:tab pos="457200" algn="l"/>
              </a:tabLst>
            </a:pPr>
            <a:r>
              <a:rPr lang="en-US" dirty="0">
                <a:effectLst/>
                <a:ea typeface="Times New Roman" panose="02020603050405020304" pitchFamily="18" charset="0"/>
                <a:cs typeface="Arial" panose="020B0604020202020204" pitchFamily="34" charset="0"/>
              </a:rPr>
              <a:t>Fostering self-determination</a:t>
            </a:r>
          </a:p>
          <a:p>
            <a:pPr marL="457200" lvl="0" indent="-457200">
              <a:lnSpc>
                <a:spcPct val="100000"/>
              </a:lnSpc>
              <a:spcBef>
                <a:spcPts val="0"/>
              </a:spcBef>
              <a:buClr>
                <a:schemeClr val="tx1"/>
              </a:buClr>
              <a:buSzPct val="100000"/>
              <a:buFont typeface="+mj-lt"/>
              <a:buAutoNum type="arabicPeriod"/>
              <a:tabLst>
                <a:tab pos="457200" algn="l"/>
              </a:tabLst>
            </a:pPr>
            <a:r>
              <a:rPr lang="en-US" dirty="0">
                <a:effectLst/>
                <a:ea typeface="Times New Roman" panose="02020603050405020304" pitchFamily="18" charset="0"/>
                <a:cs typeface="Arial" panose="020B0604020202020204" pitchFamily="34" charset="0"/>
              </a:rPr>
              <a:t>Fostering spirituality</a:t>
            </a:r>
          </a:p>
          <a:p>
            <a:pPr marL="457200" lvl="0" indent="-457200">
              <a:lnSpc>
                <a:spcPct val="100000"/>
              </a:lnSpc>
              <a:spcBef>
                <a:spcPts val="0"/>
              </a:spcBef>
              <a:buClr>
                <a:schemeClr val="tx1"/>
              </a:buClr>
              <a:buSzPct val="100000"/>
              <a:buFont typeface="+mj-lt"/>
              <a:buAutoNum type="arabicPeriod"/>
              <a:tabLst>
                <a:tab pos="457200" algn="l"/>
              </a:tabLst>
            </a:pPr>
            <a:r>
              <a:rPr lang="en-US" dirty="0">
                <a:effectLst/>
                <a:ea typeface="Times New Roman" panose="02020603050405020304" pitchFamily="18" charset="0"/>
                <a:cs typeface="Arial" panose="020B0604020202020204" pitchFamily="34" charset="0"/>
              </a:rPr>
              <a:t>Fostering clear and positive identity</a:t>
            </a:r>
          </a:p>
          <a:p>
            <a:pPr marL="457200" lvl="0" indent="-457200">
              <a:lnSpc>
                <a:spcPct val="100000"/>
              </a:lnSpc>
              <a:spcBef>
                <a:spcPts val="0"/>
              </a:spcBef>
              <a:buClr>
                <a:schemeClr val="tx1"/>
              </a:buClr>
              <a:buSzPct val="100000"/>
              <a:buFont typeface="+mj-lt"/>
              <a:buAutoNum type="arabicPeriod"/>
              <a:tabLst>
                <a:tab pos="457200" algn="l"/>
              </a:tabLst>
            </a:pPr>
            <a:r>
              <a:rPr lang="en-US" dirty="0">
                <a:effectLst/>
                <a:ea typeface="Times New Roman" panose="02020603050405020304" pitchFamily="18" charset="0"/>
                <a:cs typeface="Arial" panose="020B0604020202020204" pitchFamily="34" charset="0"/>
              </a:rPr>
              <a:t>Building belief in the future</a:t>
            </a:r>
          </a:p>
          <a:p>
            <a:pPr marL="457200" lvl="0" indent="-457200">
              <a:lnSpc>
                <a:spcPct val="100000"/>
              </a:lnSpc>
              <a:spcBef>
                <a:spcPts val="0"/>
              </a:spcBef>
              <a:buClr>
                <a:schemeClr val="tx1"/>
              </a:buClr>
              <a:buSzPct val="100000"/>
              <a:buFont typeface="+mj-lt"/>
              <a:buAutoNum type="arabicPeriod"/>
              <a:tabLst>
                <a:tab pos="457200" algn="l"/>
              </a:tabLst>
            </a:pPr>
            <a:r>
              <a:rPr lang="en-US" dirty="0">
                <a:effectLst/>
                <a:ea typeface="Times New Roman" panose="02020603050405020304" pitchFamily="18" charset="0"/>
                <a:cs typeface="Arial" panose="020B0604020202020204" pitchFamily="34" charset="0"/>
              </a:rPr>
              <a:t>Providing recognition for positive behavior</a:t>
            </a:r>
          </a:p>
          <a:p>
            <a:pPr marL="457200" lvl="0" indent="-457200">
              <a:lnSpc>
                <a:spcPct val="100000"/>
              </a:lnSpc>
              <a:spcBef>
                <a:spcPts val="0"/>
              </a:spcBef>
              <a:buClr>
                <a:schemeClr val="tx1"/>
              </a:buClr>
              <a:buSzPct val="100000"/>
              <a:buFont typeface="+mj-lt"/>
              <a:buAutoNum type="arabicPeriod"/>
              <a:tabLst>
                <a:tab pos="457200" algn="l"/>
              </a:tabLst>
            </a:pPr>
            <a:r>
              <a:rPr lang="en-US" dirty="0">
                <a:effectLst/>
                <a:ea typeface="Times New Roman" panose="02020603050405020304" pitchFamily="18" charset="0"/>
                <a:cs typeface="Arial" panose="020B0604020202020204" pitchFamily="34" charset="0"/>
              </a:rPr>
              <a:t>Providing opportunities for prosocial development</a:t>
            </a:r>
          </a:p>
          <a:p>
            <a:pPr marL="457200" lvl="0" indent="-457200">
              <a:lnSpc>
                <a:spcPct val="100000"/>
              </a:lnSpc>
              <a:spcBef>
                <a:spcPts val="0"/>
              </a:spcBef>
              <a:buClr>
                <a:schemeClr val="tx1"/>
              </a:buClr>
              <a:buSzPct val="100000"/>
              <a:buFont typeface="+mj-lt"/>
              <a:buAutoNum type="arabicPeriod"/>
              <a:tabLst>
                <a:tab pos="457200" algn="l"/>
              </a:tabLst>
            </a:pPr>
            <a:r>
              <a:rPr lang="en-US" dirty="0">
                <a:effectLst/>
                <a:ea typeface="Times New Roman" panose="02020603050405020304" pitchFamily="18" charset="0"/>
                <a:cs typeface="Arial" panose="020B0604020202020204" pitchFamily="34" charset="0"/>
              </a:rPr>
              <a:t>Fostering prosocial norms</a:t>
            </a:r>
            <a:endParaRPr lang="en-US" dirty="0">
              <a:effectLst/>
              <a:cs typeface="Arial" panose="020B0604020202020204" pitchFamily="34" charset="0"/>
            </a:endParaRPr>
          </a:p>
          <a:p>
            <a:pPr marL="0" lvl="0" indent="0">
              <a:lnSpc>
                <a:spcPct val="100000"/>
              </a:lnSpc>
              <a:spcBef>
                <a:spcPts val="0"/>
              </a:spcBef>
              <a:spcAft>
                <a:spcPts val="0"/>
              </a:spcAft>
              <a:buClr>
                <a:schemeClr val="tx1"/>
              </a:buClr>
              <a:buSzPct val="100000"/>
              <a:buNone/>
              <a:tabLst>
                <a:tab pos="457200" algn="l"/>
              </a:tabLst>
            </a:pPr>
            <a:endParaRPr lang="en-US" sz="2400" dirty="0">
              <a:solidFill>
                <a:schemeClr val="tx1"/>
              </a:solidFill>
              <a:effectLst/>
              <a:cs typeface="Arial" panose="020B0604020202020204" pitchFamily="34" charset="0"/>
            </a:endParaRPr>
          </a:p>
        </p:txBody>
      </p:sp>
      <p:sp>
        <p:nvSpPr>
          <p:cNvPr id="2" name="TextBox 1"/>
          <p:cNvSpPr txBox="1"/>
          <p:nvPr/>
        </p:nvSpPr>
        <p:spPr>
          <a:xfrm>
            <a:off x="1140047" y="6252820"/>
            <a:ext cx="9388549" cy="307777"/>
          </a:xfrm>
          <a:prstGeom prst="rect">
            <a:avLst/>
          </a:prstGeom>
          <a:noFill/>
        </p:spPr>
        <p:txBody>
          <a:bodyPr wrap="square" rtlCol="0">
            <a:spAutoFit/>
          </a:bodyPr>
          <a:lstStyle/>
          <a:p>
            <a:r>
              <a:rPr lang="en-US" sz="1400" dirty="0">
                <a:solidFill>
                  <a:prstClr val="white"/>
                </a:solidFill>
                <a:latin typeface="Arial" panose="020B0604020202020204" pitchFamily="34" charset="0"/>
                <a:cs typeface="Arial" panose="020B0604020202020204" pitchFamily="34" charset="0"/>
              </a:rPr>
              <a:t>Bertolino, B. (2014). </a:t>
            </a:r>
            <a:r>
              <a:rPr lang="en-US" sz="1400" i="1" dirty="0">
                <a:solidFill>
                  <a:prstClr val="white"/>
                </a:solidFill>
                <a:latin typeface="Arial" panose="020B0604020202020204" pitchFamily="34" charset="0"/>
                <a:cs typeface="Arial" panose="020B0604020202020204" pitchFamily="34" charset="0"/>
              </a:rPr>
              <a:t>Thriving on the front lines: Strengths-based youth care work. </a:t>
            </a:r>
            <a:r>
              <a:rPr lang="en-US" sz="1400" dirty="0">
                <a:solidFill>
                  <a:prstClr val="white"/>
                </a:solidFill>
                <a:latin typeface="Arial" panose="020B0604020202020204" pitchFamily="34" charset="0"/>
                <a:cs typeface="Arial" panose="020B0604020202020204" pitchFamily="34" charset="0"/>
              </a:rPr>
              <a:t>New York: Routledge.</a:t>
            </a:r>
          </a:p>
        </p:txBody>
      </p:sp>
    </p:spTree>
    <p:extLst>
      <p:ext uri="{BB962C8B-B14F-4D97-AF65-F5344CB8AC3E}">
        <p14:creationId xmlns:p14="http://schemas.microsoft.com/office/powerpoint/2010/main" val="6631503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 calcmode="lin" valueType="num">
                                      <p:cBhvr additive="base">
                                        <p:cTn id="13"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anim calcmode="lin" valueType="num">
                                      <p:cBhvr additive="base">
                                        <p:cTn id="19"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603">
                                            <p:txEl>
                                              <p:pRg st="4" end="4"/>
                                            </p:txEl>
                                          </p:spTgt>
                                        </p:tgtEl>
                                        <p:attrNameLst>
                                          <p:attrName>style.visibility</p:attrName>
                                        </p:attrNameLst>
                                      </p:cBhvr>
                                      <p:to>
                                        <p:strVal val="visible"/>
                                      </p:to>
                                    </p:set>
                                    <p:anim calcmode="lin" valueType="num">
                                      <p:cBhvr additive="base">
                                        <p:cTn id="25" dur="500" fill="hold"/>
                                        <p:tgtEl>
                                          <p:spTgt spid="2560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5603">
                                            <p:txEl>
                                              <p:pRg st="5" end="5"/>
                                            </p:txEl>
                                          </p:spTgt>
                                        </p:tgtEl>
                                        <p:attrNameLst>
                                          <p:attrName>style.visibility</p:attrName>
                                        </p:attrNameLst>
                                      </p:cBhvr>
                                      <p:to>
                                        <p:strVal val="visible"/>
                                      </p:to>
                                    </p:set>
                                    <p:anim calcmode="lin" valueType="num">
                                      <p:cBhvr additive="base">
                                        <p:cTn id="31" dur="500" fill="hold"/>
                                        <p:tgtEl>
                                          <p:spTgt spid="2560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6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 calcmode="lin" valueType="num">
                                      <p:cBhvr additive="base">
                                        <p:cTn id="37" dur="500" fill="hold"/>
                                        <p:tgtEl>
                                          <p:spTgt spid="2560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560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5603">
                                            <p:txEl>
                                              <p:pRg st="7" end="7"/>
                                            </p:txEl>
                                          </p:spTgt>
                                        </p:tgtEl>
                                        <p:attrNameLst>
                                          <p:attrName>style.visibility</p:attrName>
                                        </p:attrNameLst>
                                      </p:cBhvr>
                                      <p:to>
                                        <p:strVal val="visible"/>
                                      </p:to>
                                    </p:set>
                                    <p:anim calcmode="lin" valueType="num">
                                      <p:cBhvr additive="base">
                                        <p:cTn id="43" dur="500" fill="hold"/>
                                        <p:tgtEl>
                                          <p:spTgt spid="25603">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560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5603">
                                            <p:txEl>
                                              <p:pRg st="8" end="8"/>
                                            </p:txEl>
                                          </p:spTgt>
                                        </p:tgtEl>
                                        <p:attrNameLst>
                                          <p:attrName>style.visibility</p:attrName>
                                        </p:attrNameLst>
                                      </p:cBhvr>
                                      <p:to>
                                        <p:strVal val="visible"/>
                                      </p:to>
                                    </p:set>
                                    <p:anim calcmode="lin" valueType="num">
                                      <p:cBhvr additive="base">
                                        <p:cTn id="49" dur="500" fill="hold"/>
                                        <p:tgtEl>
                                          <p:spTgt spid="25603">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560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5603">
                                            <p:txEl>
                                              <p:pRg st="9" end="9"/>
                                            </p:txEl>
                                          </p:spTgt>
                                        </p:tgtEl>
                                        <p:attrNameLst>
                                          <p:attrName>style.visibility</p:attrName>
                                        </p:attrNameLst>
                                      </p:cBhvr>
                                      <p:to>
                                        <p:strVal val="visible"/>
                                      </p:to>
                                    </p:set>
                                    <p:anim calcmode="lin" valueType="num">
                                      <p:cBhvr additive="base">
                                        <p:cTn id="55" dur="500" fill="hold"/>
                                        <p:tgtEl>
                                          <p:spTgt spid="25603">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560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25603">
                                            <p:txEl>
                                              <p:pRg st="10" end="10"/>
                                            </p:txEl>
                                          </p:spTgt>
                                        </p:tgtEl>
                                        <p:attrNameLst>
                                          <p:attrName>style.visibility</p:attrName>
                                        </p:attrNameLst>
                                      </p:cBhvr>
                                      <p:to>
                                        <p:strVal val="visible"/>
                                      </p:to>
                                    </p:set>
                                    <p:anim calcmode="lin" valueType="num">
                                      <p:cBhvr additive="base">
                                        <p:cTn id="61" dur="500" fill="hold"/>
                                        <p:tgtEl>
                                          <p:spTgt spid="25603">
                                            <p:txEl>
                                              <p:pRg st="10" end="10"/>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2560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25603">
                                            <p:txEl>
                                              <p:pRg st="11" end="11"/>
                                            </p:txEl>
                                          </p:spTgt>
                                        </p:tgtEl>
                                        <p:attrNameLst>
                                          <p:attrName>style.visibility</p:attrName>
                                        </p:attrNameLst>
                                      </p:cBhvr>
                                      <p:to>
                                        <p:strVal val="visible"/>
                                      </p:to>
                                    </p:set>
                                    <p:anim calcmode="lin" valueType="num">
                                      <p:cBhvr additive="base">
                                        <p:cTn id="67" dur="500" fill="hold"/>
                                        <p:tgtEl>
                                          <p:spTgt spid="25603">
                                            <p:txEl>
                                              <p:pRg st="11" end="1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25603">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4.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TC104033921[[fn=Damask]]</Template>
  <TotalTime>41633</TotalTime>
  <Words>3466</Words>
  <Application>Microsoft Office PowerPoint</Application>
  <PresentationFormat>Widescreen</PresentationFormat>
  <Paragraphs>291</Paragraphs>
  <Slides>35</Slides>
  <Notes>32</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35</vt:i4>
      </vt:variant>
    </vt:vector>
  </HeadingPairs>
  <TitlesOfParts>
    <vt:vector size="53" baseType="lpstr">
      <vt:lpstr>MS PGothic</vt:lpstr>
      <vt:lpstr>MS PGothic</vt:lpstr>
      <vt:lpstr>Arial</vt:lpstr>
      <vt:lpstr>Bookman Old Style</vt:lpstr>
      <vt:lpstr>Calibri</vt:lpstr>
      <vt:lpstr>Cambria</vt:lpstr>
      <vt:lpstr>Corbel</vt:lpstr>
      <vt:lpstr>Rockwell</vt:lpstr>
      <vt:lpstr>Tahoma</vt:lpstr>
      <vt:lpstr>Times New Roman</vt:lpstr>
      <vt:lpstr>Wingdings</vt:lpstr>
      <vt:lpstr>Wingdings 2</vt:lpstr>
      <vt:lpstr>Wingdings 3</vt:lpstr>
      <vt:lpstr>ヒラギノ角ゴ Pro W3</vt:lpstr>
      <vt:lpstr>Damask</vt:lpstr>
      <vt:lpstr>2_Module</vt:lpstr>
      <vt:lpstr>Depth</vt:lpstr>
      <vt:lpstr>1_Depth</vt:lpstr>
      <vt:lpstr>PowerPoint Presentation</vt:lpstr>
      <vt:lpstr>Tidbits</vt:lpstr>
      <vt:lpstr>The Therapeutic Bias</vt:lpstr>
      <vt:lpstr>Better Than Zero From Pathology to Strengths</vt:lpstr>
      <vt:lpstr>From Pathology to Strengths</vt:lpstr>
      <vt:lpstr>What is Strengths-Based?</vt:lpstr>
      <vt:lpstr>Positive Psychology Defined</vt:lpstr>
      <vt:lpstr>The Aim of Positive Psychology</vt:lpstr>
      <vt:lpstr>Positive Youth Development (PYD) </vt:lpstr>
      <vt:lpstr>Well-Being Contributors</vt:lpstr>
      <vt:lpstr>Intentional Activities</vt:lpstr>
      <vt:lpstr>Considerations for Intentional Activities</vt:lpstr>
      <vt:lpstr>Five Pillars of Well-Being (PERMA) (Intentional Activities)</vt:lpstr>
      <vt:lpstr>Examples of Positive Psychology Exercises</vt:lpstr>
      <vt:lpstr>Past, Present, and Future</vt:lpstr>
      <vt:lpstr>What Went Well?</vt:lpstr>
      <vt:lpstr>Broaden-and-Build</vt:lpstr>
      <vt:lpstr>Mindset</vt:lpstr>
      <vt:lpstr>VIA Signature Strengths</vt:lpstr>
      <vt:lpstr>VIA Signature Strengths (cont.)</vt:lpstr>
      <vt:lpstr>PowerPoint Presentation</vt:lpstr>
      <vt:lpstr>Signature Strengths Exercises</vt:lpstr>
      <vt:lpstr>Character Strengths and Posttraumatic Growth</vt:lpstr>
      <vt:lpstr>Character Strengths and Common Concerns</vt:lpstr>
      <vt:lpstr>Language: The Costs of Negativity</vt:lpstr>
      <vt:lpstr>Language: The Costs of Negativity (cont.)</vt:lpstr>
      <vt:lpstr>PowerPoint Presentation</vt:lpstr>
      <vt:lpstr>PowerPoint Presentation</vt:lpstr>
      <vt:lpstr>Gratitude Visit &amp; More</vt:lpstr>
      <vt:lpstr>Altruism </vt:lpstr>
      <vt:lpstr>Volunteering</vt:lpstr>
      <vt:lpstr>Mindfulness Exercises</vt:lpstr>
      <vt:lpstr>Flow</vt:lpstr>
      <vt:lpstr>Accomplishment</vt:lpstr>
      <vt:lpstr>Finding Life Purpose or Direction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Bertolino</dc:creator>
  <cp:lastModifiedBy>Robert Bertolino</cp:lastModifiedBy>
  <cp:revision>783</cp:revision>
  <dcterms:created xsi:type="dcterms:W3CDTF">2013-08-22T00:53:06Z</dcterms:created>
  <dcterms:modified xsi:type="dcterms:W3CDTF">2018-04-27T02:23:17Z</dcterms:modified>
</cp:coreProperties>
</file>