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2" r:id="rId1"/>
    <p:sldMasterId id="2147484010" r:id="rId2"/>
  </p:sldMasterIdLst>
  <p:notesMasterIdLst>
    <p:notesMasterId r:id="rId42"/>
  </p:notesMasterIdLst>
  <p:sldIdLst>
    <p:sldId id="743" r:id="rId3"/>
    <p:sldId id="958" r:id="rId4"/>
    <p:sldId id="1170" r:id="rId5"/>
    <p:sldId id="1171" r:id="rId6"/>
    <p:sldId id="1172" r:id="rId7"/>
    <p:sldId id="1173" r:id="rId8"/>
    <p:sldId id="1075" r:id="rId9"/>
    <p:sldId id="1076" r:id="rId10"/>
    <p:sldId id="1011" r:id="rId11"/>
    <p:sldId id="1012" r:id="rId12"/>
    <p:sldId id="1013" r:id="rId13"/>
    <p:sldId id="1079" r:id="rId14"/>
    <p:sldId id="1111" r:id="rId15"/>
    <p:sldId id="1114" r:id="rId16"/>
    <p:sldId id="1080" r:id="rId17"/>
    <p:sldId id="1077" r:id="rId18"/>
    <p:sldId id="1091" r:id="rId19"/>
    <p:sldId id="1093" r:id="rId20"/>
    <p:sldId id="1092" r:id="rId21"/>
    <p:sldId id="1094" r:id="rId22"/>
    <p:sldId id="1081" r:id="rId23"/>
    <p:sldId id="1083" r:id="rId24"/>
    <p:sldId id="1084" r:id="rId25"/>
    <p:sldId id="1085" r:id="rId26"/>
    <p:sldId id="1086" r:id="rId27"/>
    <p:sldId id="1087" r:id="rId28"/>
    <p:sldId id="1107" r:id="rId29"/>
    <p:sldId id="1108" r:id="rId30"/>
    <p:sldId id="1089" r:id="rId31"/>
    <p:sldId id="1090" r:id="rId32"/>
    <p:sldId id="1095" r:id="rId33"/>
    <p:sldId id="1096" r:id="rId34"/>
    <p:sldId id="1116" r:id="rId35"/>
    <p:sldId id="1097" r:id="rId36"/>
    <p:sldId id="1103" r:id="rId37"/>
    <p:sldId id="1104" r:id="rId38"/>
    <p:sldId id="1105" r:id="rId39"/>
    <p:sldId id="1106" r:id="rId40"/>
    <p:sldId id="110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FFF"/>
    <a:srgbClr val="CCFFFF"/>
    <a:srgbClr val="66FFFF"/>
    <a:srgbClr val="B2B2B2"/>
    <a:srgbClr val="B0B0B0"/>
    <a:srgbClr val="B4B4B4"/>
    <a:srgbClr val="AEAEAE"/>
    <a:srgbClr val="B8B8B8"/>
    <a:srgbClr val="D5DCE9"/>
    <a:srgbClr val="00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42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02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2B1F5-A4F7-4986-87DF-FF0CD21C605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3EABE-0BCD-4BF4-85FC-DD2E690C2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5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3EABE-0BCD-4BF4-85FC-DD2E690C24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37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1FF627-0E15-4A48-B79C-AC32E52D82B8}" type="slidenum">
              <a:rPr lang="en-US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14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41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C76F9B-949A-4103-83F1-A90EAB980ECA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625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27B7E2-734B-4B8E-AF18-026486F1BD4C}" type="slidenum">
              <a:rPr lang="en-US" sz="1200" smtClean="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22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27B7E2-734B-4B8E-AF18-026486F1BD4C}" type="slidenum">
              <a:rPr lang="en-US" sz="1200" smtClean="0">
                <a:solidFill>
                  <a:prstClr val="black"/>
                </a:solidFill>
              </a:rPr>
              <a:pPr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20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27B7E2-734B-4B8E-AF18-026486F1BD4C}" type="slidenum">
              <a:rPr lang="en-US" sz="1200" smtClean="0">
                <a:solidFill>
                  <a:prstClr val="black"/>
                </a:solidFill>
              </a:rPr>
              <a:pPr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87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27B7E2-734B-4B8E-AF18-026486F1BD4C}" type="slidenum">
              <a:rPr lang="en-US" sz="1200" smtClean="0">
                <a:solidFill>
                  <a:prstClr val="black"/>
                </a:solidFill>
              </a:rPr>
              <a:pPr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82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72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27B7E2-734B-4B8E-AF18-026486F1BD4C}" type="slidenum">
              <a:rPr lang="en-US" sz="1200" smtClean="0">
                <a:solidFill>
                  <a:prstClr val="black"/>
                </a:solidFill>
              </a:rPr>
              <a:pPr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99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27B7E2-734B-4B8E-AF18-026486F1BD4C}" type="slidenum">
              <a:rPr lang="en-US" sz="1200" smtClean="0">
                <a:solidFill>
                  <a:prstClr val="black"/>
                </a:solidFill>
              </a:rPr>
              <a:pPr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4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757F9E-3141-47F5-993D-C2560B505B39}" type="slidenum">
              <a:rPr lang="en-US" sz="12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My site with updates</a:t>
            </a:r>
            <a:r>
              <a:rPr lang="en-US" baseline="0" dirty="0"/>
              <a:t> &amp; resources; YIN; Maryville; ICCE</a:t>
            </a:r>
          </a:p>
          <a:p>
            <a:pPr marL="228600" indent="-228600">
              <a:buAutoNum type="arabicParenR"/>
            </a:pPr>
            <a:r>
              <a:rPr lang="en-US" baseline="0" dirty="0"/>
              <a:t>Active Note-taking &amp; 3) We will </a:t>
            </a:r>
            <a:r>
              <a:rPr lang="en-US" baseline="0"/>
              <a:t>practice reflection</a:t>
            </a:r>
          </a:p>
        </p:txBody>
      </p:sp>
    </p:spTree>
    <p:extLst>
      <p:ext uri="{BB962C8B-B14F-4D97-AF65-F5344CB8AC3E}">
        <p14:creationId xmlns:p14="http://schemas.microsoft.com/office/powerpoint/2010/main" val="36639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27B7E2-734B-4B8E-AF18-026486F1BD4C}" type="slidenum">
              <a:rPr lang="en-US" sz="1200" smtClean="0">
                <a:solidFill>
                  <a:prstClr val="black"/>
                </a:solidFill>
              </a:rPr>
              <a:pPr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1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27B7E2-734B-4B8E-AF18-026486F1BD4C}" type="slidenum">
              <a:rPr lang="en-US" sz="1200" smtClean="0">
                <a:solidFill>
                  <a:prstClr val="black"/>
                </a:solidFill>
              </a:rPr>
              <a:pPr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23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94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27B7E2-734B-4B8E-AF18-026486F1BD4C}" type="slidenum">
              <a:rPr lang="en-US" sz="1200" smtClean="0">
                <a:solidFill>
                  <a:prstClr val="black"/>
                </a:solidFill>
              </a:rPr>
              <a:pPr/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11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13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27B7E2-734B-4B8E-AF18-026486F1BD4C}" type="slidenum">
              <a:rPr lang="en-US" sz="1200" smtClean="0">
                <a:solidFill>
                  <a:prstClr val="black"/>
                </a:solidFill>
              </a:rPr>
              <a:pPr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3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/>
              <a:t>To demonstrate how this ambivalence can play out in our interactions with others we are going to do an exercise.</a:t>
            </a:r>
          </a:p>
          <a:p>
            <a:pPr marL="228600" indent="-228600" eaLnBrk="1" hangingPunct="1"/>
            <a:endParaRPr lang="en-US"/>
          </a:p>
          <a:p>
            <a:pPr marL="228600" indent="-228600" eaLnBrk="1" hangingPunct="1"/>
            <a:r>
              <a:rPr lang="en-US"/>
              <a:t>[Exercise: Instruct participants to: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Find a partner.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Each of you write down something you are interested in doing but have mixed feelings about (e.g., buying a new car, quitting smoking, exercising, etc.).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who will speak first.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The speaker presents what it is that you would like to do (but haven’t done yet).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The listener then argues strongly in favor of one of the options or sides.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Speaker, your job is to listen and note what you are thinking and feeling.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Switch roles.]</a:t>
            </a:r>
          </a:p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16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1FF627-0E15-4A48-B79C-AC32E52D82B8}" type="slidenum">
              <a:rPr lang="en-US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31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10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27B7E2-734B-4B8E-AF18-026486F1BD4C}" type="slidenum">
              <a:rPr lang="en-US" sz="1200" smtClean="0">
                <a:solidFill>
                  <a:prstClr val="black"/>
                </a:solidFill>
              </a:rPr>
              <a:pPr/>
              <a:t>32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89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1FF627-0E15-4A48-B79C-AC32E52D82B8}" type="slidenum">
              <a:rPr lang="en-US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33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1FF627-0E15-4A48-B79C-AC32E52D82B8}" type="slidenum">
              <a:rPr lang="en-US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80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98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32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693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248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40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27B7E2-734B-4B8E-AF18-026486F1BD4C}" type="slidenum">
              <a:rPr lang="en-US" sz="1200" smtClean="0">
                <a:solidFill>
                  <a:prstClr val="black"/>
                </a:solidFill>
              </a:rPr>
              <a:pPr/>
              <a:t>39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3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27B7E2-734B-4B8E-AF18-026486F1BD4C}" type="slidenum">
              <a:rPr lang="en-US" sz="1200" smtClean="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3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1FF627-0E15-4A48-B79C-AC32E52D82B8}" type="slidenum">
              <a:rPr lang="en-US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7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1FF627-0E15-4A48-B79C-AC32E52D82B8}" type="slidenum">
              <a:rPr lang="en-US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0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02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1FF627-0E15-4A48-B79C-AC32E52D82B8}" type="slidenum">
              <a:rPr lang="en-US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1FF627-0E15-4A48-B79C-AC32E52D82B8}" type="slidenum">
              <a:rPr lang="en-US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6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 b="0" i="0" cap="none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95000"/>
                  </a:prstClr>
                </a:solidFill>
              </a:rPr>
              <a:t>Dare to Act ~ Creating a Blueprint for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5E03F-2B68-41E0-98C9-5FF0DC30B96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9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7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>
            <a:normAutofit/>
          </a:bodyPr>
          <a:lstStyle>
            <a:lvl1pPr>
              <a:defRPr sz="3600" b="0" i="0" cap="none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7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6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3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64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53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95000"/>
                  </a:prstClr>
                </a:solidFill>
              </a:rPr>
              <a:t>Dare to Act ~ Creating a Blueprint for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EDD86-92E2-42F4-AE08-105368E4E080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46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95000"/>
                  </a:prstClr>
                </a:solidFill>
              </a:rPr>
              <a:t>Dare to Act ~ Creating a Blueprint for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C5991-FF6B-4460-9DA3-960F73509928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A129-046D-4E1A-B04B-AFD2054BBF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94F6-9D06-45DE-9DFF-C91F9310D1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0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4D422-E9B0-43B5-8D07-88A2805B61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8AA9-2D3F-4F09-A71E-A13918E6C8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6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 i="0" cap="none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95000"/>
                  </a:prstClr>
                </a:solidFill>
              </a:rPr>
              <a:t>Dare to Act ~ Creating a Blueprint for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78E57-1146-476C-B2D2-B9832DDEEF6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60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A986-A438-4620-8E82-A18DD9863D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23B-8E9E-4F8D-80A9-FE5F305C0C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01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D1C8-F407-4E2A-BD8A-164539E55A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8968-BB2E-4391-B2E3-160B59E976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15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B5A7-2B23-402E-925C-980EB2A3DD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E09D-84DD-4042-B0A3-F488FDE50E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78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DA6A-3533-4CEE-A8AC-A9830C024E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9364-9057-4585-9269-A383386F1C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79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BB9A-28D8-478E-9C46-16D88BA58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FFBA7-9BD2-4773-B9B1-D5C22D8F3A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00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8784-86FF-475F-88B4-8B9DEF86DE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ACF26-414A-435C-A7A4-CD3FFEFF11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2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45AD-8164-479D-B994-539BB5EAA7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9FE2-8270-474F-8B1A-190D956021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12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63F2-2EA8-4B85-A8FA-BF0089CAF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781E-1954-4FBD-9D77-0014541A81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09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B346-B5D8-45F1-BAD7-18D6666646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C692-D970-4E59-84F6-9BBB6D941F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22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0AE2-FE1D-460B-9483-5852712D60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BC2D-DE4A-4731-ADE4-3CF103B571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2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95000"/>
                  </a:prstClr>
                </a:solidFill>
              </a:rPr>
              <a:t>Dare to Act ~ Creating a Blueprint for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BDAB4-2807-4616-A3B5-C615C17CC1A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9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D6B7-CF5B-44CE-AAC1-AF4F9A648E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0804-5968-4F8F-8499-C40A446122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06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7FBB-3EF6-49FE-B352-14A4161F1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DB00-81BF-4FFA-A86F-7F8CCAEF6D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4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95000"/>
                  </a:prstClr>
                </a:solidFill>
              </a:rPr>
              <a:t>Dare to Act ~ Creating a Blueprint for Change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7EFF1-C2A1-4839-BE4A-BF6748490CC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8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95000"/>
                  </a:prstClr>
                </a:solidFill>
              </a:rPr>
              <a:t>Dare to Act ~ Creating a Blueprint for Change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19C23-A5CE-4888-921C-A05B3CAB40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1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95000"/>
                  </a:prstClr>
                </a:solidFill>
              </a:rPr>
              <a:t>Dare to Act ~ Creating a Blueprint for Change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1EBA2-FE22-49FD-9943-F5CC87F8A5F1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3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95000"/>
                  </a:prstClr>
                </a:solidFill>
              </a:rPr>
              <a:t>Dare to Act ~ Creating a Blueprint for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842EC-6740-42CB-99C1-ED1985FE3B3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6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95000"/>
                  </a:prstClr>
                </a:solidFill>
              </a:rPr>
              <a:t>Dare to Act ~ Creating a Blueprint for Change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12054-B4C1-4262-90ED-049A6B4C34F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5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Dare to Act ~ Creating a Blueprint for Change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6742F-AE12-4EC9-85F4-37793304B91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5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95000"/>
                </a:prstClr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prstClr val="black">
                    <a:tint val="95000"/>
                  </a:prstClr>
                </a:solidFill>
                <a:latin typeface="Tahoma" pitchFamily="34" charset="0"/>
                <a:ea typeface="MS PGothic" pitchFamily="34" charset="-128"/>
              </a:rPr>
              <a:t>Dare to Act ~ Creating a Blueprint for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63AA6C-0221-4E77-9401-49DCD34269E6}" type="slidenum">
              <a:rPr lang="en-US" b="1" smtClean="0">
                <a:solidFill>
                  <a:prstClr val="black">
                    <a:tint val="95000"/>
                  </a:prstClr>
                </a:solidFill>
                <a:latin typeface="Tahoma" pitchFamily="34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prstClr val="black">
                  <a:tint val="95000"/>
                </a:prstClr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503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589BC145-8789-4E3B-9401-15D6C415E7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8/1/2023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8F0086B0-6D27-46D5-BFC3-A335FD9710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9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673" y="1294512"/>
            <a:ext cx="9949070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 Clinical Training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Ericksonian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Hypnosis</a:t>
            </a:r>
          </a:p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Part 2</a:t>
            </a: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Bob Bertolino, Ph.D.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Professor, Maryville University</a:t>
            </a:r>
          </a:p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Sr. Clinical Advisor, Youth In Need, Inc.</a:t>
            </a:r>
          </a:p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Sr. Associate, International Center for Clinical Excellence</a:t>
            </a:r>
          </a:p>
        </p:txBody>
      </p:sp>
    </p:spTree>
    <p:extLst>
      <p:ext uri="{BB962C8B-B14F-4D97-AF65-F5344CB8AC3E}">
        <p14:creationId xmlns:p14="http://schemas.microsoft.com/office/powerpoint/2010/main" val="71944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685800"/>
            <a:ext cx="7696200" cy="457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0" cap="none" dirty="0">
                <a:effectLst/>
                <a:latin typeface="Arial" pitchFamily="34" charset="0"/>
                <a:cs typeface="Arial" pitchFamily="34" charset="0"/>
              </a:rPr>
              <a:t>What You Focus on, You Amplify in Your Awareness</a:t>
            </a:r>
            <a:br>
              <a:rPr lang="en-US" sz="3600" b="0" cap="none" dirty="0">
                <a:effectLst/>
                <a:latin typeface="Arial" pitchFamily="34" charset="0"/>
                <a:cs typeface="Arial" pitchFamily="34" charset="0"/>
              </a:rPr>
            </a:br>
            <a:br>
              <a:rPr lang="en-US" sz="3600" b="0" cap="none" dirty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b="0" cap="none" dirty="0">
                <a:effectLst/>
                <a:latin typeface="Arial" pitchFamily="34" charset="0"/>
                <a:cs typeface="Arial" pitchFamily="34" charset="0"/>
              </a:rPr>
              <a:t>The salient questions are, “What do we want the client to focus on, and why?”</a:t>
            </a:r>
            <a:endParaRPr lang="en-US" sz="2800" b="0" cap="none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1"/>
            <a:ext cx="8077200" cy="6651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0" cap="none" dirty="0">
                <a:effectLst/>
                <a:latin typeface="Arial" pitchFamily="34" charset="0"/>
                <a:cs typeface="Arial" pitchFamily="34" charset="0"/>
              </a:rPr>
            </a:br>
            <a:r>
              <a:rPr lang="en-US" sz="4000" b="0" cap="none" dirty="0">
                <a:effectLst/>
                <a:latin typeface="Arial" pitchFamily="34" charset="0"/>
                <a:cs typeface="Arial" pitchFamily="34" charset="0"/>
              </a:rPr>
              <a:t>Four Doorways into Altered States</a:t>
            </a:r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747656" y="1395805"/>
            <a:ext cx="10391887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Rhythm</a:t>
            </a:r>
          </a:p>
          <a:p>
            <a:pPr marL="800100" lvl="1" indent="-342900">
              <a:buSzPct val="100000"/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Rocking</a:t>
            </a:r>
          </a:p>
          <a:p>
            <a:pPr marL="800100" lvl="1" indent="-342900">
              <a:buSzPct val="100000"/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Breathing</a:t>
            </a:r>
          </a:p>
          <a:p>
            <a:pPr marL="342900" indent="-3429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Defocusing attention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Daydreaming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Defocusing eyes</a:t>
            </a:r>
          </a:p>
          <a:p>
            <a:pPr marL="342900" indent="-3429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Focusing attention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Focusing eyes on one spot</a:t>
            </a:r>
          </a:p>
          <a:p>
            <a:pPr marL="800100" lvl="1" indent="-3429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Directing attention</a:t>
            </a:r>
          </a:p>
          <a:p>
            <a:pPr marL="342900" indent="-3429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Dissociation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Splitting between conscious/unconscious; mind/body; past/present/future/parts of body, etc.</a:t>
            </a:r>
          </a:p>
        </p:txBody>
      </p:sp>
    </p:spTree>
    <p:extLst>
      <p:ext uri="{BB962C8B-B14F-4D97-AF65-F5344CB8AC3E}">
        <p14:creationId xmlns:p14="http://schemas.microsoft.com/office/powerpoint/2010/main" val="40009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685800"/>
            <a:ext cx="7696200" cy="457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0" cap="none" dirty="0">
                <a:latin typeface="Arial" pitchFamily="34" charset="0"/>
                <a:cs typeface="Arial" pitchFamily="34" charset="0"/>
              </a:rPr>
              <a:t>Examples of Induction</a:t>
            </a:r>
            <a:br>
              <a:rPr lang="en-US" sz="4800" b="0" cap="none" dirty="0">
                <a:latin typeface="Arial" pitchFamily="34" charset="0"/>
                <a:cs typeface="Arial" pitchFamily="34" charset="0"/>
              </a:rPr>
            </a:br>
            <a:r>
              <a:rPr lang="en-US" sz="4800" b="0" cap="none" dirty="0">
                <a:latin typeface="Arial" pitchFamily="34" charset="0"/>
                <a:cs typeface="Arial" pitchFamily="34" charset="0"/>
              </a:rPr>
              <a:t>Milton </a:t>
            </a:r>
            <a:r>
              <a:rPr lang="en-US" sz="4000" b="0" cap="none" dirty="0">
                <a:latin typeface="Arial" pitchFamily="34" charset="0"/>
                <a:cs typeface="Arial" pitchFamily="34" charset="0"/>
              </a:rPr>
              <a:t>Erickson</a:t>
            </a:r>
            <a:br>
              <a:rPr lang="en-US" sz="4800" b="0" cap="none" dirty="0">
                <a:effectLst/>
                <a:latin typeface="Arial" pitchFamily="34" charset="0"/>
                <a:cs typeface="Arial" pitchFamily="34" charset="0"/>
              </a:rPr>
            </a:br>
            <a:endParaRPr lang="en-US" sz="1600" b="0" cap="none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685800"/>
            <a:ext cx="7696200" cy="457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0" cap="none" dirty="0">
                <a:latin typeface="Arial" pitchFamily="34" charset="0"/>
                <a:cs typeface="Arial" pitchFamily="34" charset="0"/>
              </a:rPr>
              <a:t>Examples of Induction</a:t>
            </a:r>
            <a:br>
              <a:rPr lang="en-US" sz="4800" b="0" cap="none" dirty="0">
                <a:latin typeface="Arial" pitchFamily="34" charset="0"/>
                <a:cs typeface="Arial" pitchFamily="34" charset="0"/>
              </a:rPr>
            </a:br>
            <a:r>
              <a:rPr lang="en-US" sz="4000" b="0" cap="none" dirty="0">
                <a:latin typeface="Arial" pitchFamily="34" charset="0"/>
                <a:cs typeface="Arial" pitchFamily="34" charset="0"/>
              </a:rPr>
              <a:t>Steve Gilligan</a:t>
            </a:r>
            <a:br>
              <a:rPr lang="en-US" sz="4800" b="0" cap="none" dirty="0">
                <a:effectLst/>
                <a:latin typeface="Arial" pitchFamily="34" charset="0"/>
                <a:cs typeface="Arial" pitchFamily="34" charset="0"/>
              </a:rPr>
            </a:br>
            <a:endParaRPr lang="en-US" sz="1600" b="0" cap="none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685800"/>
            <a:ext cx="7696200" cy="457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0" cap="none" dirty="0">
                <a:latin typeface="Arial" pitchFamily="34" charset="0"/>
                <a:cs typeface="Arial" pitchFamily="34" charset="0"/>
              </a:rPr>
              <a:t>Examples of Induction</a:t>
            </a:r>
            <a:br>
              <a:rPr lang="en-US" sz="4800" b="0" cap="none" dirty="0">
                <a:latin typeface="Arial" pitchFamily="34" charset="0"/>
                <a:cs typeface="Arial" pitchFamily="34" charset="0"/>
              </a:rPr>
            </a:br>
            <a:r>
              <a:rPr lang="en-US" sz="4800" b="0" cap="none" dirty="0">
                <a:latin typeface="Arial" pitchFamily="34" charset="0"/>
                <a:cs typeface="Arial" pitchFamily="34" charset="0"/>
              </a:rPr>
              <a:t>Milton </a:t>
            </a:r>
            <a:r>
              <a:rPr lang="en-US" sz="4000" b="0" cap="none" dirty="0">
                <a:latin typeface="Arial" pitchFamily="34" charset="0"/>
                <a:cs typeface="Arial" pitchFamily="34" charset="0"/>
              </a:rPr>
              <a:t>Erickson</a:t>
            </a:r>
            <a:br>
              <a:rPr lang="en-US" sz="4800" b="0" cap="none" dirty="0">
                <a:effectLst/>
                <a:latin typeface="Arial" pitchFamily="34" charset="0"/>
                <a:cs typeface="Arial" pitchFamily="34" charset="0"/>
              </a:rPr>
            </a:br>
            <a:endParaRPr lang="en-US" sz="1600" b="0" cap="none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8626" y="103072"/>
            <a:ext cx="10353762" cy="11271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Induction Techniques by Age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626" y="1230193"/>
            <a:ext cx="2747459" cy="591860"/>
          </a:xfrm>
          <a:effectLst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Ages 4-6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924427" y="2053675"/>
            <a:ext cx="3298956" cy="4390156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Blowing breath out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Favorite place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Flower garden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Storytelling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 watching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 watching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Pop-up books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Television fantasy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Bouncing ball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Finger lowering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Playground activity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400496" y="1284710"/>
            <a:ext cx="2817886" cy="537343"/>
          </a:xfrm>
        </p:spPr>
        <p:txBody>
          <a:bodyPr/>
          <a:lstStyle/>
          <a:p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Ages 7-11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6"/>
          </p:nvPr>
        </p:nvSpPr>
        <p:spPr>
          <a:xfrm>
            <a:off x="4400495" y="2071003"/>
            <a:ext cx="3299821" cy="4652526"/>
          </a:xfrm>
        </p:spPr>
        <p:txBody>
          <a:bodyPr>
            <a:normAutofit lnSpcReduction="10000"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Favorite place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Favorite activity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Cloud gazing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Flying blanket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Videogames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Riding a bike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 lowering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Blowing breath out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Favorite music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Listening to self on tape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 watching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Fixation at point on hand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Hands (or fingers) moving together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 rigidity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927700" y="1284710"/>
            <a:ext cx="3077374" cy="537343"/>
          </a:xfrm>
        </p:spPr>
        <p:txBody>
          <a:bodyPr/>
          <a:lstStyle/>
          <a:p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Ages 12-18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7"/>
          </p:nvPr>
        </p:nvSpPr>
        <p:spPr>
          <a:xfrm>
            <a:off x="7912435" y="2071003"/>
            <a:ext cx="3291211" cy="4652526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Favorite place/activity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Sports activity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 catalepsy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Following breathing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Videogames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Computer games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Eye fixation on hand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Driving a car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Playing or listening to music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Hand levitation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Hands (or fingers) moving together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Fantasy games</a:t>
            </a:r>
          </a:p>
        </p:txBody>
      </p:sp>
    </p:spTree>
    <p:extLst>
      <p:ext uri="{BB962C8B-B14F-4D97-AF65-F5344CB8AC3E}">
        <p14:creationId xmlns:p14="http://schemas.microsoft.com/office/powerpoint/2010/main" val="37853521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6543" y="100641"/>
            <a:ext cx="10353761" cy="13263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effectLst/>
                <a:cs typeface="Arial" pitchFamily="34" charset="0"/>
              </a:rPr>
              <a:t>Elements of Induction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290" y="1362974"/>
            <a:ext cx="9963509" cy="50378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Permission/Validation/Observation/Utilization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2800" dirty="0">
                <a:effectLst/>
                <a:cs typeface="Arial" pitchFamily="34" charset="0"/>
              </a:rPr>
              <a:t>Matching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2800" dirty="0">
                <a:effectLst/>
                <a:cs typeface="Arial" pitchFamily="34" charset="0"/>
              </a:rPr>
              <a:t>Presupposition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Description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Permissive and empowering words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Splitting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Linking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Char char="•"/>
            </a:pPr>
            <a:r>
              <a:rPr lang="en-US" sz="2800" dirty="0" err="1">
                <a:effectLst/>
                <a:latin typeface="Arial" pitchFamily="34" charset="0"/>
                <a:cs typeface="Arial" pitchFamily="34" charset="0"/>
              </a:rPr>
              <a:t>Interspersal</a:t>
            </a:r>
            <a:endParaRPr lang="en-US" sz="2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19" y="290423"/>
            <a:ext cx="10353761" cy="10466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effectLst/>
                <a:cs typeface="Arial" pitchFamily="34" charset="0"/>
              </a:rPr>
              <a:t>Permission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85" y="1442852"/>
            <a:ext cx="9236015" cy="4957948"/>
          </a:xfrm>
        </p:spPr>
        <p:txBody>
          <a:bodyPr>
            <a:normAutofit/>
          </a:bodyPr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Invite, include, and validate multiple possibilities for response</a:t>
            </a:r>
          </a:p>
          <a:p>
            <a:pPr lvl="1" eaLnBrk="0" fontAlgn="base" hangingPunct="0">
              <a:spcAft>
                <a:spcPct val="0"/>
              </a:spcAft>
              <a:buClrTx/>
              <a:buSzPct val="100000"/>
              <a:buFont typeface="Arial" pitchFamily="34" charset="0"/>
              <a:buChar char="•"/>
            </a:pPr>
            <a:r>
              <a:rPr lang="en-US" sz="2400" kern="0" dirty="0">
                <a:effectLst/>
                <a:latin typeface="Arial" pitchFamily="34" charset="0"/>
                <a:cs typeface="Arial" pitchFamily="34" charset="0"/>
              </a:rPr>
              <a:t> It's okay to and you don't have to</a:t>
            </a:r>
          </a:p>
          <a:p>
            <a:pPr lvl="1" eaLnBrk="0" fontAlgn="base" hangingPunct="0">
              <a:spcAft>
                <a:spcPct val="0"/>
              </a:spcAft>
              <a:buClrTx/>
              <a:buSzPct val="100000"/>
              <a:buFont typeface="Arial" pitchFamily="34" charset="0"/>
              <a:buChar char="•"/>
            </a:pPr>
            <a:r>
              <a:rPr lang="en-US" sz="2400" kern="0" dirty="0">
                <a:effectLst/>
                <a:latin typeface="Arial" pitchFamily="34" charset="0"/>
                <a:cs typeface="Arial" pitchFamily="34" charset="0"/>
              </a:rPr>
              <a:t> You could (or not)</a:t>
            </a:r>
          </a:p>
          <a:p>
            <a:pPr lvl="1" eaLnBrk="0" fontAlgn="base" hangingPunct="0">
              <a:spcAft>
                <a:spcPct val="0"/>
              </a:spcAft>
              <a:buClrTx/>
              <a:buSzPct val="100000"/>
              <a:buFont typeface="Arial" pitchFamily="34" charset="0"/>
              <a:buChar char="•"/>
            </a:pPr>
            <a:r>
              <a:rPr lang="en-US" sz="2400" kern="0" dirty="0">
                <a:effectLst/>
                <a:latin typeface="Arial" pitchFamily="34" charset="0"/>
                <a:cs typeface="Arial" pitchFamily="34" charset="0"/>
              </a:rPr>
              <a:t> That's right</a:t>
            </a:r>
          </a:p>
          <a:p>
            <a:pPr lvl="1" eaLnBrk="0" fontAlgn="base" hangingPunct="0">
              <a:spcAft>
                <a:spcPct val="0"/>
              </a:spcAft>
              <a:buClrTx/>
              <a:buSzPct val="100000"/>
              <a:buFont typeface="Arial" pitchFamily="34" charset="0"/>
              <a:buChar char="•"/>
            </a:pPr>
            <a:r>
              <a:rPr lang="en-US" sz="2400" kern="0" dirty="0">
                <a:effectLst/>
                <a:latin typeface="Arial" pitchFamily="34" charset="0"/>
                <a:cs typeface="Arial" pitchFamily="34" charset="0"/>
              </a:rPr>
              <a:t> Include the person's response or experience, including "resistance" or doubts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9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19" y="184666"/>
            <a:ext cx="10353761" cy="13263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effectLst/>
                <a:cs typeface="Arial" pitchFamily="34" charset="0"/>
              </a:rPr>
              <a:t>Matching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19" y="1524000"/>
            <a:ext cx="9329781" cy="4876800"/>
          </a:xfrm>
        </p:spPr>
        <p:txBody>
          <a:bodyPr>
            <a:normAutofit/>
          </a:bodyPr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Tune in to the person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Match the person's breathing rhythm with your speaking and any other part of your behavior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Match the person's language style and words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Mirror and cross-mirror the person's body behavior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423357" y="274638"/>
            <a:ext cx="9109495" cy="124936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1a: Permission &amp; Matching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905773" y="1846053"/>
            <a:ext cx="9885871" cy="4280111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Ask the person what their concerns or doubts are about going into trance, if any.</a:t>
            </a:r>
          </a:p>
          <a:p>
            <a:pPr marL="457200" indent="-457200" eaLnBrk="1" hangingPunct="1">
              <a:spcBef>
                <a:spcPts val="6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Speak only when the person exhales (This means you have to take a few moments and watch them before you speak).</a:t>
            </a:r>
          </a:p>
          <a:p>
            <a:pPr marL="457200" indent="-457200" eaLnBrk="1" hangingPunct="1">
              <a:spcBef>
                <a:spcPts val="600"/>
              </a:spcBef>
              <a:buFont typeface="Arial" charset="0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Include permission for previously voiced </a:t>
            </a:r>
            <a:r>
              <a:rPr lang="en-US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doubts and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take the pressure off by giving lots of validation for whatever the person is doing or what you imagine they may be feeling/ or experiencing.</a:t>
            </a:r>
          </a:p>
        </p:txBody>
      </p:sp>
    </p:spTree>
    <p:extLst>
      <p:ext uri="{BB962C8B-B14F-4D97-AF65-F5344CB8AC3E}">
        <p14:creationId xmlns:p14="http://schemas.microsoft.com/office/powerpoint/2010/main" val="17704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364" y="258537"/>
            <a:ext cx="8229600" cy="1006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Tidbits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884583" y="1379764"/>
            <a:ext cx="10247243" cy="5249636"/>
          </a:xfrm>
          <a:ln>
            <a:noFill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FFFFFF"/>
                </a:solidFill>
              </a:rPr>
              <a:t>For copyright reasons and confidentiality some of PowerPoint slides may be absent from your handouts.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FFFFFF"/>
                </a:solidFill>
              </a:rPr>
              <a:t>To download a PDF of this presentation, please go to: </a:t>
            </a:r>
            <a:r>
              <a:rPr lang="en-US" sz="3000" dirty="0">
                <a:solidFill>
                  <a:srgbClr val="6699FF"/>
                </a:solidFill>
              </a:rPr>
              <a:t>www.bobbertolino.com.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FFFFFF"/>
                </a:solidFill>
              </a:rPr>
              <a:t>Please share the ideas from this presentation. You have permission to reproduce the handouts. I only ask that you maintain the integrity of the content.</a:t>
            </a:r>
            <a:endParaRPr lang="en-US" sz="3000" dirty="0">
              <a:solidFill>
                <a:srgbClr val="6699FF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FFFFFF"/>
                </a:solidFill>
              </a:rPr>
              <a:t>Contact: </a:t>
            </a:r>
            <a:r>
              <a:rPr lang="en-US" sz="3000" dirty="0">
                <a:solidFill>
                  <a:srgbClr val="6699FF"/>
                </a:solidFill>
              </a:rPr>
              <a:t>bertolinob@cs.com;</a:t>
            </a:r>
            <a:r>
              <a:rPr lang="en-US" sz="3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>
                <a:solidFill>
                  <a:srgbClr val="6699FF"/>
                </a:solidFill>
              </a:rPr>
              <a:t>+01.314.852.7274</a:t>
            </a:r>
          </a:p>
        </p:txBody>
      </p:sp>
      <p:pic>
        <p:nvPicPr>
          <p:cNvPr id="6" name="Picture 5" descr="C:\Users\Scott D. Miller\Desktop\IC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4198" y="5606687"/>
            <a:ext cx="1935325" cy="48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Ulogo_Stack_White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008204" y="5606687"/>
            <a:ext cx="1913532" cy="587106"/>
          </a:xfrm>
          <a:prstGeom prst="rect">
            <a:avLst/>
          </a:prstGeom>
        </p:spPr>
      </p:pic>
      <p:pic>
        <p:nvPicPr>
          <p:cNvPr id="9218" name="Picture 2" descr="http://bobbertolino.com/Homepage/imag00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82" y="5250667"/>
            <a:ext cx="973393" cy="1005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7960" y="6304454"/>
            <a:ext cx="1736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bobbertolino.com</a:t>
            </a:r>
          </a:p>
        </p:txBody>
      </p:sp>
      <p:pic>
        <p:nvPicPr>
          <p:cNvPr id="9220" name="Picture 4" descr="Youth In Ne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74" y="5457429"/>
            <a:ext cx="1477968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4666"/>
            <a:ext cx="109728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Presupposition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521" y="1524000"/>
            <a:ext cx="10187796" cy="4876800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Arial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Presuppose trance and responses</a:t>
            </a:r>
          </a:p>
          <a:p>
            <a:pPr marL="749808" lvl="1" indent="-457200">
              <a:buSzPct val="100000"/>
              <a:buFont typeface="Arial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Speak and act as if trance will occur and the person will experience results</a:t>
            </a:r>
          </a:p>
          <a:p>
            <a:pPr marL="749808" lvl="1" indent="-457200">
              <a:buSzPct val="100000"/>
              <a:buFont typeface="Arial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presuppositional</a:t>
            </a: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forms</a:t>
            </a:r>
          </a:p>
          <a:p>
            <a:pPr marL="1014984" lvl="2" indent="-457200">
              <a:buSzPct val="100000"/>
              <a:buFont typeface="Arial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quickly? Rate</a:t>
            </a:r>
          </a:p>
          <a:p>
            <a:pPr marL="1014984" lvl="2" indent="-457200">
              <a:buSzPct val="100000"/>
              <a:buFont typeface="Arial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Before/during/after</a:t>
            </a:r>
          </a:p>
          <a:p>
            <a:pPr marL="1014984" lvl="2" indent="-457200">
              <a:buSzPct val="100000"/>
              <a:buFont typeface="Arial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wonder if you have noticed?; Awareness</a:t>
            </a:r>
          </a:p>
          <a:p>
            <a:pPr marL="749808" lvl="1" indent="-457200">
              <a:buSzPct val="100000"/>
              <a:buFont typeface="Arial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contextual cues in the environment and in your behavior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sz="4000" dirty="0">
                <a:effectLst/>
                <a:cs typeface="Arial" pitchFamily="34" charset="0"/>
              </a:rPr>
              <a:t>1b: Permission, Matching, &amp; Presupposition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1061049" y="1828801"/>
            <a:ext cx="9149751" cy="4297363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3200" dirty="0">
                <a:effectLst/>
                <a:latin typeface="Arial" pitchFamily="34" charset="0"/>
                <a:cs typeface="Arial" pitchFamily="34" charset="0"/>
              </a:rPr>
              <a:t>Speak only when the person exhales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>
                <a:effectLst/>
                <a:latin typeface="Arial" pitchFamily="34" charset="0"/>
                <a:cs typeface="Arial" pitchFamily="34" charset="0"/>
              </a:rPr>
              <a:t>Use permission and inclusion again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>
                <a:effectLst/>
                <a:latin typeface="Arial" pitchFamily="34" charset="0"/>
                <a:cs typeface="Arial" pitchFamily="34" charset="0"/>
              </a:rPr>
              <a:t>Presuppose going into trance</a:t>
            </a:r>
          </a:p>
        </p:txBody>
      </p:sp>
    </p:spTree>
    <p:extLst>
      <p:ext uri="{BB962C8B-B14F-4D97-AF65-F5344CB8AC3E}">
        <p14:creationId xmlns:p14="http://schemas.microsoft.com/office/powerpoint/2010/main" val="15017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19" y="92015"/>
            <a:ext cx="10353761" cy="13263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effectLst/>
                <a:cs typeface="Arial" pitchFamily="34" charset="0"/>
              </a:rPr>
              <a:t>Description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19" y="1418336"/>
            <a:ext cx="9329781" cy="4982464"/>
          </a:xfrm>
        </p:spPr>
        <p:txBody>
          <a:bodyPr>
            <a:normAutofit/>
          </a:bodyPr>
          <a:lstStyle/>
          <a:p>
            <a:pPr marL="457200" indent="-4572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Speak about only what you can observe about the person and his or her behavior</a:t>
            </a:r>
          </a:p>
          <a:p>
            <a:pPr marL="457200" indent="-4572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Beware of assuming internal experience from external signs</a:t>
            </a:r>
          </a:p>
          <a:p>
            <a:pPr marL="457200" indent="-4572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Mention things that are changing if appropriate and facilitative of trance or validation</a:t>
            </a:r>
          </a:p>
          <a:p>
            <a:pPr marL="457200" indent="-4572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This requires close observation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3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19" y="184666"/>
            <a:ext cx="10353761" cy="13263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effectLst/>
                <a:cs typeface="Arial" pitchFamily="34" charset="0"/>
              </a:rPr>
              <a:t>Permissive Language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19" y="1524000"/>
            <a:ext cx="9329781" cy="4876800"/>
          </a:xfrm>
        </p:spPr>
        <p:txBody>
          <a:bodyPr>
            <a:normAutofit/>
          </a:bodyPr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Possibility Words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Outline Words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Politician Words: unspecified as to person, place, time, thing, or action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Directing attention and guiding associations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19" y="100642"/>
            <a:ext cx="10353761" cy="13263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effectLst/>
                <a:cs typeface="Arial" pitchFamily="34" charset="0"/>
              </a:rPr>
              <a:t>Splitting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377" y="1524000"/>
            <a:ext cx="10196423" cy="4876800"/>
          </a:xfrm>
        </p:spPr>
        <p:txBody>
          <a:bodyPr>
            <a:normAutofit/>
          </a:bodyPr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Distinguish between two states by separating them non-verbally and verbally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Use different voice tones, voice locations, volumes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Make verbal distinctions (like "unconscious" and "conscious"; the front of your mind/the back of your mind; mind/body)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19" y="109267"/>
            <a:ext cx="10353761" cy="13263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effectLst/>
                <a:cs typeface="Arial" pitchFamily="34" charset="0"/>
              </a:rPr>
              <a:t>Splitting </a:t>
            </a:r>
            <a:r>
              <a:rPr lang="en-US" sz="3600" dirty="0">
                <a:effectLst/>
                <a:cs typeface="Arial" pitchFamily="34" charset="0"/>
              </a:rPr>
              <a:t>(cont.)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630" y="1524000"/>
            <a:ext cx="10351698" cy="4876800"/>
          </a:xfrm>
        </p:spPr>
        <p:txBody>
          <a:bodyPr>
            <a:noAutofit/>
          </a:bodyPr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cs typeface="Arial" pitchFamily="34" charset="0"/>
              </a:rPr>
              <a:t>Conscious</a:t>
            </a:r>
          </a:p>
          <a:p>
            <a:pPr marL="749808" lvl="1" indent="-457200" eaLnBrk="0" fontAlgn="base" hangingPunct="0">
              <a:spcAft>
                <a:spcPct val="0"/>
              </a:spcAft>
              <a:buSzPct val="100000"/>
            </a:pPr>
            <a:r>
              <a:rPr lang="en-US" sz="2400" kern="0" dirty="0">
                <a:effectLst/>
                <a:cs typeface="Arial" pitchFamily="34" charset="0"/>
              </a:rPr>
              <a:t>Lean and speak on the right side</a:t>
            </a:r>
          </a:p>
          <a:p>
            <a:pPr marL="749808" lvl="1" indent="-457200" eaLnBrk="0" fontAlgn="base" hangingPunct="0">
              <a:spcAft>
                <a:spcPct val="0"/>
              </a:spcAft>
              <a:buSzPct val="100000"/>
            </a:pPr>
            <a:r>
              <a:rPr lang="en-US" sz="2400" kern="0" dirty="0">
                <a:effectLst/>
                <a:cs typeface="Arial" pitchFamily="34" charset="0"/>
              </a:rPr>
              <a:t>Increase voice volume, speak more quickly</a:t>
            </a:r>
          </a:p>
          <a:p>
            <a:pPr marL="749808" lvl="1" indent="-457200" eaLnBrk="0" fontAlgn="base" hangingPunct="0">
              <a:spcAft>
                <a:spcPct val="0"/>
              </a:spcAft>
              <a:buSzPct val="100000"/>
            </a:pPr>
            <a:r>
              <a:rPr lang="en-US" sz="2400" kern="0" dirty="0">
                <a:effectLst/>
                <a:cs typeface="Arial" pitchFamily="34" charset="0"/>
              </a:rPr>
              <a:t>Attribute doubt, resistance and observation</a:t>
            </a:r>
            <a:endParaRPr lang="en-US" sz="2800" kern="0" dirty="0">
              <a:effectLst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cs typeface="Arial" pitchFamily="34" charset="0"/>
              </a:rPr>
              <a:t> Unconscious</a:t>
            </a:r>
          </a:p>
          <a:p>
            <a:pPr marL="749808" lvl="1" indent="-457200" eaLnBrk="0" fontAlgn="base" hangingPunct="0">
              <a:spcAft>
                <a:spcPct val="0"/>
              </a:spcAft>
              <a:buSzPct val="100000"/>
            </a:pPr>
            <a:r>
              <a:rPr lang="en-US" sz="2400" kern="0" dirty="0">
                <a:effectLst/>
                <a:cs typeface="Arial" pitchFamily="34" charset="0"/>
              </a:rPr>
              <a:t>Lean and speak on the left side</a:t>
            </a:r>
          </a:p>
          <a:p>
            <a:pPr marL="749808" lvl="1" indent="-457200" eaLnBrk="0" fontAlgn="base" hangingPunct="0">
              <a:spcAft>
                <a:spcPct val="0"/>
              </a:spcAft>
              <a:buSzPct val="100000"/>
            </a:pPr>
            <a:r>
              <a:rPr lang="en-US" sz="2400" kern="0" dirty="0">
                <a:effectLst/>
                <a:cs typeface="Arial" pitchFamily="34" charset="0"/>
              </a:rPr>
              <a:t>Decrease voice volume, speak more slowly</a:t>
            </a:r>
          </a:p>
          <a:p>
            <a:pPr marL="749808" lvl="1" indent="-457200" eaLnBrk="0" fontAlgn="base" hangingPunct="0">
              <a:spcAft>
                <a:spcPct val="0"/>
              </a:spcAft>
              <a:buSzPct val="100000"/>
            </a:pPr>
            <a:r>
              <a:rPr lang="en-US" sz="2400" kern="0" dirty="0">
                <a:effectLst/>
                <a:cs typeface="Arial" pitchFamily="34" charset="0"/>
              </a:rPr>
              <a:t>Attribute cooperation, automatic experience and absorption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249362"/>
          </a:xfrm>
        </p:spPr>
        <p:txBody>
          <a:bodyPr/>
          <a:lstStyle/>
          <a:p>
            <a:pPr eaLnBrk="1" hangingPunct="1"/>
            <a:r>
              <a:rPr lang="en-US" sz="4000" dirty="0">
                <a:effectLst/>
                <a:cs typeface="Arial" pitchFamily="34" charset="0"/>
              </a:rPr>
              <a:t>1c: Permission, Matching, &amp; Splitting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847725" y="1819275"/>
            <a:ext cx="10229850" cy="4306889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Speak only when the person exhales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Use permission and inclusion again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Use presupposition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Suggest automatic responses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Use splitting, linking, or </a:t>
            </a:r>
            <a:r>
              <a:rPr lang="en-US" sz="2800" dirty="0" err="1">
                <a:effectLst/>
                <a:latin typeface="Arial" pitchFamily="34" charset="0"/>
                <a:cs typeface="Arial" pitchFamily="34" charset="0"/>
              </a:rPr>
              <a:t>interspersal</a:t>
            </a:r>
            <a:endParaRPr lang="en-US" sz="2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0945" y="114300"/>
            <a:ext cx="10353761" cy="13263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effectLst/>
                <a:cs typeface="Arial" pitchFamily="34" charset="0"/>
              </a:rPr>
              <a:t>Linking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475" y="1510987"/>
            <a:ext cx="10001250" cy="5194613"/>
          </a:xfrm>
        </p:spPr>
        <p:txBody>
          <a:bodyPr>
            <a:normAutofit/>
          </a:bodyPr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cs typeface="Arial" pitchFamily="34" charset="0"/>
              </a:rPr>
              <a:t>Join together two previously separate things non-verbally and verbally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cs typeface="Arial" pitchFamily="34" charset="0"/>
              </a:rPr>
              <a:t>Use connectors (the more this, the less this; the more this, the more this; and so on)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cs typeface="Arial" pitchFamily="34" charset="0"/>
              </a:rPr>
              <a:t>Bridge from one thing to others ("as you listen to the sound of my voice, you can begin to notice some change, which can lead to deeper trance")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981200" y="303213"/>
            <a:ext cx="8229600" cy="1249362"/>
          </a:xfrm>
        </p:spPr>
        <p:txBody>
          <a:bodyPr/>
          <a:lstStyle/>
          <a:p>
            <a:pPr eaLnBrk="1" hangingPunct="1"/>
            <a:r>
              <a:rPr lang="en-US" sz="4000" dirty="0">
                <a:effectLst/>
                <a:cs typeface="Arial" pitchFamily="34" charset="0"/>
              </a:rPr>
              <a:t>1d: Permission, Matching, &amp; Linking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923925" y="1905001"/>
            <a:ext cx="10115550" cy="4221163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Speak only when the person exhales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Use permission and inclusion again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Use </a:t>
            </a:r>
            <a:r>
              <a:rPr lang="en-US" sz="2800" dirty="0">
                <a:effectLst/>
                <a:cs typeface="Arial" pitchFamily="34" charset="0"/>
              </a:rPr>
              <a:t>linking to connect different feelings, experiences, thoughts, ideas, and behaviors (observed)</a:t>
            </a:r>
          </a:p>
        </p:txBody>
      </p:sp>
    </p:spTree>
    <p:extLst>
      <p:ext uri="{BB962C8B-B14F-4D97-AF65-F5344CB8AC3E}">
        <p14:creationId xmlns:p14="http://schemas.microsoft.com/office/powerpoint/2010/main" val="40884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 err="1">
                <a:effectLst/>
                <a:cs typeface="Arial" pitchFamily="34" charset="0"/>
              </a:rPr>
              <a:t>Interspersal</a:t>
            </a:r>
            <a:endParaRPr lang="en-US" dirty="0">
              <a:effectLst/>
              <a:cs typeface="Arial" pitchFamily="34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24000"/>
            <a:ext cx="8305800" cy="4876800"/>
          </a:xfrm>
        </p:spPr>
        <p:txBody>
          <a:bodyPr>
            <a:normAutofit/>
          </a:bodyPr>
          <a:lstStyle/>
          <a:p>
            <a:pPr marL="0" indent="0"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</a:pPr>
            <a:endParaRPr lang="en-US" kern="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</a:pPr>
            <a:endParaRPr lang="en-US" kern="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</a:pPr>
            <a:r>
              <a:rPr lang="en-US" kern="0" dirty="0">
                <a:effectLst/>
                <a:latin typeface="Arial" pitchFamily="34" charset="0"/>
                <a:cs typeface="Arial" pitchFamily="34" charset="0"/>
              </a:rPr>
              <a:t>I AM GOING to a place where there are no bad MAD people.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981200" y="303213"/>
            <a:ext cx="8229600" cy="1249362"/>
          </a:xfrm>
        </p:spPr>
        <p:txBody>
          <a:bodyPr/>
          <a:lstStyle/>
          <a:p>
            <a:pPr eaLnBrk="1" hangingPunct="1"/>
            <a:r>
              <a:rPr lang="en-US" sz="4000" dirty="0">
                <a:effectLst/>
                <a:cs typeface="Arial" pitchFamily="34" charset="0"/>
              </a:rPr>
              <a:t>1e: Permission, Matching, &amp; </a:t>
            </a:r>
            <a:r>
              <a:rPr lang="en-US" sz="4000" dirty="0" err="1">
                <a:effectLst/>
                <a:cs typeface="Arial" pitchFamily="34" charset="0"/>
              </a:rPr>
              <a:t>Interspersal</a:t>
            </a:r>
            <a:endParaRPr lang="en-US" sz="4000" dirty="0">
              <a:effectLst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923925" y="1905001"/>
            <a:ext cx="10115550" cy="4221163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Speak only when the person exhales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Use permission and inclusion again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Use </a:t>
            </a:r>
            <a:r>
              <a:rPr lang="en-US" sz="2800" dirty="0" err="1">
                <a:effectLst/>
                <a:latin typeface="Arial" pitchFamily="34" charset="0"/>
                <a:cs typeface="Arial" pitchFamily="34" charset="0"/>
              </a:rPr>
              <a:t>interspersal</a:t>
            </a: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 (nonverbal emphasis) to mark out certain messages</a:t>
            </a:r>
          </a:p>
        </p:txBody>
      </p:sp>
    </p:spTree>
    <p:extLst>
      <p:ext uri="{BB962C8B-B14F-4D97-AF65-F5344CB8AC3E}">
        <p14:creationId xmlns:p14="http://schemas.microsoft.com/office/powerpoint/2010/main" val="34669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762000"/>
            <a:ext cx="7696200" cy="42957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0" cap="none" dirty="0">
                <a:effectLst/>
                <a:latin typeface="Arial" pitchFamily="34" charset="0"/>
                <a:cs typeface="Arial" pitchFamily="34" charset="0"/>
              </a:rPr>
              <a:t>Problems to Solutions:</a:t>
            </a:r>
            <a:br>
              <a:rPr lang="en-US" sz="4800" b="0" cap="none" dirty="0">
                <a:effectLst/>
                <a:latin typeface="Arial" pitchFamily="34" charset="0"/>
                <a:cs typeface="Arial" pitchFamily="34" charset="0"/>
              </a:rPr>
            </a:br>
            <a:r>
              <a:rPr lang="en-US" sz="4800" b="0" cap="none" dirty="0">
                <a:effectLst/>
                <a:latin typeface="Arial" pitchFamily="34" charset="0"/>
                <a:cs typeface="Arial" pitchFamily="34" charset="0"/>
              </a:rPr>
              <a:t>A Framework</a:t>
            </a:r>
            <a:endParaRPr lang="en-US" sz="1600" b="0" cap="none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4745" y="184666"/>
            <a:ext cx="10353761" cy="13263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Problems to Solutions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745" y="1524000"/>
            <a:ext cx="9163655" cy="5181600"/>
          </a:xfrm>
        </p:spPr>
        <p:txBody>
          <a:bodyPr>
            <a:normAutofit/>
          </a:bodyPr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3000" kern="0" dirty="0">
                <a:effectLst/>
                <a:cs typeface="Arial" pitchFamily="34" charset="0"/>
              </a:rPr>
              <a:t>Turn problem into processes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3000" kern="0" dirty="0">
                <a:effectLst/>
                <a:cs typeface="Arial" pitchFamily="34" charset="0"/>
              </a:rPr>
              <a:t>Focus/presenting problem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3000" kern="0" dirty="0">
                <a:effectLst/>
                <a:cs typeface="Arial" pitchFamily="34" charset="0"/>
              </a:rPr>
              <a:t>How does the person do the problem?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3000" kern="0" dirty="0">
                <a:effectLst/>
                <a:cs typeface="Arial" pitchFamily="34" charset="0"/>
              </a:rPr>
              <a:t>What type of solution is the client seeking?</a:t>
            </a:r>
          </a:p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3000" kern="0" dirty="0">
                <a:effectLst/>
                <a:cs typeface="Arial" pitchFamily="34" charset="0"/>
              </a:rPr>
              <a:t>What is the opposite class of experience (ability) that would solve this type of problem?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762000"/>
            <a:ext cx="7696200" cy="42957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0" cap="none" dirty="0">
                <a:effectLst/>
                <a:latin typeface="Arial" pitchFamily="34" charset="0"/>
                <a:cs typeface="Arial" pitchFamily="34" charset="0"/>
              </a:rPr>
              <a:t>Phantom Limb &amp; Tinnitus</a:t>
            </a:r>
            <a:endParaRPr lang="en-US" sz="1600" b="0" cap="none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219075"/>
            <a:ext cx="8153400" cy="1219200"/>
          </a:xfrm>
        </p:spPr>
        <p:txBody>
          <a:bodyPr/>
          <a:lstStyle/>
          <a:p>
            <a:pPr algn="ctr"/>
            <a:r>
              <a:rPr lang="en-US" sz="3600" dirty="0"/>
              <a:t>Problems to Solutions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569309"/>
            <a:ext cx="10906125" cy="46790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Specific	------------------------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	</a:t>
            </a:r>
            <a:r>
              <a:rPr lang="en-US" sz="1800" dirty="0">
                <a:cs typeface="Arial" pitchFamily="34" charset="0"/>
              </a:rPr>
              <a:t>Specific Intervention	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	Transfer to</a:t>
            </a: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Presenting			</a:t>
            </a:r>
            <a:r>
              <a:rPr lang="en-US" sz="1800" i="1" dirty="0">
                <a:cs typeface="Arial" pitchFamily="34" charset="0"/>
              </a:rPr>
              <a:t>Analogy</a:t>
            </a:r>
            <a:r>
              <a:rPr lang="en-US" sz="1800" dirty="0">
                <a:cs typeface="Arial" pitchFamily="34" charset="0"/>
              </a:rPr>
              <a:t>		         			Problem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Problem				</a:t>
            </a:r>
            <a:r>
              <a:rPr lang="en-US" sz="1800" i="1" dirty="0">
                <a:cs typeface="Arial" pitchFamily="34" charset="0"/>
              </a:rPr>
              <a:t>Anecdote</a:t>
            </a:r>
            <a:r>
              <a:rPr lang="en-US" sz="1800" dirty="0">
                <a:cs typeface="Arial" pitchFamily="34" charset="0"/>
              </a:rPr>
              <a:t>		         		Context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Trance phenomenon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Task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Interpersonal move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(DERIVE)			(EVOKE)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Problem  --------------------------------------------------------------------------------------------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	Solution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  <a:sym typeface="Symbol" pitchFamily="18" charset="2"/>
              </a:rPr>
              <a:t>										(Pattern of experience/ 									  resource/skill)</a:t>
            </a:r>
            <a:endParaRPr lang="en-US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219075"/>
            <a:ext cx="8153400" cy="1219200"/>
          </a:xfrm>
        </p:spPr>
        <p:txBody>
          <a:bodyPr/>
          <a:lstStyle/>
          <a:p>
            <a:pPr algn="ctr"/>
            <a:r>
              <a:rPr lang="en-US" sz="3600" dirty="0"/>
              <a:t>Erickson Case Example #1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556951"/>
            <a:ext cx="10906125" cy="46914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Specific	------------------------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	</a:t>
            </a:r>
            <a:r>
              <a:rPr lang="en-US" sz="1800" dirty="0">
                <a:cs typeface="Arial" pitchFamily="34" charset="0"/>
              </a:rPr>
              <a:t>Specific Intervention	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	Transfer to</a:t>
            </a: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Bedwetting			</a:t>
            </a:r>
            <a:r>
              <a:rPr lang="en-US" sz="1800" i="1" dirty="0">
                <a:cs typeface="Arial" pitchFamily="34" charset="0"/>
              </a:rPr>
              <a:t>Handwriting Practice</a:t>
            </a:r>
            <a:r>
              <a:rPr lang="en-US" sz="1800" dirty="0">
                <a:cs typeface="Arial" pitchFamily="34" charset="0"/>
              </a:rPr>
              <a:t>	         		Bedwetting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					</a:t>
            </a:r>
            <a:r>
              <a:rPr lang="en-US" sz="1800" i="1" dirty="0">
                <a:cs typeface="Arial" pitchFamily="34" charset="0"/>
              </a:rPr>
              <a:t>	</a:t>
            </a:r>
            <a:r>
              <a:rPr lang="en-US" sz="1800" dirty="0">
                <a:cs typeface="Arial" pitchFamily="34" charset="0"/>
              </a:rPr>
              <a:t>		         		Problem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(DERIVE)			(EVOKE)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Lack of Muscle Control  -----------------------------------------------------------------------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  Automatic Muscle Control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  <a:sym typeface="Symbol" pitchFamily="18" charset="2"/>
              </a:rPr>
              <a:t>								</a:t>
            </a:r>
            <a:endParaRPr lang="en-US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219075"/>
            <a:ext cx="8153400" cy="1219200"/>
          </a:xfrm>
        </p:spPr>
        <p:txBody>
          <a:bodyPr/>
          <a:lstStyle/>
          <a:p>
            <a:pPr algn="ctr"/>
            <a:r>
              <a:rPr lang="en-US" sz="3600" dirty="0"/>
              <a:t>Erickson Case Example #2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556951"/>
            <a:ext cx="10906125" cy="46914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Specific	------------------------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	</a:t>
            </a:r>
            <a:r>
              <a:rPr lang="en-US" sz="1800" dirty="0">
                <a:cs typeface="Arial" pitchFamily="34" charset="0"/>
              </a:rPr>
              <a:t>Specific Intervention	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	Transfer to</a:t>
            </a: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Bedwetting			</a:t>
            </a:r>
            <a:r>
              <a:rPr lang="en-US" sz="1800" i="1" dirty="0">
                <a:cs typeface="Arial" pitchFamily="34" charset="0"/>
              </a:rPr>
              <a:t>Baseball		</a:t>
            </a:r>
            <a:r>
              <a:rPr lang="en-US" sz="1800" dirty="0">
                <a:cs typeface="Arial" pitchFamily="34" charset="0"/>
              </a:rPr>
              <a:t>	         		Bedwetting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					</a:t>
            </a:r>
            <a:r>
              <a:rPr lang="en-US" sz="1800" i="1" dirty="0">
                <a:cs typeface="Arial" pitchFamily="34" charset="0"/>
              </a:rPr>
              <a:t>	</a:t>
            </a:r>
            <a:r>
              <a:rPr lang="en-US" sz="1800" dirty="0">
                <a:cs typeface="Arial" pitchFamily="34" charset="0"/>
              </a:rPr>
              <a:t>		         		Problem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(DERIVE)			(EVOKE)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Lack of Muscle Control  -----------------------------------------------------------------------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  Automatic Muscle Control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  <a:sym typeface="Symbol" pitchFamily="18" charset="2"/>
              </a:rPr>
              <a:t>								</a:t>
            </a:r>
            <a:endParaRPr lang="en-US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219075"/>
            <a:ext cx="8153400" cy="1219200"/>
          </a:xfrm>
        </p:spPr>
        <p:txBody>
          <a:bodyPr/>
          <a:lstStyle/>
          <a:p>
            <a:pPr algn="ctr"/>
            <a:r>
              <a:rPr lang="en-US" sz="3600" dirty="0"/>
              <a:t>Erickson Case Example #3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556951"/>
            <a:ext cx="10906125" cy="46914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Specific	------------------------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	</a:t>
            </a:r>
            <a:r>
              <a:rPr lang="en-US" sz="1800" dirty="0">
                <a:cs typeface="Arial" pitchFamily="34" charset="0"/>
              </a:rPr>
              <a:t>Specific Intervention	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	Transfer to</a:t>
            </a: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Bedwetting			</a:t>
            </a:r>
            <a:r>
              <a:rPr lang="en-US" sz="1800" i="1" dirty="0">
                <a:cs typeface="Arial" pitchFamily="34" charset="0"/>
              </a:rPr>
              <a:t>Surprising to	</a:t>
            </a:r>
            <a:r>
              <a:rPr lang="en-US" sz="1800" dirty="0">
                <a:cs typeface="Arial" pitchFamily="34" charset="0"/>
              </a:rPr>
              <a:t>	         		Bedwetting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					Evoke Muscle</a:t>
            </a:r>
            <a:r>
              <a:rPr lang="en-US" sz="1800" i="1" dirty="0">
                <a:cs typeface="Arial" pitchFamily="34" charset="0"/>
              </a:rPr>
              <a:t>	</a:t>
            </a:r>
            <a:r>
              <a:rPr lang="en-US" sz="1800" dirty="0">
                <a:cs typeface="Arial" pitchFamily="34" charset="0"/>
              </a:rPr>
              <a:t>	   		Problem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Freezing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(DERIVE)			(EVOKE)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Lack of Muscle Control  -----------------------------------------------------------------------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  Automatic Muscle Control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  <a:sym typeface="Symbol" pitchFamily="18" charset="2"/>
              </a:rPr>
              <a:t>								</a:t>
            </a:r>
            <a:endParaRPr lang="en-US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3575" y="219075"/>
            <a:ext cx="8153400" cy="1219200"/>
          </a:xfrm>
        </p:spPr>
        <p:txBody>
          <a:bodyPr/>
          <a:lstStyle/>
          <a:p>
            <a:pPr algn="ctr"/>
            <a:r>
              <a:rPr lang="en-US" sz="3600" dirty="0"/>
              <a:t>Erickson Case Example #4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556951"/>
            <a:ext cx="10906125" cy="46914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Specific	------------------------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	</a:t>
            </a:r>
            <a:r>
              <a:rPr lang="en-US" sz="1800" dirty="0">
                <a:cs typeface="Arial" pitchFamily="34" charset="0"/>
              </a:rPr>
              <a:t>Specific Intervention	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	Transfer to</a:t>
            </a: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Bedwetting			</a:t>
            </a:r>
            <a:r>
              <a:rPr lang="en-US" sz="1800" i="1" dirty="0">
                <a:cs typeface="Arial" pitchFamily="34" charset="0"/>
              </a:rPr>
              <a:t>Jacks		</a:t>
            </a:r>
            <a:r>
              <a:rPr lang="en-US" sz="1800" dirty="0">
                <a:cs typeface="Arial" pitchFamily="34" charset="0"/>
              </a:rPr>
              <a:t>	         		Bedwetting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					Bicycle Riding</a:t>
            </a:r>
            <a:r>
              <a:rPr lang="en-US" sz="1800" i="1" dirty="0">
                <a:cs typeface="Arial" pitchFamily="34" charset="0"/>
              </a:rPr>
              <a:t>	</a:t>
            </a:r>
            <a:r>
              <a:rPr lang="en-US" sz="1800" dirty="0">
                <a:cs typeface="Arial" pitchFamily="34" charset="0"/>
              </a:rPr>
              <a:t>	         		Problem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i="1" dirty="0">
                <a:cs typeface="Arial" pitchFamily="34" charset="0"/>
              </a:rPr>
              <a:t>				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(DERIVE)			(EVOKE)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endParaRPr lang="en-US" sz="1800" dirty="0"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</a:rPr>
              <a:t>Lack of Muscle Control  -----------------------------------------------------------------------</a:t>
            </a:r>
            <a:r>
              <a:rPr lang="en-US" sz="1800" dirty="0">
                <a:cs typeface="Arial" pitchFamily="34" charset="0"/>
                <a:sym typeface="Symbol" pitchFamily="18" charset="2"/>
              </a:rPr>
              <a:t>  Automatic Muscle Control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Monotype Sorts" charset="2"/>
              <a:buNone/>
              <a:tabLst>
                <a:tab pos="228600" algn="l"/>
              </a:tabLst>
            </a:pPr>
            <a:r>
              <a:rPr lang="en-US" sz="1800" dirty="0">
                <a:cs typeface="Arial" pitchFamily="34" charset="0"/>
                <a:sym typeface="Symbol" pitchFamily="18" charset="2"/>
              </a:rPr>
              <a:t>								</a:t>
            </a:r>
            <a:endParaRPr lang="en-US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865" y="184666"/>
            <a:ext cx="10353761" cy="123227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effectLst/>
                <a:cs typeface="Arial" pitchFamily="34" charset="0"/>
              </a:rPr>
              <a:t>Problems to Solutions: Intervention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865" y="1524000"/>
            <a:ext cx="10071362" cy="5181600"/>
          </a:xfrm>
        </p:spPr>
        <p:txBody>
          <a:bodyPr>
            <a:normAutofit/>
          </a:bodyPr>
          <a:lstStyle/>
          <a:p>
            <a:pPr marL="457200" indent="-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Design an intervention</a:t>
            </a:r>
          </a:p>
          <a:p>
            <a:pPr marL="749808" lvl="1" indent="-457200" eaLnBrk="0" fontAlgn="base" hangingPunct="0"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Use an analogy</a:t>
            </a:r>
          </a:p>
          <a:p>
            <a:pPr marL="749808" lvl="1" indent="-457200" eaLnBrk="0" fontAlgn="base" hangingPunct="0"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Tell a story</a:t>
            </a:r>
          </a:p>
          <a:p>
            <a:pPr marL="749808" lvl="1" indent="-457200" eaLnBrk="0" fontAlgn="base" hangingPunct="0"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Agree on a task or action</a:t>
            </a:r>
          </a:p>
          <a:p>
            <a:pPr marL="749808" lvl="1" indent="-457200" eaLnBrk="0" fontAlgn="base" hangingPunct="0"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Evoke a hypnotic shift in automatic experience</a:t>
            </a:r>
          </a:p>
          <a:p>
            <a:pPr marL="749808" lvl="1" indent="-457200" eaLnBrk="0" fontAlgn="base" hangingPunct="0">
              <a:spcAft>
                <a:spcPct val="0"/>
              </a:spcAft>
              <a:buSzPct val="100000"/>
            </a:pPr>
            <a:r>
              <a:rPr lang="en-US" sz="2800" kern="0" dirty="0">
                <a:effectLst/>
                <a:latin typeface="Arial" pitchFamily="34" charset="0"/>
                <a:cs typeface="Arial" pitchFamily="34" charset="0"/>
              </a:rPr>
              <a:t>Evoke some experience interpersonally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1429" y="80328"/>
            <a:ext cx="916753" cy="520036"/>
          </a:xfrm>
          <a:prstGeom prst="ellipse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0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241429" y="274291"/>
            <a:ext cx="916753" cy="520036"/>
          </a:xfrm>
          <a:prstGeom prst="ellipse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655" y="0"/>
            <a:ext cx="12256655" cy="70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241429" y="274291"/>
            <a:ext cx="916753" cy="520036"/>
          </a:xfrm>
          <a:prstGeom prst="ellipse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7699"/>
          </a:xfrm>
          <a:prstGeom prst="rect">
            <a:avLst/>
          </a:prstGeom>
        </p:spPr>
      </p:pic>
      <p:sp>
        <p:nvSpPr>
          <p:cNvPr id="2" name="Arrow: Left 1"/>
          <p:cNvSpPr>
            <a:spLocks noChangeAspect="1"/>
          </p:cNvSpPr>
          <p:nvPr/>
        </p:nvSpPr>
        <p:spPr>
          <a:xfrm>
            <a:off x="3069023" y="2537132"/>
            <a:ext cx="738421" cy="36576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2472" y="2537132"/>
            <a:ext cx="3140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Slides for today’s workshop</a:t>
            </a:r>
          </a:p>
        </p:txBody>
      </p:sp>
    </p:spTree>
    <p:extLst>
      <p:ext uri="{BB962C8B-B14F-4D97-AF65-F5344CB8AC3E}">
        <p14:creationId xmlns:p14="http://schemas.microsoft.com/office/powerpoint/2010/main" val="914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685800"/>
            <a:ext cx="7696200" cy="4343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0" cap="none" dirty="0">
                <a:latin typeface="Arial" pitchFamily="34" charset="0"/>
                <a:cs typeface="Arial" pitchFamily="34" charset="0"/>
              </a:rPr>
              <a:t>Structure</a:t>
            </a:r>
            <a:endParaRPr lang="en-US" sz="1600" b="0" cap="none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8302" y="76200"/>
            <a:ext cx="10015268" cy="13319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>
                <a:effectLst/>
                <a:cs typeface="Arial" pitchFamily="34" charset="0"/>
              </a:rPr>
              <a:t>A General Structure for</a:t>
            </a:r>
            <a:br>
              <a:rPr lang="en-US" sz="4000" dirty="0">
                <a:effectLst/>
                <a:cs typeface="Arial" pitchFamily="34" charset="0"/>
              </a:rPr>
            </a:br>
            <a:r>
              <a:rPr lang="en-US" sz="4000" dirty="0">
                <a:effectLst/>
                <a:cs typeface="Arial" pitchFamily="34" charset="0"/>
              </a:rPr>
              <a:t>a Hypnosis Session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135" y="1524000"/>
            <a:ext cx="10368951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400" dirty="0">
                <a:effectLst/>
                <a:cs typeface="Arial" pitchFamily="34" charset="0"/>
              </a:rPr>
              <a:t>Assess the complaint and identify a goal; determine if the complaint (or some aspect of it) is an automatic process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400" dirty="0">
                <a:effectLst/>
                <a:cs typeface="Arial" pitchFamily="34" charset="0"/>
              </a:rPr>
              <a:t>Orient the client to hypnosis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400" dirty="0">
                <a:effectLst/>
                <a:cs typeface="Arial" pitchFamily="34" charset="0"/>
              </a:rPr>
              <a:t>Induction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400" dirty="0">
                <a:effectLst/>
                <a:cs typeface="Arial" pitchFamily="34" charset="0"/>
              </a:rPr>
              <a:t>Build a response set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400" dirty="0">
                <a:effectLst/>
                <a:cs typeface="Arial" pitchFamily="34" charset="0"/>
              </a:rPr>
              <a:t>Introduce themes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400" dirty="0">
                <a:effectLst/>
                <a:cs typeface="Arial" pitchFamily="34" charset="0"/>
              </a:rPr>
              <a:t>Introduce metaphors on theme, moving from less to more direct, evoke resources, use splitting, linking, perceptual changes, etc.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400" dirty="0">
                <a:effectLst/>
                <a:cs typeface="Arial" pitchFamily="34" charset="0"/>
              </a:rPr>
              <a:t>Interaction regarding derived meanings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400" dirty="0">
                <a:effectLst/>
                <a:cs typeface="Arial" pitchFamily="34" charset="0"/>
              </a:rPr>
              <a:t>Post-hypnotic suggestions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400" dirty="0">
                <a:effectLst/>
                <a:cs typeface="Arial" pitchFamily="34" charset="0"/>
              </a:rPr>
              <a:t>Closure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400" dirty="0">
                <a:effectLst/>
                <a:cs typeface="Arial" pitchFamily="34" charset="0"/>
              </a:rPr>
              <a:t>Permissive disengagement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400" dirty="0">
                <a:effectLst/>
                <a:cs typeface="Arial" pitchFamily="34" charset="0"/>
              </a:rPr>
              <a:t>Debrief with client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533400"/>
            <a:ext cx="7696200" cy="441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0" cap="none" dirty="0">
                <a:effectLst/>
                <a:latin typeface="Arial" pitchFamily="34" charset="0"/>
                <a:cs typeface="Arial" pitchFamily="34" charset="0"/>
              </a:rPr>
              <a:t>Elements of Induction</a:t>
            </a:r>
            <a:endParaRPr lang="en-US" sz="1600" b="0" cap="none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48210</TotalTime>
  <Words>1702</Words>
  <Application>Microsoft Office PowerPoint</Application>
  <PresentationFormat>Widescreen</PresentationFormat>
  <Paragraphs>280</Paragraphs>
  <Slides>39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Bookman Old Style</vt:lpstr>
      <vt:lpstr>Calibri</vt:lpstr>
      <vt:lpstr>Corbel</vt:lpstr>
      <vt:lpstr>Monotype Sorts</vt:lpstr>
      <vt:lpstr>Rockwell</vt:lpstr>
      <vt:lpstr>Tahoma</vt:lpstr>
      <vt:lpstr>Times New Roman</vt:lpstr>
      <vt:lpstr>Damask</vt:lpstr>
      <vt:lpstr>1_Office Theme</vt:lpstr>
      <vt:lpstr>PowerPoint Presentation</vt:lpstr>
      <vt:lpstr>Tidbits</vt:lpstr>
      <vt:lpstr>PowerPoint Presentation</vt:lpstr>
      <vt:lpstr>PowerPoint Presentation</vt:lpstr>
      <vt:lpstr>PowerPoint Presentation</vt:lpstr>
      <vt:lpstr>PowerPoint Presentation</vt:lpstr>
      <vt:lpstr>Structure</vt:lpstr>
      <vt:lpstr>A General Structure for a Hypnosis Session</vt:lpstr>
      <vt:lpstr>Elements of Induction</vt:lpstr>
      <vt:lpstr>What You Focus on, You Amplify in Your Awareness  The salient questions are, “What do we want the client to focus on, and why?”</vt:lpstr>
      <vt:lpstr> Four Doorways into Altered States</vt:lpstr>
      <vt:lpstr>Examples of Induction Milton Erickson </vt:lpstr>
      <vt:lpstr>Examples of Induction Steve Gilligan </vt:lpstr>
      <vt:lpstr>Examples of Induction Milton Erickson </vt:lpstr>
      <vt:lpstr>Induction Techniques by Age</vt:lpstr>
      <vt:lpstr>Elements of Induction</vt:lpstr>
      <vt:lpstr>Permission</vt:lpstr>
      <vt:lpstr>Matching</vt:lpstr>
      <vt:lpstr>1a: Permission &amp; Matching</vt:lpstr>
      <vt:lpstr>Presupposition</vt:lpstr>
      <vt:lpstr>1b: Permission, Matching, &amp; Presupposition</vt:lpstr>
      <vt:lpstr>Description</vt:lpstr>
      <vt:lpstr>Permissive Language</vt:lpstr>
      <vt:lpstr>Splitting</vt:lpstr>
      <vt:lpstr>Splitting (cont.)</vt:lpstr>
      <vt:lpstr>1c: Permission, Matching, &amp; Splitting</vt:lpstr>
      <vt:lpstr>Linking</vt:lpstr>
      <vt:lpstr>1d: Permission, Matching, &amp; Linking</vt:lpstr>
      <vt:lpstr>Interspersal</vt:lpstr>
      <vt:lpstr>1e: Permission, Matching, &amp; Interspersal</vt:lpstr>
      <vt:lpstr>Problems to Solutions: A Framework</vt:lpstr>
      <vt:lpstr>Problems to Solutions</vt:lpstr>
      <vt:lpstr>Phantom Limb &amp; Tinnitus</vt:lpstr>
      <vt:lpstr>Problems to Solutions</vt:lpstr>
      <vt:lpstr>Erickson Case Example #1</vt:lpstr>
      <vt:lpstr>Erickson Case Example #2</vt:lpstr>
      <vt:lpstr>Erickson Case Example #3</vt:lpstr>
      <vt:lpstr>Erickson Case Example #4</vt:lpstr>
      <vt:lpstr>Problems to Solutions: Intervention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Bertolino</dc:creator>
  <cp:lastModifiedBy>Bertolino, Robert A.</cp:lastModifiedBy>
  <cp:revision>742</cp:revision>
  <dcterms:created xsi:type="dcterms:W3CDTF">2013-08-22T00:53:06Z</dcterms:created>
  <dcterms:modified xsi:type="dcterms:W3CDTF">2023-08-02T01:31:13Z</dcterms:modified>
</cp:coreProperties>
</file>