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136" r:id="rId2"/>
  </p:sldMasterIdLst>
  <p:notesMasterIdLst>
    <p:notesMasterId r:id="rId45"/>
  </p:notesMasterIdLst>
  <p:handoutMasterIdLst>
    <p:handoutMasterId r:id="rId46"/>
  </p:handoutMasterIdLst>
  <p:sldIdLst>
    <p:sldId id="1004" r:id="rId3"/>
    <p:sldId id="1008" r:id="rId4"/>
    <p:sldId id="274" r:id="rId5"/>
    <p:sldId id="275" r:id="rId6"/>
    <p:sldId id="276" r:id="rId7"/>
    <p:sldId id="1119" r:id="rId8"/>
    <p:sldId id="1031" r:id="rId9"/>
    <p:sldId id="1037" r:id="rId10"/>
    <p:sldId id="1038" r:id="rId11"/>
    <p:sldId id="1041" r:id="rId12"/>
    <p:sldId id="1049" r:id="rId13"/>
    <p:sldId id="1057" r:id="rId14"/>
    <p:sldId id="1120" r:id="rId15"/>
    <p:sldId id="1032" r:id="rId16"/>
    <p:sldId id="1121" r:id="rId17"/>
    <p:sldId id="1122" r:id="rId18"/>
    <p:sldId id="1127" r:id="rId19"/>
    <p:sldId id="1033" r:id="rId20"/>
    <p:sldId id="1136" r:id="rId21"/>
    <p:sldId id="1141" r:id="rId22"/>
    <p:sldId id="1358" r:id="rId23"/>
    <p:sldId id="1359" r:id="rId24"/>
    <p:sldId id="1360" r:id="rId25"/>
    <p:sldId id="1361" r:id="rId26"/>
    <p:sldId id="1145" r:id="rId27"/>
    <p:sldId id="1126" r:id="rId28"/>
    <p:sldId id="1138" r:id="rId29"/>
    <p:sldId id="1140" r:id="rId30"/>
    <p:sldId id="261" r:id="rId31"/>
    <p:sldId id="289" r:id="rId32"/>
    <p:sldId id="1362" r:id="rId33"/>
    <p:sldId id="1024" r:id="rId34"/>
    <p:sldId id="1026" r:id="rId35"/>
    <p:sldId id="1060" r:id="rId36"/>
    <p:sldId id="1027" r:id="rId37"/>
    <p:sldId id="1066" r:id="rId38"/>
    <p:sldId id="1069" r:id="rId39"/>
    <p:sldId id="998" r:id="rId40"/>
    <p:sldId id="1074" r:id="rId41"/>
    <p:sldId id="1080" r:id="rId42"/>
    <p:sldId id="1096" r:id="rId43"/>
    <p:sldId id="1102" r:id="rId44"/>
  </p:sldIdLst>
  <p:sldSz cx="12192000" cy="6858000"/>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3399"/>
    <a:srgbClr val="00002E"/>
    <a:srgbClr val="000048"/>
    <a:srgbClr val="000046"/>
    <a:srgbClr val="000066"/>
    <a:srgbClr val="000099"/>
    <a:srgbClr val="D5D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varScale="1">
        <p:scale>
          <a:sx n="60" d="100"/>
          <a:sy n="60" d="100"/>
        </p:scale>
        <p:origin x="224"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E617B36B-BCE8-4B34-B987-7C09AE9F2802}" type="datetimeFigureOut">
              <a:rPr lang="en-US" smtClean="0"/>
              <a:t>11/28/2018</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DF0FF049-E4DA-4E89-97F1-375121F1F7B7}" type="slidenum">
              <a:rPr lang="en-US" smtClean="0"/>
              <a:t>‹#›</a:t>
            </a:fld>
            <a:endParaRPr lang="en-US"/>
          </a:p>
        </p:txBody>
      </p:sp>
    </p:spTree>
    <p:extLst>
      <p:ext uri="{BB962C8B-B14F-4D97-AF65-F5344CB8AC3E}">
        <p14:creationId xmlns:p14="http://schemas.microsoft.com/office/powerpoint/2010/main" val="77069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1192B1F5-A4F7-4986-87DF-FF0CD21C6054}" type="datetimeFigureOut">
              <a:rPr lang="en-US" smtClean="0"/>
              <a:t>11/28/2018</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5849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74326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81571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schemeClr val="tx1"/>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schemeClr val="tx1"/>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9343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schemeClr val="tx1"/>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schemeClr val="tx1"/>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00366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schemeClr val="tx1"/>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a:ln>
                <a:noFill/>
              </a:ln>
              <a:solidFill>
                <a:schemeClr val="tx1"/>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8129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D052E7A-5916-4398-8170-998EA7D4AD14}"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prstClr val="black"/>
              </a:solidFill>
              <a:effectLst/>
              <a:uLnTx/>
              <a:uFillTx/>
            </a:endParaRPr>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931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90756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0837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355791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3217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2</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503602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0810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58661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24304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4551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11FF627-0E15-4A48-B79C-AC32E52D82B8}"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86386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11FF627-0E15-4A48-B79C-AC32E52D82B8}"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25046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11FF627-0E15-4A48-B79C-AC32E52D82B8}"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32731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11FF627-0E15-4A48-B79C-AC32E52D82B8}"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98831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3811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899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4835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50834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11211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11749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C76F9B-949A-4103-83F1-A90EAB980EC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592625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81689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3913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42930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69288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2984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0380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2875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1820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276304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99706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136199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13412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830956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46136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805720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4266982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159500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215753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16779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1891116661"/>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mdr.com/general-information/efficacy.html#to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465" y="568849"/>
            <a:ext cx="9949070" cy="4778231"/>
          </a:xfrm>
          <a:prstGeom prst="rect">
            <a:avLst/>
          </a:prstGeom>
          <a:noFill/>
        </p:spPr>
        <p:txBody>
          <a:bodyPr wrap="square" rtlCol="0">
            <a:spAutoFit/>
          </a:bodyPr>
          <a:lstStyle/>
          <a:p>
            <a:pPr algn="ctr"/>
            <a:endParaRPr lang="en-US" sz="3600" dirty="0">
              <a:solidFill>
                <a:prstClr val="white"/>
              </a:solidFill>
              <a:latin typeface="Arial" pitchFamily="34" charset="0"/>
              <a:cs typeface="Arial" pitchFamily="34" charset="0"/>
            </a:endParaRPr>
          </a:p>
          <a:p>
            <a:pPr algn="ctr"/>
            <a:br>
              <a:rPr lang="en-US" sz="2400" dirty="0">
                <a:solidFill>
                  <a:prstClr val="white"/>
                </a:solidFill>
                <a:latin typeface="Arial" pitchFamily="34" charset="0"/>
                <a:cs typeface="Arial" pitchFamily="34" charset="0"/>
              </a:rPr>
            </a:br>
            <a:r>
              <a:rPr lang="en-US" sz="4800" dirty="0">
                <a:solidFill>
                  <a:prstClr val="white"/>
                </a:solidFill>
                <a:latin typeface="Arial" pitchFamily="34" charset="0"/>
                <a:cs typeface="Arial" pitchFamily="34" charset="0"/>
              </a:rPr>
              <a:t>Part 2: Frozen in Time</a:t>
            </a:r>
          </a:p>
          <a:p>
            <a:pPr algn="ctr"/>
            <a:r>
              <a:rPr lang="en-US" sz="3600" dirty="0">
                <a:solidFill>
                  <a:prstClr val="white"/>
                </a:solidFill>
                <a:latin typeface="Arial" pitchFamily="34" charset="0"/>
                <a:cs typeface="Arial" pitchFamily="34" charset="0"/>
              </a:rPr>
              <a:t>Advances in the Treatment of</a:t>
            </a:r>
          </a:p>
          <a:p>
            <a:pPr algn="ctr"/>
            <a:r>
              <a:rPr lang="en-US" sz="3600" dirty="0">
                <a:solidFill>
                  <a:prstClr val="white"/>
                </a:solidFill>
                <a:latin typeface="Arial" pitchFamily="34" charset="0"/>
                <a:cs typeface="Arial" pitchFamily="34" charset="0"/>
              </a:rPr>
              <a:t>Sexual Abuse and Trauma</a:t>
            </a:r>
            <a:endParaRPr lang="en-US" sz="4000" dirty="0">
              <a:solidFill>
                <a:prstClr val="white"/>
              </a:solidFill>
              <a:latin typeface="Arial" pitchFamily="34" charset="0"/>
              <a:cs typeface="Arial" pitchFamily="34" charset="0"/>
            </a:endParaRPr>
          </a:p>
          <a:p>
            <a:pPr algn="ctr"/>
            <a:endParaRPr lang="en-US" sz="2400" dirty="0">
              <a:solidFill>
                <a:prstClr val="white"/>
              </a:solidFill>
              <a:latin typeface="Arial" pitchFamily="34" charset="0"/>
              <a:cs typeface="Arial" pitchFamily="34" charset="0"/>
            </a:endParaRPr>
          </a:p>
          <a:p>
            <a:pPr algn="ctr"/>
            <a:endParaRPr lang="en-US" sz="2400" dirty="0">
              <a:solidFill>
                <a:prstClr val="white"/>
              </a:solidFill>
              <a:latin typeface="Arial" pitchFamily="34" charset="0"/>
              <a:cs typeface="Arial" pitchFamily="34" charset="0"/>
            </a:endParaRPr>
          </a:p>
          <a:p>
            <a:pPr algn="ctr">
              <a:spcBef>
                <a:spcPts val="300"/>
              </a:spcBef>
            </a:pPr>
            <a:r>
              <a:rPr lang="en-US" sz="3200" dirty="0">
                <a:solidFill>
                  <a:prstClr val="white"/>
                </a:solidFill>
                <a:latin typeface="Arial" pitchFamily="34" charset="0"/>
                <a:cs typeface="Arial" pitchFamily="34" charset="0"/>
              </a:rPr>
              <a:t>Bob Bertolino, Ph.D.</a:t>
            </a:r>
            <a:br>
              <a:rPr lang="en-US" sz="3200" dirty="0">
                <a:solidFill>
                  <a:prstClr val="white"/>
                </a:solidFill>
                <a:latin typeface="Arial" pitchFamily="34" charset="0"/>
                <a:cs typeface="Arial" pitchFamily="34" charset="0"/>
              </a:rPr>
            </a:br>
            <a:r>
              <a:rPr lang="en-US" sz="1400" dirty="0">
                <a:solidFill>
                  <a:prstClr val="white"/>
                </a:solidFill>
                <a:latin typeface="Arial" pitchFamily="34" charset="0"/>
                <a:cs typeface="Arial" pitchFamily="34" charset="0"/>
              </a:rPr>
              <a:t>Professor, Maryville University</a:t>
            </a:r>
          </a:p>
          <a:p>
            <a:pPr algn="ctr"/>
            <a:r>
              <a:rPr lang="en-US" sz="1400" dirty="0">
                <a:solidFill>
                  <a:prstClr val="white"/>
                </a:solidFill>
                <a:latin typeface="Arial" pitchFamily="34" charset="0"/>
                <a:cs typeface="Arial" pitchFamily="34" charset="0"/>
              </a:rPr>
              <a:t>Sr. Clinical Advisor, Youth In Need, Inc.</a:t>
            </a:r>
          </a:p>
          <a:p>
            <a:pPr algn="ctr"/>
            <a:r>
              <a:rPr lang="en-US" sz="1400" dirty="0">
                <a:solidFill>
                  <a:prstClr val="white"/>
                </a:solidFill>
                <a:latin typeface="Arial" pitchFamily="34" charset="0"/>
                <a:cs typeface="Arial" pitchFamily="34" charset="0"/>
              </a:rPr>
              <a:t>Sr. Associate, International Center for Clinical Excellenc</a:t>
            </a:r>
            <a:r>
              <a:rPr lang="en-US" sz="1200" dirty="0">
                <a:solidFill>
                  <a:prstClr val="white"/>
                </a:solidFill>
                <a:latin typeface="Arial" pitchFamily="34" charset="0"/>
                <a:cs typeface="Arial" pitchFamily="34" charset="0"/>
              </a:rPr>
              <a:t>e</a:t>
            </a:r>
          </a:p>
        </p:txBody>
      </p:sp>
    </p:spTree>
    <p:extLst>
      <p:ext uri="{BB962C8B-B14F-4D97-AF65-F5344CB8AC3E}">
        <p14:creationId xmlns:p14="http://schemas.microsoft.com/office/powerpoint/2010/main" val="1473141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8" name="Rectangle 7"/>
          <p:cNvSpPr/>
          <p:nvPr/>
        </p:nvSpPr>
        <p:spPr>
          <a:xfrm>
            <a:off x="2000250" y="6200775"/>
            <a:ext cx="80391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1647825" y="5843915"/>
            <a:ext cx="8743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residential youth care worker in action: A collaborative, strengths-based approach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pic>
        <p:nvPicPr>
          <p:cNvPr id="5" name="Picture 4"/>
          <p:cNvPicPr>
            <a:picLocks noChangeAspect="1"/>
          </p:cNvPicPr>
          <p:nvPr/>
        </p:nvPicPr>
        <p:blipFill>
          <a:blip r:embed="rId3"/>
          <a:stretch>
            <a:fillRect/>
          </a:stretch>
        </p:blipFill>
        <p:spPr>
          <a:xfrm>
            <a:off x="-127590" y="-169758"/>
            <a:ext cx="12446306" cy="563163"/>
          </a:xfrm>
          <a:prstGeom prst="rect">
            <a:avLst/>
          </a:prstGeom>
        </p:spPr>
      </p:pic>
      <p:sp>
        <p:nvSpPr>
          <p:cNvPr id="9" name="Rectangle 8"/>
          <p:cNvSpPr/>
          <p:nvPr/>
        </p:nvSpPr>
        <p:spPr>
          <a:xfrm>
            <a:off x="-152400" y="316620"/>
            <a:ext cx="1649506" cy="6618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Rectangle 9"/>
          <p:cNvSpPr/>
          <p:nvPr/>
        </p:nvSpPr>
        <p:spPr>
          <a:xfrm>
            <a:off x="10845423" y="352521"/>
            <a:ext cx="1649506" cy="658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215553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rPr>
              <a:t>Mindfulness Exercises</a:t>
            </a:r>
          </a:p>
        </p:txBody>
      </p:sp>
      <p:sp>
        <p:nvSpPr>
          <p:cNvPr id="547843" name="Rectangle 3"/>
          <p:cNvSpPr>
            <a:spLocks noGrp="1" noChangeArrowheads="1"/>
          </p:cNvSpPr>
          <p:nvPr>
            <p:ph idx="1"/>
          </p:nvPr>
        </p:nvSpPr>
        <p:spPr>
          <a:xfrm>
            <a:off x="894945" y="1387476"/>
            <a:ext cx="10058400" cy="5165724"/>
          </a:xfrm>
          <a:effectLst/>
        </p:spPr>
        <p:txBody>
          <a:bodyPr>
            <a:normAutofit/>
          </a:bodyPr>
          <a:lstStyle/>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Identify key words </a:t>
            </a:r>
            <a:r>
              <a:rPr lang="en-US" sz="2400" dirty="0">
                <a:cs typeface="Arial" pitchFamily="34" charset="0"/>
              </a:rPr>
              <a:t>that are validate, support, inspire, and increase optimism. Then, say those key words, repeating them in different ways while noticing the feelings, thoughts, and images that arise. When you are done, write about your experience for 5-10 minutes.</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Capture a positive state </a:t>
            </a:r>
            <a:r>
              <a:rPr lang="en-US" sz="2400" dirty="0">
                <a:solidFill>
                  <a:schemeClr val="tx1"/>
                </a:solidFill>
                <a:cs typeface="Arial" pitchFamily="34" charset="0"/>
              </a:rPr>
              <a:t>(i.e., feeling joy, spontaneous, inspired, or the like) and focus on the words for 15-20 minutes, becoming fully immersed in the positive state.</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Breathing space exercise </a:t>
            </a:r>
            <a:r>
              <a:rPr lang="en-US" sz="2400" dirty="0">
                <a:cs typeface="Arial" pitchFamily="34" charset="0"/>
              </a:rPr>
              <a:t>is when a 3-minute exercise in which the person tunes into the present moment, focusing on the breath, and then expanding the awareness to sense the whole body.</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Mindful walking </a:t>
            </a:r>
            <a:r>
              <a:rPr lang="en-US" sz="2400" dirty="0">
                <a:cs typeface="Arial" pitchFamily="34" charset="0"/>
              </a:rPr>
              <a:t>and other forms of behavioral activation have been linked with increased energy and well-being.</a:t>
            </a:r>
            <a:endParaRPr lang="en-US" sz="2400" dirty="0">
              <a:solidFill>
                <a:srgbClr val="00B0F0"/>
              </a:solidFill>
              <a:cs typeface="Arial" pitchFamily="34" charset="0"/>
            </a:endParaRPr>
          </a:p>
        </p:txBody>
      </p:sp>
    </p:spTree>
    <p:extLst>
      <p:ext uri="{BB962C8B-B14F-4D97-AF65-F5344CB8AC3E}">
        <p14:creationId xmlns:p14="http://schemas.microsoft.com/office/powerpoint/2010/main" val="416299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743200" y="228600"/>
            <a:ext cx="6686956" cy="1066800"/>
          </a:xfrm>
        </p:spPr>
        <p:txBody>
          <a:bodyPr>
            <a:normAutofit/>
          </a:bodyPr>
          <a:lstStyle/>
          <a:p>
            <a:pPr algn="ctr" eaLnBrk="1" hangingPunct="1">
              <a:defRPr/>
            </a:pPr>
            <a:r>
              <a:rPr lang="en-US" sz="4000" dirty="0">
                <a:effectLst/>
                <a:latin typeface="Arial" pitchFamily="34" charset="0"/>
              </a:rPr>
              <a:t>Volunteering</a:t>
            </a:r>
          </a:p>
        </p:txBody>
      </p:sp>
      <p:sp>
        <p:nvSpPr>
          <p:cNvPr id="547843" name="Rectangle 3"/>
          <p:cNvSpPr>
            <a:spLocks noGrp="1" noChangeArrowheads="1"/>
          </p:cNvSpPr>
          <p:nvPr>
            <p:ph idx="1"/>
          </p:nvPr>
        </p:nvSpPr>
        <p:spPr>
          <a:xfrm>
            <a:off x="838200" y="1295400"/>
            <a:ext cx="9982199" cy="4572000"/>
          </a:xfrm>
          <a:effectLst/>
        </p:spPr>
        <p:txBody>
          <a:bodyPr>
            <a:normAutofit fontScale="85000" lnSpcReduction="20000"/>
          </a:bodyPr>
          <a:lstStyle/>
          <a:p>
            <a:pPr marL="432054">
              <a:spcBef>
                <a:spcPts val="600"/>
              </a:spcBef>
              <a:spcAft>
                <a:spcPts val="600"/>
              </a:spcAft>
              <a:buSzPct val="100000"/>
            </a:pPr>
            <a:r>
              <a:rPr lang="en-US" sz="2800" dirty="0">
                <a:cs typeface="Arial" panose="020B0604020202020204" pitchFamily="34" charset="0"/>
              </a:rPr>
              <a:t>Volunteering has been shown to dramatically increase well-being and reduce both depression and anxiety.</a:t>
            </a:r>
            <a:endParaRPr lang="en-US" sz="2800" dirty="0">
              <a:latin typeface="Arial" panose="020B0604020202020204" pitchFamily="34" charset="0"/>
              <a:cs typeface="Arial" panose="020B0604020202020204" pitchFamily="34" charset="0"/>
            </a:endParaRPr>
          </a:p>
          <a:p>
            <a:pPr marL="717804" indent="-514350">
              <a:spcBef>
                <a:spcPts val="600"/>
              </a:spcBef>
              <a:spcAft>
                <a:spcPts val="600"/>
              </a:spcAft>
              <a:buSzPct val="100000"/>
              <a:buFont typeface="+mj-lt"/>
              <a:buAutoNum type="arabicPeriod"/>
            </a:pPr>
            <a:r>
              <a:rPr lang="en-US" sz="2800" dirty="0">
                <a:latin typeface="Arial" panose="020B0604020202020204" pitchFamily="34" charset="0"/>
                <a:cs typeface="Arial" panose="020B0604020202020204" pitchFamily="34" charset="0"/>
              </a:rPr>
              <a:t>Help the </a:t>
            </a:r>
            <a:r>
              <a:rPr lang="en-US" sz="2800" dirty="0">
                <a:cs typeface="Arial" panose="020B0604020202020204" pitchFamily="34" charset="0"/>
              </a:rPr>
              <a:t>client</a:t>
            </a:r>
            <a:r>
              <a:rPr lang="en-US" sz="2800" dirty="0">
                <a:latin typeface="Arial" panose="020B0604020202020204" pitchFamily="34" charset="0"/>
                <a:cs typeface="Arial" panose="020B0604020202020204" pitchFamily="34" charset="0"/>
              </a:rPr>
              <a:t> to select an area that </a:t>
            </a:r>
            <a:r>
              <a:rPr lang="en-US" sz="2800" dirty="0">
                <a:cs typeface="Arial" panose="020B0604020202020204" pitchFamily="34" charset="0"/>
              </a:rPr>
              <a:t>he or she thinks a difference can be made.</a:t>
            </a:r>
          </a:p>
          <a:p>
            <a:pPr marL="717804" indent="-514350">
              <a:spcBef>
                <a:spcPts val="600"/>
              </a:spcBef>
              <a:spcAft>
                <a:spcPts val="600"/>
              </a:spcAft>
              <a:buSzPct val="100000"/>
              <a:buFont typeface="+mj-lt"/>
              <a:buAutoNum type="arabicPeriod"/>
            </a:pPr>
            <a:r>
              <a:rPr lang="en-US" sz="2800" dirty="0">
                <a:latin typeface="Arial" panose="020B0604020202020204" pitchFamily="34" charset="0"/>
                <a:cs typeface="Arial" panose="020B0604020202020204" pitchFamily="34" charset="0"/>
              </a:rPr>
              <a:t>Investigate opportunities in that area</a:t>
            </a:r>
            <a:r>
              <a:rPr lang="en-US" sz="2800" dirty="0">
                <a:cs typeface="Arial" panose="020B0604020202020204" pitchFamily="34" charset="0"/>
              </a:rPr>
              <a:t>.</a:t>
            </a:r>
          </a:p>
          <a:p>
            <a:pPr marL="717804" indent="-514350">
              <a:spcBef>
                <a:spcPts val="600"/>
              </a:spcBef>
              <a:spcAft>
                <a:spcPts val="600"/>
              </a:spcAft>
              <a:buSzPct val="100000"/>
              <a:buFont typeface="+mj-lt"/>
              <a:buAutoNum type="arabicPeriod"/>
            </a:pPr>
            <a:r>
              <a:rPr lang="en-US" sz="2800" dirty="0">
                <a:latin typeface="Arial" panose="020B0604020202020204" pitchFamily="34" charset="0"/>
                <a:cs typeface="Arial" panose="020B0604020202020204" pitchFamily="34" charset="0"/>
              </a:rPr>
              <a:t>Have the client</a:t>
            </a:r>
            <a:r>
              <a:rPr lang="en-US" sz="2800" dirty="0">
                <a:cs typeface="Arial" panose="020B0604020202020204" pitchFamily="34" charset="0"/>
              </a:rPr>
              <a:t> b</a:t>
            </a:r>
            <a:r>
              <a:rPr lang="en-US" sz="2800" dirty="0">
                <a:latin typeface="Arial" panose="020B0604020202020204" pitchFamily="34" charset="0"/>
                <a:cs typeface="Arial" panose="020B0604020202020204" pitchFamily="34" charset="0"/>
              </a:rPr>
              <a:t>egin by giving a small portion of his or her time to that cause.</a:t>
            </a:r>
          </a:p>
          <a:p>
            <a:pPr marL="717804" indent="-514350">
              <a:spcBef>
                <a:spcPts val="600"/>
              </a:spcBef>
              <a:spcAft>
                <a:spcPts val="600"/>
              </a:spcAft>
              <a:buSzPct val="100000"/>
              <a:buFont typeface="+mj-lt"/>
              <a:buAutoNum type="arabicPeriod"/>
            </a:pPr>
            <a:r>
              <a:rPr lang="en-US" sz="2800" dirty="0">
                <a:latin typeface="Arial" panose="020B0604020202020204" pitchFamily="34" charset="0"/>
                <a:cs typeface="Arial" panose="020B0604020202020204" pitchFamily="34" charset="0"/>
              </a:rPr>
              <a:t>Have the client take time to sit back and reflect on </a:t>
            </a:r>
            <a:r>
              <a:rPr lang="en-US" sz="2800" dirty="0">
                <a:cs typeface="Arial" panose="020B0604020202020204" pitchFamily="34" charset="0"/>
              </a:rPr>
              <a:t>his or her</a:t>
            </a:r>
            <a:r>
              <a:rPr lang="en-US" sz="2800" dirty="0">
                <a:latin typeface="Arial" panose="020B0604020202020204" pitchFamily="34" charset="0"/>
                <a:cs typeface="Arial" panose="020B0604020202020204" pitchFamily="34" charset="0"/>
              </a:rPr>
              <a:t> experience.</a:t>
            </a:r>
          </a:p>
          <a:p>
            <a:pPr marL="717804" indent="-514350">
              <a:spcBef>
                <a:spcPts val="600"/>
              </a:spcBef>
              <a:spcAft>
                <a:spcPts val="600"/>
              </a:spcAft>
              <a:buSzPct val="100000"/>
              <a:buFont typeface="+mj-lt"/>
              <a:buAutoNum type="arabicPeriod"/>
            </a:pPr>
            <a:r>
              <a:rPr lang="en-US" sz="2800" dirty="0">
                <a:cs typeface="Arial" panose="020B0604020202020204" pitchFamily="34" charset="0"/>
              </a:rPr>
              <a:t>Have the client j</a:t>
            </a:r>
            <a:r>
              <a:rPr lang="en-US" sz="2800" dirty="0">
                <a:latin typeface="Arial" panose="020B0604020202020204" pitchFamily="34" charset="0"/>
                <a:cs typeface="Arial" panose="020B0604020202020204" pitchFamily="34" charset="0"/>
              </a:rPr>
              <a:t>ournal and/or share with others.</a:t>
            </a:r>
          </a:p>
        </p:txBody>
      </p:sp>
    </p:spTree>
    <p:extLst>
      <p:ext uri="{BB962C8B-B14F-4D97-AF65-F5344CB8AC3E}">
        <p14:creationId xmlns:p14="http://schemas.microsoft.com/office/powerpoint/2010/main" val="32362857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solidFill>
                  <a:schemeClr val="tx1"/>
                </a:solidFill>
                <a:effectLst>
                  <a:outerShdw blurRad="38100" dist="38100" dir="2700000" algn="tl">
                    <a:srgbClr val="000000">
                      <a:alpha val="43137"/>
                    </a:srgbClr>
                  </a:outerShdw>
                </a:effectLst>
                <a:latin typeface="Arial" pitchFamily="34" charset="0"/>
              </a:rPr>
              <a:t>VIA Signature Strengths</a:t>
            </a:r>
          </a:p>
        </p:txBody>
      </p:sp>
      <p:sp>
        <p:nvSpPr>
          <p:cNvPr id="547843" name="Rectangle 3"/>
          <p:cNvSpPr>
            <a:spLocks noGrp="1" noChangeArrowheads="1"/>
          </p:cNvSpPr>
          <p:nvPr>
            <p:ph idx="1"/>
          </p:nvPr>
        </p:nvSpPr>
        <p:spPr>
          <a:xfrm>
            <a:off x="846306" y="1524000"/>
            <a:ext cx="10311320" cy="5029200"/>
          </a:xfrm>
        </p:spPr>
        <p:txBody>
          <a:bodyPr>
            <a:normAutofit lnSpcReduction="10000"/>
          </a:bodyPr>
          <a:lstStyle/>
          <a:p>
            <a:pPr marL="514350" indent="-514350">
              <a:buAutoNum type="arabicPeriod"/>
            </a:pP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Wisdom and Knowledge: Cognitive strengths that entail the acquisition and use of knowledge</a:t>
            </a:r>
          </a:p>
          <a:p>
            <a:pPr marL="514350" indent="-514350">
              <a:buFont typeface="Wingdings 2"/>
              <a:buAutoNum type="arabicPeriod"/>
            </a:pPr>
            <a:r>
              <a:rPr lang="en-US" sz="2400" dirty="0">
                <a:solidFill>
                  <a:schemeClr val="tx1"/>
                </a:solidFill>
                <a:effectLst>
                  <a:outerShdw blurRad="38100" dist="38100" dir="2700000" algn="tl">
                    <a:srgbClr val="000000">
                      <a:alpha val="43137"/>
                    </a:srgbClr>
                  </a:outerShdw>
                </a:effectLst>
                <a:latin typeface="Arial" pitchFamily="34" charset="0"/>
                <a:ea typeface="ヒラギノ角ゴ Pro W3" charset="-128"/>
                <a:cs typeface="Arial" pitchFamily="34" charset="0"/>
              </a:rPr>
              <a:t>Courage: </a:t>
            </a: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Emotional strengths that involve the exercise of will to accomplish goals in the face of opposition, external or internal</a:t>
            </a:r>
            <a:endParaRPr lang="en-US" sz="2400" dirty="0">
              <a:solidFill>
                <a:schemeClr val="tx1"/>
              </a:solidFill>
              <a:effectLst>
                <a:outerShdw blurRad="38100" dist="38100" dir="2700000" algn="tl">
                  <a:srgbClr val="000000">
                    <a:alpha val="43137"/>
                  </a:srgbClr>
                </a:outerShdw>
              </a:effectLst>
              <a:latin typeface="Arial" pitchFamily="34" charset="0"/>
              <a:ea typeface="ヒラギノ角ゴ Pro W3" charset="-128"/>
              <a:cs typeface="Arial" pitchFamily="34" charset="0"/>
            </a:endParaRPr>
          </a:p>
          <a:p>
            <a:pPr marL="514350" indent="-514350">
              <a:buFont typeface="Wingdings 2"/>
              <a:buAutoNum type="arabicPeriod"/>
            </a:pPr>
            <a:r>
              <a:rPr lang="en-US" sz="2400" dirty="0">
                <a:solidFill>
                  <a:schemeClr val="tx1"/>
                </a:solidFill>
                <a:effectLst>
                  <a:outerShdw blurRad="38100" dist="38100" dir="2700000" algn="tl">
                    <a:srgbClr val="000000">
                      <a:alpha val="43137"/>
                    </a:srgbClr>
                  </a:outerShdw>
                </a:effectLst>
                <a:latin typeface="Arial" pitchFamily="34" charset="0"/>
                <a:ea typeface="ヒラギノ角ゴ Pro W3" charset="-128"/>
                <a:cs typeface="Arial" pitchFamily="34" charset="0"/>
              </a:rPr>
              <a:t>Humanity: </a:t>
            </a: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Interpersonal strengths that involve </a:t>
            </a:r>
            <a:r>
              <a:rPr lang="en-US" alt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tending and befriending</a:t>
            </a:r>
            <a:r>
              <a:rPr lang="en-US" alt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rPr>
              <a:t> others</a:t>
            </a:r>
            <a:endParaRPr lang="en-US" sz="2400" dirty="0">
              <a:effectLst>
                <a:outerShdw blurRad="38100" dist="38100" dir="2700000" algn="tl">
                  <a:srgbClr val="000000">
                    <a:alpha val="43137"/>
                  </a:srgbClr>
                </a:outerShdw>
              </a:effectLst>
              <a:ea typeface="ヒラギノ角ゴ Pro W3" charset="-128"/>
              <a:cs typeface="Arial" pitchFamily="34" charset="0"/>
            </a:endParaRPr>
          </a:p>
          <a:p>
            <a:pPr marL="514350" indent="-514350">
              <a:buFont typeface="+mj-lt"/>
              <a:buAutoNum type="arabicPeriod" startAt="4"/>
            </a:pPr>
            <a:r>
              <a:rPr lang="en-US" sz="2400" dirty="0">
                <a:effectLst>
                  <a:outerShdw blurRad="38100" dist="38100" dir="2700000" algn="tl">
                    <a:srgbClr val="000000">
                      <a:alpha val="43137"/>
                    </a:srgbClr>
                  </a:outerShdw>
                </a:effectLst>
                <a:cs typeface="Arial" pitchFamily="34" charset="0"/>
              </a:rPr>
              <a:t>Justice: Civic strengths that underlie healthy community life</a:t>
            </a:r>
          </a:p>
          <a:p>
            <a:pPr marL="514350" indent="-514350">
              <a:buFont typeface="Wingdings 2"/>
              <a:buAutoNum type="arabicPeriod" startAt="4"/>
            </a:pPr>
            <a:r>
              <a:rPr lang="en-US" sz="2400" dirty="0">
                <a:effectLst>
                  <a:outerShdw blurRad="38100" dist="38100" dir="2700000" algn="tl">
                    <a:srgbClr val="000000">
                      <a:alpha val="43137"/>
                    </a:srgbClr>
                  </a:outerShdw>
                </a:effectLst>
                <a:ea typeface="ヒラギノ角ゴ Pro W3" charset="-128"/>
                <a:cs typeface="Arial" pitchFamily="34" charset="0"/>
              </a:rPr>
              <a:t>Temperance: </a:t>
            </a:r>
            <a:r>
              <a:rPr lang="en-US" sz="2400" dirty="0">
                <a:effectLst>
                  <a:outerShdw blurRad="38100" dist="38100" dir="2700000" algn="tl">
                    <a:srgbClr val="000000">
                      <a:alpha val="43137"/>
                    </a:srgbClr>
                  </a:outerShdw>
                </a:effectLst>
                <a:cs typeface="Arial" pitchFamily="34" charset="0"/>
              </a:rPr>
              <a:t>Strengths that protect against excess</a:t>
            </a:r>
            <a:endParaRPr lang="en-US" sz="2400" dirty="0">
              <a:effectLst>
                <a:outerShdw blurRad="38100" dist="38100" dir="2700000" algn="tl">
                  <a:srgbClr val="000000">
                    <a:alpha val="43137"/>
                  </a:srgbClr>
                </a:outerShdw>
              </a:effectLst>
              <a:ea typeface="ヒラギノ角ゴ Pro W3" charset="-128"/>
              <a:cs typeface="Arial" pitchFamily="34" charset="0"/>
            </a:endParaRPr>
          </a:p>
          <a:p>
            <a:pPr marL="514350" indent="-514350">
              <a:buFont typeface="Wingdings 2"/>
              <a:buAutoNum type="arabicPeriod" startAt="4"/>
            </a:pPr>
            <a:r>
              <a:rPr lang="en-US" sz="2400" dirty="0">
                <a:effectLst>
                  <a:outerShdw blurRad="38100" dist="38100" dir="2700000" algn="tl">
                    <a:srgbClr val="000000">
                      <a:alpha val="43137"/>
                    </a:srgbClr>
                  </a:outerShdw>
                </a:effectLst>
                <a:ea typeface="ヒラギノ角ゴ Pro W3" charset="-128"/>
                <a:cs typeface="Arial" pitchFamily="34" charset="0"/>
              </a:rPr>
              <a:t>Transcendence: </a:t>
            </a:r>
            <a:r>
              <a:rPr lang="en-US" sz="2400" dirty="0">
                <a:effectLst>
                  <a:outerShdw blurRad="38100" dist="38100" dir="2700000" algn="tl">
                    <a:srgbClr val="000000">
                      <a:alpha val="43137"/>
                    </a:srgbClr>
                  </a:outerShdw>
                </a:effectLst>
                <a:cs typeface="Arial" pitchFamily="34" charset="0"/>
              </a:rPr>
              <a:t>Strengths that forge connections to the larger universe and thereby provide meaning</a:t>
            </a:r>
            <a:endParaRPr lang="en-US" sz="2400" dirty="0">
              <a:effectLst>
                <a:outerShdw blurRad="38100" dist="38100" dir="2700000" algn="tl">
                  <a:srgbClr val="000000">
                    <a:alpha val="43137"/>
                  </a:srgbClr>
                </a:outerShdw>
              </a:effectLst>
              <a:ea typeface="ヒラギノ角ゴ Pro W3" charset="-128"/>
              <a:cs typeface="Arial" pitchFamily="34" charset="0"/>
            </a:endParaRPr>
          </a:p>
        </p:txBody>
      </p:sp>
    </p:spTree>
    <p:extLst>
      <p:ext uri="{BB962C8B-B14F-4D97-AF65-F5344CB8AC3E}">
        <p14:creationId xmlns:p14="http://schemas.microsoft.com/office/powerpoint/2010/main" val="5768325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id="{48B8467F-1712-4C43-B6C0-C353E184B466}"/>
              </a:ext>
            </a:extLst>
          </p:cNvPr>
          <p:cNvPicPr>
            <a:picLocks noChangeAspect="1"/>
          </p:cNvPicPr>
          <p:nvPr/>
        </p:nvPicPr>
        <p:blipFill>
          <a:blip r:embed="rId2"/>
          <a:stretch>
            <a:fillRect/>
          </a:stretch>
        </p:blipFill>
        <p:spPr>
          <a:xfrm>
            <a:off x="1333500" y="61912"/>
            <a:ext cx="9525000" cy="6734175"/>
          </a:xfrm>
          <a:prstGeom prst="rect">
            <a:avLst/>
          </a:prstGeom>
        </p:spPr>
      </p:pic>
    </p:spTree>
    <p:extLst>
      <p:ext uri="{BB962C8B-B14F-4D97-AF65-F5344CB8AC3E}">
        <p14:creationId xmlns:p14="http://schemas.microsoft.com/office/powerpoint/2010/main" val="983830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outerShdw blurRad="38100" dist="38100" dir="2700000" algn="tl">
                    <a:srgbClr val="000000">
                      <a:alpha val="43137"/>
                    </a:srgbClr>
                  </a:outerShdw>
                </a:effectLst>
              </a:rPr>
              <a:t>Character Strengths and Posttraumatic Growth</a:t>
            </a:r>
            <a:endParaRPr lang="en-US" sz="3600" dirty="0">
              <a:solidFill>
                <a:schemeClr val="tx1"/>
              </a:solidFill>
              <a:effectLst>
                <a:outerShdw blurRad="38100" dist="38100" dir="2700000" algn="tl">
                  <a:srgbClr val="000000">
                    <a:alpha val="43137"/>
                  </a:srgbClr>
                </a:outerShdw>
              </a:effectLst>
            </a:endParaRPr>
          </a:p>
        </p:txBody>
      </p:sp>
      <p:sp>
        <p:nvSpPr>
          <p:cNvPr id="547843" name="Rectangle 3"/>
          <p:cNvSpPr>
            <a:spLocks noGrp="1" noChangeArrowheads="1"/>
          </p:cNvSpPr>
          <p:nvPr>
            <p:ph idx="1"/>
          </p:nvPr>
        </p:nvSpPr>
        <p:spPr>
          <a:xfrm>
            <a:off x="785003" y="1275333"/>
            <a:ext cx="10450443" cy="4685520"/>
          </a:xfrm>
        </p:spPr>
        <p:txBody>
          <a:bodyPr>
            <a:normAutofit fontScale="85000" lnSpcReduction="20000"/>
          </a:bodyPr>
          <a:lstStyle/>
          <a:p>
            <a:pPr marL="576072" indent="-457200">
              <a:lnSpc>
                <a:spcPct val="100000"/>
              </a:lnSpc>
              <a:buClr>
                <a:schemeClr val="tx1"/>
              </a:buClr>
              <a:buSzPct val="100000"/>
            </a:pPr>
            <a:r>
              <a:rPr lang="en-US" sz="2600" dirty="0">
                <a:effectLst>
                  <a:outerShdw blurRad="38100" dist="38100" dir="2700000" algn="tl">
                    <a:srgbClr val="000000">
                      <a:alpha val="43137"/>
                    </a:srgbClr>
                  </a:outerShdw>
                </a:effectLst>
                <a:cs typeface="Arial" pitchFamily="34" charset="0"/>
              </a:rPr>
              <a:t>Character Strengths found to predict Posttraumatic Growth:</a:t>
            </a:r>
          </a:p>
          <a:p>
            <a:pPr marL="1033272" lvl="1" indent="-457200">
              <a:lnSpc>
                <a:spcPct val="100000"/>
              </a:lnSpc>
              <a:buClr>
                <a:schemeClr val="tx1"/>
              </a:buClr>
              <a:buSzPct val="100000"/>
            </a:pPr>
            <a:r>
              <a:rPr lang="en-US" sz="2400" dirty="0">
                <a:effectLst>
                  <a:outerShdw blurRad="38100" dist="38100" dir="2700000" algn="tl">
                    <a:srgbClr val="000000">
                      <a:alpha val="43137"/>
                    </a:srgbClr>
                  </a:outerShdw>
                </a:effectLst>
                <a:cs typeface="Arial" pitchFamily="34" charset="0"/>
              </a:rPr>
              <a:t>Bravery</a:t>
            </a:r>
          </a:p>
          <a:p>
            <a:pPr marL="1033272" lvl="1" indent="-457200">
              <a:lnSpc>
                <a:spcPct val="100000"/>
              </a:lnSpc>
              <a:buClr>
                <a:schemeClr val="tx1"/>
              </a:buClr>
              <a:buSzPct val="100000"/>
            </a:pPr>
            <a:r>
              <a:rPr lang="en-US" sz="2400" dirty="0">
                <a:effectLst>
                  <a:outerShdw blurRad="38100" dist="38100" dir="2700000" algn="tl">
                    <a:srgbClr val="000000">
                      <a:alpha val="43137"/>
                    </a:srgbClr>
                  </a:outerShdw>
                </a:effectLst>
                <a:cs typeface="Arial" pitchFamily="34" charset="0"/>
              </a:rPr>
              <a:t>Gratitude</a:t>
            </a:r>
          </a:p>
          <a:p>
            <a:pPr marL="1033272" lvl="1" indent="-457200">
              <a:lnSpc>
                <a:spcPct val="100000"/>
              </a:lnSpc>
              <a:buClr>
                <a:schemeClr val="tx1"/>
              </a:buClr>
              <a:buSzPct val="100000"/>
            </a:pPr>
            <a:r>
              <a:rPr lang="en-US" sz="2400" dirty="0">
                <a:effectLst>
                  <a:outerShdw blurRad="38100" dist="38100" dir="2700000" algn="tl">
                    <a:srgbClr val="000000">
                      <a:alpha val="43137"/>
                    </a:srgbClr>
                  </a:outerShdw>
                </a:effectLst>
                <a:cs typeface="Arial" pitchFamily="34" charset="0"/>
              </a:rPr>
              <a:t>Hope</a:t>
            </a:r>
          </a:p>
          <a:p>
            <a:pPr marL="1033272" lvl="1" indent="-457200">
              <a:lnSpc>
                <a:spcPct val="100000"/>
              </a:lnSpc>
              <a:buClr>
                <a:schemeClr val="tx1"/>
              </a:buClr>
              <a:buSzPct val="100000"/>
            </a:pPr>
            <a:r>
              <a:rPr lang="en-US" sz="2400" dirty="0">
                <a:effectLst>
                  <a:outerShdw blurRad="38100" dist="38100" dir="2700000" algn="tl">
                    <a:srgbClr val="000000">
                      <a:alpha val="43137"/>
                    </a:srgbClr>
                  </a:outerShdw>
                </a:effectLst>
                <a:cs typeface="Arial" pitchFamily="34" charset="0"/>
              </a:rPr>
              <a:t>Kindness</a:t>
            </a:r>
          </a:p>
          <a:p>
            <a:pPr marL="1033272" lvl="1" indent="-457200">
              <a:lnSpc>
                <a:spcPct val="100000"/>
              </a:lnSpc>
              <a:buClr>
                <a:schemeClr val="tx1"/>
              </a:buClr>
              <a:buSzPct val="100000"/>
            </a:pPr>
            <a:r>
              <a:rPr lang="en-US" sz="2400" dirty="0">
                <a:effectLst>
                  <a:outerShdw blurRad="38100" dist="38100" dir="2700000" algn="tl">
                    <a:srgbClr val="000000">
                      <a:alpha val="43137"/>
                    </a:srgbClr>
                  </a:outerShdw>
                </a:effectLst>
                <a:cs typeface="Arial" pitchFamily="34" charset="0"/>
              </a:rPr>
              <a:t>Religiousness</a:t>
            </a:r>
          </a:p>
          <a:p>
            <a:pPr marL="576072" indent="-457200">
              <a:lnSpc>
                <a:spcPct val="100000"/>
              </a:lnSpc>
              <a:buClr>
                <a:schemeClr val="tx1"/>
              </a:buClr>
              <a:buSzPct val="100000"/>
            </a:pPr>
            <a:r>
              <a:rPr lang="en-US" sz="2600" dirty="0">
                <a:effectLst>
                  <a:outerShdw blurRad="38100" dist="38100" dir="2700000" algn="tl">
                    <a:srgbClr val="000000">
                      <a:alpha val="43137"/>
                    </a:srgbClr>
                  </a:outerShdw>
                </a:effectLst>
                <a:cs typeface="Arial" pitchFamily="34" charset="0"/>
              </a:rPr>
              <a:t>Character Strengths found to be important mediators of success in situations characterized by significant cognitive, emotional, and physical challenges:</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Courage</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Honesty</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Leadership</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Optimism</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Self-regulation</a:t>
            </a:r>
          </a:p>
          <a:p>
            <a:pPr marL="1033272" lvl="1" indent="-457200">
              <a:lnSpc>
                <a:spcPct val="100000"/>
              </a:lnSpc>
              <a:buClr>
                <a:schemeClr val="tx1"/>
              </a:buClr>
              <a:buSzPct val="100000"/>
            </a:pPr>
            <a:r>
              <a:rPr lang="en-US" sz="2300" dirty="0">
                <a:effectLst>
                  <a:outerShdw blurRad="38100" dist="38100" dir="2700000" algn="tl">
                    <a:srgbClr val="000000">
                      <a:alpha val="43137"/>
                    </a:srgbClr>
                  </a:outerShdw>
                </a:effectLst>
                <a:cs typeface="Arial" pitchFamily="34" charset="0"/>
              </a:rPr>
              <a:t>Teamwork </a:t>
            </a:r>
          </a:p>
        </p:txBody>
      </p:sp>
      <p:sp>
        <p:nvSpPr>
          <p:cNvPr id="4" name="TextBox 3"/>
          <p:cNvSpPr txBox="1"/>
          <p:nvPr/>
        </p:nvSpPr>
        <p:spPr>
          <a:xfrm>
            <a:off x="1063746" y="6028488"/>
            <a:ext cx="101717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Mathews, M. D. (2008). Positive psychology: Adaptation, leadership, and performance in exceptional circumstances. In P. A. Hancock &amp; J. L. </a:t>
            </a:r>
            <a:r>
              <a:rPr kumimoji="0" lang="en-US" sz="12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Szalma</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(Eds.), </a:t>
            </a:r>
            <a:r>
              <a:rPr kumimoji="0" lang="en-US" sz="12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Performance under stress </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(pp. 163-180). </a:t>
            </a:r>
            <a:r>
              <a:rPr kumimoji="0" lang="en-US" sz="12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Aldershot</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England: </a:t>
            </a:r>
            <a:r>
              <a:rPr kumimoji="0" lang="en-US" sz="1200" b="0"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Ashgate</a:t>
            </a:r>
            <a:r>
              <a:rPr kumimoji="0" lang="en-US" sz="1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217046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6" end="6"/>
                                            </p:txEl>
                                          </p:spTgt>
                                        </p:tgtEl>
                                        <p:attrNameLst>
                                          <p:attrName>style.visibility</p:attrName>
                                        </p:attrNameLst>
                                      </p:cBhvr>
                                      <p:to>
                                        <p:strVal val="visible"/>
                                      </p:to>
                                    </p:set>
                                    <p:animEffect transition="in" filter="wipe(left)">
                                      <p:cBhvr>
                                        <p:cTn id="27" dur="500"/>
                                        <p:tgtEl>
                                          <p:spTgt spid="54784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7843">
                                            <p:txEl>
                                              <p:pRg st="7" end="7"/>
                                            </p:txEl>
                                          </p:spTgt>
                                        </p:tgtEl>
                                        <p:attrNameLst>
                                          <p:attrName>style.visibility</p:attrName>
                                        </p:attrNameLst>
                                      </p:cBhvr>
                                      <p:to>
                                        <p:strVal val="visible"/>
                                      </p:to>
                                    </p:set>
                                    <p:animEffect transition="in" filter="wipe(left)">
                                      <p:cBhvr>
                                        <p:cTn id="30" dur="500"/>
                                        <p:tgtEl>
                                          <p:spTgt spid="54784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7843">
                                            <p:txEl>
                                              <p:pRg st="8" end="8"/>
                                            </p:txEl>
                                          </p:spTgt>
                                        </p:tgtEl>
                                        <p:attrNameLst>
                                          <p:attrName>style.visibility</p:attrName>
                                        </p:attrNameLst>
                                      </p:cBhvr>
                                      <p:to>
                                        <p:strVal val="visible"/>
                                      </p:to>
                                    </p:set>
                                    <p:animEffect transition="in" filter="wipe(left)">
                                      <p:cBhvr>
                                        <p:cTn id="33" dur="500"/>
                                        <p:tgtEl>
                                          <p:spTgt spid="54784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47843">
                                            <p:txEl>
                                              <p:pRg st="9" end="9"/>
                                            </p:txEl>
                                          </p:spTgt>
                                        </p:tgtEl>
                                        <p:attrNameLst>
                                          <p:attrName>style.visibility</p:attrName>
                                        </p:attrNameLst>
                                      </p:cBhvr>
                                      <p:to>
                                        <p:strVal val="visible"/>
                                      </p:to>
                                    </p:set>
                                    <p:animEffect transition="in" filter="wipe(left)">
                                      <p:cBhvr>
                                        <p:cTn id="36" dur="500"/>
                                        <p:tgtEl>
                                          <p:spTgt spid="547843">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7843">
                                            <p:txEl>
                                              <p:pRg st="10" end="10"/>
                                            </p:txEl>
                                          </p:spTgt>
                                        </p:tgtEl>
                                        <p:attrNameLst>
                                          <p:attrName>style.visibility</p:attrName>
                                        </p:attrNameLst>
                                      </p:cBhvr>
                                      <p:to>
                                        <p:strVal val="visible"/>
                                      </p:to>
                                    </p:set>
                                    <p:animEffect transition="in" filter="wipe(left)">
                                      <p:cBhvr>
                                        <p:cTn id="39" dur="500"/>
                                        <p:tgtEl>
                                          <p:spTgt spid="547843">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47843">
                                            <p:txEl>
                                              <p:pRg st="11" end="11"/>
                                            </p:txEl>
                                          </p:spTgt>
                                        </p:tgtEl>
                                        <p:attrNameLst>
                                          <p:attrName>style.visibility</p:attrName>
                                        </p:attrNameLst>
                                      </p:cBhvr>
                                      <p:to>
                                        <p:strVal val="visible"/>
                                      </p:to>
                                    </p:set>
                                    <p:animEffect transition="in" filter="wipe(left)">
                                      <p:cBhvr>
                                        <p:cTn id="42" dur="500"/>
                                        <p:tgtEl>
                                          <p:spTgt spid="547843">
                                            <p:txEl>
                                              <p:pRg st="11" end="1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47843">
                                            <p:txEl>
                                              <p:pRg st="12" end="12"/>
                                            </p:txEl>
                                          </p:spTgt>
                                        </p:tgtEl>
                                        <p:attrNameLst>
                                          <p:attrName>style.visibility</p:attrName>
                                        </p:attrNameLst>
                                      </p:cBhvr>
                                      <p:to>
                                        <p:strVal val="visible"/>
                                      </p:to>
                                    </p:set>
                                    <p:animEffect transition="in" filter="wipe(left)">
                                      <p:cBhvr>
                                        <p:cTn id="45" dur="500"/>
                                        <p:tgtEl>
                                          <p:spTgt spid="547843">
                                            <p:txEl>
                                              <p:pRg st="12" end="12"/>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rPr>
              <a:t>Character Strengths and Common Concerns</a:t>
            </a:r>
            <a:endParaRPr lang="en-US" sz="3600" dirty="0">
              <a:solidFill>
                <a:schemeClr val="tx1"/>
              </a:solidFill>
              <a:effectLst/>
            </a:endParaRPr>
          </a:p>
        </p:txBody>
      </p:sp>
      <p:graphicFrame>
        <p:nvGraphicFramePr>
          <p:cNvPr id="2" name="Content Placeholder 1"/>
          <p:cNvGraphicFramePr>
            <a:graphicFrameLocks noGrp="1"/>
          </p:cNvGraphicFramePr>
          <p:nvPr>
            <p:ph idx="1"/>
            <p:extLst/>
          </p:nvPr>
        </p:nvGraphicFramePr>
        <p:xfrm>
          <a:off x="784225" y="1274763"/>
          <a:ext cx="10450514" cy="4719320"/>
        </p:xfrm>
        <a:graphic>
          <a:graphicData uri="http://schemas.openxmlformats.org/drawingml/2006/table">
            <a:tbl>
              <a:tblPr firstRow="1" bandRow="1">
                <a:tableStyleId>{284E427A-3D55-4303-BF80-6455036E1DE7}</a:tableStyleId>
              </a:tblPr>
              <a:tblGrid>
                <a:gridCol w="5225257">
                  <a:extLst>
                    <a:ext uri="{9D8B030D-6E8A-4147-A177-3AD203B41FA5}">
                      <a16:colId xmlns:a16="http://schemas.microsoft.com/office/drawing/2014/main" val="20000"/>
                    </a:ext>
                  </a:extLst>
                </a:gridCol>
                <a:gridCol w="5225257">
                  <a:extLst>
                    <a:ext uri="{9D8B030D-6E8A-4147-A177-3AD203B41FA5}">
                      <a16:colId xmlns:a16="http://schemas.microsoft.com/office/drawing/2014/main" val="20001"/>
                    </a:ext>
                  </a:extLst>
                </a:gridCol>
              </a:tblGrid>
              <a:tr h="370840">
                <a:tc>
                  <a:txBody>
                    <a:bodyPr/>
                    <a:lstStyle/>
                    <a:p>
                      <a:pPr algn="ctr"/>
                      <a:r>
                        <a:rPr lang="en-US" b="0" dirty="0">
                          <a:solidFill>
                            <a:schemeClr val="bg1"/>
                          </a:solidFill>
                          <a:effectLst/>
                          <a:latin typeface="Arial" panose="020B0604020202020204" pitchFamily="34" charset="0"/>
                          <a:cs typeface="Arial" panose="020B0604020202020204" pitchFamily="34" charset="0"/>
                        </a:rPr>
                        <a:t>Presenting Problem</a:t>
                      </a:r>
                    </a:p>
                  </a:txBody>
                  <a:tcPr/>
                </a:tc>
                <a:tc>
                  <a:txBody>
                    <a:bodyPr/>
                    <a:lstStyle/>
                    <a:p>
                      <a:pPr algn="ctr"/>
                      <a:r>
                        <a:rPr lang="en-US" b="0" dirty="0">
                          <a:solidFill>
                            <a:schemeClr val="bg1"/>
                          </a:solidFill>
                          <a:effectLst/>
                          <a:latin typeface="Arial" panose="020B0604020202020204" pitchFamily="34" charset="0"/>
                          <a:cs typeface="Arial" panose="020B0604020202020204" pitchFamily="34" charset="0"/>
                        </a:rPr>
                        <a:t>Potential Character Strength Utilized</a:t>
                      </a:r>
                    </a:p>
                  </a:txBody>
                  <a:tcPr/>
                </a:tc>
                <a:extLst>
                  <a:ext uri="{0D108BD9-81ED-4DB2-BD59-A6C34878D82A}">
                    <a16:rowId xmlns:a16="http://schemas.microsoft.com/office/drawing/2014/main" val="10000"/>
                  </a:ext>
                </a:extLst>
              </a:tr>
              <a:tr h="370840">
                <a:tc>
                  <a:txBody>
                    <a:bodyPr/>
                    <a:lstStyle/>
                    <a:p>
                      <a:r>
                        <a:rPr lang="en-US" dirty="0">
                          <a:effectLst/>
                          <a:latin typeface="Arial" panose="020B0604020202020204" pitchFamily="34" charset="0"/>
                        </a:rPr>
                        <a:t>Effective prevention of depression relapse</a:t>
                      </a:r>
                    </a:p>
                  </a:txBody>
                  <a:tcPr/>
                </a:tc>
                <a:tc>
                  <a:txBody>
                    <a:bodyPr/>
                    <a:lstStyle/>
                    <a:p>
                      <a:r>
                        <a:rPr lang="en-US" dirty="0">
                          <a:effectLst/>
                          <a:latin typeface="Arial" panose="020B0604020202020204" pitchFamily="34" charset="0"/>
                        </a:rPr>
                        <a:t>Perspective,</a:t>
                      </a:r>
                      <a:r>
                        <a:rPr lang="en-US" baseline="0" dirty="0">
                          <a:effectLst/>
                          <a:latin typeface="Arial" panose="020B0604020202020204" pitchFamily="34" charset="0"/>
                        </a:rPr>
                        <a:t> Curiosity, Judgment, Spirituality</a:t>
                      </a:r>
                      <a:endParaRPr lang="en-US" dirty="0">
                        <a:effectLst/>
                        <a:latin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effectLst/>
                          <a:latin typeface="Arial" panose="020B0604020202020204" pitchFamily="34" charset="0"/>
                        </a:rPr>
                        <a:t>Residual depressive symptoms</a:t>
                      </a:r>
                    </a:p>
                  </a:txBody>
                  <a:tcPr/>
                </a:tc>
                <a:tc>
                  <a:txBody>
                    <a:bodyPr/>
                    <a:lstStyle/>
                    <a:p>
                      <a:r>
                        <a:rPr lang="en-US" dirty="0">
                          <a:effectLst/>
                          <a:latin typeface="Arial" panose="020B0604020202020204" pitchFamily="34" charset="0"/>
                        </a:rPr>
                        <a:t>Curiosity, Perseverance</a:t>
                      </a:r>
                    </a:p>
                  </a:txBody>
                  <a:tcPr/>
                </a:tc>
                <a:extLst>
                  <a:ext uri="{0D108BD9-81ED-4DB2-BD59-A6C34878D82A}">
                    <a16:rowId xmlns:a16="http://schemas.microsoft.com/office/drawing/2014/main" val="10002"/>
                  </a:ext>
                </a:extLst>
              </a:tr>
              <a:tr h="370840">
                <a:tc>
                  <a:txBody>
                    <a:bodyPr/>
                    <a:lstStyle/>
                    <a:p>
                      <a:r>
                        <a:rPr lang="en-US" dirty="0">
                          <a:effectLst/>
                          <a:latin typeface="Arial" panose="020B0604020202020204" pitchFamily="34" charset="0"/>
                        </a:rPr>
                        <a:t>Anxiety</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 Fairness, Curiosity</a:t>
                      </a:r>
                      <a:endParaRPr lang="en-US" dirty="0">
                        <a:effectLst/>
                        <a:latin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dirty="0">
                          <a:effectLst/>
                          <a:latin typeface="Arial" panose="020B0604020202020204" pitchFamily="34" charset="0"/>
                        </a:rPr>
                        <a:t>Body-image issues</a:t>
                      </a:r>
                    </a:p>
                  </a:txBody>
                  <a:tcPr/>
                </a:tc>
                <a:tc>
                  <a:txBody>
                    <a:bodyPr/>
                    <a:lstStyle/>
                    <a:p>
                      <a:r>
                        <a:rPr lang="en-US" dirty="0">
                          <a:effectLst/>
                          <a:latin typeface="Arial" panose="020B0604020202020204" pitchFamily="34" charset="0"/>
                        </a:rPr>
                        <a:t>Gratitude, Kindness</a:t>
                      </a:r>
                    </a:p>
                  </a:txBody>
                  <a:tcPr/>
                </a:tc>
                <a:extLst>
                  <a:ext uri="{0D108BD9-81ED-4DB2-BD59-A6C34878D82A}">
                    <a16:rowId xmlns:a16="http://schemas.microsoft.com/office/drawing/2014/main" val="10004"/>
                  </a:ext>
                </a:extLst>
              </a:tr>
              <a:tr h="370840">
                <a:tc>
                  <a:txBody>
                    <a:bodyPr/>
                    <a:lstStyle/>
                    <a:p>
                      <a:r>
                        <a:rPr lang="en-US" dirty="0">
                          <a:effectLst/>
                          <a:latin typeface="Arial" panose="020B0604020202020204" pitchFamily="34" charset="0"/>
                        </a:rPr>
                        <a:t>Drug Use</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a:t>
                      </a:r>
                      <a:endParaRPr lang="en-US" dirty="0">
                        <a:effectLst/>
                        <a:latin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dirty="0">
                          <a:effectLst/>
                          <a:latin typeface="Arial" panose="020B0604020202020204" pitchFamily="34" charset="0"/>
                        </a:rPr>
                        <a:t>Trauma</a:t>
                      </a:r>
                    </a:p>
                  </a:txBody>
                  <a:tcPr/>
                </a:tc>
                <a:tc>
                  <a:txBody>
                    <a:bodyPr/>
                    <a:lstStyle/>
                    <a:p>
                      <a:r>
                        <a:rPr lang="en-US" dirty="0">
                          <a:effectLst/>
                          <a:latin typeface="Arial" panose="020B0604020202020204" pitchFamily="34" charset="0"/>
                        </a:rPr>
                        <a:t>Perseverance,</a:t>
                      </a:r>
                      <a:r>
                        <a:rPr lang="en-US" baseline="0" dirty="0">
                          <a:effectLst/>
                          <a:latin typeface="Arial" panose="020B0604020202020204" pitchFamily="34" charset="0"/>
                        </a:rPr>
                        <a:t> Bravery, Hope</a:t>
                      </a:r>
                      <a:endParaRPr lang="en-US" dirty="0">
                        <a:effectLst/>
                        <a:latin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dirty="0">
                          <a:effectLst/>
                          <a:latin typeface="Arial" panose="020B0604020202020204" pitchFamily="34" charset="0"/>
                        </a:rPr>
                        <a:t>Improved attention and working memory</a:t>
                      </a:r>
                    </a:p>
                  </a:txBody>
                  <a:tcPr/>
                </a:tc>
                <a:tc>
                  <a:txBody>
                    <a:bodyPr/>
                    <a:lstStyle/>
                    <a:p>
                      <a:r>
                        <a:rPr lang="en-US" dirty="0">
                          <a:effectLst/>
                          <a:latin typeface="Arial" panose="020B0604020202020204" pitchFamily="34" charset="0"/>
                        </a:rPr>
                        <a:t>Self-Regulation, Love of Learning</a:t>
                      </a:r>
                    </a:p>
                  </a:txBody>
                  <a:tcPr/>
                </a:tc>
                <a:extLst>
                  <a:ext uri="{0D108BD9-81ED-4DB2-BD59-A6C34878D82A}">
                    <a16:rowId xmlns:a16="http://schemas.microsoft.com/office/drawing/2014/main" val="10007"/>
                  </a:ext>
                </a:extLst>
              </a:tr>
              <a:tr h="370840">
                <a:tc>
                  <a:txBody>
                    <a:bodyPr/>
                    <a:lstStyle/>
                    <a:p>
                      <a:r>
                        <a:rPr lang="en-US" dirty="0">
                          <a:effectLst/>
                          <a:latin typeface="Arial" panose="020B0604020202020204" pitchFamily="34" charset="0"/>
                        </a:rPr>
                        <a:t>Reduced</a:t>
                      </a:r>
                      <a:r>
                        <a:rPr lang="en-US" baseline="0" dirty="0">
                          <a:effectLst/>
                          <a:latin typeface="Arial" panose="020B0604020202020204" pitchFamily="34" charset="0"/>
                        </a:rPr>
                        <a:t> anxiety; adaptive learning dealing with threat</a:t>
                      </a:r>
                      <a:endParaRPr lang="en-US" dirty="0">
                        <a:effectLst/>
                        <a:latin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Self-Regulation, Curiosity, Perspective</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Improved romantic relationships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Love, Kindness, Social Intelligence</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self-focused</a:t>
                      </a:r>
                      <a:r>
                        <a:rPr lang="en-US" baseline="0" dirty="0">
                          <a:effectLst/>
                          <a:latin typeface="Arial" panose="020B0604020202020204" pitchFamily="34" charset="0"/>
                        </a:rPr>
                        <a:t> attention</a:t>
                      </a:r>
                      <a:endParaRPr lang="en-US" dirty="0">
                        <a:effectLst/>
                        <a:latin typeface="Arial" panose="020B0604020202020204" pitchFamily="34" charset="0"/>
                      </a:endParaRPr>
                    </a:p>
                  </a:txBody>
                  <a:tcPr/>
                </a:tc>
                <a:tc>
                  <a:txBody>
                    <a:bodyPr/>
                    <a:lstStyle/>
                    <a:p>
                      <a:r>
                        <a:rPr lang="en-US" dirty="0">
                          <a:effectLst/>
                          <a:latin typeface="Arial" panose="020B0604020202020204" pitchFamily="34" charset="0"/>
                        </a:rPr>
                        <a:t>Zest, Humor</a:t>
                      </a: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affect</a:t>
                      </a:r>
                    </a:p>
                  </a:txBody>
                  <a:tcPr/>
                </a:tc>
                <a:tc>
                  <a:txBody>
                    <a:bodyPr/>
                    <a:lstStyle/>
                    <a:p>
                      <a:r>
                        <a:rPr lang="en-US" dirty="0">
                          <a:effectLst/>
                          <a:latin typeface="Arial" panose="020B0604020202020204" pitchFamily="34" charset="0"/>
                        </a:rPr>
                        <a:t>Zest, Hope</a:t>
                      </a:r>
                    </a:p>
                  </a:txBody>
                  <a:tcPr/>
                </a:tc>
                <a:extLst>
                  <a:ext uri="{0D108BD9-81ED-4DB2-BD59-A6C34878D82A}">
                    <a16:rowId xmlns:a16="http://schemas.microsoft.com/office/drawing/2014/main" val="10011"/>
                  </a:ext>
                </a:extLst>
              </a:tr>
            </a:tbl>
          </a:graphicData>
        </a:graphic>
      </p:graphicFrame>
      <p:sp>
        <p:nvSpPr>
          <p:cNvPr id="7" name="Rectangle 6"/>
          <p:cNvSpPr/>
          <p:nvPr/>
        </p:nvSpPr>
        <p:spPr>
          <a:xfrm>
            <a:off x="862641" y="6229202"/>
            <a:ext cx="9480261"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Rashid, T. (2009). Positive interventions in clinical practice. </a:t>
            </a:r>
            <a:r>
              <a:rPr kumimoji="0" lang="en-US" sz="1400" b="0" i="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Journal of Clinical Psychology: In Session, 65</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(5), 461-466.</a:t>
            </a:r>
          </a:p>
        </p:txBody>
      </p:sp>
    </p:spTree>
    <p:extLst>
      <p:ext uri="{BB962C8B-B14F-4D97-AF65-F5344CB8AC3E}">
        <p14:creationId xmlns:p14="http://schemas.microsoft.com/office/powerpoint/2010/main" val="31916614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AFA062B-C419-4736-A3F0-B05727F34392}" type="slidenum">
              <a:rPr kumimoji="0" lang="en-US" sz="1800" b="0" i="0" u="none" strike="noStrike" kern="0" cap="none" spc="0" normalizeH="0" baseline="0" noProof="0">
                <a:ln>
                  <a:noFill/>
                </a:ln>
                <a:solidFill>
                  <a:prstClr val="black">
                    <a:tint val="9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prstClr val="black">
                  <a:tint val="95000"/>
                </a:prstClr>
              </a:solidFill>
              <a:effectLst/>
              <a:uLnTx/>
              <a:uFillTx/>
            </a:endParaRPr>
          </a:p>
        </p:txBody>
      </p:sp>
      <p:sp>
        <p:nvSpPr>
          <p:cNvPr id="498690" name="Rectangle 2"/>
          <p:cNvSpPr>
            <a:spLocks noGrp="1" noChangeArrowheads="1"/>
          </p:cNvSpPr>
          <p:nvPr>
            <p:ph type="title"/>
          </p:nvPr>
        </p:nvSpPr>
        <p:spPr>
          <a:xfrm>
            <a:off x="838200" y="81643"/>
            <a:ext cx="10515600" cy="1442357"/>
          </a:xfrm>
        </p:spPr>
        <p:txBody>
          <a:bodyPr>
            <a:normAutofit/>
          </a:bodyPr>
          <a:lstStyle/>
          <a:p>
            <a:pPr algn="ctr"/>
            <a:r>
              <a:rPr lang="en-US" sz="4400" b="0" cap="none" dirty="0">
                <a:solidFill>
                  <a:schemeClr val="tx1"/>
                </a:solidFill>
                <a:effectLst>
                  <a:outerShdw blurRad="38100" dist="38100" dir="2700000" algn="tl">
                    <a:srgbClr val="000000">
                      <a:alpha val="43137"/>
                    </a:srgbClr>
                  </a:outerShdw>
                </a:effectLst>
                <a:latin typeface="Arial" pitchFamily="34" charset="0"/>
                <a:cs typeface="Arial" pitchFamily="34" charset="0"/>
              </a:rPr>
              <a:t>Finding Life Purpose or Direction</a:t>
            </a:r>
          </a:p>
        </p:txBody>
      </p:sp>
      <p:sp>
        <p:nvSpPr>
          <p:cNvPr id="498691" name="Rectangle 3"/>
          <p:cNvSpPr>
            <a:spLocks noChangeArrowheads="1"/>
          </p:cNvSpPr>
          <p:nvPr/>
        </p:nvSpPr>
        <p:spPr bwMode="auto">
          <a:xfrm>
            <a:off x="3352801" y="1524000"/>
            <a:ext cx="1031875"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8692" name="Rectangle 4"/>
          <p:cNvSpPr>
            <a:spLocks noChangeArrowheads="1"/>
          </p:cNvSpPr>
          <p:nvPr/>
        </p:nvSpPr>
        <p:spPr bwMode="auto">
          <a:xfrm>
            <a:off x="838200" y="1524000"/>
            <a:ext cx="10515600" cy="312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3200" b="0" i="0" u="none" strike="noStrike" kern="0" cap="none" spc="0" normalizeH="0" baseline="0" noProof="0" dirty="0">
                <a:ln>
                  <a:noFill/>
                </a:ln>
                <a:uLnTx/>
                <a:uFillTx/>
                <a:latin typeface="Arial" pitchFamily="34" charset="0"/>
                <a:cs typeface="Arial" pitchFamily="34" charset="0"/>
              </a:rPr>
              <a:t>Four signals or life energies:</a:t>
            </a:r>
          </a:p>
          <a:p>
            <a:pPr marL="0" marR="0" lvl="0" indent="0" defTabSz="914400" eaLnBrk="1" fontAlgn="auto" latinLnBrk="0" hangingPunct="1">
              <a:lnSpc>
                <a:spcPct val="100000"/>
              </a:lnSpc>
              <a:spcBef>
                <a:spcPts val="600"/>
              </a:spcBef>
              <a:spcAft>
                <a:spcPts val="0"/>
              </a:spcAft>
              <a:buClrTx/>
              <a:buSzTx/>
              <a:buFontTx/>
              <a:buNone/>
              <a:tabLst/>
              <a:defRPr/>
            </a:pPr>
            <a:endParaRPr kumimoji="0" lang="en-US" sz="1000" b="0" i="0" u="none" strike="noStrike" kern="0" cap="none" spc="0" normalizeH="0" baseline="0" noProof="0" dirty="0">
              <a:ln>
                <a:noFill/>
              </a:ln>
              <a:uLnTx/>
              <a:uFillTx/>
              <a:latin typeface="Arial" pitchFamily="34" charset="0"/>
              <a:cs typeface="Arial" pitchFamily="34" charset="0"/>
            </a:endParaRPr>
          </a:p>
          <a:p>
            <a:pPr marL="514350" marR="0" lvl="0" indent="-514350" defTabSz="914400" eaLnBrk="1" fontAlgn="auto" latinLnBrk="0" hangingPunct="1">
              <a:lnSpc>
                <a:spcPct val="100000"/>
              </a:lnSpc>
              <a:spcBef>
                <a:spcPts val="600"/>
              </a:spcBef>
              <a:spcAft>
                <a:spcPts val="0"/>
              </a:spcAft>
              <a:buClrTx/>
              <a:buSzTx/>
              <a:buFont typeface="+mj-lt"/>
              <a:buAutoNum type="arabicPeriod"/>
              <a:tabLst/>
              <a:defRPr/>
            </a:pPr>
            <a:r>
              <a:rPr kumimoji="0" lang="en-US" sz="3200" b="0" i="0" u="none" strike="noStrike" kern="0" cap="none" spc="0" normalizeH="0" baseline="0" noProof="0" dirty="0">
                <a:ln>
                  <a:noFill/>
                </a:ln>
                <a:uLnTx/>
                <a:uFillTx/>
                <a:latin typeface="Arial" pitchFamily="34" charset="0"/>
                <a:cs typeface="Arial" pitchFamily="34" charset="0"/>
              </a:rPr>
              <a:t>Blissed</a:t>
            </a:r>
          </a:p>
          <a:p>
            <a:pPr marL="514350" marR="0" lvl="0" indent="-514350" defTabSz="914400" eaLnBrk="1" fontAlgn="auto" latinLnBrk="0" hangingPunct="1">
              <a:lnSpc>
                <a:spcPct val="100000"/>
              </a:lnSpc>
              <a:spcBef>
                <a:spcPts val="600"/>
              </a:spcBef>
              <a:spcAft>
                <a:spcPts val="0"/>
              </a:spcAft>
              <a:buClrTx/>
              <a:buSzTx/>
              <a:buFont typeface="+mj-lt"/>
              <a:buAutoNum type="arabicPeriod"/>
              <a:tabLst/>
              <a:defRPr/>
            </a:pPr>
            <a:r>
              <a:rPr kumimoji="0" lang="en-US" sz="3200" b="0" i="0" u="none" strike="noStrike" kern="0" cap="none" spc="0" normalizeH="0" baseline="0" noProof="0" dirty="0">
                <a:ln>
                  <a:noFill/>
                </a:ln>
                <a:uLnTx/>
                <a:uFillTx/>
                <a:latin typeface="Arial" pitchFamily="34" charset="0"/>
                <a:cs typeface="Arial" pitchFamily="34" charset="0"/>
              </a:rPr>
              <a:t>Blessed</a:t>
            </a:r>
          </a:p>
          <a:p>
            <a:pPr marL="514350" marR="0" lvl="0" indent="-514350" defTabSz="914400" eaLnBrk="1" fontAlgn="auto" latinLnBrk="0" hangingPunct="1">
              <a:lnSpc>
                <a:spcPct val="100000"/>
              </a:lnSpc>
              <a:spcBef>
                <a:spcPts val="600"/>
              </a:spcBef>
              <a:spcAft>
                <a:spcPts val="0"/>
              </a:spcAft>
              <a:buClrTx/>
              <a:buSzTx/>
              <a:buFont typeface="+mj-lt"/>
              <a:buAutoNum type="arabicPeriod"/>
              <a:tabLst/>
              <a:defRPr/>
            </a:pPr>
            <a:r>
              <a:rPr kumimoji="0" lang="en-US" sz="3200" b="0" i="0" u="none" strike="noStrike" kern="0" cap="none" spc="0" normalizeH="0" baseline="0" noProof="0" dirty="0">
                <a:ln>
                  <a:noFill/>
                </a:ln>
                <a:uLnTx/>
                <a:uFillTx/>
                <a:latin typeface="Arial" pitchFamily="34" charset="0"/>
                <a:cs typeface="Arial" pitchFamily="34" charset="0"/>
              </a:rPr>
              <a:t>Pissed</a:t>
            </a:r>
          </a:p>
          <a:p>
            <a:pPr marL="514350" marR="0" lvl="0" indent="-514350" defTabSz="914400" eaLnBrk="1" fontAlgn="auto" latinLnBrk="0" hangingPunct="1">
              <a:lnSpc>
                <a:spcPct val="100000"/>
              </a:lnSpc>
              <a:spcBef>
                <a:spcPts val="600"/>
              </a:spcBef>
              <a:spcAft>
                <a:spcPts val="0"/>
              </a:spcAft>
              <a:buClrTx/>
              <a:buSzTx/>
              <a:buFont typeface="+mj-lt"/>
              <a:buAutoNum type="arabicPeriod"/>
              <a:tabLst/>
              <a:defRPr/>
            </a:pPr>
            <a:r>
              <a:rPr kumimoji="0" lang="en-US" sz="3200" b="0" i="0" u="none" strike="noStrike" kern="0" cap="none" spc="0" normalizeH="0" baseline="0" noProof="0" dirty="0">
                <a:ln>
                  <a:noFill/>
                </a:ln>
                <a:uLnTx/>
                <a:uFillTx/>
                <a:latin typeface="Arial" pitchFamily="34" charset="0"/>
                <a:cs typeface="Arial" pitchFamily="34" charset="0"/>
              </a:rPr>
              <a:t>Dissed</a:t>
            </a:r>
            <a:endParaRPr kumimoji="0" lang="en-US" sz="1800" b="0" i="0" u="none" strike="noStrike" kern="0" cap="none" spc="0" normalizeH="0" baseline="0" noProof="0" dirty="0">
              <a:ln>
                <a:noFill/>
              </a:ln>
              <a:uLnTx/>
              <a:uFillTx/>
              <a:latin typeface="Arial" pitchFamily="34" charset="0"/>
              <a:cs typeface="Arial" pitchFamily="34" charset="0"/>
            </a:endParaRPr>
          </a:p>
        </p:txBody>
      </p:sp>
      <p:sp>
        <p:nvSpPr>
          <p:cNvPr id="7" name="Rectangle 6"/>
          <p:cNvSpPr/>
          <p:nvPr/>
        </p:nvSpPr>
        <p:spPr>
          <a:xfrm>
            <a:off x="1183652" y="5395616"/>
            <a:ext cx="9480261"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Adapted from the work of Bill O’Hanlon</a:t>
            </a:r>
          </a:p>
        </p:txBody>
      </p:sp>
    </p:spTree>
    <p:extLst>
      <p:ext uri="{BB962C8B-B14F-4D97-AF65-F5344CB8AC3E}">
        <p14:creationId xmlns:p14="http://schemas.microsoft.com/office/powerpoint/2010/main" val="804129897"/>
      </p:ext>
    </p:extLst>
  </p:cSld>
  <p:clrMapOvr>
    <a:masterClrMapping/>
  </p:clrMapOvr>
  <mc:AlternateContent xmlns:mc="http://schemas.openxmlformats.org/markup-compatibility/2006" xmlns:p14="http://schemas.microsoft.com/office/powerpoint/2010/main">
    <mc:Choice Requires="p14">
      <p:transition spd="slow" p14:dur="1400" advTm="6000">
        <p14:ripple/>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692">
                                            <p:txEl>
                                              <p:pRg st="2" end="2"/>
                                            </p:txEl>
                                          </p:spTgt>
                                        </p:tgtEl>
                                        <p:attrNameLst>
                                          <p:attrName>style.visibility</p:attrName>
                                        </p:attrNameLst>
                                      </p:cBhvr>
                                      <p:to>
                                        <p:strVal val="visible"/>
                                      </p:to>
                                    </p:set>
                                    <p:animEffect transition="in" filter="fade">
                                      <p:cBhvr>
                                        <p:cTn id="7" dur="500"/>
                                        <p:tgtEl>
                                          <p:spTgt spid="49869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8692">
                                            <p:txEl>
                                              <p:pRg st="3" end="3"/>
                                            </p:txEl>
                                          </p:spTgt>
                                        </p:tgtEl>
                                        <p:attrNameLst>
                                          <p:attrName>style.visibility</p:attrName>
                                        </p:attrNameLst>
                                      </p:cBhvr>
                                      <p:to>
                                        <p:strVal val="visible"/>
                                      </p:to>
                                    </p:set>
                                    <p:animEffect transition="in" filter="fade">
                                      <p:cBhvr>
                                        <p:cTn id="12" dur="500"/>
                                        <p:tgtEl>
                                          <p:spTgt spid="49869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8692">
                                            <p:txEl>
                                              <p:pRg st="4" end="4"/>
                                            </p:txEl>
                                          </p:spTgt>
                                        </p:tgtEl>
                                        <p:attrNameLst>
                                          <p:attrName>style.visibility</p:attrName>
                                        </p:attrNameLst>
                                      </p:cBhvr>
                                      <p:to>
                                        <p:strVal val="visible"/>
                                      </p:to>
                                    </p:set>
                                    <p:animEffect transition="in" filter="fade">
                                      <p:cBhvr>
                                        <p:cTn id="17" dur="500"/>
                                        <p:tgtEl>
                                          <p:spTgt spid="49869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8692">
                                            <p:txEl>
                                              <p:pRg st="5" end="5"/>
                                            </p:txEl>
                                          </p:spTgt>
                                        </p:tgtEl>
                                        <p:attrNameLst>
                                          <p:attrName>style.visibility</p:attrName>
                                        </p:attrNameLst>
                                      </p:cBhvr>
                                      <p:to>
                                        <p:strVal val="visible"/>
                                      </p:to>
                                    </p:set>
                                    <p:animEffect transition="in" filter="fade">
                                      <p:cBhvr>
                                        <p:cTn id="22" dur="500"/>
                                        <p:tgtEl>
                                          <p:spTgt spid="4986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13795" y="51198"/>
            <a:ext cx="10353761" cy="1267439"/>
          </a:xfrm>
        </p:spPr>
        <p:txBody>
          <a:bodyPr>
            <a:normAutofit/>
          </a:bodyPr>
          <a:lstStyle/>
          <a:p>
            <a:pPr algn="ctr" eaLnBrk="1" hangingPunct="1">
              <a:defRPr/>
            </a:pPr>
            <a:r>
              <a:rPr lang="en-US" sz="4400" b="0" cap="none" dirty="0">
                <a:effectLst>
                  <a:outerShdw blurRad="38100" dist="38100" dir="2700000" algn="tl">
                    <a:srgbClr val="000000">
                      <a:alpha val="43137"/>
                    </a:srgbClr>
                  </a:outerShdw>
                </a:effectLst>
                <a:latin typeface="Arial" pitchFamily="34" charset="0"/>
              </a:rPr>
              <a:t>Measuring Well-Being</a:t>
            </a:r>
            <a:endParaRPr lang="en-US" sz="4400" b="0" cap="none" dirty="0">
              <a:solidFill>
                <a:schemeClr val="tx1"/>
              </a:solidFill>
              <a:effectLst>
                <a:outerShdw blurRad="38100" dist="38100" dir="2700000" algn="tl">
                  <a:srgbClr val="000000">
                    <a:alpha val="43137"/>
                  </a:srgbClr>
                </a:outerShdw>
              </a:effectLst>
              <a:latin typeface="Arial" pitchFamily="34" charset="0"/>
            </a:endParaRPr>
          </a:p>
        </p:txBody>
      </p:sp>
      <p:sp>
        <p:nvSpPr>
          <p:cNvPr id="4" name="Text Placeholder 3"/>
          <p:cNvSpPr>
            <a:spLocks noGrp="1"/>
          </p:cNvSpPr>
          <p:nvPr>
            <p:ph type="body" idx="1"/>
          </p:nvPr>
        </p:nvSpPr>
        <p:spPr>
          <a:xfrm>
            <a:off x="913795" y="1066203"/>
            <a:ext cx="4879199" cy="823912"/>
          </a:xfrm>
        </p:spPr>
        <p:txBody>
          <a:bodyPr>
            <a:normAutofit fontScale="77500" lnSpcReduction="20000"/>
          </a:bodyPr>
          <a:lstStyle/>
          <a:p>
            <a:pPr algn="ctr"/>
            <a:r>
              <a:rPr lang="en-US" sz="3600" b="0" dirty="0">
                <a:latin typeface="Arial" panose="020B0604020202020204" pitchFamily="34" charset="0"/>
                <a:cs typeface="Arial" panose="020B0604020202020204" pitchFamily="34" charset="0"/>
              </a:rPr>
              <a:t>PERMA</a:t>
            </a:r>
          </a:p>
        </p:txBody>
      </p:sp>
      <p:sp>
        <p:nvSpPr>
          <p:cNvPr id="547843" name="Rectangle 3"/>
          <p:cNvSpPr>
            <a:spLocks noGrp="1" noChangeArrowheads="1"/>
          </p:cNvSpPr>
          <p:nvPr>
            <p:ph sz="half" idx="2"/>
          </p:nvPr>
        </p:nvSpPr>
        <p:spPr>
          <a:xfrm>
            <a:off x="913795" y="1988599"/>
            <a:ext cx="5107208" cy="3802602"/>
          </a:xfrm>
        </p:spPr>
        <p:txBody>
          <a:bodyPr>
            <a:normAutofit/>
          </a:bodyPr>
          <a:lstStyle/>
          <a:p>
            <a:pPr marL="633222" indent="-514350">
              <a:lnSpc>
                <a:spcPct val="100000"/>
              </a:lnSpc>
              <a:spcAft>
                <a:spcPts val="1000"/>
              </a:spcAft>
              <a:buClr>
                <a:schemeClr val="tx1"/>
              </a:buClr>
              <a:buSzPct val="100000"/>
              <a:buFont typeface="+mj-lt"/>
              <a:buAutoNum type="arabicPeriod"/>
            </a:pPr>
            <a:r>
              <a:rPr lang="en-US" sz="3200" dirty="0">
                <a:effectLst/>
                <a:latin typeface="Arial" pitchFamily="34" charset="0"/>
                <a:cs typeface="Arial" pitchFamily="34" charset="0"/>
              </a:rPr>
              <a:t>Positive Emotion</a:t>
            </a:r>
          </a:p>
          <a:p>
            <a:pPr marL="633222" indent="-514350">
              <a:lnSpc>
                <a:spcPct val="100000"/>
              </a:lnSpc>
              <a:spcAft>
                <a:spcPts val="1000"/>
              </a:spcAft>
              <a:buClr>
                <a:schemeClr val="tx1"/>
              </a:buClr>
              <a:buSzPct val="100000"/>
              <a:buFont typeface="+mj-lt"/>
              <a:buAutoNum type="arabicPeriod"/>
            </a:pPr>
            <a:r>
              <a:rPr lang="en-US" sz="3200" dirty="0">
                <a:effectLst/>
                <a:latin typeface="Arial" pitchFamily="34" charset="0"/>
                <a:cs typeface="Arial" pitchFamily="34" charset="0"/>
              </a:rPr>
              <a:t>Engagement</a:t>
            </a:r>
          </a:p>
          <a:p>
            <a:pPr marL="633222" indent="-514350">
              <a:lnSpc>
                <a:spcPct val="100000"/>
              </a:lnSpc>
              <a:spcAft>
                <a:spcPts val="1000"/>
              </a:spcAft>
              <a:buClr>
                <a:schemeClr val="tx1"/>
              </a:buClr>
              <a:buSzPct val="100000"/>
              <a:buFont typeface="+mj-lt"/>
              <a:buAutoNum type="arabicPeriod"/>
            </a:pPr>
            <a:r>
              <a:rPr lang="en-US" sz="3200" dirty="0">
                <a:effectLst/>
                <a:latin typeface="Arial" pitchFamily="34" charset="0"/>
                <a:cs typeface="Arial" pitchFamily="34" charset="0"/>
              </a:rPr>
              <a:t>Relationships</a:t>
            </a:r>
          </a:p>
          <a:p>
            <a:pPr marL="633222" indent="-514350">
              <a:lnSpc>
                <a:spcPct val="100000"/>
              </a:lnSpc>
              <a:spcAft>
                <a:spcPts val="1000"/>
              </a:spcAft>
              <a:buClr>
                <a:schemeClr val="tx1"/>
              </a:buClr>
              <a:buSzPct val="100000"/>
              <a:buFont typeface="+mj-lt"/>
              <a:buAutoNum type="arabicPeriod"/>
            </a:pPr>
            <a:r>
              <a:rPr lang="en-US" sz="3200" dirty="0">
                <a:effectLst/>
                <a:latin typeface="Arial" pitchFamily="34" charset="0"/>
                <a:cs typeface="Arial" pitchFamily="34" charset="0"/>
              </a:rPr>
              <a:t>Meaning</a:t>
            </a:r>
          </a:p>
          <a:p>
            <a:pPr marL="633222" indent="-514350">
              <a:lnSpc>
                <a:spcPct val="100000"/>
              </a:lnSpc>
              <a:spcAft>
                <a:spcPts val="1000"/>
              </a:spcAft>
              <a:buClr>
                <a:schemeClr val="tx1"/>
              </a:buClr>
              <a:buSzPct val="100000"/>
              <a:buFont typeface="+mj-lt"/>
              <a:buAutoNum type="arabicPeriod"/>
            </a:pPr>
            <a:r>
              <a:rPr lang="en-US" sz="3200" dirty="0">
                <a:effectLst/>
                <a:latin typeface="Arial" pitchFamily="34" charset="0"/>
                <a:cs typeface="Arial" pitchFamily="34" charset="0"/>
              </a:rPr>
              <a:t>Accomplishments</a:t>
            </a:r>
          </a:p>
        </p:txBody>
      </p:sp>
      <p:sp>
        <p:nvSpPr>
          <p:cNvPr id="5" name="Text Placeholder 4"/>
          <p:cNvSpPr>
            <a:spLocks noGrp="1"/>
          </p:cNvSpPr>
          <p:nvPr>
            <p:ph type="body" sz="quarter" idx="3"/>
          </p:nvPr>
        </p:nvSpPr>
        <p:spPr>
          <a:xfrm>
            <a:off x="6287100" y="1069607"/>
            <a:ext cx="4865554" cy="823912"/>
          </a:xfrm>
        </p:spPr>
        <p:txBody>
          <a:bodyPr>
            <a:normAutofit fontScale="77500" lnSpcReduction="20000"/>
          </a:bodyPr>
          <a:lstStyle/>
          <a:p>
            <a:pPr algn="ctr"/>
            <a:r>
              <a:rPr lang="en-US" sz="3600" b="0" dirty="0">
                <a:latin typeface="Arial" panose="020B0604020202020204" pitchFamily="34" charset="0"/>
                <a:cs typeface="Arial" panose="020B0604020202020204" pitchFamily="34" charset="0"/>
              </a:rPr>
              <a:t>Outcome Rating Scale (ORS)</a:t>
            </a:r>
          </a:p>
        </p:txBody>
      </p:sp>
      <p:sp>
        <p:nvSpPr>
          <p:cNvPr id="6" name="Content Placeholder 5"/>
          <p:cNvSpPr>
            <a:spLocks noGrp="1"/>
          </p:cNvSpPr>
          <p:nvPr>
            <p:ph sz="quarter" idx="4"/>
          </p:nvPr>
        </p:nvSpPr>
        <p:spPr>
          <a:xfrm>
            <a:off x="6172199" y="1988598"/>
            <a:ext cx="5095357" cy="3507951"/>
          </a:xfrm>
        </p:spPr>
        <p:txBody>
          <a:bodyPr>
            <a:noAutofit/>
          </a:bodyPr>
          <a:lstStyle/>
          <a:p>
            <a:pPr marL="514350" indent="-514350">
              <a:buAutoNum type="arabicPeriod"/>
            </a:pPr>
            <a:r>
              <a:rPr lang="en-US" sz="3200" dirty="0">
                <a:latin typeface="Arial" panose="020B0604020202020204" pitchFamily="34" charset="0"/>
                <a:cs typeface="Arial" panose="020B0604020202020204" pitchFamily="34" charset="0"/>
              </a:rPr>
              <a:t>Individual</a:t>
            </a:r>
          </a:p>
          <a:p>
            <a:pPr marL="0" indent="0">
              <a:buNone/>
            </a:pPr>
            <a:endParaRPr lang="en-US" sz="3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latin typeface="Arial" panose="020B0604020202020204" pitchFamily="34" charset="0"/>
                <a:cs typeface="Arial" panose="020B0604020202020204" pitchFamily="34" charset="0"/>
              </a:rPr>
              <a:t>Interpersonal</a:t>
            </a:r>
          </a:p>
          <a:p>
            <a:pPr marL="0" indent="0">
              <a:buNone/>
            </a:pPr>
            <a:endParaRPr lang="en-US" sz="3200" dirty="0">
              <a:latin typeface="Arial" panose="020B0604020202020204" pitchFamily="34" charset="0"/>
              <a:cs typeface="Arial" panose="020B0604020202020204" pitchFamily="34" charset="0"/>
            </a:endParaRPr>
          </a:p>
          <a:p>
            <a:pPr marL="514350" indent="-514350">
              <a:buFont typeface="+mj-lt"/>
              <a:buAutoNum type="arabicPeriod" startAt="3"/>
            </a:pPr>
            <a:r>
              <a:rPr lang="en-US" sz="3200" dirty="0">
                <a:latin typeface="Arial" panose="020B0604020202020204" pitchFamily="34" charset="0"/>
                <a:cs typeface="Arial" panose="020B0604020202020204" pitchFamily="34" charset="0"/>
              </a:rPr>
              <a:t>Social Role</a:t>
            </a:r>
          </a:p>
        </p:txBody>
      </p:sp>
      <p:cxnSp>
        <p:nvCxnSpPr>
          <p:cNvPr id="11" name="Straight Arrow Connector 10"/>
          <p:cNvCxnSpPr>
            <a:cxnSpLocks/>
          </p:cNvCxnSpPr>
          <p:nvPr/>
        </p:nvCxnSpPr>
        <p:spPr>
          <a:xfrm>
            <a:off x="4888920" y="2325950"/>
            <a:ext cx="11320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V="1">
            <a:off x="4145584" y="2436365"/>
            <a:ext cx="1945091" cy="5595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V="1">
            <a:off x="3353394" y="2579266"/>
            <a:ext cx="2817605" cy="18244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a:off x="4208932" y="3846370"/>
            <a:ext cx="1881743" cy="10507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3281622" y="4502232"/>
            <a:ext cx="2809053" cy="6014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4208932" y="3742573"/>
            <a:ext cx="1812071" cy="39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flipV="1">
            <a:off x="4888920" y="2579265"/>
            <a:ext cx="1398180" cy="25342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75063"/>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17833" y="2198454"/>
            <a:ext cx="950359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Arial" pitchFamily="34" charset="0"/>
                <a:cs typeface="Arial" pitchFamily="34" charset="0"/>
              </a:rPr>
              <a:t>Pushing the Envelope</a:t>
            </a:r>
            <a:endParaRPr kumimoji="0" lang="en-US" sz="4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22675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36694" y="2214282"/>
            <a:ext cx="7620000" cy="830997"/>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latin typeface="Arial" pitchFamily="34" charset="0"/>
                <a:cs typeface="Arial" pitchFamily="34" charset="0"/>
              </a:rPr>
              <a:t>Increasing Well-Being</a:t>
            </a:r>
          </a:p>
        </p:txBody>
      </p:sp>
    </p:spTree>
    <p:extLst>
      <p:ext uri="{BB962C8B-B14F-4D97-AF65-F5344CB8AC3E}">
        <p14:creationId xmlns:p14="http://schemas.microsoft.com/office/powerpoint/2010/main" val="3310545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981200" y="117987"/>
            <a:ext cx="8229600" cy="1177413"/>
          </a:xfrm>
        </p:spPr>
        <p:txBody>
          <a:bodyPr>
            <a:normAutofit/>
          </a:bodyPr>
          <a:lstStyle/>
          <a:p>
            <a:pPr algn="ctr" eaLnBrk="1" hangingPunct="1"/>
            <a:r>
              <a:rPr lang="en-US" sz="4000" b="0" dirty="0">
                <a:solidFill>
                  <a:schemeClr val="tx1"/>
                </a:solidFill>
                <a:effectLst/>
                <a:cs typeface="Arial" pitchFamily="34" charset="0"/>
              </a:rPr>
              <a:t>Pushing the Envelope</a:t>
            </a:r>
          </a:p>
        </p:txBody>
      </p:sp>
      <p:sp>
        <p:nvSpPr>
          <p:cNvPr id="520195" name="Rectangle 3"/>
          <p:cNvSpPr>
            <a:spLocks noGrp="1" noRot="1" noChangeArrowheads="1"/>
          </p:cNvSpPr>
          <p:nvPr>
            <p:ph idx="1"/>
          </p:nvPr>
        </p:nvSpPr>
        <p:spPr>
          <a:xfrm>
            <a:off x="797169" y="1295400"/>
            <a:ext cx="10316308" cy="4485968"/>
          </a:xfrm>
        </p:spPr>
        <p:txBody>
          <a:bodyPr>
            <a:noAutofit/>
          </a:bodyPr>
          <a:lstStyle/>
          <a:p>
            <a:pPr marL="533400" indent="-533400">
              <a:lnSpc>
                <a:spcPct val="100000"/>
              </a:lnSpc>
              <a:spcBef>
                <a:spcPts val="0"/>
              </a:spcBef>
              <a:spcAft>
                <a:spcPts val="300"/>
              </a:spcAft>
              <a:buClr>
                <a:schemeClr val="tx1"/>
              </a:buClr>
              <a:buFontTx/>
              <a:buChar char="•"/>
            </a:pPr>
            <a:r>
              <a:rPr lang="en-US" sz="3200" dirty="0">
                <a:effectLst/>
                <a:cs typeface="Arial" pitchFamily="34" charset="0"/>
              </a:rPr>
              <a:t>Available studies indicate that fluoxetine (Prozac) produces better outcomes than CBT, which has better outcomes than PET. In most clinical trials the outcomes of all three </a:t>
            </a:r>
            <a:r>
              <a:rPr lang="en-US" sz="3200" i="1" dirty="0">
                <a:effectLst/>
                <a:cs typeface="Arial" pitchFamily="34" charset="0"/>
              </a:rPr>
              <a:t>do not statistically exceed placebo conditions</a:t>
            </a:r>
            <a:r>
              <a:rPr lang="en-US" sz="3200" dirty="0">
                <a:effectLst/>
                <a:cs typeface="Arial" pitchFamily="34" charset="0"/>
              </a:rPr>
              <a:t>. (van der Kolk, 2014)</a:t>
            </a:r>
          </a:p>
          <a:p>
            <a:pPr marL="533400" indent="-533400">
              <a:lnSpc>
                <a:spcPct val="100000"/>
              </a:lnSpc>
              <a:spcBef>
                <a:spcPts val="0"/>
              </a:spcBef>
              <a:spcAft>
                <a:spcPts val="300"/>
              </a:spcAft>
              <a:buClr>
                <a:schemeClr val="tx1"/>
              </a:buClr>
              <a:buFontTx/>
              <a:buChar char="•"/>
            </a:pPr>
            <a:r>
              <a:rPr lang="en-US" sz="3200" dirty="0">
                <a:effectLst/>
                <a:cs typeface="Arial" pitchFamily="34" charset="0"/>
              </a:rPr>
              <a:t>However, three approaches have achieved outcomes that far exceed other treatments.</a:t>
            </a:r>
          </a:p>
        </p:txBody>
      </p:sp>
      <p:sp>
        <p:nvSpPr>
          <p:cNvPr id="5" name="TextBox 4">
            <a:extLst>
              <a:ext uri="{FF2B5EF4-FFF2-40B4-BE49-F238E27FC236}">
                <a16:creationId xmlns:a16="http://schemas.microsoft.com/office/drawing/2014/main" id="{57B9F75B-B600-49B6-9A1D-10374F04A31D}"/>
              </a:ext>
            </a:extLst>
          </p:cNvPr>
          <p:cNvSpPr txBox="1"/>
          <p:nvPr/>
        </p:nvSpPr>
        <p:spPr>
          <a:xfrm>
            <a:off x="1227610" y="6148808"/>
            <a:ext cx="9455426" cy="307777"/>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van der </a:t>
            </a:r>
            <a:r>
              <a:rPr kumimoji="0" lang="en-US" sz="1400" b="0" i="0" u="none" strike="noStrike" kern="1200" cap="none" spc="0" normalizeH="0" baseline="0" noProof="0" dirty="0" err="1">
                <a:ln>
                  <a:noFill/>
                </a:ln>
                <a:solidFill>
                  <a:prstClr val="white"/>
                </a:solidFill>
                <a:effectLst/>
                <a:uLnTx/>
                <a:uFillTx/>
                <a:latin typeface="Arial" pitchFamily="34" charset="0"/>
                <a:ea typeface="ＭＳ Ｐゴシック" pitchFamily="34" charset="-128"/>
                <a:cs typeface="Arial" pitchFamily="34" charset="0"/>
              </a:rPr>
              <a:t>Kolk</a:t>
            </a:r>
            <a:r>
              <a:rPr kumimoji="0" 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 B. (2014). </a:t>
            </a:r>
            <a:r>
              <a:rPr kumimoji="0" lang="en-US" sz="1400" b="0" i="1"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The body keeps the score: Brain, mind, and body in the healing of trauma</a:t>
            </a:r>
            <a:r>
              <a:rPr kumimoji="0" 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 New York: Viking.</a:t>
            </a:r>
            <a:endParaRPr kumimoji="0" lang="en-US" sz="1400" b="0" i="1"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28103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520195">
                                            <p:txEl>
                                              <p:pRg st="0" end="0"/>
                                            </p:txEl>
                                          </p:spTgt>
                                        </p:tgtEl>
                                        <p:attrNameLst>
                                          <p:attrName>style.visibility</p:attrName>
                                        </p:attrNameLst>
                                      </p:cBhvr>
                                      <p:to>
                                        <p:strVal val="visible"/>
                                      </p:to>
                                    </p:set>
                                    <p:anim to="" calcmode="lin" valueType="num">
                                      <p:cBhvr>
                                        <p:cTn id="7" dur="1" fill="hold"/>
                                        <p:tgtEl>
                                          <p:spTgt spid="52019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520195">
                                            <p:txEl>
                                              <p:pRg st="1" end="1"/>
                                            </p:txEl>
                                          </p:spTgt>
                                        </p:tgtEl>
                                        <p:attrNameLst>
                                          <p:attrName>style.visibility</p:attrName>
                                        </p:attrNameLst>
                                      </p:cBhvr>
                                      <p:to>
                                        <p:strVal val="visible"/>
                                      </p:to>
                                    </p:set>
                                    <p:anim to="" calcmode="lin" valueType="num">
                                      <p:cBhvr>
                                        <p:cTn id="12" dur="1" fill="hold"/>
                                        <p:tgtEl>
                                          <p:spTgt spid="52019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981200" y="117987"/>
            <a:ext cx="8229600" cy="1177413"/>
          </a:xfrm>
        </p:spPr>
        <p:txBody>
          <a:bodyPr>
            <a:normAutofit/>
          </a:bodyPr>
          <a:lstStyle/>
          <a:p>
            <a:r>
              <a:rPr lang="en-US" sz="4000" dirty="0">
                <a:effectLst/>
                <a:cs typeface="Arial" pitchFamily="34" charset="0"/>
              </a:rPr>
              <a:t>Pushing the Envelope </a:t>
            </a:r>
            <a:r>
              <a:rPr lang="en-US" sz="3600" dirty="0">
                <a:effectLst/>
                <a:cs typeface="Arial" pitchFamily="34" charset="0"/>
              </a:rPr>
              <a:t>(cont.)</a:t>
            </a:r>
            <a:endParaRPr lang="en-US" sz="4000" b="0" dirty="0">
              <a:solidFill>
                <a:schemeClr val="tx1"/>
              </a:solidFill>
              <a:effectLst/>
              <a:cs typeface="Arial" pitchFamily="34" charset="0"/>
            </a:endParaRPr>
          </a:p>
        </p:txBody>
      </p:sp>
      <p:sp>
        <p:nvSpPr>
          <p:cNvPr id="520195" name="Rectangle 3"/>
          <p:cNvSpPr>
            <a:spLocks noGrp="1" noRot="1" noChangeArrowheads="1"/>
          </p:cNvSpPr>
          <p:nvPr>
            <p:ph idx="1"/>
          </p:nvPr>
        </p:nvSpPr>
        <p:spPr>
          <a:xfrm>
            <a:off x="797169" y="1295400"/>
            <a:ext cx="10316308" cy="4485968"/>
          </a:xfrm>
        </p:spPr>
        <p:txBody>
          <a:bodyPr>
            <a:noAutofit/>
          </a:bodyPr>
          <a:lstStyle/>
          <a:p>
            <a:pPr marL="514350" indent="-514350">
              <a:lnSpc>
                <a:spcPct val="100000"/>
              </a:lnSpc>
              <a:spcBef>
                <a:spcPts val="0"/>
              </a:spcBef>
              <a:spcAft>
                <a:spcPts val="300"/>
              </a:spcAft>
              <a:buClr>
                <a:schemeClr val="tx1"/>
              </a:buClr>
              <a:buFont typeface="+mj-lt"/>
              <a:buAutoNum type="arabicPeriod"/>
            </a:pPr>
            <a:r>
              <a:rPr lang="en-US" sz="3600" i="1" dirty="0">
                <a:effectLst/>
                <a:cs typeface="Arial" pitchFamily="34" charset="0"/>
              </a:rPr>
              <a:t>MDMA</a:t>
            </a:r>
            <a:r>
              <a:rPr lang="en-US" sz="2800" i="1" dirty="0">
                <a:effectLst/>
                <a:cs typeface="Arial" pitchFamily="34" charset="0"/>
              </a:rPr>
              <a:t> (ecstasy)</a:t>
            </a:r>
            <a:r>
              <a:rPr lang="en-US" sz="2800" dirty="0">
                <a:effectLst/>
                <a:cs typeface="Arial" pitchFamily="34" charset="0"/>
              </a:rPr>
              <a:t>: In a review of current literature, researchers found an overall remission rate of 66.2% and low rates of adverse effects have been found in the six phase two trials conducted in clinical settings with 105 blinded subjects with chronic PTSD. The results seem to support MDMA’s safe and effective use as an adjunct to psychotherapy (</a:t>
            </a:r>
            <a:r>
              <a:rPr lang="en-US" sz="2800" dirty="0" err="1">
                <a:effectLst/>
                <a:cs typeface="Arial" pitchFamily="34" charset="0"/>
              </a:rPr>
              <a:t>Thal</a:t>
            </a:r>
            <a:r>
              <a:rPr lang="en-US" sz="2800" dirty="0">
                <a:effectLst/>
                <a:cs typeface="Arial" pitchFamily="34" charset="0"/>
              </a:rPr>
              <a:t> &amp; </a:t>
            </a:r>
            <a:r>
              <a:rPr lang="en-US" sz="2800" dirty="0" err="1">
                <a:effectLst/>
                <a:cs typeface="Arial" pitchFamily="34" charset="0"/>
              </a:rPr>
              <a:t>Lommen</a:t>
            </a:r>
            <a:r>
              <a:rPr lang="en-US" sz="2800" dirty="0">
                <a:effectLst/>
                <a:cs typeface="Arial" pitchFamily="34" charset="0"/>
              </a:rPr>
              <a:t>, 2018).</a:t>
            </a:r>
            <a:endParaRPr lang="en-US" sz="2800" i="1" dirty="0">
              <a:effectLst/>
              <a:cs typeface="Arial" pitchFamily="34" charset="0"/>
            </a:endParaRPr>
          </a:p>
        </p:txBody>
      </p:sp>
      <p:sp>
        <p:nvSpPr>
          <p:cNvPr id="4" name="TextBox 3">
            <a:extLst>
              <a:ext uri="{FF2B5EF4-FFF2-40B4-BE49-F238E27FC236}">
                <a16:creationId xmlns:a16="http://schemas.microsoft.com/office/drawing/2014/main" id="{0D7D5FD0-3F81-4EEA-8B01-A72AC772FDA5}"/>
              </a:ext>
            </a:extLst>
          </p:cNvPr>
          <p:cNvSpPr txBox="1"/>
          <p:nvPr/>
        </p:nvSpPr>
        <p:spPr>
          <a:xfrm>
            <a:off x="1105710" y="5781368"/>
            <a:ext cx="99805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Thal</a:t>
            </a:r>
            <a:r>
              <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 B., &amp; </a:t>
            </a:r>
            <a:r>
              <a:rPr kumimoji="0" lang="en-US" sz="1400" b="0"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Lommen</a:t>
            </a:r>
            <a:r>
              <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 J. J. (2018). Current perspective on MDMA-assisted psychotherapy for Posttraumatic Stress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Disorder. </a:t>
            </a:r>
            <a:r>
              <a:rPr kumimoji="0" lang="en-US" sz="1400" b="0" i="1"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Journal of Contemporary Psychotherapy. </a:t>
            </a:r>
            <a:r>
              <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Published online, Jan 6, 2018.</a:t>
            </a:r>
          </a:p>
        </p:txBody>
      </p:sp>
    </p:spTree>
    <p:extLst>
      <p:ext uri="{BB962C8B-B14F-4D97-AF65-F5344CB8AC3E}">
        <p14:creationId xmlns:p14="http://schemas.microsoft.com/office/powerpoint/2010/main" val="20372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520195">
                                            <p:txEl>
                                              <p:pRg st="0" end="0"/>
                                            </p:txEl>
                                          </p:spTgt>
                                        </p:tgtEl>
                                        <p:attrNameLst>
                                          <p:attrName>style.visibility</p:attrName>
                                        </p:attrNameLst>
                                      </p:cBhvr>
                                      <p:to>
                                        <p:strVal val="visible"/>
                                      </p:to>
                                    </p:set>
                                    <p:anim to="" calcmode="lin" valueType="num">
                                      <p:cBhvr>
                                        <p:cTn id="7" dur="1" fill="hold"/>
                                        <p:tgtEl>
                                          <p:spTgt spid="52019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981200" y="117987"/>
            <a:ext cx="8229600" cy="1177413"/>
          </a:xfrm>
        </p:spPr>
        <p:txBody>
          <a:bodyPr>
            <a:normAutofit/>
          </a:bodyPr>
          <a:lstStyle/>
          <a:p>
            <a:r>
              <a:rPr lang="en-US" sz="4000" dirty="0">
                <a:effectLst/>
                <a:cs typeface="Arial" pitchFamily="34" charset="0"/>
              </a:rPr>
              <a:t>Pushing the Envelope </a:t>
            </a:r>
            <a:r>
              <a:rPr lang="en-US" sz="3600" dirty="0">
                <a:effectLst/>
                <a:cs typeface="Arial" pitchFamily="34" charset="0"/>
              </a:rPr>
              <a:t>(cont.)</a:t>
            </a:r>
            <a:endParaRPr lang="en-US" sz="4000" b="0" dirty="0">
              <a:solidFill>
                <a:schemeClr val="tx1"/>
              </a:solidFill>
              <a:effectLst/>
              <a:cs typeface="Arial" pitchFamily="34" charset="0"/>
            </a:endParaRPr>
          </a:p>
        </p:txBody>
      </p:sp>
      <p:sp>
        <p:nvSpPr>
          <p:cNvPr id="520195" name="Rectangle 3"/>
          <p:cNvSpPr>
            <a:spLocks noGrp="1" noRot="1" noChangeArrowheads="1"/>
          </p:cNvSpPr>
          <p:nvPr>
            <p:ph idx="1"/>
          </p:nvPr>
        </p:nvSpPr>
        <p:spPr>
          <a:xfrm>
            <a:off x="797169" y="1295400"/>
            <a:ext cx="10316308" cy="4485968"/>
          </a:xfrm>
        </p:spPr>
        <p:txBody>
          <a:bodyPr>
            <a:noAutofit/>
          </a:bodyPr>
          <a:lstStyle/>
          <a:p>
            <a:pPr marL="533400" indent="-533400">
              <a:lnSpc>
                <a:spcPct val="100000"/>
              </a:lnSpc>
              <a:spcBef>
                <a:spcPts val="0"/>
              </a:spcBef>
              <a:spcAft>
                <a:spcPts val="300"/>
              </a:spcAft>
              <a:buClr>
                <a:schemeClr val="tx1"/>
              </a:buClr>
              <a:buFont typeface="+mj-lt"/>
              <a:buAutoNum type="arabicPeriod" startAt="2"/>
            </a:pPr>
            <a:r>
              <a:rPr lang="en-US" sz="3600" i="1" dirty="0">
                <a:effectLst/>
                <a:cs typeface="Arial" pitchFamily="34" charset="0"/>
              </a:rPr>
              <a:t>Ketamine</a:t>
            </a:r>
            <a:r>
              <a:rPr lang="en-US" sz="2800" dirty="0">
                <a:effectLst/>
                <a:cs typeface="Arial" pitchFamily="34" charset="0"/>
              </a:rPr>
              <a:t>: A growing body of research demonstrate the benefits Ketamine with persons experiencing PTSD and who had, in many cases, been unresponsive to conventional therapies.</a:t>
            </a:r>
          </a:p>
          <a:p>
            <a:pPr marL="990600" lvl="1" indent="-533400">
              <a:lnSpc>
                <a:spcPct val="100000"/>
              </a:lnSpc>
              <a:spcBef>
                <a:spcPts val="0"/>
              </a:spcBef>
              <a:spcAft>
                <a:spcPts val="300"/>
              </a:spcAft>
              <a:buClr>
                <a:schemeClr val="tx1"/>
              </a:buClr>
              <a:buFontTx/>
              <a:buChar char="•"/>
            </a:pPr>
            <a:r>
              <a:rPr lang="en-US" sz="2400" dirty="0">
                <a:effectLst/>
                <a:cs typeface="Arial" pitchFamily="34" charset="0"/>
              </a:rPr>
              <a:t>In one study, researcher found that following treatment, inpatient hospital days were reduced by 70%, and hospital admissions were reduced by 65%. The dose of ketamine patients required was stable over time with no evidence of tolerance building. There were no serious adverse events and no long-term negative effects associated with ketamine (</a:t>
            </a:r>
            <a:r>
              <a:rPr lang="sv-SE" sz="2400" dirty="0">
                <a:effectLst/>
                <a:cs typeface="Arial" pitchFamily="34" charset="0"/>
              </a:rPr>
              <a:t>Hartberg, Garrett-Walcott, &amp; De Gioannis, 2018).</a:t>
            </a:r>
          </a:p>
          <a:p>
            <a:pPr marL="0" indent="0">
              <a:lnSpc>
                <a:spcPct val="100000"/>
              </a:lnSpc>
              <a:spcBef>
                <a:spcPts val="0"/>
              </a:spcBef>
              <a:spcAft>
                <a:spcPts val="300"/>
              </a:spcAft>
              <a:buClr>
                <a:schemeClr val="tx1"/>
              </a:buClr>
              <a:buNone/>
            </a:pPr>
            <a:endParaRPr lang="en-US" sz="2800" dirty="0">
              <a:solidFill>
                <a:schemeClr val="tx1"/>
              </a:solidFill>
              <a:effectLst/>
              <a:cs typeface="Arial" pitchFamily="34" charset="0"/>
            </a:endParaRPr>
          </a:p>
        </p:txBody>
      </p:sp>
      <p:sp>
        <p:nvSpPr>
          <p:cNvPr id="4" name="TextBox 3">
            <a:extLst>
              <a:ext uri="{FF2B5EF4-FFF2-40B4-BE49-F238E27FC236}">
                <a16:creationId xmlns:a16="http://schemas.microsoft.com/office/drawing/2014/main" id="{0D7D5FD0-3F81-4EEA-8B01-A72AC772FDA5}"/>
              </a:ext>
            </a:extLst>
          </p:cNvPr>
          <p:cNvSpPr txBox="1"/>
          <p:nvPr/>
        </p:nvSpPr>
        <p:spPr>
          <a:xfrm>
            <a:off x="1105710" y="5930224"/>
            <a:ext cx="99805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Hartberg</a:t>
            </a:r>
            <a:r>
              <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 Garrett-Walcott, S., &amp; De </a:t>
            </a:r>
            <a:r>
              <a:rPr kumimoji="0" lang="en-US" sz="1400" b="0"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Gioannis</a:t>
            </a:r>
            <a:r>
              <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(2018). Impact of oral ketamine augmentation on hospital admissions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noProof="0" dirty="0">
                <a:solidFill>
                  <a:prstClr val="white"/>
                </a:solidFill>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treatment-resistant depression and PTSD: A retrospective study. </a:t>
            </a:r>
            <a:r>
              <a:rPr kumimoji="0" lang="en-US" sz="1400" b="0" i="1"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Psychopharmacology, 325</a:t>
            </a:r>
            <a:r>
              <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393-398.</a:t>
            </a:r>
          </a:p>
        </p:txBody>
      </p:sp>
    </p:spTree>
    <p:extLst>
      <p:ext uri="{BB962C8B-B14F-4D97-AF65-F5344CB8AC3E}">
        <p14:creationId xmlns:p14="http://schemas.microsoft.com/office/powerpoint/2010/main" val="380903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520195">
                                            <p:txEl>
                                              <p:pRg st="0" end="0"/>
                                            </p:txEl>
                                          </p:spTgt>
                                        </p:tgtEl>
                                        <p:attrNameLst>
                                          <p:attrName>style.visibility</p:attrName>
                                        </p:attrNameLst>
                                      </p:cBhvr>
                                      <p:to>
                                        <p:strVal val="visible"/>
                                      </p:to>
                                    </p:set>
                                    <p:anim to="" calcmode="lin" valueType="num">
                                      <p:cBhvr>
                                        <p:cTn id="7" dur="1" fill="hold"/>
                                        <p:tgtEl>
                                          <p:spTgt spid="520195">
                                            <p:txEl>
                                              <p:pRg st="0" end="0"/>
                                            </p:txEl>
                                          </p:spTgt>
                                        </p:tgtEl>
                                        <p:attrNameLst>
                                          <p:attrName/>
                                        </p:attrNameLst>
                                      </p:cBhvr>
                                    </p:anim>
                                  </p:childTnLst>
                                </p:cTn>
                              </p:par>
                              <p:par>
                                <p:cTn id="8" presetID="24" presetClass="entr" presetSubtype="0" fill="hold" grpId="0" nodeType="withEffect">
                                  <p:stCondLst>
                                    <p:cond delay="0"/>
                                  </p:stCondLst>
                                  <p:iterate type="wd">
                                    <p:tmAbs val="500"/>
                                  </p:iterate>
                                  <p:childTnLst>
                                    <p:set>
                                      <p:cBhvr>
                                        <p:cTn id="9" dur="1" fill="hold">
                                          <p:stCondLst>
                                            <p:cond delay="0"/>
                                          </p:stCondLst>
                                        </p:cTn>
                                        <p:tgtEl>
                                          <p:spTgt spid="520195">
                                            <p:txEl>
                                              <p:pRg st="1" end="1"/>
                                            </p:txEl>
                                          </p:spTgt>
                                        </p:tgtEl>
                                        <p:attrNameLst>
                                          <p:attrName>style.visibility</p:attrName>
                                        </p:attrNameLst>
                                      </p:cBhvr>
                                      <p:to>
                                        <p:strVal val="visible"/>
                                      </p:to>
                                    </p:set>
                                    <p:anim to="" calcmode="lin" valueType="num">
                                      <p:cBhvr>
                                        <p:cTn id="10" dur="1" fill="hold"/>
                                        <p:tgtEl>
                                          <p:spTgt spid="52019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981200" y="117987"/>
            <a:ext cx="8229600" cy="1177413"/>
          </a:xfrm>
        </p:spPr>
        <p:txBody>
          <a:bodyPr>
            <a:normAutofit/>
          </a:bodyPr>
          <a:lstStyle/>
          <a:p>
            <a:r>
              <a:rPr lang="en-US" sz="4000" dirty="0">
                <a:effectLst/>
                <a:cs typeface="Arial" pitchFamily="34" charset="0"/>
              </a:rPr>
              <a:t>Pushing the Envelope </a:t>
            </a:r>
            <a:r>
              <a:rPr lang="en-US" sz="3600" dirty="0">
                <a:effectLst/>
                <a:cs typeface="Arial" pitchFamily="34" charset="0"/>
              </a:rPr>
              <a:t>(cont.)</a:t>
            </a:r>
            <a:endParaRPr lang="en-US" sz="4000" b="0" dirty="0">
              <a:solidFill>
                <a:schemeClr val="tx1"/>
              </a:solidFill>
              <a:effectLst/>
              <a:cs typeface="Arial" pitchFamily="34" charset="0"/>
            </a:endParaRPr>
          </a:p>
        </p:txBody>
      </p:sp>
      <p:sp>
        <p:nvSpPr>
          <p:cNvPr id="520195" name="Rectangle 3"/>
          <p:cNvSpPr>
            <a:spLocks noGrp="1" noRot="1" noChangeArrowheads="1"/>
          </p:cNvSpPr>
          <p:nvPr>
            <p:ph idx="1"/>
          </p:nvPr>
        </p:nvSpPr>
        <p:spPr>
          <a:xfrm>
            <a:off x="797169" y="1295400"/>
            <a:ext cx="10316308" cy="4485968"/>
          </a:xfrm>
        </p:spPr>
        <p:txBody>
          <a:bodyPr>
            <a:noAutofit/>
          </a:bodyPr>
          <a:lstStyle/>
          <a:p>
            <a:pPr marL="514350" indent="-514350">
              <a:lnSpc>
                <a:spcPct val="100000"/>
              </a:lnSpc>
              <a:spcBef>
                <a:spcPts val="0"/>
              </a:spcBef>
              <a:spcAft>
                <a:spcPts val="300"/>
              </a:spcAft>
              <a:buClr>
                <a:schemeClr val="tx1"/>
              </a:buClr>
              <a:buFont typeface="+mj-lt"/>
              <a:buAutoNum type="arabicPeriod" startAt="3"/>
            </a:pPr>
            <a:r>
              <a:rPr lang="en-US" sz="3200" i="1" dirty="0">
                <a:effectLst/>
                <a:cs typeface="Arial" pitchFamily="34" charset="0"/>
              </a:rPr>
              <a:t>Eye Movement Desensitization and Reprocessing (EMDR)</a:t>
            </a:r>
            <a:r>
              <a:rPr lang="en-US" sz="2400" dirty="0">
                <a:effectLst/>
                <a:cs typeface="Arial" pitchFamily="34" charset="0"/>
              </a:rPr>
              <a:t>: </a:t>
            </a:r>
            <a:r>
              <a:rPr lang="en-US" sz="2400" dirty="0">
                <a:effectLst/>
              </a:rPr>
              <a:t>EMDR is widely recognized as an acceptable and appropriate treatment methodology for trauma.</a:t>
            </a:r>
            <a:endParaRPr lang="en-US" sz="2800" dirty="0">
              <a:effectLst/>
            </a:endParaRPr>
          </a:p>
          <a:p>
            <a:pPr marL="365760" indent="-283464">
              <a:lnSpc>
                <a:spcPct val="100000"/>
              </a:lnSpc>
              <a:buFont typeface="Wingdings 2"/>
              <a:buChar char=""/>
              <a:defRPr/>
            </a:pPr>
            <a:r>
              <a:rPr lang="en-US" sz="2800" dirty="0">
                <a:effectLst/>
              </a:rPr>
              <a:t>24+ RCTs; 20 RCTs on efficacy of eye movements</a:t>
            </a:r>
          </a:p>
          <a:p>
            <a:pPr marL="822960" lvl="1" indent="-283464">
              <a:lnSpc>
                <a:spcPct val="100000"/>
              </a:lnSpc>
              <a:buFont typeface="Wingdings 2"/>
              <a:buChar char=""/>
              <a:defRPr/>
            </a:pPr>
            <a:r>
              <a:rPr lang="en-US" sz="2400" dirty="0">
                <a:effectLst/>
              </a:rPr>
              <a:t>Examples: 84% of single trauma clients no longer fit the criteria for PTSD after three 90 minute sessions; 100% no longer fit criteria after six 50 minute sessions.</a:t>
            </a:r>
          </a:p>
          <a:p>
            <a:pPr marL="365760" indent="-283464">
              <a:lnSpc>
                <a:spcPct val="100000"/>
              </a:lnSpc>
              <a:buFont typeface="Wingdings 2"/>
              <a:buChar char=""/>
              <a:defRPr/>
            </a:pPr>
            <a:r>
              <a:rPr lang="en-US" sz="2800" dirty="0">
                <a:effectLst/>
              </a:rPr>
              <a:t> The research is composed of meta-analyses, random clinical trials, non-randomized studies and other supporting studies</a:t>
            </a:r>
          </a:p>
          <a:p>
            <a:pPr marL="365760" indent="-283464">
              <a:lnSpc>
                <a:spcPct val="100000"/>
              </a:lnSpc>
              <a:buFont typeface="Wingdings 2"/>
              <a:buChar char=""/>
              <a:defRPr/>
            </a:pPr>
            <a:r>
              <a:rPr lang="en-US" sz="2800" dirty="0">
                <a:effectLst/>
              </a:rPr>
              <a:t>A comprehensive list of clinical trials can be found at: </a:t>
            </a:r>
            <a:r>
              <a:rPr lang="en-US" sz="2800" dirty="0">
                <a:effectLst/>
                <a:hlinkClick r:id="rId3"/>
              </a:rPr>
              <a:t>EMDR Institute: The Efficacy of EMDR</a:t>
            </a:r>
            <a:endParaRPr lang="en-US" sz="2800" dirty="0">
              <a:effectLst/>
            </a:endParaRPr>
          </a:p>
          <a:p>
            <a:pPr marL="533400" indent="-533400">
              <a:lnSpc>
                <a:spcPct val="100000"/>
              </a:lnSpc>
              <a:spcBef>
                <a:spcPts val="0"/>
              </a:spcBef>
              <a:spcAft>
                <a:spcPts val="300"/>
              </a:spcAft>
              <a:buClr>
                <a:schemeClr val="tx1"/>
              </a:buClr>
              <a:buFont typeface="+mj-lt"/>
              <a:buAutoNum type="arabicPeriod" startAt="2"/>
            </a:pPr>
            <a:endParaRPr lang="en-US" sz="2800" dirty="0">
              <a:effectLst/>
              <a:cs typeface="Arial" pitchFamily="34" charset="0"/>
            </a:endParaRPr>
          </a:p>
          <a:p>
            <a:pPr marL="990600" lvl="1" indent="-533400">
              <a:lnSpc>
                <a:spcPct val="100000"/>
              </a:lnSpc>
              <a:spcBef>
                <a:spcPts val="0"/>
              </a:spcBef>
              <a:spcAft>
                <a:spcPts val="300"/>
              </a:spcAft>
              <a:buClr>
                <a:schemeClr val="tx1"/>
              </a:buClr>
              <a:buFontTx/>
              <a:buChar char="•"/>
            </a:pPr>
            <a:r>
              <a:rPr lang="en-US" sz="2400" dirty="0">
                <a:effectLst/>
                <a:cs typeface="Arial" pitchFamily="34" charset="0"/>
              </a:rPr>
              <a:t>I</a:t>
            </a:r>
            <a:endParaRPr lang="en-US" sz="2800" dirty="0">
              <a:solidFill>
                <a:schemeClr val="tx1"/>
              </a:solidFill>
              <a:effectLst/>
              <a:cs typeface="Arial" pitchFamily="34" charset="0"/>
            </a:endParaRPr>
          </a:p>
        </p:txBody>
      </p:sp>
    </p:spTree>
    <p:extLst>
      <p:ext uri="{BB962C8B-B14F-4D97-AF65-F5344CB8AC3E}">
        <p14:creationId xmlns:p14="http://schemas.microsoft.com/office/powerpoint/2010/main" val="128861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520195">
                                            <p:txEl>
                                              <p:pRg st="0" end="0"/>
                                            </p:txEl>
                                          </p:spTgt>
                                        </p:tgtEl>
                                        <p:attrNameLst>
                                          <p:attrName>style.visibility</p:attrName>
                                        </p:attrNameLst>
                                      </p:cBhvr>
                                      <p:to>
                                        <p:strVal val="visible"/>
                                      </p:to>
                                    </p:set>
                                    <p:anim to="" calcmode="lin" valueType="num">
                                      <p:cBhvr>
                                        <p:cTn id="7" dur="1" fill="hold"/>
                                        <p:tgtEl>
                                          <p:spTgt spid="52019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520195">
                                            <p:txEl>
                                              <p:pRg st="1" end="1"/>
                                            </p:txEl>
                                          </p:spTgt>
                                        </p:tgtEl>
                                        <p:attrNameLst>
                                          <p:attrName>style.visibility</p:attrName>
                                        </p:attrNameLst>
                                      </p:cBhvr>
                                      <p:to>
                                        <p:strVal val="visible"/>
                                      </p:to>
                                    </p:set>
                                    <p:anim to="" calcmode="lin" valueType="num">
                                      <p:cBhvr>
                                        <p:cTn id="12" dur="1" fill="hold"/>
                                        <p:tgtEl>
                                          <p:spTgt spid="520195">
                                            <p:txEl>
                                              <p:pRg st="1" end="1"/>
                                            </p:txEl>
                                          </p:spTgt>
                                        </p:tgtEl>
                                        <p:attrNameLst>
                                          <p:attrName/>
                                        </p:attrNameLst>
                                      </p:cBhvr>
                                    </p:anim>
                                  </p:childTnLst>
                                </p:cTn>
                              </p:par>
                              <p:par>
                                <p:cTn id="13" presetID="24" presetClass="entr" presetSubtype="0" fill="hold" grpId="0" nodeType="withEffect">
                                  <p:stCondLst>
                                    <p:cond delay="0"/>
                                  </p:stCondLst>
                                  <p:iterate type="wd">
                                    <p:tmAbs val="500"/>
                                  </p:iterate>
                                  <p:childTnLst>
                                    <p:set>
                                      <p:cBhvr>
                                        <p:cTn id="14" dur="1" fill="hold">
                                          <p:stCondLst>
                                            <p:cond delay="0"/>
                                          </p:stCondLst>
                                        </p:cTn>
                                        <p:tgtEl>
                                          <p:spTgt spid="520195">
                                            <p:txEl>
                                              <p:pRg st="2" end="2"/>
                                            </p:txEl>
                                          </p:spTgt>
                                        </p:tgtEl>
                                        <p:attrNameLst>
                                          <p:attrName>style.visibility</p:attrName>
                                        </p:attrNameLst>
                                      </p:cBhvr>
                                      <p:to>
                                        <p:strVal val="visible"/>
                                      </p:to>
                                    </p:set>
                                    <p:anim to="" calcmode="lin" valueType="num">
                                      <p:cBhvr>
                                        <p:cTn id="15" dur="1" fill="hold"/>
                                        <p:tgtEl>
                                          <p:spTgt spid="52019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iterate type="wd">
                                    <p:tmAbs val="500"/>
                                  </p:iterate>
                                  <p:childTnLst>
                                    <p:set>
                                      <p:cBhvr>
                                        <p:cTn id="19" dur="1" fill="hold">
                                          <p:stCondLst>
                                            <p:cond delay="0"/>
                                          </p:stCondLst>
                                        </p:cTn>
                                        <p:tgtEl>
                                          <p:spTgt spid="520195">
                                            <p:txEl>
                                              <p:pRg st="3" end="3"/>
                                            </p:txEl>
                                          </p:spTgt>
                                        </p:tgtEl>
                                        <p:attrNameLst>
                                          <p:attrName>style.visibility</p:attrName>
                                        </p:attrNameLst>
                                      </p:cBhvr>
                                      <p:to>
                                        <p:strVal val="visible"/>
                                      </p:to>
                                    </p:set>
                                    <p:anim to="" calcmode="lin" valueType="num">
                                      <p:cBhvr>
                                        <p:cTn id="20" dur="1" fill="hold"/>
                                        <p:tgtEl>
                                          <p:spTgt spid="520195">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iterate type="wd">
                                    <p:tmAbs val="500"/>
                                  </p:iterate>
                                  <p:childTnLst>
                                    <p:set>
                                      <p:cBhvr>
                                        <p:cTn id="24" dur="1" fill="hold">
                                          <p:stCondLst>
                                            <p:cond delay="0"/>
                                          </p:stCondLst>
                                        </p:cTn>
                                        <p:tgtEl>
                                          <p:spTgt spid="520195">
                                            <p:txEl>
                                              <p:pRg st="4" end="4"/>
                                            </p:txEl>
                                          </p:spTgt>
                                        </p:tgtEl>
                                        <p:attrNameLst>
                                          <p:attrName>style.visibility</p:attrName>
                                        </p:attrNameLst>
                                      </p:cBhvr>
                                      <p:to>
                                        <p:strVal val="visible"/>
                                      </p:to>
                                    </p:set>
                                    <p:anim to="" calcmode="lin" valueType="num">
                                      <p:cBhvr>
                                        <p:cTn id="25" dur="1" fill="hold"/>
                                        <p:tgtEl>
                                          <p:spTgt spid="520195">
                                            <p:txEl>
                                              <p:pRg st="4" end="4"/>
                                            </p:txEl>
                                          </p:spTgt>
                                        </p:tgtEl>
                                        <p:attrNameLst>
                                          <p:attrName/>
                                        </p:attrNameLst>
                                      </p:cBhvr>
                                    </p:anim>
                                  </p:childTnLst>
                                </p:cTn>
                              </p:par>
                              <p:par>
                                <p:cTn id="26" presetID="24" presetClass="entr" presetSubtype="0" fill="hold" grpId="0" nodeType="withEffect">
                                  <p:stCondLst>
                                    <p:cond delay="0"/>
                                  </p:stCondLst>
                                  <p:iterate type="wd">
                                    <p:tmAbs val="500"/>
                                  </p:iterate>
                                  <p:childTnLst>
                                    <p:set>
                                      <p:cBhvr>
                                        <p:cTn id="27" dur="1" fill="hold">
                                          <p:stCondLst>
                                            <p:cond delay="0"/>
                                          </p:stCondLst>
                                        </p:cTn>
                                        <p:tgtEl>
                                          <p:spTgt spid="520195">
                                            <p:txEl>
                                              <p:pRg st="6" end="6"/>
                                            </p:txEl>
                                          </p:spTgt>
                                        </p:tgtEl>
                                        <p:attrNameLst>
                                          <p:attrName>style.visibility</p:attrName>
                                        </p:attrNameLst>
                                      </p:cBhvr>
                                      <p:to>
                                        <p:strVal val="visible"/>
                                      </p:to>
                                    </p:set>
                                    <p:anim to="" calcmode="lin" valueType="num">
                                      <p:cBhvr>
                                        <p:cTn id="28" dur="1" fill="hold"/>
                                        <p:tgtEl>
                                          <p:spTgt spid="52019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05878"/>
            <a:ext cx="10353761" cy="1289785"/>
          </a:xfrm>
        </p:spPr>
        <p:txBody>
          <a:bodyPr>
            <a:normAutofit/>
          </a:bodyPr>
          <a:lstStyle/>
          <a:p>
            <a:pPr>
              <a:defRPr/>
            </a:pPr>
            <a:r>
              <a:rPr lang="en-US" sz="4000" dirty="0">
                <a:effectLst/>
              </a:rPr>
              <a:t>EMDR as a Trauma Treatment</a:t>
            </a:r>
          </a:p>
        </p:txBody>
      </p:sp>
      <p:sp>
        <p:nvSpPr>
          <p:cNvPr id="13315" name="Content Placeholder 2"/>
          <p:cNvSpPr>
            <a:spLocks noGrp="1"/>
          </p:cNvSpPr>
          <p:nvPr>
            <p:ph idx="1"/>
          </p:nvPr>
        </p:nvSpPr>
        <p:spPr>
          <a:xfrm>
            <a:off x="770021" y="1260908"/>
            <a:ext cx="10497535" cy="5444691"/>
          </a:xfrm>
        </p:spPr>
        <p:txBody>
          <a:bodyPr>
            <a:normAutofit/>
          </a:bodyPr>
          <a:lstStyle/>
          <a:p>
            <a:pPr>
              <a:lnSpc>
                <a:spcPct val="100000"/>
              </a:lnSpc>
            </a:pPr>
            <a:r>
              <a:rPr lang="en-US" altLang="en-US" sz="2600" dirty="0"/>
              <a:t>Uses the natural processing of the brain</a:t>
            </a:r>
          </a:p>
          <a:p>
            <a:pPr>
              <a:lnSpc>
                <a:spcPct val="100000"/>
              </a:lnSpc>
            </a:pPr>
            <a:r>
              <a:rPr lang="en-US" altLang="en-US" sz="2600" dirty="0"/>
              <a:t>Minimizes </a:t>
            </a:r>
            <a:r>
              <a:rPr lang="en-US" altLang="en-US" sz="2600" dirty="0" err="1"/>
              <a:t>retraumatization</a:t>
            </a:r>
            <a:r>
              <a:rPr lang="en-US" altLang="en-US" sz="2600" dirty="0"/>
              <a:t> of the traumatized person</a:t>
            </a:r>
          </a:p>
          <a:p>
            <a:pPr>
              <a:lnSpc>
                <a:spcPct val="100000"/>
              </a:lnSpc>
            </a:pPr>
            <a:r>
              <a:rPr lang="en-US" altLang="en-US" sz="2600" dirty="0"/>
              <a:t>Focuses on processing (BLS)</a:t>
            </a:r>
          </a:p>
          <a:p>
            <a:pPr>
              <a:lnSpc>
                <a:spcPct val="100000"/>
              </a:lnSpc>
            </a:pPr>
            <a:r>
              <a:rPr lang="en-US" altLang="en-US" sz="2600" dirty="0"/>
              <a:t>Traumatic memory fragmentation</a:t>
            </a:r>
          </a:p>
          <a:p>
            <a:pPr>
              <a:lnSpc>
                <a:spcPct val="100000"/>
              </a:lnSpc>
            </a:pPr>
            <a:r>
              <a:rPr lang="en-US" altLang="en-US" sz="2600" dirty="0"/>
              <a:t>Processing occurs at a heightened speed, not all elements are discussed as in talk therapy</a:t>
            </a:r>
          </a:p>
          <a:p>
            <a:pPr>
              <a:lnSpc>
                <a:spcPct val="100000"/>
              </a:lnSpc>
            </a:pPr>
            <a:r>
              <a:rPr lang="en-US" altLang="en-US" sz="2600" dirty="0"/>
              <a:t>Mirrors REM sleep, which is how we process information (if we learn a skill but do not achieve REM sleep the skill is lost)</a:t>
            </a:r>
          </a:p>
          <a:p>
            <a:pPr>
              <a:lnSpc>
                <a:spcPct val="100000"/>
              </a:lnSpc>
            </a:pPr>
            <a:r>
              <a:rPr lang="en-US" altLang="en-US" sz="2600" dirty="0"/>
              <a:t>Tap into information processing that moves unresolved memories to resolution</a:t>
            </a:r>
          </a:p>
        </p:txBody>
      </p:sp>
    </p:spTree>
    <p:extLst>
      <p:ext uri="{BB962C8B-B14F-4D97-AF65-F5344CB8AC3E}">
        <p14:creationId xmlns:p14="http://schemas.microsoft.com/office/powerpoint/2010/main" val="355047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arn(inVertic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arn(inVertical)">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arn(inVertical)">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arn(inVertical)">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arn(inVertical)">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barn(inVertical)">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barn(inVertical)">
                                      <p:cBhvr>
                                        <p:cTn id="3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05878"/>
            <a:ext cx="10353761" cy="1289785"/>
          </a:xfrm>
        </p:spPr>
        <p:txBody>
          <a:bodyPr/>
          <a:lstStyle/>
          <a:p>
            <a:pPr>
              <a:defRPr/>
            </a:pPr>
            <a:r>
              <a:rPr lang="en-US" sz="4000" dirty="0">
                <a:effectLst/>
              </a:rPr>
              <a:t>EMDR as a Trauma Treatm</a:t>
            </a:r>
            <a:r>
              <a:rPr lang="en-US" dirty="0">
                <a:effectLst/>
              </a:rPr>
              <a:t>ent </a:t>
            </a:r>
            <a:r>
              <a:rPr lang="en-US" sz="3200" dirty="0">
                <a:effectLst/>
              </a:rPr>
              <a:t>(cont.)</a:t>
            </a:r>
            <a:endParaRPr lang="en-US" dirty="0">
              <a:effectLst/>
            </a:endParaRPr>
          </a:p>
        </p:txBody>
      </p:sp>
      <p:sp>
        <p:nvSpPr>
          <p:cNvPr id="13315" name="Content Placeholder 2"/>
          <p:cNvSpPr>
            <a:spLocks noGrp="1"/>
          </p:cNvSpPr>
          <p:nvPr>
            <p:ph idx="1"/>
          </p:nvPr>
        </p:nvSpPr>
        <p:spPr>
          <a:xfrm>
            <a:off x="770021" y="1260908"/>
            <a:ext cx="10497535" cy="5444691"/>
          </a:xfrm>
        </p:spPr>
        <p:txBody>
          <a:bodyPr>
            <a:normAutofit lnSpcReduction="10000"/>
          </a:bodyPr>
          <a:lstStyle/>
          <a:p>
            <a:pPr>
              <a:lnSpc>
                <a:spcPct val="100000"/>
              </a:lnSpc>
            </a:pPr>
            <a:r>
              <a:rPr lang="en-US" altLang="en-US" sz="2600" dirty="0"/>
              <a:t>Three-pronged approach: Addresses the past memory, current trauma reminders, and future anticipation of trauma reminders.</a:t>
            </a:r>
          </a:p>
          <a:p>
            <a:pPr>
              <a:lnSpc>
                <a:spcPct val="100000"/>
              </a:lnSpc>
            </a:pPr>
            <a:r>
              <a:rPr lang="en-US" altLang="en-US" sz="2600" dirty="0"/>
              <a:t>Like CBT with a trauma focus, EMDR aims to reduce subjective distress and strengthen adaptive beliefs related to the traumatic event(s).</a:t>
            </a:r>
          </a:p>
          <a:p>
            <a:pPr>
              <a:lnSpc>
                <a:spcPct val="100000"/>
              </a:lnSpc>
            </a:pPr>
            <a:r>
              <a:rPr lang="en-US" altLang="en-US" sz="2600" dirty="0"/>
              <a:t>However, unlike CBT with a trauma focus, EMDR does not involve detailed description of the events, direct challenging of beliefs, extended exposure, or homework.</a:t>
            </a:r>
          </a:p>
          <a:p>
            <a:pPr>
              <a:lnSpc>
                <a:spcPct val="100000"/>
              </a:lnSpc>
            </a:pPr>
            <a:r>
              <a:rPr lang="en-US" altLang="en-US" sz="2600" dirty="0"/>
              <a:t>Where as CBT with a trauma focus and prolonged exposure methods increase arousal, the addition of eye movements can lead to an immediate decline in arousal.</a:t>
            </a:r>
          </a:p>
          <a:p>
            <a:pPr>
              <a:lnSpc>
                <a:spcPct val="100000"/>
              </a:lnSpc>
            </a:pPr>
            <a:r>
              <a:rPr lang="en-US" altLang="en-US" sz="2600" dirty="0"/>
              <a:t>It is hypothesized that EMDR taxes working memory, facilitates memory processing, leads to integration, and new associations. </a:t>
            </a:r>
          </a:p>
        </p:txBody>
      </p:sp>
    </p:spTree>
    <p:extLst>
      <p:ext uri="{BB962C8B-B14F-4D97-AF65-F5344CB8AC3E}">
        <p14:creationId xmlns:p14="http://schemas.microsoft.com/office/powerpoint/2010/main" val="335729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left)">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left)">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wipe(left)">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0"/>
            <a:ext cx="10353761" cy="1326321"/>
          </a:xfrm>
        </p:spPr>
        <p:txBody>
          <a:bodyPr>
            <a:normAutofit/>
          </a:bodyPr>
          <a:lstStyle/>
          <a:p>
            <a:pPr>
              <a:defRPr/>
            </a:pPr>
            <a:r>
              <a:rPr lang="en-US" dirty="0">
                <a:effectLst/>
              </a:rPr>
              <a:t>Components of the Model</a:t>
            </a:r>
          </a:p>
        </p:txBody>
      </p:sp>
      <p:sp>
        <p:nvSpPr>
          <p:cNvPr id="18435" name="Content Placeholder 2"/>
          <p:cNvSpPr>
            <a:spLocks noGrp="1"/>
          </p:cNvSpPr>
          <p:nvPr>
            <p:ph idx="1"/>
          </p:nvPr>
        </p:nvSpPr>
        <p:spPr>
          <a:xfrm>
            <a:off x="913795" y="1326321"/>
            <a:ext cx="10353762" cy="4891599"/>
          </a:xfrm>
        </p:spPr>
        <p:txBody>
          <a:bodyPr>
            <a:normAutofit/>
          </a:bodyPr>
          <a:lstStyle/>
          <a:p>
            <a:r>
              <a:rPr lang="en-US" altLang="en-US" sz="3200" dirty="0">
                <a:effectLst/>
              </a:rPr>
              <a:t>Phase 1: History taking and Client selection</a:t>
            </a:r>
          </a:p>
          <a:p>
            <a:r>
              <a:rPr lang="en-US" altLang="en-US" sz="3200" dirty="0">
                <a:effectLst/>
              </a:rPr>
              <a:t>Phase 2: Preparation Checklist</a:t>
            </a:r>
          </a:p>
          <a:p>
            <a:r>
              <a:rPr lang="en-US" altLang="en-US" sz="3200" dirty="0">
                <a:effectLst/>
              </a:rPr>
              <a:t>Phase 3: Assessment </a:t>
            </a:r>
          </a:p>
          <a:p>
            <a:r>
              <a:rPr lang="en-US" altLang="en-US" sz="3200" dirty="0">
                <a:effectLst/>
              </a:rPr>
              <a:t>Phases 4-7 (Reprocessing Procedures): Desensitization; Installation; Body Scan; Closure</a:t>
            </a:r>
          </a:p>
          <a:p>
            <a:r>
              <a:rPr lang="en-US" altLang="en-US" sz="3200" dirty="0">
                <a:effectLst/>
              </a:rPr>
              <a:t>Phase 8: Reevaluation </a:t>
            </a:r>
          </a:p>
        </p:txBody>
      </p:sp>
    </p:spTree>
    <p:extLst>
      <p:ext uri="{BB962C8B-B14F-4D97-AF65-F5344CB8AC3E}">
        <p14:creationId xmlns:p14="http://schemas.microsoft.com/office/powerpoint/2010/main" val="213966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http://www.sierra-family-therapy.com/files/MasterImages/emd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86200"/>
            <a:ext cx="33528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http://nightingalecenter.com/wp-content/uploads/EMDR-tap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52400"/>
            <a:ext cx="32226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debrayoungcounseling.com/debrapix/light_b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524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http://media-cache-ec0.pinimg.com/236x/e6/8d/a2/e68da27d17604e667486c010cf74a67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429000"/>
            <a:ext cx="2514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28800" y="2590800"/>
            <a:ext cx="2971800" cy="923330"/>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man Old Style" panose="02050604050505020204"/>
                <a:ea typeface="+mn-ea"/>
                <a:cs typeface="Arial" charset="0"/>
              </a:rPr>
              <a:t>Light bars are often used to simulate the BLS (visual)</a:t>
            </a:r>
          </a:p>
        </p:txBody>
      </p:sp>
      <p:sp>
        <p:nvSpPr>
          <p:cNvPr id="7" name="TextBox 6"/>
          <p:cNvSpPr txBox="1"/>
          <p:nvPr/>
        </p:nvSpPr>
        <p:spPr>
          <a:xfrm>
            <a:off x="5410200" y="2362201"/>
            <a:ext cx="3200400" cy="923925"/>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man Old Style" panose="02050604050505020204"/>
                <a:ea typeface="+mn-ea"/>
                <a:cs typeface="Arial" charset="0"/>
              </a:rPr>
              <a:t>BLS can also be simulated while holding pulsating devices (tactile)</a:t>
            </a:r>
          </a:p>
        </p:txBody>
      </p:sp>
      <p:sp>
        <p:nvSpPr>
          <p:cNvPr id="8" name="TextBox 7"/>
          <p:cNvSpPr txBox="1"/>
          <p:nvPr/>
        </p:nvSpPr>
        <p:spPr>
          <a:xfrm>
            <a:off x="5562600" y="5334000"/>
            <a:ext cx="2819400" cy="923330"/>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man Old Style" panose="02050604050505020204"/>
                <a:ea typeface="+mn-ea"/>
                <a:cs typeface="Arial" charset="0"/>
              </a:rPr>
              <a:t>Finger puppets are often used for BLS with children</a:t>
            </a:r>
          </a:p>
        </p:txBody>
      </p:sp>
      <p:pic>
        <p:nvPicPr>
          <p:cNvPr id="30729" name="Picture 6" descr="http://www.neurotekcorp.com/images/taca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304801"/>
            <a:ext cx="17653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686800" y="2819400"/>
            <a:ext cx="1600200" cy="2308324"/>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man Old Style" panose="02050604050505020204"/>
                <a:ea typeface="+mn-ea"/>
                <a:cs typeface="Arial" charset="0"/>
              </a:rPr>
              <a:t>The client can also listen to music alternating from ear to ear (auditory)</a:t>
            </a:r>
          </a:p>
        </p:txBody>
      </p:sp>
    </p:spTree>
    <p:extLst>
      <p:ext uri="{BB962C8B-B14F-4D97-AF65-F5344CB8AC3E}">
        <p14:creationId xmlns:p14="http://schemas.microsoft.com/office/powerpoint/2010/main" val="409844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244338" y="180753"/>
            <a:ext cx="9662474" cy="1114647"/>
          </a:xfrm>
        </p:spPr>
        <p:txBody>
          <a:bodyPr>
            <a:normAutofit/>
          </a:bodyPr>
          <a:lstStyle/>
          <a:p>
            <a:pPr algn="ctr" eaLnBrk="1" hangingPunct="1"/>
            <a:r>
              <a:rPr lang="en-US" sz="4000" dirty="0">
                <a:effectLst/>
                <a:cs typeface="Arial" pitchFamily="34" charset="0"/>
              </a:rPr>
              <a:t>Additional Neurobiological Strategies</a:t>
            </a:r>
            <a:endParaRPr lang="en-US" sz="4000" b="0" dirty="0">
              <a:solidFill>
                <a:schemeClr val="tx1"/>
              </a:solidFill>
              <a:effectLst/>
              <a:cs typeface="Arial" pitchFamily="34" charset="0"/>
            </a:endParaRPr>
          </a:p>
        </p:txBody>
      </p:sp>
      <p:sp>
        <p:nvSpPr>
          <p:cNvPr id="520195" name="Rectangle 3"/>
          <p:cNvSpPr>
            <a:spLocks noGrp="1" noRot="1" noChangeArrowheads="1"/>
          </p:cNvSpPr>
          <p:nvPr>
            <p:ph idx="1"/>
          </p:nvPr>
        </p:nvSpPr>
        <p:spPr>
          <a:xfrm>
            <a:off x="797169" y="1295400"/>
            <a:ext cx="10316308" cy="5105400"/>
          </a:xfrm>
        </p:spPr>
        <p:txBody>
          <a:bodyPr>
            <a:noAutofit/>
          </a:bodyPr>
          <a:lstStyle/>
          <a:p>
            <a:pPr marL="533400" indent="-533400">
              <a:lnSpc>
                <a:spcPct val="100000"/>
              </a:lnSpc>
              <a:spcBef>
                <a:spcPts val="0"/>
              </a:spcBef>
              <a:spcAft>
                <a:spcPts val="300"/>
              </a:spcAft>
              <a:buClr>
                <a:schemeClr val="tx1"/>
              </a:buClr>
              <a:buFontTx/>
              <a:buChar char="•"/>
            </a:pPr>
            <a:r>
              <a:rPr lang="en-US" sz="2800" dirty="0">
                <a:solidFill>
                  <a:schemeClr val="tx1"/>
                </a:solidFill>
                <a:effectLst/>
                <a:cs typeface="Arial" pitchFamily="34" charset="0"/>
              </a:rPr>
              <a:t>Breathing</a:t>
            </a:r>
          </a:p>
          <a:p>
            <a:pPr marL="533400" indent="-533400">
              <a:lnSpc>
                <a:spcPct val="100000"/>
              </a:lnSpc>
              <a:spcBef>
                <a:spcPts val="0"/>
              </a:spcBef>
              <a:spcAft>
                <a:spcPts val="300"/>
              </a:spcAft>
              <a:buClr>
                <a:schemeClr val="tx1"/>
              </a:buClr>
              <a:buFontTx/>
              <a:buChar char="•"/>
            </a:pPr>
            <a:r>
              <a:rPr lang="en-US" sz="2800" dirty="0">
                <a:effectLst/>
                <a:cs typeface="Arial" pitchFamily="34" charset="0"/>
              </a:rPr>
              <a:t>Yoga</a:t>
            </a:r>
          </a:p>
          <a:p>
            <a:pPr marL="533400" indent="-533400">
              <a:lnSpc>
                <a:spcPct val="100000"/>
              </a:lnSpc>
              <a:spcBef>
                <a:spcPts val="0"/>
              </a:spcBef>
              <a:spcAft>
                <a:spcPts val="300"/>
              </a:spcAft>
              <a:buClr>
                <a:schemeClr val="tx1"/>
              </a:buClr>
              <a:buFontTx/>
              <a:buChar char="•"/>
            </a:pPr>
            <a:r>
              <a:rPr lang="en-US" sz="2800" dirty="0">
                <a:solidFill>
                  <a:schemeClr val="tx1"/>
                </a:solidFill>
                <a:effectLst/>
                <a:cs typeface="Arial" pitchFamily="34" charset="0"/>
              </a:rPr>
              <a:t>Mindfulness (also see “viewing”)</a:t>
            </a:r>
          </a:p>
          <a:p>
            <a:pPr marL="533400" indent="-533400">
              <a:lnSpc>
                <a:spcPct val="100000"/>
              </a:lnSpc>
              <a:spcBef>
                <a:spcPts val="0"/>
              </a:spcBef>
              <a:spcAft>
                <a:spcPts val="300"/>
              </a:spcAft>
              <a:buClr>
                <a:schemeClr val="tx1"/>
              </a:buClr>
              <a:buFontTx/>
              <a:buChar char="•"/>
            </a:pPr>
            <a:r>
              <a:rPr lang="en-US" sz="2800" dirty="0">
                <a:effectLst/>
                <a:cs typeface="Arial" pitchFamily="34" charset="0"/>
              </a:rPr>
              <a:t>Smelling essential oils</a:t>
            </a:r>
            <a:endParaRPr lang="en-US" sz="2800" dirty="0">
              <a:solidFill>
                <a:schemeClr val="tx1"/>
              </a:solidFill>
              <a:effectLst/>
              <a:cs typeface="Arial" pitchFamily="34" charset="0"/>
            </a:endParaRPr>
          </a:p>
          <a:p>
            <a:pPr marL="533400" indent="-533400">
              <a:lnSpc>
                <a:spcPct val="100000"/>
              </a:lnSpc>
              <a:spcBef>
                <a:spcPts val="0"/>
              </a:spcBef>
              <a:spcAft>
                <a:spcPts val="300"/>
              </a:spcAft>
              <a:buClr>
                <a:schemeClr val="tx1"/>
              </a:buClr>
              <a:buFontTx/>
              <a:buChar char="•"/>
            </a:pPr>
            <a:r>
              <a:rPr lang="en-US" sz="2800" dirty="0">
                <a:solidFill>
                  <a:schemeClr val="tx1"/>
                </a:solidFill>
                <a:effectLst/>
                <a:cs typeface="Arial" pitchFamily="34" charset="0"/>
              </a:rPr>
              <a:t>Suggest changes in sensory attention</a:t>
            </a:r>
          </a:p>
          <a:p>
            <a:pPr marL="533400" indent="-533400">
              <a:lnSpc>
                <a:spcPct val="100000"/>
              </a:lnSpc>
              <a:spcBef>
                <a:spcPts val="0"/>
              </a:spcBef>
              <a:spcAft>
                <a:spcPts val="300"/>
              </a:spcAft>
              <a:buClr>
                <a:schemeClr val="tx1"/>
              </a:buClr>
              <a:buFontTx/>
              <a:buChar char="•"/>
            </a:pPr>
            <a:r>
              <a:rPr lang="en-US" sz="2800" dirty="0">
                <a:solidFill>
                  <a:schemeClr val="tx2">
                    <a:lumMod val="90000"/>
                  </a:schemeClr>
                </a:solidFill>
                <a:effectLst/>
                <a:cs typeface="Arial" pitchFamily="34" charset="0"/>
              </a:rPr>
              <a:t>Thought Field Therapy (TFT) or Emotional Freedom Techniques (EFT)</a:t>
            </a:r>
          </a:p>
          <a:p>
            <a:pPr marL="533400" indent="-533400">
              <a:lnSpc>
                <a:spcPct val="100000"/>
              </a:lnSpc>
              <a:spcBef>
                <a:spcPts val="0"/>
              </a:spcBef>
              <a:spcAft>
                <a:spcPts val="300"/>
              </a:spcAft>
              <a:buClr>
                <a:schemeClr val="tx1"/>
              </a:buClr>
              <a:buFontTx/>
              <a:buChar char="•"/>
            </a:pPr>
            <a:r>
              <a:rPr lang="en-US" sz="2800" dirty="0">
                <a:solidFill>
                  <a:schemeClr val="tx2">
                    <a:lumMod val="90000"/>
                  </a:schemeClr>
                </a:solidFill>
                <a:effectLst/>
                <a:cs typeface="Arial" pitchFamily="34" charset="0"/>
              </a:rPr>
              <a:t>Clinical Hypnosis</a:t>
            </a:r>
          </a:p>
          <a:p>
            <a:pPr marL="533400" indent="-533400">
              <a:lnSpc>
                <a:spcPct val="100000"/>
              </a:lnSpc>
              <a:spcBef>
                <a:spcPts val="0"/>
              </a:spcBef>
              <a:spcAft>
                <a:spcPts val="300"/>
              </a:spcAft>
              <a:buClr>
                <a:schemeClr val="tx1"/>
              </a:buClr>
              <a:buFontTx/>
              <a:buChar char="•"/>
            </a:pPr>
            <a:r>
              <a:rPr lang="en-US" sz="2800" dirty="0" err="1">
                <a:solidFill>
                  <a:schemeClr val="tx1"/>
                </a:solidFill>
                <a:effectLst/>
                <a:cs typeface="Arial" pitchFamily="34" charset="0"/>
              </a:rPr>
              <a:t>Vagus</a:t>
            </a:r>
            <a:r>
              <a:rPr lang="en-US" sz="2800" dirty="0">
                <a:solidFill>
                  <a:schemeClr val="tx1"/>
                </a:solidFill>
                <a:effectLst/>
                <a:cs typeface="Arial" pitchFamily="34" charset="0"/>
              </a:rPr>
              <a:t> nerve stimulation</a:t>
            </a:r>
          </a:p>
        </p:txBody>
      </p:sp>
    </p:spTree>
    <p:extLst>
      <p:ext uri="{BB962C8B-B14F-4D97-AF65-F5344CB8AC3E}">
        <p14:creationId xmlns:p14="http://schemas.microsoft.com/office/powerpoint/2010/main" val="371841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520195">
                                            <p:txEl>
                                              <p:pRg st="0" end="0"/>
                                            </p:txEl>
                                          </p:spTgt>
                                        </p:tgtEl>
                                        <p:attrNameLst>
                                          <p:attrName>style.visibility</p:attrName>
                                        </p:attrNameLst>
                                      </p:cBhvr>
                                      <p:to>
                                        <p:strVal val="visible"/>
                                      </p:to>
                                    </p:set>
                                    <p:anim to="" calcmode="lin" valueType="num">
                                      <p:cBhvr>
                                        <p:cTn id="7" dur="1" fill="hold"/>
                                        <p:tgtEl>
                                          <p:spTgt spid="52019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520195">
                                            <p:txEl>
                                              <p:pRg st="1" end="1"/>
                                            </p:txEl>
                                          </p:spTgt>
                                        </p:tgtEl>
                                        <p:attrNameLst>
                                          <p:attrName>style.visibility</p:attrName>
                                        </p:attrNameLst>
                                      </p:cBhvr>
                                      <p:to>
                                        <p:strVal val="visible"/>
                                      </p:to>
                                    </p:set>
                                    <p:anim to="" calcmode="lin" valueType="num">
                                      <p:cBhvr>
                                        <p:cTn id="12" dur="1" fill="hold"/>
                                        <p:tgtEl>
                                          <p:spTgt spid="52019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520195">
                                            <p:txEl>
                                              <p:pRg st="2" end="2"/>
                                            </p:txEl>
                                          </p:spTgt>
                                        </p:tgtEl>
                                        <p:attrNameLst>
                                          <p:attrName>style.visibility</p:attrName>
                                        </p:attrNameLst>
                                      </p:cBhvr>
                                      <p:to>
                                        <p:strVal val="visible"/>
                                      </p:to>
                                    </p:set>
                                    <p:anim to="" calcmode="lin" valueType="num">
                                      <p:cBhvr>
                                        <p:cTn id="17" dur="1" fill="hold"/>
                                        <p:tgtEl>
                                          <p:spTgt spid="52019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wd">
                                    <p:tmAbs val="500"/>
                                  </p:iterate>
                                  <p:childTnLst>
                                    <p:set>
                                      <p:cBhvr>
                                        <p:cTn id="21" dur="1" fill="hold">
                                          <p:stCondLst>
                                            <p:cond delay="0"/>
                                          </p:stCondLst>
                                        </p:cTn>
                                        <p:tgtEl>
                                          <p:spTgt spid="520195">
                                            <p:txEl>
                                              <p:pRg st="3" end="3"/>
                                            </p:txEl>
                                          </p:spTgt>
                                        </p:tgtEl>
                                        <p:attrNameLst>
                                          <p:attrName>style.visibility</p:attrName>
                                        </p:attrNameLst>
                                      </p:cBhvr>
                                      <p:to>
                                        <p:strVal val="visible"/>
                                      </p:to>
                                    </p:set>
                                    <p:anim to="" calcmode="lin" valueType="num">
                                      <p:cBhvr>
                                        <p:cTn id="22" dur="1" fill="hold"/>
                                        <p:tgtEl>
                                          <p:spTgt spid="52019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iterate type="wd">
                                    <p:tmAbs val="500"/>
                                  </p:iterate>
                                  <p:childTnLst>
                                    <p:set>
                                      <p:cBhvr>
                                        <p:cTn id="26" dur="1" fill="hold">
                                          <p:stCondLst>
                                            <p:cond delay="0"/>
                                          </p:stCondLst>
                                        </p:cTn>
                                        <p:tgtEl>
                                          <p:spTgt spid="520195">
                                            <p:txEl>
                                              <p:pRg st="4" end="4"/>
                                            </p:txEl>
                                          </p:spTgt>
                                        </p:tgtEl>
                                        <p:attrNameLst>
                                          <p:attrName>style.visibility</p:attrName>
                                        </p:attrNameLst>
                                      </p:cBhvr>
                                      <p:to>
                                        <p:strVal val="visible"/>
                                      </p:to>
                                    </p:set>
                                    <p:anim to="" calcmode="lin" valueType="num">
                                      <p:cBhvr>
                                        <p:cTn id="27" dur="1" fill="hold"/>
                                        <p:tgtEl>
                                          <p:spTgt spid="52019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iterate type="wd">
                                    <p:tmAbs val="500"/>
                                  </p:iterate>
                                  <p:childTnLst>
                                    <p:set>
                                      <p:cBhvr>
                                        <p:cTn id="31" dur="1" fill="hold">
                                          <p:stCondLst>
                                            <p:cond delay="0"/>
                                          </p:stCondLst>
                                        </p:cTn>
                                        <p:tgtEl>
                                          <p:spTgt spid="520195">
                                            <p:txEl>
                                              <p:pRg st="5" end="5"/>
                                            </p:txEl>
                                          </p:spTgt>
                                        </p:tgtEl>
                                        <p:attrNameLst>
                                          <p:attrName>style.visibility</p:attrName>
                                        </p:attrNameLst>
                                      </p:cBhvr>
                                      <p:to>
                                        <p:strVal val="visible"/>
                                      </p:to>
                                    </p:set>
                                    <p:anim to="" calcmode="lin" valueType="num">
                                      <p:cBhvr>
                                        <p:cTn id="32" dur="1" fill="hold"/>
                                        <p:tgtEl>
                                          <p:spTgt spid="520195">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iterate type="wd">
                                    <p:tmAbs val="500"/>
                                  </p:iterate>
                                  <p:childTnLst>
                                    <p:set>
                                      <p:cBhvr>
                                        <p:cTn id="36" dur="1" fill="hold">
                                          <p:stCondLst>
                                            <p:cond delay="0"/>
                                          </p:stCondLst>
                                        </p:cTn>
                                        <p:tgtEl>
                                          <p:spTgt spid="520195">
                                            <p:txEl>
                                              <p:pRg st="6" end="6"/>
                                            </p:txEl>
                                          </p:spTgt>
                                        </p:tgtEl>
                                        <p:attrNameLst>
                                          <p:attrName>style.visibility</p:attrName>
                                        </p:attrNameLst>
                                      </p:cBhvr>
                                      <p:to>
                                        <p:strVal val="visible"/>
                                      </p:to>
                                    </p:set>
                                    <p:anim to="" calcmode="lin" valueType="num">
                                      <p:cBhvr>
                                        <p:cTn id="37" dur="1" fill="hold"/>
                                        <p:tgtEl>
                                          <p:spTgt spid="520195">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iterate type="wd">
                                    <p:tmAbs val="500"/>
                                  </p:iterate>
                                  <p:childTnLst>
                                    <p:set>
                                      <p:cBhvr>
                                        <p:cTn id="41" dur="1" fill="hold">
                                          <p:stCondLst>
                                            <p:cond delay="0"/>
                                          </p:stCondLst>
                                        </p:cTn>
                                        <p:tgtEl>
                                          <p:spTgt spid="520195">
                                            <p:txEl>
                                              <p:pRg st="7" end="7"/>
                                            </p:txEl>
                                          </p:spTgt>
                                        </p:tgtEl>
                                        <p:attrNameLst>
                                          <p:attrName>style.visibility</p:attrName>
                                        </p:attrNameLst>
                                      </p:cBhvr>
                                      <p:to>
                                        <p:strVal val="visible"/>
                                      </p:to>
                                    </p:set>
                                    <p:anim to="" calcmode="lin" valueType="num">
                                      <p:cBhvr>
                                        <p:cTn id="42" dur="1" fill="hold"/>
                                        <p:tgtEl>
                                          <p:spTgt spid="52019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FBAD1BF-FD38-4DE3-BD7D-16832B0AB758}"/>
              </a:ext>
            </a:extLst>
          </p:cNvPr>
          <p:cNvSpPr>
            <a:spLocks noGrp="1" noChangeArrowheads="1"/>
          </p:cNvSpPr>
          <p:nvPr>
            <p:ph type="title"/>
          </p:nvPr>
        </p:nvSpPr>
        <p:spPr>
          <a:xfrm>
            <a:off x="913795" y="159488"/>
            <a:ext cx="10353761" cy="1339703"/>
          </a:xfrm>
        </p:spPr>
        <p:txBody>
          <a:bodyPr>
            <a:normAutofit/>
          </a:bodyPr>
          <a:lstStyle/>
          <a:p>
            <a:r>
              <a:rPr lang="en-US" altLang="en-US" sz="4200" dirty="0">
                <a:effectLst/>
                <a:cs typeface="Arial" panose="020B0604020202020204" pitchFamily="34" charset="0"/>
              </a:rPr>
              <a:t>Thought Field Therapy (TFT)</a:t>
            </a:r>
          </a:p>
        </p:txBody>
      </p:sp>
      <p:sp>
        <p:nvSpPr>
          <p:cNvPr id="7171" name="Rectangle 3">
            <a:extLst>
              <a:ext uri="{FF2B5EF4-FFF2-40B4-BE49-F238E27FC236}">
                <a16:creationId xmlns:a16="http://schemas.microsoft.com/office/drawing/2014/main" id="{BFDEA697-9B8B-4F29-9679-726D7F064608}"/>
              </a:ext>
            </a:extLst>
          </p:cNvPr>
          <p:cNvSpPr>
            <a:spLocks noGrp="1" noChangeArrowheads="1"/>
          </p:cNvSpPr>
          <p:nvPr>
            <p:ph type="body" idx="1"/>
          </p:nvPr>
        </p:nvSpPr>
        <p:spPr>
          <a:xfrm>
            <a:off x="913795" y="1499191"/>
            <a:ext cx="9973945" cy="4673009"/>
          </a:xfrm>
        </p:spPr>
        <p:txBody>
          <a:bodyPr>
            <a:normAutofit/>
          </a:bodyPr>
          <a:lstStyle/>
          <a:p>
            <a:pPr>
              <a:lnSpc>
                <a:spcPct val="100000"/>
              </a:lnSpc>
              <a:spcBef>
                <a:spcPts val="600"/>
              </a:spcBef>
            </a:pPr>
            <a:r>
              <a:rPr lang="en-US" altLang="en-US" sz="2800" dirty="0">
                <a:effectLst/>
                <a:cs typeface="Arial" panose="020B0604020202020204" pitchFamily="34" charset="0"/>
              </a:rPr>
              <a:t>Find target memory or symptom</a:t>
            </a:r>
          </a:p>
          <a:p>
            <a:pPr>
              <a:lnSpc>
                <a:spcPct val="100000"/>
              </a:lnSpc>
              <a:spcBef>
                <a:spcPts val="600"/>
              </a:spcBef>
            </a:pPr>
            <a:r>
              <a:rPr lang="en-US" altLang="en-US" sz="2800" dirty="0">
                <a:effectLst/>
                <a:cs typeface="Arial" panose="020B0604020202020204" pitchFamily="34" charset="0"/>
              </a:rPr>
              <a:t>Get SUDS rating (1-10)</a:t>
            </a:r>
          </a:p>
          <a:p>
            <a:pPr>
              <a:lnSpc>
                <a:spcPct val="100000"/>
              </a:lnSpc>
              <a:spcBef>
                <a:spcPts val="600"/>
              </a:spcBef>
            </a:pPr>
            <a:r>
              <a:rPr lang="en-US" altLang="en-US" sz="2800" dirty="0">
                <a:effectLst/>
                <a:cs typeface="Arial" panose="020B0604020202020204" pitchFamily="34" charset="0"/>
              </a:rPr>
              <a:t>Tap selected points</a:t>
            </a:r>
          </a:p>
          <a:p>
            <a:pPr>
              <a:lnSpc>
                <a:spcPct val="100000"/>
              </a:lnSpc>
              <a:spcBef>
                <a:spcPts val="600"/>
              </a:spcBef>
            </a:pPr>
            <a:r>
              <a:rPr lang="en-US" altLang="en-US" sz="2800" dirty="0">
                <a:effectLst/>
                <a:cs typeface="Arial" panose="020B0604020202020204" pitchFamily="34" charset="0"/>
              </a:rPr>
              <a:t>Do 9-gamut treatment</a:t>
            </a:r>
          </a:p>
          <a:p>
            <a:pPr>
              <a:lnSpc>
                <a:spcPct val="100000"/>
              </a:lnSpc>
              <a:spcBef>
                <a:spcPts val="600"/>
              </a:spcBef>
            </a:pPr>
            <a:r>
              <a:rPr lang="en-US" altLang="en-US" sz="2800" dirty="0">
                <a:effectLst/>
                <a:cs typeface="Arial" panose="020B0604020202020204" pitchFamily="34" charset="0"/>
              </a:rPr>
              <a:t>Tap selected points</a:t>
            </a:r>
          </a:p>
          <a:p>
            <a:pPr>
              <a:lnSpc>
                <a:spcPct val="100000"/>
              </a:lnSpc>
              <a:spcBef>
                <a:spcPts val="600"/>
              </a:spcBef>
            </a:pPr>
            <a:r>
              <a:rPr lang="en-US" altLang="en-US" sz="2800" dirty="0">
                <a:cs typeface="Arial" panose="020B0604020202020204" pitchFamily="34" charset="0"/>
              </a:rPr>
              <a:t>Treat for reversal (if necessary)</a:t>
            </a:r>
          </a:p>
          <a:p>
            <a:pPr>
              <a:lnSpc>
                <a:spcPct val="100000"/>
              </a:lnSpc>
              <a:spcBef>
                <a:spcPts val="600"/>
              </a:spcBef>
            </a:pPr>
            <a:r>
              <a:rPr lang="en-US" altLang="en-US" sz="2800" dirty="0">
                <a:cs typeface="Arial" panose="020B0604020202020204" pitchFamily="34" charset="0"/>
              </a:rPr>
              <a:t>Get new SUDS rating</a:t>
            </a:r>
          </a:p>
          <a:p>
            <a:pPr marL="0" indent="0">
              <a:lnSpc>
                <a:spcPct val="100000"/>
              </a:lnSpc>
              <a:spcBef>
                <a:spcPts val="600"/>
              </a:spcBef>
              <a:buNone/>
            </a:pPr>
            <a:endParaRPr lang="en-US" altLang="en-US" sz="2800" dirty="0">
              <a:cs typeface="Arial" panose="020B0604020202020204" pitchFamily="34" charset="0"/>
            </a:endParaRPr>
          </a:p>
          <a:p>
            <a:pPr marL="0" indent="0">
              <a:lnSpc>
                <a:spcPct val="100000"/>
              </a:lnSpc>
              <a:spcBef>
                <a:spcPts val="600"/>
              </a:spcBef>
              <a:buNone/>
            </a:pPr>
            <a:r>
              <a:rPr lang="en-US" altLang="en-US" sz="2800" dirty="0">
                <a:cs typeface="Arial" panose="020B0604020202020204" pitchFamily="34" charset="0"/>
              </a:rPr>
              <a:t>* See handout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 calcmode="lin" valueType="num">
                                      <p:cBhvr>
                                        <p:cTn id="15" dur="1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1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1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p:cTn id="23" dur="10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1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1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p:cTn id="31" dur="10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17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17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17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171">
                                            <p:txEl>
                                              <p:pRg st="4" end="4"/>
                                            </p:txEl>
                                          </p:spTgt>
                                        </p:tgtEl>
                                        <p:attrNameLst>
                                          <p:attrName>style.visibility</p:attrName>
                                        </p:attrNameLst>
                                      </p:cBhvr>
                                      <p:to>
                                        <p:strVal val="visible"/>
                                      </p:to>
                                    </p:set>
                                    <p:anim calcmode="lin" valueType="num">
                                      <p:cBhvr>
                                        <p:cTn id="39" dur="10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171">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17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17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171">
                                            <p:txEl>
                                              <p:pRg st="5" end="5"/>
                                            </p:txEl>
                                          </p:spTgt>
                                        </p:tgtEl>
                                        <p:attrNameLst>
                                          <p:attrName>style.visibility</p:attrName>
                                        </p:attrNameLst>
                                      </p:cBhvr>
                                      <p:to>
                                        <p:strVal val="visible"/>
                                      </p:to>
                                    </p:set>
                                    <p:anim calcmode="lin" valueType="num">
                                      <p:cBhvr>
                                        <p:cTn id="47" dur="1000" fill="hold"/>
                                        <p:tgtEl>
                                          <p:spTgt spid="7171">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7171">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717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17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171">
                                            <p:txEl>
                                              <p:pRg st="6" end="6"/>
                                            </p:txEl>
                                          </p:spTgt>
                                        </p:tgtEl>
                                        <p:attrNameLst>
                                          <p:attrName>style.visibility</p:attrName>
                                        </p:attrNameLst>
                                      </p:cBhvr>
                                      <p:to>
                                        <p:strVal val="visible"/>
                                      </p:to>
                                    </p:set>
                                    <p:anim calcmode="lin" valueType="num">
                                      <p:cBhvr>
                                        <p:cTn id="55" dur="1000" fill="hold"/>
                                        <p:tgtEl>
                                          <p:spTgt spid="7171">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7171">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717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17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171">
                                            <p:txEl>
                                              <p:pRg st="8" end="8"/>
                                            </p:txEl>
                                          </p:spTgt>
                                        </p:tgtEl>
                                        <p:attrNameLst>
                                          <p:attrName>style.visibility</p:attrName>
                                        </p:attrNameLst>
                                      </p:cBhvr>
                                      <p:to>
                                        <p:strVal val="visible"/>
                                      </p:to>
                                    </p:set>
                                    <p:anim calcmode="lin" valueType="num">
                                      <p:cBhvr>
                                        <p:cTn id="63" dur="1000" fill="hold"/>
                                        <p:tgtEl>
                                          <p:spTgt spid="7171">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7171">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717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17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Post-Traumatic Growth</a:t>
            </a:r>
          </a:p>
        </p:txBody>
      </p:sp>
      <p:sp>
        <p:nvSpPr>
          <p:cNvPr id="547843" name="Rectangle 3"/>
          <p:cNvSpPr>
            <a:spLocks noGrp="1" noChangeArrowheads="1"/>
          </p:cNvSpPr>
          <p:nvPr>
            <p:ph idx="1"/>
          </p:nvPr>
        </p:nvSpPr>
        <p:spPr>
          <a:xfrm>
            <a:off x="808891" y="1387476"/>
            <a:ext cx="10128739" cy="4937124"/>
          </a:xfrm>
        </p:spPr>
        <p:txBody>
          <a:bodyPr>
            <a:normAutofit/>
          </a:bodyPr>
          <a:lstStyle/>
          <a:p>
            <a:pPr>
              <a:lnSpc>
                <a:spcPct val="100000"/>
              </a:lnSpc>
              <a:buClr>
                <a:schemeClr val="tx1"/>
              </a:buClr>
              <a:buSzPct val="100000"/>
              <a:buFont typeface="Arial" pitchFamily="34" charset="0"/>
              <a:buChar char="•"/>
            </a:pPr>
            <a:r>
              <a:rPr lang="en-US" sz="2800" dirty="0">
                <a:effectLst/>
                <a:latin typeface="Arial" pitchFamily="34" charset="0"/>
                <a:cs typeface="Arial" pitchFamily="34" charset="0"/>
              </a:rPr>
              <a:t>Only a percentage of people who experience serious distress and/or traumatic events develop symptoms of PTSD.</a:t>
            </a:r>
          </a:p>
          <a:p>
            <a:pPr>
              <a:lnSpc>
                <a:spcPct val="100000"/>
              </a:lnSpc>
              <a:buClr>
                <a:schemeClr val="tx1"/>
              </a:buClr>
              <a:buSzPct val="100000"/>
              <a:buFont typeface="Arial" pitchFamily="34" charset="0"/>
              <a:buChar char="•"/>
            </a:pPr>
            <a:r>
              <a:rPr lang="en-US" sz="2800" dirty="0">
                <a:effectLst/>
                <a:latin typeface="Arial" pitchFamily="34" charset="0"/>
                <a:cs typeface="Arial" pitchFamily="34" charset="0"/>
              </a:rPr>
              <a:t>Examples include: Bereavement, bone marrow transplantation, breast cancer, chronic illness, heart attack, military combat, natural disaster, physical assault, and refuges displacement.</a:t>
            </a:r>
          </a:p>
          <a:p>
            <a:pPr>
              <a:lnSpc>
                <a:spcPct val="100000"/>
              </a:lnSpc>
              <a:buClr>
                <a:schemeClr val="tx1"/>
              </a:buClr>
              <a:buSzPct val="100000"/>
              <a:buFont typeface="Arial" pitchFamily="34" charset="0"/>
              <a:buChar char="•"/>
            </a:pPr>
            <a:r>
              <a:rPr lang="en-US" sz="2800" dirty="0">
                <a:effectLst/>
                <a:latin typeface="Arial" pitchFamily="34" charset="0"/>
                <a:cs typeface="Arial" pitchFamily="34" charset="0"/>
              </a:rPr>
              <a:t>Most, cope sufficiently, having various ups and downs but few catastrophic lows.</a:t>
            </a:r>
          </a:p>
          <a:p>
            <a:pPr>
              <a:lnSpc>
                <a:spcPct val="100000"/>
              </a:lnSpc>
              <a:buClr>
                <a:schemeClr val="tx1"/>
              </a:buClr>
              <a:buSzPct val="100000"/>
              <a:buFont typeface="Arial" pitchFamily="34" charset="0"/>
              <a:buChar char="•"/>
            </a:pPr>
            <a:r>
              <a:rPr lang="en-US" sz="2800" dirty="0">
                <a:effectLst/>
                <a:latin typeface="Arial" pitchFamily="34" charset="0"/>
                <a:cs typeface="Arial" pitchFamily="34" charset="0"/>
              </a:rPr>
              <a:t>And, a percentage of people actually grow from their traumatic experiences.</a:t>
            </a:r>
          </a:p>
        </p:txBody>
      </p:sp>
    </p:spTree>
    <p:extLst>
      <p:ext uri="{BB962C8B-B14F-4D97-AF65-F5344CB8AC3E}">
        <p14:creationId xmlns:p14="http://schemas.microsoft.com/office/powerpoint/2010/main" val="398974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01FE3DB-370F-4532-8C4C-9FDE1AD671D7}"/>
              </a:ext>
            </a:extLst>
          </p:cNvPr>
          <p:cNvSpPr>
            <a:spLocks noGrp="1" noChangeArrowheads="1"/>
          </p:cNvSpPr>
          <p:nvPr>
            <p:ph type="title"/>
          </p:nvPr>
        </p:nvSpPr>
        <p:spPr>
          <a:xfrm>
            <a:off x="913795" y="0"/>
            <a:ext cx="10353761" cy="1648047"/>
          </a:xfrm>
        </p:spPr>
        <p:txBody>
          <a:bodyPr>
            <a:normAutofit/>
          </a:bodyPr>
          <a:lstStyle/>
          <a:p>
            <a:r>
              <a:rPr lang="en-US" altLang="en-US" sz="4200" dirty="0">
                <a:effectLst/>
                <a:cs typeface="Arial" panose="020B0604020202020204" pitchFamily="34" charset="0"/>
              </a:rPr>
              <a:t>Emotional Freedom Techniques (EFT)</a:t>
            </a:r>
          </a:p>
        </p:txBody>
      </p:sp>
      <p:sp>
        <p:nvSpPr>
          <p:cNvPr id="35843" name="Rectangle 3">
            <a:extLst>
              <a:ext uri="{FF2B5EF4-FFF2-40B4-BE49-F238E27FC236}">
                <a16:creationId xmlns:a16="http://schemas.microsoft.com/office/drawing/2014/main" id="{42B7B64A-81FD-4FCB-8649-8B320DABCF27}"/>
              </a:ext>
            </a:extLst>
          </p:cNvPr>
          <p:cNvSpPr>
            <a:spLocks noGrp="1" noChangeArrowheads="1"/>
          </p:cNvSpPr>
          <p:nvPr>
            <p:ph type="body" idx="1"/>
          </p:nvPr>
        </p:nvSpPr>
        <p:spPr>
          <a:xfrm>
            <a:off x="913795" y="1648047"/>
            <a:ext cx="10353762" cy="4143153"/>
          </a:xfrm>
        </p:spPr>
        <p:txBody>
          <a:bodyPr>
            <a:normAutofit lnSpcReduction="10000"/>
          </a:bodyPr>
          <a:lstStyle/>
          <a:p>
            <a:r>
              <a:rPr lang="en-US" altLang="en-US" sz="3200" dirty="0">
                <a:effectLst/>
              </a:rPr>
              <a:t>Complete the setup</a:t>
            </a:r>
          </a:p>
          <a:p>
            <a:r>
              <a:rPr lang="en-US" altLang="en-US" sz="3200" dirty="0">
                <a:effectLst/>
              </a:rPr>
              <a:t>Complete the “sequence”</a:t>
            </a:r>
          </a:p>
          <a:p>
            <a:r>
              <a:rPr lang="en-US" altLang="en-US" sz="3200" dirty="0">
                <a:effectLst/>
              </a:rPr>
              <a:t>Complete 9-gamut procedure</a:t>
            </a:r>
          </a:p>
          <a:p>
            <a:r>
              <a:rPr lang="en-US" altLang="en-US" sz="3200" dirty="0">
                <a:effectLst/>
              </a:rPr>
              <a:t>Repeat the “sequence”</a:t>
            </a:r>
          </a:p>
          <a:p>
            <a:pPr marL="0" indent="0">
              <a:buNone/>
            </a:pPr>
            <a:endParaRPr lang="en-US" altLang="en-US" sz="3200" dirty="0">
              <a:effectLst/>
            </a:endParaRPr>
          </a:p>
          <a:p>
            <a:pPr marL="0" indent="0">
              <a:buNone/>
            </a:pPr>
            <a:r>
              <a:rPr lang="en-US" altLang="en-US" sz="3200" dirty="0">
                <a:effectLst/>
              </a:rPr>
              <a:t>* See handout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randombar(horizont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randombar(horizontal)">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randombar(horizontal)">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randombar(horizontal)">
                                      <p:cBhvr>
                                        <p:cTn id="22" dur="50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Effect transition="in" filter="randombar(horizontal)">
                                      <p:cBhvr>
                                        <p:cTn id="27"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82476"/>
            <a:ext cx="10353761" cy="1326321"/>
          </a:xfrm>
        </p:spPr>
        <p:txBody>
          <a:bodyPr/>
          <a:lstStyle/>
          <a:p>
            <a:pPr algn="ctr">
              <a:defRPr/>
            </a:pPr>
            <a:r>
              <a:rPr lang="en-US" sz="4000" dirty="0">
                <a:effectLst>
                  <a:outerShdw blurRad="38100" dist="38100" dir="2700000" algn="tl">
                    <a:srgbClr val="000000">
                      <a:alpha val="43137"/>
                    </a:srgbClr>
                  </a:outerShdw>
                </a:effectLst>
                <a:cs typeface="Arial" pitchFamily="34" charset="0"/>
              </a:rPr>
              <a:t>Clinical Hypnosis</a:t>
            </a:r>
            <a:endParaRPr lang="en-US" dirty="0">
              <a:effectLst>
                <a:outerShdw blurRad="38100" dist="38100" dir="2700000" algn="tl">
                  <a:srgbClr val="000000">
                    <a:alpha val="43137"/>
                  </a:srgbClr>
                </a:outerShdw>
              </a:effectLst>
              <a:cs typeface="Arial" pitchFamily="34" charset="0"/>
            </a:endParaRPr>
          </a:p>
        </p:txBody>
      </p:sp>
      <p:sp>
        <p:nvSpPr>
          <p:cNvPr id="132099" name="Rectangle 3"/>
          <p:cNvSpPr>
            <a:spLocks noGrp="1" noChangeArrowheads="1"/>
          </p:cNvSpPr>
          <p:nvPr>
            <p:ph type="body" idx="1"/>
          </p:nvPr>
        </p:nvSpPr>
        <p:spPr>
          <a:xfrm>
            <a:off x="881019" y="1301675"/>
            <a:ext cx="10353761" cy="5099125"/>
          </a:xfrm>
        </p:spPr>
        <p:txBody>
          <a:bodyPr>
            <a:noAutofit/>
          </a:bodyPr>
          <a:lstStyle/>
          <a:p>
            <a:pPr>
              <a:lnSpc>
                <a:spcPct val="100000"/>
              </a:lnSpc>
              <a:spcBef>
                <a:spcPts val="600"/>
              </a:spcBef>
            </a:pPr>
            <a:r>
              <a:rPr lang="en-US" sz="2800" dirty="0">
                <a:effectLst>
                  <a:outerShdw blurRad="38100" dist="38100" dir="2700000" algn="tl">
                    <a:srgbClr val="000000">
                      <a:alpha val="43137"/>
                    </a:srgbClr>
                  </a:outerShdw>
                </a:effectLst>
                <a:cs typeface="Arial" pitchFamily="34" charset="0"/>
              </a:rPr>
              <a:t>Provides insights into subjective experience.</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Enhances one’s sense of personal control.</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Multi-dimensional applications.</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Enhances cognitive, behavioral, and emotional flexibility.</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Hypnosis is now well-integrated into the fields of psychotherapy and behavioral medicine based on substantive empirical evidence for its efficacy.</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0160306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Is Hypnosis a Therapy?</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There are good arguments to both yes and no. My view is that hypnosis is a </a:t>
            </a:r>
            <a:r>
              <a:rPr lang="en-US" sz="2800" b="0" i="1" cap="none" dirty="0">
                <a:effectLst>
                  <a:outerShdw blurRad="38100" dist="38100" dir="2700000" algn="tl">
                    <a:srgbClr val="000000">
                      <a:alpha val="43137"/>
                    </a:srgbClr>
                  </a:outerShdw>
                </a:effectLst>
                <a:latin typeface="Arial" pitchFamily="34" charset="0"/>
                <a:cs typeface="Arial" pitchFamily="34" charset="0"/>
              </a:rPr>
              <a:t>tool</a:t>
            </a:r>
            <a:r>
              <a:rPr lang="en-US" sz="2800" b="0" cap="none" dirty="0">
                <a:effectLst>
                  <a:outerShdw blurRad="38100" dist="38100" dir="2700000" algn="tl">
                    <a:srgbClr val="000000">
                      <a:alpha val="43137"/>
                    </a:srgbClr>
                  </a:outerShdw>
                </a:effectLst>
                <a:latin typeface="Arial" pitchFamily="34" charset="0"/>
                <a:cs typeface="Arial" pitchFamily="34" charset="0"/>
              </a:rPr>
              <a:t>, an experiential vehicle for stimulating new, therapeutic associations in the client.</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02780981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What Does Hypnosis Do?</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It </a:t>
            </a:r>
            <a:r>
              <a:rPr lang="en-US" sz="2800" b="0" i="1" cap="none" dirty="0">
                <a:effectLst>
                  <a:outerShdw blurRad="38100" dist="38100" dir="2700000" algn="tl">
                    <a:srgbClr val="000000">
                      <a:alpha val="43137"/>
                    </a:srgbClr>
                  </a:outerShdw>
                </a:effectLst>
                <a:latin typeface="Arial" pitchFamily="34" charset="0"/>
                <a:cs typeface="Arial" pitchFamily="34" charset="0"/>
              </a:rPr>
              <a:t>amplifies and/or de-amplifies </a:t>
            </a:r>
            <a:r>
              <a:rPr lang="en-US" sz="2800" b="0" cap="none" dirty="0">
                <a:effectLst>
                  <a:outerShdw blurRad="38100" dist="38100" dir="2700000" algn="tl">
                    <a:srgbClr val="000000">
                      <a:alpha val="43137"/>
                    </a:srgbClr>
                  </a:outerShdw>
                </a:effectLst>
                <a:latin typeface="Arial" pitchFamily="34" charset="0"/>
                <a:cs typeface="Arial" pitchFamily="34" charset="0"/>
              </a:rPr>
              <a:t>specific elements of experience. It generates associations and dissociations.</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40096652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1083365" y="815009"/>
            <a:ext cx="9799983"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Think in these terms:</a:t>
            </a: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3600" b="0" cap="none" dirty="0">
                <a:effectLst>
                  <a:outerShdw blurRad="38100" dist="38100" dir="2700000" algn="tl">
                    <a:srgbClr val="000000">
                      <a:alpha val="43137"/>
                    </a:srgbClr>
                  </a:outerShdw>
                </a:effectLst>
                <a:latin typeface="Arial" pitchFamily="34" charset="0"/>
                <a:cs typeface="Arial" pitchFamily="34" charset="0"/>
              </a:rPr>
              <a:t>What </a:t>
            </a:r>
            <a:r>
              <a:rPr lang="en-US" sz="3600" b="0" i="1" cap="none" dirty="0">
                <a:effectLst>
                  <a:outerShdw blurRad="38100" dist="38100" dir="2700000" algn="tl">
                    <a:srgbClr val="000000">
                      <a:alpha val="43137"/>
                    </a:srgbClr>
                  </a:outerShdw>
                </a:effectLst>
                <a:latin typeface="Arial" pitchFamily="34" charset="0"/>
                <a:cs typeface="Arial" pitchFamily="34" charset="0"/>
              </a:rPr>
              <a:t>frame of mind </a:t>
            </a:r>
            <a:r>
              <a:rPr lang="en-US" sz="3600" b="0" cap="none" dirty="0">
                <a:effectLst>
                  <a:outerShdw blurRad="38100" dist="38100" dir="2700000" algn="tl">
                    <a:srgbClr val="000000">
                      <a:alpha val="43137"/>
                    </a:srgbClr>
                  </a:outerShdw>
                </a:effectLst>
                <a:latin typeface="Arial" pitchFamily="34" charset="0"/>
                <a:cs typeface="Arial" pitchFamily="34" charset="0"/>
              </a:rPr>
              <a:t>does someone need to be in in order to achieve the goal?</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Hypnosis is about building frames of mind.</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8997918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52831" y="857922"/>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The Salient Question…</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Is </a:t>
            </a:r>
            <a:r>
              <a:rPr lang="en-US" sz="2800" b="0" i="1" cap="none" dirty="0">
                <a:effectLst>
                  <a:outerShdw blurRad="38100" dist="38100" dir="2700000" algn="tl">
                    <a:srgbClr val="000000">
                      <a:alpha val="43137"/>
                    </a:srgbClr>
                  </a:outerShdw>
                </a:effectLst>
                <a:latin typeface="Arial" pitchFamily="34" charset="0"/>
                <a:cs typeface="Arial" pitchFamily="34" charset="0"/>
              </a:rPr>
              <a:t>not, </a:t>
            </a:r>
            <a:r>
              <a:rPr lang="en-US" sz="2800" b="0" cap="none" dirty="0">
                <a:effectLst>
                  <a:outerShdw blurRad="38100" dist="38100" dir="2700000" algn="tl">
                    <a:srgbClr val="000000">
                      <a:alpha val="43137"/>
                    </a:srgbClr>
                  </a:outerShdw>
                </a:effectLst>
                <a:latin typeface="Arial" pitchFamily="34" charset="0"/>
                <a:cs typeface="Arial" pitchFamily="34" charset="0"/>
              </a:rPr>
              <a:t>“Does hypnosis cure problem X?” Rather, “If one applies therapy approach Y </a:t>
            </a:r>
            <a:r>
              <a:rPr lang="en-US" sz="2800" b="0" i="1" cap="none" dirty="0">
                <a:effectLst>
                  <a:outerShdw blurRad="38100" dist="38100" dir="2700000" algn="tl">
                    <a:srgbClr val="000000">
                      <a:alpha val="43137"/>
                    </a:srgbClr>
                  </a:outerShdw>
                </a:effectLst>
                <a:latin typeface="Arial" pitchFamily="34" charset="0"/>
                <a:cs typeface="Arial" pitchFamily="34" charset="0"/>
              </a:rPr>
              <a:t>without </a:t>
            </a:r>
            <a:r>
              <a:rPr lang="en-US" sz="2800" b="0" cap="none" dirty="0">
                <a:effectLst>
                  <a:outerShdw blurRad="38100" dist="38100" dir="2700000" algn="tl">
                    <a:srgbClr val="000000">
                      <a:alpha val="43137"/>
                    </a:srgbClr>
                  </a:outerShdw>
                </a:effectLst>
                <a:latin typeface="Arial" pitchFamily="34" charset="0"/>
                <a:cs typeface="Arial" pitchFamily="34" charset="0"/>
              </a:rPr>
              <a:t>hypnosis and applies therapy approach Y </a:t>
            </a:r>
            <a:r>
              <a:rPr lang="en-US" sz="2800" b="0" i="1" cap="none" dirty="0">
                <a:effectLst>
                  <a:outerShdw blurRad="38100" dist="38100" dir="2700000" algn="tl">
                    <a:srgbClr val="000000">
                      <a:alpha val="43137"/>
                    </a:srgbClr>
                  </a:outerShdw>
                </a:effectLst>
                <a:latin typeface="Arial" pitchFamily="34" charset="0"/>
                <a:cs typeface="Arial" pitchFamily="34" charset="0"/>
              </a:rPr>
              <a:t>with </a:t>
            </a:r>
            <a:r>
              <a:rPr lang="en-US" sz="2800" b="0" cap="none" dirty="0">
                <a:effectLst>
                  <a:outerShdw blurRad="38100" dist="38100" dir="2700000" algn="tl">
                    <a:srgbClr val="000000">
                      <a:alpha val="43137"/>
                    </a:srgbClr>
                  </a:outerShdw>
                </a:effectLst>
                <a:latin typeface="Arial" pitchFamily="34" charset="0"/>
                <a:cs typeface="Arial" pitchFamily="34" charset="0"/>
              </a:rPr>
              <a:t>hypnosis, will the addition of hypnosis to the process likely enhance the treatment outcome?”</a:t>
            </a:r>
            <a:br>
              <a:rPr lang="en-US" sz="2800" b="0" cap="none" dirty="0">
                <a:effectLst>
                  <a:outerShdw blurRad="38100" dist="38100" dir="2700000" algn="tl">
                    <a:srgbClr val="000000">
                      <a:alpha val="43137"/>
                    </a:srgbClr>
                  </a:outerShdw>
                </a:effectLst>
                <a:latin typeface="Arial" pitchFamily="34" charset="0"/>
                <a:cs typeface="Arial" pitchFamily="34" charset="0"/>
              </a:rPr>
            </a:br>
            <a:br>
              <a:rPr lang="en-US" sz="28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The evidence suggest the answer is </a:t>
            </a:r>
            <a:r>
              <a:rPr lang="en-US" sz="2800" i="1" cap="none" dirty="0">
                <a:effectLst>
                  <a:outerShdw blurRad="38100" dist="38100" dir="2700000" algn="tl">
                    <a:srgbClr val="000000">
                      <a:alpha val="43137"/>
                    </a:srgbClr>
                  </a:outerShdw>
                </a:effectLst>
                <a:latin typeface="Arial" pitchFamily="34" charset="0"/>
                <a:cs typeface="Arial" pitchFamily="34" charset="0"/>
              </a:rPr>
              <a:t>yes</a:t>
            </a:r>
            <a:r>
              <a:rPr lang="en-US" sz="2800" b="0" i="1" cap="none" dirty="0">
                <a:effectLst>
                  <a:outerShdw blurRad="38100" dist="38100" dir="2700000" algn="tl">
                    <a:srgbClr val="000000">
                      <a:alpha val="43137"/>
                    </a:srgbClr>
                  </a:outerShdw>
                </a:effectLst>
                <a:latin typeface="Arial" pitchFamily="34" charset="0"/>
                <a:cs typeface="Arial" pitchFamily="34" charset="0"/>
              </a:rPr>
              <a:t>.</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471756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17894"/>
            <a:ext cx="10353761" cy="1184695"/>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General Ways to Use Hypnosis</a:t>
            </a:r>
          </a:p>
        </p:txBody>
      </p:sp>
      <p:sp>
        <p:nvSpPr>
          <p:cNvPr id="132099" name="Rectangle 3"/>
          <p:cNvSpPr>
            <a:spLocks noGrp="1" noChangeArrowheads="1"/>
          </p:cNvSpPr>
          <p:nvPr>
            <p:ph type="body" idx="1"/>
          </p:nvPr>
        </p:nvSpPr>
        <p:spPr>
          <a:xfrm>
            <a:off x="715991" y="1397479"/>
            <a:ext cx="10187797" cy="5003321"/>
          </a:xfrm>
        </p:spPr>
        <p:txBody>
          <a:bodyPr>
            <a:normAutofit/>
          </a:bodyPr>
          <a:lstStyle/>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Symptom management strategies </a:t>
            </a:r>
            <a:r>
              <a:rPr lang="en-US" sz="2400" dirty="0">
                <a:effectLst>
                  <a:outerShdw blurRad="38100" dist="38100" dir="2700000" algn="tl">
                    <a:srgbClr val="000000">
                      <a:alpha val="43137"/>
                    </a:srgbClr>
                  </a:outerShdw>
                </a:effectLst>
                <a:cs typeface="Arial" pitchFamily="34" charset="0"/>
              </a:rPr>
              <a:t>(e.g., enhancing sleep, reducing anxiety)</a:t>
            </a:r>
          </a:p>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Skill-building/resource accessing </a:t>
            </a:r>
            <a:r>
              <a:rPr lang="en-US" sz="2400" dirty="0">
                <a:effectLst>
                  <a:outerShdw blurRad="38100" dist="38100" dir="2700000" algn="tl">
                    <a:srgbClr val="000000">
                      <a:alpha val="43137"/>
                    </a:srgbClr>
                  </a:outerShdw>
                </a:effectLst>
                <a:cs typeface="Arial" pitchFamily="34" charset="0"/>
              </a:rPr>
              <a:t>(e.g., enhancing cognitive flexibility, building problem-solving skills)</a:t>
            </a:r>
          </a:p>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De-framing and reframing</a:t>
            </a:r>
            <a:r>
              <a:rPr lang="en-US" sz="2400" dirty="0">
                <a:effectLst>
                  <a:outerShdw blurRad="38100" dist="38100" dir="2700000" algn="tl">
                    <a:srgbClr val="000000">
                      <a:alpha val="43137"/>
                    </a:srgbClr>
                  </a:outerShdw>
                </a:effectLst>
                <a:cs typeface="Arial" pitchFamily="34" charset="0"/>
              </a:rPr>
              <a:t> (e.g., “It’s not you, it’s the way you go about it”</a:t>
            </a:r>
          </a:p>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Association and dissociation </a:t>
            </a:r>
            <a:r>
              <a:rPr lang="en-US" sz="2400" dirty="0">
                <a:effectLst>
                  <a:outerShdw blurRad="38100" dist="38100" dir="2700000" algn="tl">
                    <a:srgbClr val="000000">
                      <a:alpha val="43137"/>
                    </a:srgbClr>
                  </a:outerShdw>
                </a:effectLst>
                <a:cs typeface="Arial" pitchFamily="34" charset="0"/>
              </a:rPr>
              <a:t>(e.g., shifting focus away from feelings to action, shifting focus from past to future)</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1882790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922421" y="232913"/>
            <a:ext cx="10353761" cy="1147313"/>
          </a:xfrm>
        </p:spPr>
        <p:txBody>
          <a:bodyPr>
            <a:normAutofit/>
          </a:bodyPr>
          <a:lstStyle/>
          <a:p>
            <a:pPr algn="ctr"/>
            <a:r>
              <a:rPr lang="en-US" sz="4000" b="0" cap="none" dirty="0">
                <a:effectLst>
                  <a:outerShdw blurRad="38100" dist="38100" dir="2700000" algn="tl">
                    <a:srgbClr val="000000">
                      <a:alpha val="43137"/>
                    </a:srgbClr>
                  </a:outerShdw>
                </a:effectLst>
                <a:latin typeface="Arial" pitchFamily="34" charset="0"/>
                <a:cs typeface="Arial" pitchFamily="34" charset="0"/>
              </a:rPr>
              <a:t>Indication – Contraindication</a:t>
            </a:r>
          </a:p>
        </p:txBody>
      </p:sp>
      <p:sp>
        <p:nvSpPr>
          <p:cNvPr id="424963" name="Rectangle 3"/>
          <p:cNvSpPr>
            <a:spLocks noGrp="1" noChangeArrowheads="1"/>
          </p:cNvSpPr>
          <p:nvPr>
            <p:ph type="body" sz="half" idx="1"/>
          </p:nvPr>
        </p:nvSpPr>
        <p:spPr>
          <a:xfrm>
            <a:off x="560717" y="1446276"/>
            <a:ext cx="5270740" cy="5029200"/>
          </a:xfrm>
        </p:spPr>
        <p:txBody>
          <a:bodyPr>
            <a:normAutofit/>
          </a:bodyPr>
          <a:lstStyle/>
          <a:p>
            <a:pPr algn="ctr">
              <a:lnSpc>
                <a:spcPct val="90000"/>
              </a:lnSpc>
              <a:buFont typeface="Monotype Sorts" charset="2"/>
              <a:buNone/>
            </a:pPr>
            <a:r>
              <a:rPr lang="en-US" sz="3200" dirty="0">
                <a:effectLst>
                  <a:outerShdw blurRad="38100" dist="38100" dir="2700000" algn="tl">
                    <a:srgbClr val="000000">
                      <a:alpha val="43137"/>
                    </a:srgbClr>
                  </a:outerShdw>
                </a:effectLst>
                <a:latin typeface="Arial" pitchFamily="34" charset="0"/>
                <a:cs typeface="Arial" pitchFamily="34" charset="0"/>
              </a:rPr>
              <a:t>Indicated</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Somatic/physiological difficulties unresponsive to medical interventions</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Experiential difficulties</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Obsessive automatic thinking</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Affective difficulties</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Hallucinations/flash-backs</a:t>
            </a:r>
          </a:p>
        </p:txBody>
      </p:sp>
      <p:sp>
        <p:nvSpPr>
          <p:cNvPr id="424964" name="Rectangle 4"/>
          <p:cNvSpPr>
            <a:spLocks noGrp="1" noChangeArrowheads="1"/>
          </p:cNvSpPr>
          <p:nvPr>
            <p:ph type="body" sz="half" idx="2"/>
          </p:nvPr>
        </p:nvSpPr>
        <p:spPr>
          <a:xfrm>
            <a:off x="6012611" y="1446275"/>
            <a:ext cx="5357004" cy="4742295"/>
          </a:xfrm>
        </p:spPr>
        <p:txBody>
          <a:bodyPr/>
          <a:lstStyle/>
          <a:p>
            <a:pPr marL="118872" indent="0" algn="ctr">
              <a:buClr>
                <a:schemeClr val="tx1"/>
              </a:buClr>
              <a:buNone/>
            </a:pPr>
            <a:r>
              <a:rPr lang="en-US" sz="3200" dirty="0">
                <a:effectLst>
                  <a:outerShdw blurRad="38100" dist="38100" dir="2700000" algn="tl">
                    <a:srgbClr val="000000">
                      <a:alpha val="43137"/>
                    </a:srgbClr>
                  </a:outerShdw>
                </a:effectLst>
                <a:latin typeface="Arial" pitchFamily="34" charset="0"/>
                <a:cs typeface="Arial" pitchFamily="34" charset="0"/>
              </a:rPr>
              <a:t>Contraindicated</a:t>
            </a:r>
          </a:p>
          <a:p>
            <a:pPr lvl="1">
              <a:buClr>
                <a:schemeClr val="tx1"/>
              </a:buClr>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Actions</a:t>
            </a:r>
          </a:p>
          <a:p>
            <a:pPr lvl="1">
              <a:buClr>
                <a:schemeClr val="tx1"/>
              </a:buClr>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Interactions</a:t>
            </a:r>
          </a:p>
          <a:p>
            <a:pPr lvl="1">
              <a:buClr>
                <a:schemeClr val="tx1"/>
              </a:buClr>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Deliberate (non-automatic) thoughts</a:t>
            </a:r>
          </a:p>
        </p:txBody>
      </p:sp>
    </p:spTree>
    <p:extLst>
      <p:ext uri="{BB962C8B-B14F-4D97-AF65-F5344CB8AC3E}">
        <p14:creationId xmlns:p14="http://schemas.microsoft.com/office/powerpoint/2010/main" val="2171733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853410" y="100641"/>
            <a:ext cx="10353761" cy="1326321"/>
          </a:xfrm>
        </p:spPr>
        <p:txBody>
          <a:bodyPr>
            <a:noAutofit/>
          </a:bodyPr>
          <a:lstStyle/>
          <a:p>
            <a:pPr algn="ctr"/>
            <a:r>
              <a:rPr lang="en-US" sz="4000" dirty="0">
                <a:effectLst>
                  <a:outerShdw blurRad="38100" dist="38100" dir="2700000" algn="tl">
                    <a:srgbClr val="000000">
                      <a:alpha val="43137"/>
                    </a:srgbClr>
                  </a:outerShdw>
                </a:effectLst>
                <a:cs typeface="Arial" pitchFamily="34" charset="0"/>
              </a:rPr>
              <a:t>Language and Focus</a:t>
            </a:r>
          </a:p>
        </p:txBody>
      </p:sp>
      <p:sp>
        <p:nvSpPr>
          <p:cNvPr id="362499" name="Rectangle 3"/>
          <p:cNvSpPr>
            <a:spLocks noGrp="1" noChangeArrowheads="1"/>
          </p:cNvSpPr>
          <p:nvPr>
            <p:ph type="body" idx="1"/>
          </p:nvPr>
        </p:nvSpPr>
        <p:spPr>
          <a:xfrm>
            <a:off x="853410" y="1426962"/>
            <a:ext cx="10283292" cy="4973839"/>
          </a:xfrm>
        </p:spPr>
        <p:txBody>
          <a:bodyPr>
            <a:normAutofit/>
          </a:bodyPr>
          <a:lstStyle/>
          <a:p>
            <a:pPr>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P</a:t>
            </a:r>
            <a:r>
              <a:rPr lang="en-US" sz="2800" dirty="0">
                <a:effectLst>
                  <a:outerShdw blurRad="38100" dist="38100" dir="2700000" algn="tl">
                    <a:srgbClr val="000000">
                      <a:alpha val="43137"/>
                    </a:srgbClr>
                  </a:outerShdw>
                </a:effectLst>
                <a:latin typeface="Arial" pitchFamily="34" charset="0"/>
                <a:cs typeface="Arial" pitchFamily="34" charset="0"/>
              </a:rPr>
              <a:t>ermissive rather than authoritarian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Offer choices rather than direction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Use permission not prediction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Create possibilities rather than mind-reading</a:t>
            </a:r>
          </a:p>
          <a:p>
            <a:pPr>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Internally rather than externally-driven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Answers evoked from within rather than ideas and solutions given from outside</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Not based on "positive thinking" or affirmations</a:t>
            </a:r>
          </a:p>
        </p:txBody>
      </p:sp>
    </p:spTree>
    <p:extLst>
      <p:ext uri="{BB962C8B-B14F-4D97-AF65-F5344CB8AC3E}">
        <p14:creationId xmlns:p14="http://schemas.microsoft.com/office/powerpoint/2010/main" val="1681508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62499">
                                            <p:txEl>
                                              <p:pRg st="1" end="1"/>
                                            </p:txEl>
                                          </p:spTgt>
                                        </p:tgtEl>
                                        <p:attrNameLst>
                                          <p:attrName>style.visibility</p:attrName>
                                        </p:attrNameLst>
                                      </p:cBhvr>
                                      <p:to>
                                        <p:strVal val="visible"/>
                                      </p:to>
                                    </p:set>
                                    <p:animEffect transition="in" filter="barn(inHorizontal)">
                                      <p:cBhvr>
                                        <p:cTn id="10" dur="500"/>
                                        <p:tgtEl>
                                          <p:spTgt spid="362499">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362499">
                                            <p:txEl>
                                              <p:pRg st="2" end="2"/>
                                            </p:txEl>
                                          </p:spTgt>
                                        </p:tgtEl>
                                        <p:attrNameLst>
                                          <p:attrName>style.visibility</p:attrName>
                                        </p:attrNameLst>
                                      </p:cBhvr>
                                      <p:to>
                                        <p:strVal val="visible"/>
                                      </p:to>
                                    </p:set>
                                    <p:animEffect transition="in" filter="barn(inHorizontal)">
                                      <p:cBhvr>
                                        <p:cTn id="13" dur="500"/>
                                        <p:tgtEl>
                                          <p:spTgt spid="362499">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62499">
                                            <p:txEl>
                                              <p:pRg st="3" end="3"/>
                                            </p:txEl>
                                          </p:spTgt>
                                        </p:tgtEl>
                                        <p:attrNameLst>
                                          <p:attrName>style.visibility</p:attrName>
                                        </p:attrNameLst>
                                      </p:cBhvr>
                                      <p:to>
                                        <p:strVal val="visible"/>
                                      </p:to>
                                    </p:set>
                                    <p:animEffect transition="in" filter="barn(inHorizontal)">
                                      <p:cBhvr>
                                        <p:cTn id="16" dur="500"/>
                                        <p:tgtEl>
                                          <p:spTgt spid="36249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362499">
                                            <p:txEl>
                                              <p:pRg st="4" end="4"/>
                                            </p:txEl>
                                          </p:spTgt>
                                        </p:tgtEl>
                                        <p:attrNameLst>
                                          <p:attrName>style.visibility</p:attrName>
                                        </p:attrNameLst>
                                      </p:cBhvr>
                                      <p:to>
                                        <p:strVal val="visible"/>
                                      </p:to>
                                    </p:set>
                                    <p:animEffect transition="in" filter="barn(inHorizontal)">
                                      <p:cBhvr>
                                        <p:cTn id="21" dur="500"/>
                                        <p:tgtEl>
                                          <p:spTgt spid="362499">
                                            <p:txEl>
                                              <p:pRg st="4" end="4"/>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362499">
                                            <p:txEl>
                                              <p:pRg st="5" end="5"/>
                                            </p:txEl>
                                          </p:spTgt>
                                        </p:tgtEl>
                                        <p:attrNameLst>
                                          <p:attrName>style.visibility</p:attrName>
                                        </p:attrNameLst>
                                      </p:cBhvr>
                                      <p:to>
                                        <p:strVal val="visible"/>
                                      </p:to>
                                    </p:set>
                                    <p:animEffect transition="in" filter="barn(inHorizontal)">
                                      <p:cBhvr>
                                        <p:cTn id="24" dur="500"/>
                                        <p:tgtEl>
                                          <p:spTgt spid="362499">
                                            <p:txEl>
                                              <p:pRg st="5" end="5"/>
                                            </p:txEl>
                                          </p:spTgt>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362499">
                                            <p:txEl>
                                              <p:pRg st="6" end="6"/>
                                            </p:txEl>
                                          </p:spTgt>
                                        </p:tgtEl>
                                        <p:attrNameLst>
                                          <p:attrName>style.visibility</p:attrName>
                                        </p:attrNameLst>
                                      </p:cBhvr>
                                      <p:to>
                                        <p:strVal val="visible"/>
                                      </p:to>
                                    </p:set>
                                    <p:animEffect transition="in" filter="barn(inHorizontal)">
                                      <p:cBhvr>
                                        <p:cTn id="27" dur="500"/>
                                        <p:tgtEl>
                                          <p:spTgt spid="362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913795" y="140014"/>
            <a:ext cx="10353761" cy="1326321"/>
          </a:xfrm>
        </p:spPr>
        <p:txBody>
          <a:bodyPr>
            <a:normAutofit/>
          </a:bodyPr>
          <a:lstStyle/>
          <a:p>
            <a:pPr eaLnBrk="1" hangingPunct="1"/>
            <a:r>
              <a:rPr lang="en-US" sz="4000" b="0" cap="none" dirty="0">
                <a:effectLst>
                  <a:outerShdw blurRad="38100" dist="38100" dir="2700000" algn="tl">
                    <a:srgbClr val="000000">
                      <a:alpha val="43137"/>
                    </a:srgbClr>
                  </a:outerShdw>
                </a:effectLst>
                <a:latin typeface="Arial" pitchFamily="34" charset="0"/>
                <a:cs typeface="Arial" pitchFamily="34" charset="0"/>
              </a:rPr>
              <a:t>Symptomatic and Healing Trances</a:t>
            </a:r>
          </a:p>
        </p:txBody>
      </p:sp>
      <p:sp>
        <p:nvSpPr>
          <p:cNvPr id="22531" name="Rectangle 3"/>
          <p:cNvSpPr>
            <a:spLocks noGrp="1" noRot="1" noChangeArrowheads="1"/>
          </p:cNvSpPr>
          <p:nvPr>
            <p:ph type="body" sz="half" idx="1"/>
          </p:nvPr>
        </p:nvSpPr>
        <p:spPr>
          <a:xfrm>
            <a:off x="638355" y="1466335"/>
            <a:ext cx="5381445" cy="4876800"/>
          </a:xfrm>
        </p:spPr>
        <p:txBody>
          <a:bodyPr>
            <a:normAutofit fontScale="92500" lnSpcReduction="10000"/>
          </a:bodyPr>
          <a:lstStyle/>
          <a:p>
            <a:pPr algn="ctr" eaLnBrk="1" hangingPunct="1">
              <a:buClr>
                <a:schemeClr val="accent1"/>
              </a:buClr>
              <a:buFont typeface="Arial" pitchFamily="34" charset="0"/>
              <a:buNone/>
            </a:pPr>
            <a:r>
              <a:rPr lang="en-US" sz="2600" dirty="0">
                <a:effectLst>
                  <a:outerShdw blurRad="38100" dist="38100" dir="2700000" algn="tl">
                    <a:srgbClr val="000000">
                      <a:alpha val="43137"/>
                    </a:srgbClr>
                  </a:outerShdw>
                </a:effectLst>
                <a:latin typeface="Arial" pitchFamily="34" charset="0"/>
                <a:cs typeface="Arial" pitchFamily="34" charset="0"/>
              </a:rPr>
              <a:t>Symptomatic Trance</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Invalidation; blame; violating boundaries</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Mystification; binds; double binds</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Coalitions; secrets; negative dissociation</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Predictions of failure or trouble; threats</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Rigid role assignment; mind reading</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Repetition of negative experiences/injurious/self-injurious behavior</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Negative injunctions (You can’t, you shouldn’t you will, you are)</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Repression; amnesia</a:t>
            </a:r>
          </a:p>
        </p:txBody>
      </p:sp>
      <p:sp>
        <p:nvSpPr>
          <p:cNvPr id="22532" name="Rectangle 4"/>
          <p:cNvSpPr>
            <a:spLocks noGrp="1" noRot="1" noChangeArrowheads="1"/>
          </p:cNvSpPr>
          <p:nvPr>
            <p:ph type="body" sz="half" idx="2"/>
          </p:nvPr>
        </p:nvSpPr>
        <p:spPr>
          <a:xfrm>
            <a:off x="6019800" y="1535502"/>
            <a:ext cx="5332562" cy="5036233"/>
          </a:xfrm>
        </p:spPr>
        <p:txBody>
          <a:bodyPr>
            <a:normAutofit fontScale="77500" lnSpcReduction="20000"/>
          </a:bodyPr>
          <a:lstStyle/>
          <a:p>
            <a:pPr algn="ctr" eaLnBrk="1" hangingPunct="1">
              <a:lnSpc>
                <a:spcPct val="110000"/>
              </a:lnSpc>
              <a:buClr>
                <a:schemeClr val="accent1"/>
              </a:buClr>
              <a:buFont typeface="Arial" pitchFamily="34" charset="0"/>
              <a:buNone/>
            </a:pPr>
            <a:r>
              <a:rPr lang="en-US" sz="3100" dirty="0">
                <a:effectLst>
                  <a:outerShdw blurRad="38100" dist="38100" dir="2700000" algn="tl">
                    <a:srgbClr val="000000">
                      <a:alpha val="43137"/>
                    </a:srgbClr>
                  </a:outerShdw>
                </a:effectLst>
                <a:latin typeface="Arial" pitchFamily="34" charset="0"/>
                <a:cs typeface="Arial" pitchFamily="34" charset="0"/>
              </a:rPr>
              <a:t>Healing Trance</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Validation; permission; respecting boundaries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Possibility words and phrases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Helpful distinctions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Post-hypnotic suggestions; presuppositions of health/healing</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Positive attributions; avoidance of intrusive interpretations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Opening possibilities for changes in experience or behavior</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Empowering/permissive affirmations (you can, it’s okay, you may, you could, you have the ability to)</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Flexible remembering and forgetting</a:t>
            </a:r>
          </a:p>
        </p:txBody>
      </p:sp>
    </p:spTree>
    <p:extLst>
      <p:ext uri="{BB962C8B-B14F-4D97-AF65-F5344CB8AC3E}">
        <p14:creationId xmlns:p14="http://schemas.microsoft.com/office/powerpoint/2010/main" val="7316628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Post-Traumatic Growth </a:t>
            </a:r>
            <a:r>
              <a:rPr lang="en-US" sz="3200" dirty="0">
                <a:effectLst/>
                <a:latin typeface="Arial" pitchFamily="34" charset="0"/>
              </a:rPr>
              <a:t>(cont.)</a:t>
            </a:r>
            <a:endParaRPr lang="en-US" sz="4000" dirty="0">
              <a:effectLst/>
              <a:latin typeface="Arial" pitchFamily="34" charset="0"/>
            </a:endParaRPr>
          </a:p>
        </p:txBody>
      </p:sp>
      <p:sp>
        <p:nvSpPr>
          <p:cNvPr id="547843" name="Rectangle 3"/>
          <p:cNvSpPr>
            <a:spLocks noGrp="1" noChangeArrowheads="1"/>
          </p:cNvSpPr>
          <p:nvPr>
            <p:ph idx="1"/>
          </p:nvPr>
        </p:nvSpPr>
        <p:spPr>
          <a:xfrm>
            <a:off x="808891" y="1297858"/>
            <a:ext cx="10128739" cy="5026742"/>
          </a:xfrm>
        </p:spPr>
        <p:txBody>
          <a:bodyPr>
            <a:normAutofit/>
          </a:bodyPr>
          <a:lstStyle/>
          <a:p>
            <a:pPr>
              <a:lnSpc>
                <a:spcPct val="100000"/>
              </a:lnSpc>
              <a:spcBef>
                <a:spcPts val="600"/>
              </a:spcBef>
              <a:buClr>
                <a:schemeClr val="tx1"/>
              </a:buClr>
              <a:buSzPct val="100000"/>
              <a:buFont typeface="Arial" pitchFamily="34" charset="0"/>
              <a:buChar char="•"/>
            </a:pPr>
            <a:r>
              <a:rPr lang="en-US" sz="2800" dirty="0">
                <a:solidFill>
                  <a:schemeClr val="tx1"/>
                </a:solidFill>
                <a:effectLst/>
                <a:latin typeface="Arial" pitchFamily="34" charset="0"/>
                <a:cs typeface="Arial" pitchFamily="34" charset="0"/>
              </a:rPr>
              <a:t>Growth from events that traumatic situations and conditions has been referred to as Adversarial Growth or Post-Traumatic Growth (Calhoun &amp; </a:t>
            </a:r>
            <a:r>
              <a:rPr lang="en-US" sz="2800" dirty="0" err="1">
                <a:solidFill>
                  <a:schemeClr val="tx1"/>
                </a:solidFill>
                <a:effectLst/>
                <a:latin typeface="Arial" pitchFamily="34" charset="0"/>
                <a:cs typeface="Arial" pitchFamily="34" charset="0"/>
              </a:rPr>
              <a:t>Tedeschi</a:t>
            </a:r>
            <a:r>
              <a:rPr lang="en-US" sz="2800" dirty="0">
                <a:solidFill>
                  <a:schemeClr val="tx1"/>
                </a:solidFill>
                <a:effectLst/>
                <a:latin typeface="Arial" pitchFamily="34" charset="0"/>
                <a:cs typeface="Arial" pitchFamily="34" charset="0"/>
              </a:rPr>
              <a:t>, 2013; </a:t>
            </a:r>
            <a:r>
              <a:rPr lang="en-US" sz="2800" dirty="0" err="1">
                <a:solidFill>
                  <a:schemeClr val="tx1"/>
                </a:solidFill>
                <a:effectLst/>
                <a:latin typeface="Arial" pitchFamily="34" charset="0"/>
                <a:cs typeface="Arial" pitchFamily="34" charset="0"/>
              </a:rPr>
              <a:t>Tedeschi</a:t>
            </a:r>
            <a:r>
              <a:rPr lang="en-US" sz="2800" dirty="0">
                <a:solidFill>
                  <a:schemeClr val="tx1"/>
                </a:solidFill>
                <a:effectLst/>
                <a:latin typeface="Arial" pitchFamily="34" charset="0"/>
                <a:cs typeface="Arial" pitchFamily="34" charset="0"/>
              </a:rPr>
              <a:t>, Park, &amp; Calhoun, 1998).</a:t>
            </a:r>
          </a:p>
          <a:p>
            <a:pPr>
              <a:lnSpc>
                <a:spcPct val="100000"/>
              </a:lnSpc>
              <a:spcBef>
                <a:spcPts val="600"/>
              </a:spcBef>
              <a:buClr>
                <a:schemeClr val="tx1"/>
              </a:buClr>
              <a:buSzPct val="100000"/>
              <a:buFont typeface="Arial" pitchFamily="34" charset="0"/>
              <a:buChar char="•"/>
            </a:pPr>
            <a:r>
              <a:rPr lang="en-US" sz="2800" dirty="0">
                <a:solidFill>
                  <a:schemeClr val="tx1"/>
                </a:solidFill>
                <a:effectLst/>
                <a:latin typeface="Arial" pitchFamily="34" charset="0"/>
                <a:cs typeface="Arial" pitchFamily="34" charset="0"/>
              </a:rPr>
              <a:t>What kind of growth do people experience?</a:t>
            </a:r>
          </a:p>
          <a:p>
            <a:pPr lvl="1">
              <a:lnSpc>
                <a:spcPct val="100000"/>
              </a:lnSpc>
              <a:spcBef>
                <a:spcPts val="600"/>
              </a:spcBef>
              <a:buClr>
                <a:schemeClr val="tx1"/>
              </a:buClr>
              <a:buSzPct val="100000"/>
            </a:pPr>
            <a:r>
              <a:rPr lang="en-US" sz="2400" dirty="0">
                <a:solidFill>
                  <a:schemeClr val="tx1"/>
                </a:solidFill>
                <a:effectLst/>
                <a:latin typeface="Arial" pitchFamily="34" charset="0"/>
                <a:cs typeface="Arial" pitchFamily="34" charset="0"/>
              </a:rPr>
              <a:t>Spirituality</a:t>
            </a:r>
          </a:p>
          <a:p>
            <a:pPr lvl="1">
              <a:lnSpc>
                <a:spcPct val="100000"/>
              </a:lnSpc>
              <a:spcBef>
                <a:spcPts val="600"/>
              </a:spcBef>
              <a:buClr>
                <a:schemeClr val="tx1"/>
              </a:buClr>
              <a:buSzPct val="100000"/>
            </a:pPr>
            <a:r>
              <a:rPr lang="en-US" sz="2400" dirty="0">
                <a:solidFill>
                  <a:schemeClr val="tx1"/>
                </a:solidFill>
                <a:effectLst/>
                <a:latin typeface="Arial" pitchFamily="34" charset="0"/>
                <a:cs typeface="Arial" pitchFamily="34" charset="0"/>
              </a:rPr>
              <a:t>Compassion for others</a:t>
            </a:r>
          </a:p>
          <a:p>
            <a:pPr lvl="1">
              <a:lnSpc>
                <a:spcPct val="100000"/>
              </a:lnSpc>
              <a:spcBef>
                <a:spcPts val="600"/>
              </a:spcBef>
              <a:buClr>
                <a:schemeClr val="tx1"/>
              </a:buClr>
              <a:buSzPct val="100000"/>
            </a:pPr>
            <a:r>
              <a:rPr lang="en-US" sz="2400" dirty="0">
                <a:solidFill>
                  <a:schemeClr val="tx1"/>
                </a:solidFill>
                <a:effectLst/>
                <a:latin typeface="Arial" pitchFamily="34" charset="0"/>
                <a:cs typeface="Arial" pitchFamily="34" charset="0"/>
              </a:rPr>
              <a:t>Openness</a:t>
            </a:r>
          </a:p>
          <a:p>
            <a:pPr lvl="1">
              <a:lnSpc>
                <a:spcPct val="100000"/>
              </a:lnSpc>
              <a:spcBef>
                <a:spcPts val="600"/>
              </a:spcBef>
              <a:buClr>
                <a:schemeClr val="tx1"/>
              </a:buClr>
              <a:buSzPct val="100000"/>
            </a:pPr>
            <a:r>
              <a:rPr lang="en-US" sz="2400" dirty="0">
                <a:solidFill>
                  <a:schemeClr val="tx1"/>
                </a:solidFill>
                <a:effectLst/>
                <a:latin typeface="Arial" pitchFamily="34" charset="0"/>
                <a:cs typeface="Arial" pitchFamily="34" charset="0"/>
              </a:rPr>
              <a:t>Even, eventually, overall life satisfaction</a:t>
            </a:r>
          </a:p>
        </p:txBody>
      </p:sp>
      <p:sp>
        <p:nvSpPr>
          <p:cNvPr id="4" name="TextBox 3"/>
          <p:cNvSpPr txBox="1"/>
          <p:nvPr/>
        </p:nvSpPr>
        <p:spPr>
          <a:xfrm>
            <a:off x="844061" y="5842908"/>
            <a:ext cx="10433539" cy="646331"/>
          </a:xfrm>
          <a:prstGeom prst="rect">
            <a:avLst/>
          </a:prstGeom>
          <a:noFill/>
        </p:spPr>
        <p:txBody>
          <a:bodyPr wrap="square" rtlCol="0">
            <a:spAutoFit/>
          </a:bodyPr>
          <a:lstStyle/>
          <a:p>
            <a:pPr marL="438912" indent="-320040">
              <a:buClr>
                <a:srgbClr val="F0AD00"/>
              </a:buClr>
              <a:buSzPct val="80000"/>
            </a:pPr>
            <a:r>
              <a:rPr lang="en-US" sz="1200" dirty="0">
                <a:latin typeface="Arial" panose="020B0604020202020204" pitchFamily="34" charset="0"/>
                <a:ea typeface="ヒラギノ角ゴ Pro W3" charset="-128"/>
                <a:cs typeface="Arial" panose="020B0604020202020204" pitchFamily="34" charset="0"/>
              </a:rPr>
              <a:t>Calhoun, L. G., &amp; </a:t>
            </a:r>
            <a:r>
              <a:rPr lang="en-US" sz="1200" dirty="0" err="1">
                <a:latin typeface="Arial" panose="020B0604020202020204" pitchFamily="34" charset="0"/>
                <a:ea typeface="ヒラギノ角ゴ Pro W3" charset="-128"/>
                <a:cs typeface="Arial" panose="020B0604020202020204" pitchFamily="34" charset="0"/>
              </a:rPr>
              <a:t>Tedeschi</a:t>
            </a:r>
            <a:r>
              <a:rPr lang="en-US" sz="1200" dirty="0">
                <a:latin typeface="Arial" panose="020B0604020202020204" pitchFamily="34" charset="0"/>
                <a:ea typeface="ヒラギノ角ゴ Pro W3" charset="-128"/>
                <a:cs typeface="Arial" panose="020B0604020202020204" pitchFamily="34" charset="0"/>
              </a:rPr>
              <a:t>, R. G. (2013). </a:t>
            </a:r>
            <a:r>
              <a:rPr lang="en-US" sz="1200" i="1" dirty="0">
                <a:latin typeface="Arial" panose="020B0604020202020204" pitchFamily="34" charset="0"/>
                <a:ea typeface="ヒラギノ角ゴ Pro W3" charset="-128"/>
                <a:cs typeface="Arial" panose="020B0604020202020204" pitchFamily="34" charset="0"/>
              </a:rPr>
              <a:t>Posttraumatic growth in clinical practice</a:t>
            </a:r>
            <a:r>
              <a:rPr lang="en-US" sz="1200" dirty="0">
                <a:latin typeface="Arial" panose="020B0604020202020204" pitchFamily="34" charset="0"/>
                <a:ea typeface="ヒラギノ角ゴ Pro W3" charset="-128"/>
                <a:cs typeface="Arial" panose="020B0604020202020204" pitchFamily="34" charset="0"/>
              </a:rPr>
              <a:t>. New York: Routledge.</a:t>
            </a:r>
          </a:p>
          <a:p>
            <a:pPr marL="438912" indent="-320040">
              <a:buClr>
                <a:srgbClr val="F0AD00"/>
              </a:buClr>
              <a:buSzPct val="80000"/>
            </a:pPr>
            <a:r>
              <a:rPr lang="en-US" sz="1200" dirty="0" err="1">
                <a:latin typeface="Arial" panose="020B0604020202020204" pitchFamily="34" charset="0"/>
                <a:ea typeface="ヒラギノ角ゴ Pro W3" charset="-128"/>
                <a:cs typeface="Arial" panose="020B0604020202020204" pitchFamily="34" charset="0"/>
              </a:rPr>
              <a:t>Tedeschi</a:t>
            </a:r>
            <a:r>
              <a:rPr lang="en-US" sz="1200" dirty="0">
                <a:latin typeface="Arial" panose="020B0604020202020204" pitchFamily="34" charset="0"/>
                <a:ea typeface="ヒラギノ角ゴ Pro W3" charset="-128"/>
                <a:cs typeface="Arial" panose="020B0604020202020204" pitchFamily="34" charset="0"/>
              </a:rPr>
              <a:t>, R. G.,  Park, C. L., &amp; Calhoun, L. G. (1998). </a:t>
            </a:r>
            <a:r>
              <a:rPr lang="en-US" sz="1200" i="1" dirty="0">
                <a:latin typeface="Arial" panose="020B0604020202020204" pitchFamily="34" charset="0"/>
                <a:ea typeface="ヒラギノ角ゴ Pro W3" charset="-128"/>
                <a:cs typeface="Arial" panose="020B0604020202020204" pitchFamily="34" charset="0"/>
              </a:rPr>
              <a:t>Posttraumatic growth: Positive changes in the aftermath of crisis</a:t>
            </a:r>
            <a:r>
              <a:rPr lang="en-US" sz="1200" dirty="0">
                <a:latin typeface="Arial" panose="020B0604020202020204" pitchFamily="34" charset="0"/>
                <a:ea typeface="ヒラギノ角ゴ Pro W3" charset="-128"/>
                <a:cs typeface="Arial" panose="020B0604020202020204" pitchFamily="34" charset="0"/>
              </a:rPr>
              <a:t>. New Jersey: Lawrence Erlbaum.</a:t>
            </a:r>
          </a:p>
        </p:txBody>
      </p:sp>
    </p:spTree>
    <p:extLst>
      <p:ext uri="{BB962C8B-B14F-4D97-AF65-F5344CB8AC3E}">
        <p14:creationId xmlns:p14="http://schemas.microsoft.com/office/powerpoint/2010/main" val="14084247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47843">
                                            <p:txEl>
                                              <p:pRg st="2" end="2"/>
                                            </p:txEl>
                                          </p:spTgt>
                                        </p:tgtEl>
                                        <p:attrNameLst>
                                          <p:attrName>style.visibility</p:attrName>
                                        </p:attrNameLst>
                                      </p:cBhvr>
                                      <p:to>
                                        <p:strVal val="visible"/>
                                      </p:to>
                                    </p:set>
                                    <p:animEffect transition="in" filter="wipe(left)">
                                      <p:cBhvr>
                                        <p:cTn id="15" dur="500"/>
                                        <p:tgtEl>
                                          <p:spTgt spid="54784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47843">
                                            <p:txEl>
                                              <p:pRg st="3" end="3"/>
                                            </p:txEl>
                                          </p:spTgt>
                                        </p:tgtEl>
                                        <p:attrNameLst>
                                          <p:attrName>style.visibility</p:attrName>
                                        </p:attrNameLst>
                                      </p:cBhvr>
                                      <p:to>
                                        <p:strVal val="visible"/>
                                      </p:to>
                                    </p:set>
                                    <p:animEffect transition="in" filter="wipe(left)">
                                      <p:cBhvr>
                                        <p:cTn id="18" dur="500"/>
                                        <p:tgtEl>
                                          <p:spTgt spid="5478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47843">
                                            <p:txEl>
                                              <p:pRg st="4" end="4"/>
                                            </p:txEl>
                                          </p:spTgt>
                                        </p:tgtEl>
                                        <p:attrNameLst>
                                          <p:attrName>style.visibility</p:attrName>
                                        </p:attrNameLst>
                                      </p:cBhvr>
                                      <p:to>
                                        <p:strVal val="visible"/>
                                      </p:to>
                                    </p:set>
                                    <p:animEffect transition="in" filter="wipe(left)">
                                      <p:cBhvr>
                                        <p:cTn id="21" dur="500"/>
                                        <p:tgtEl>
                                          <p:spTgt spid="5478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47843">
                                            <p:txEl>
                                              <p:pRg st="5" end="5"/>
                                            </p:txEl>
                                          </p:spTgt>
                                        </p:tgtEl>
                                        <p:attrNameLst>
                                          <p:attrName>style.visibility</p:attrName>
                                        </p:attrNameLst>
                                      </p:cBhvr>
                                      <p:to>
                                        <p:strVal val="visible"/>
                                      </p:to>
                                    </p:set>
                                    <p:animEffect transition="in" filter="wipe(left)">
                                      <p:cBhvr>
                                        <p:cTn id="24"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888626" y="103072"/>
            <a:ext cx="10353762" cy="1127121"/>
          </a:xfrm>
        </p:spPr>
        <p:txBody>
          <a:bodyPr>
            <a:normAutofit/>
          </a:bodyPr>
          <a:lstStyle/>
          <a:p>
            <a:pPr>
              <a:defRPr/>
            </a:pPr>
            <a:r>
              <a:rPr lang="en-US" sz="4000" b="0" cap="none" dirty="0">
                <a:solidFill>
                  <a:schemeClr val="tx1"/>
                </a:solidFill>
                <a:latin typeface="Arial" panose="020B0604020202020204" pitchFamily="34" charset="0"/>
                <a:cs typeface="Arial" panose="020B0604020202020204" pitchFamily="34" charset="0"/>
              </a:rPr>
              <a:t>Induction Techniques by Age</a:t>
            </a:r>
          </a:p>
        </p:txBody>
      </p:sp>
      <p:sp>
        <p:nvSpPr>
          <p:cNvPr id="420867" name="Rectangle 3"/>
          <p:cNvSpPr>
            <a:spLocks noGrp="1" noChangeArrowheads="1"/>
          </p:cNvSpPr>
          <p:nvPr>
            <p:ph type="body" idx="1"/>
          </p:nvPr>
        </p:nvSpPr>
        <p:spPr>
          <a:xfrm>
            <a:off x="888626" y="1230193"/>
            <a:ext cx="2747459" cy="591860"/>
          </a:xfrm>
          <a:effectLst/>
        </p:spPr>
        <p:txBody>
          <a:bodyPr>
            <a:normAutofit/>
          </a:bodyPr>
          <a:lstStyle/>
          <a:p>
            <a:pPr marL="0" indent="0">
              <a:lnSpc>
                <a:spcPct val="100000"/>
              </a:lnSpc>
              <a:spcBef>
                <a:spcPts val="600"/>
              </a:spcBef>
              <a:buClr>
                <a:schemeClr val="tx1"/>
              </a:buClr>
              <a:buSzPct val="100000"/>
              <a:buNone/>
            </a:pPr>
            <a:r>
              <a:rPr lang="en-US" sz="2800" dirty="0">
                <a:latin typeface="Arial" panose="020B0604020202020204" pitchFamily="34" charset="0"/>
                <a:ea typeface="Times New Roman" panose="02020603050405020304" pitchFamily="18" charset="0"/>
                <a:cs typeface="Arial" panose="020B0604020202020204" pitchFamily="34" charset="0"/>
              </a:rPr>
              <a:t>Ages 4-6</a:t>
            </a:r>
          </a:p>
        </p:txBody>
      </p:sp>
      <p:sp>
        <p:nvSpPr>
          <p:cNvPr id="4" name="Text Placeholder 3"/>
          <p:cNvSpPr>
            <a:spLocks noGrp="1"/>
          </p:cNvSpPr>
          <p:nvPr>
            <p:ph type="body" sz="half" idx="15"/>
          </p:nvPr>
        </p:nvSpPr>
        <p:spPr>
          <a:xfrm>
            <a:off x="924427" y="2053675"/>
            <a:ext cx="3298956" cy="4390156"/>
          </a:xfrm>
        </p:spPr>
        <p:txBody>
          <a:bodyPr>
            <a:normAutofit/>
          </a:bodyPr>
          <a:lstStyle/>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Blowing breath out</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Favorite place</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Flower garden</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Storytelling</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Coin watching</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Letter watching</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Pop-up books</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Television fantasy</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Video</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Bouncing ball</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Finger lowering</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Playground activity</a:t>
            </a:r>
          </a:p>
        </p:txBody>
      </p:sp>
      <p:sp>
        <p:nvSpPr>
          <p:cNvPr id="2" name="Text Placeholder 1"/>
          <p:cNvSpPr>
            <a:spLocks noGrp="1"/>
          </p:cNvSpPr>
          <p:nvPr>
            <p:ph type="body" sz="quarter" idx="3"/>
          </p:nvPr>
        </p:nvSpPr>
        <p:spPr>
          <a:xfrm>
            <a:off x="4400496" y="1284710"/>
            <a:ext cx="2817886" cy="537343"/>
          </a:xfrm>
        </p:spPr>
        <p:txBody>
          <a:bodyPr/>
          <a:lstStyle/>
          <a:p>
            <a:r>
              <a:rPr lang="en-US" sz="2800" dirty="0">
                <a:latin typeface="Arial" panose="020B0604020202020204" pitchFamily="34" charset="0"/>
                <a:cs typeface="Arial" panose="020B0604020202020204" pitchFamily="34" charset="0"/>
              </a:rPr>
              <a:t>Ages 7-11</a:t>
            </a:r>
          </a:p>
        </p:txBody>
      </p:sp>
      <p:sp>
        <p:nvSpPr>
          <p:cNvPr id="5" name="Text Placeholder 4"/>
          <p:cNvSpPr>
            <a:spLocks noGrp="1"/>
          </p:cNvSpPr>
          <p:nvPr>
            <p:ph type="body" sz="half" idx="16"/>
          </p:nvPr>
        </p:nvSpPr>
        <p:spPr>
          <a:xfrm>
            <a:off x="4400495" y="2071003"/>
            <a:ext cx="3299821" cy="4652526"/>
          </a:xfrm>
        </p:spPr>
        <p:txBody>
          <a:bodyPr>
            <a:normAutofit lnSpcReduction="10000"/>
          </a:bodyPr>
          <a:lstStyle/>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Favorite place</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Favorite activity</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Cloud gazing</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Flying blanket</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Videogames</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Riding a bike</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Arm lowering</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Blowing breath out</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Favorite music</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Listening to self on tape</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Coin watching</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Fixation at point on hand</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Hands (or fingers) moving together</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Arm rigidity</a:t>
            </a:r>
          </a:p>
        </p:txBody>
      </p:sp>
      <p:sp>
        <p:nvSpPr>
          <p:cNvPr id="3" name="Text Placeholder 2"/>
          <p:cNvSpPr>
            <a:spLocks noGrp="1"/>
          </p:cNvSpPr>
          <p:nvPr>
            <p:ph type="body" sz="quarter" idx="13"/>
          </p:nvPr>
        </p:nvSpPr>
        <p:spPr>
          <a:xfrm>
            <a:off x="7927700" y="1284710"/>
            <a:ext cx="3077374" cy="537343"/>
          </a:xfrm>
        </p:spPr>
        <p:txBody>
          <a:bodyPr/>
          <a:lstStyle/>
          <a:p>
            <a:r>
              <a:rPr lang="en-US" sz="2800" dirty="0">
                <a:latin typeface="Arial" panose="020B0604020202020204" pitchFamily="34" charset="0"/>
                <a:cs typeface="Arial" panose="020B0604020202020204" pitchFamily="34" charset="0"/>
              </a:rPr>
              <a:t>Ages 12-18</a:t>
            </a:r>
          </a:p>
        </p:txBody>
      </p:sp>
      <p:sp>
        <p:nvSpPr>
          <p:cNvPr id="6" name="Text Placeholder 5"/>
          <p:cNvSpPr>
            <a:spLocks noGrp="1"/>
          </p:cNvSpPr>
          <p:nvPr>
            <p:ph type="body" sz="half" idx="17"/>
          </p:nvPr>
        </p:nvSpPr>
        <p:spPr>
          <a:xfrm>
            <a:off x="7912435" y="2071003"/>
            <a:ext cx="3291211" cy="4652526"/>
          </a:xfrm>
        </p:spPr>
        <p:txBody>
          <a:bodyPr>
            <a:normAutofit/>
          </a:bodyPr>
          <a:lstStyle/>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Favorite place/activity</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Sports activity</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Arm catalepsy</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Following breathing</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Videogames</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Computer games</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Eye fixation on hand</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Driving a car</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Playing or listening to music</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Hand levitation</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Hands (or fingers) moving together</a:t>
            </a:r>
          </a:p>
          <a:p>
            <a:pPr marL="285750" indent="-285750" algn="l">
              <a:lnSpc>
                <a:spcPct val="10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Fantasy games</a:t>
            </a:r>
          </a:p>
        </p:txBody>
      </p:sp>
    </p:spTree>
    <p:extLst>
      <p:ext uri="{BB962C8B-B14F-4D97-AF65-F5344CB8AC3E}">
        <p14:creationId xmlns:p14="http://schemas.microsoft.com/office/powerpoint/2010/main" val="37853521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94745" y="184666"/>
            <a:ext cx="10353761" cy="132632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Problems to Solutions</a:t>
            </a:r>
          </a:p>
        </p:txBody>
      </p:sp>
      <p:sp>
        <p:nvSpPr>
          <p:cNvPr id="132099" name="Rectangle 3"/>
          <p:cNvSpPr>
            <a:spLocks noGrp="1" noChangeArrowheads="1"/>
          </p:cNvSpPr>
          <p:nvPr>
            <p:ph type="body" idx="1"/>
          </p:nvPr>
        </p:nvSpPr>
        <p:spPr>
          <a:xfrm>
            <a:off x="894745" y="1524000"/>
            <a:ext cx="9163655" cy="5181600"/>
          </a:xfrm>
        </p:spPr>
        <p:txBody>
          <a:bodyPr>
            <a:normAutofit/>
          </a:bodyPr>
          <a:lstStyle/>
          <a:p>
            <a:pPr marL="457200" indent="-457200" eaLnBrk="0" fontAlgn="base" hangingPunct="0">
              <a:spcBef>
                <a:spcPct val="20000"/>
              </a:spcBef>
              <a:spcAft>
                <a:spcPct val="0"/>
              </a:spcAft>
              <a:buSzPct val="100000"/>
            </a:pPr>
            <a:r>
              <a:rPr lang="en-US" sz="3000" kern="0" dirty="0">
                <a:effectLst>
                  <a:outerShdw blurRad="38100" dist="38100" dir="2700000" algn="tl">
                    <a:srgbClr val="000000">
                      <a:alpha val="43137"/>
                    </a:srgbClr>
                  </a:outerShdw>
                </a:effectLst>
                <a:cs typeface="Arial" pitchFamily="34" charset="0"/>
              </a:rPr>
              <a:t>Turn problem into processes</a:t>
            </a:r>
          </a:p>
          <a:p>
            <a:pPr marL="457200" indent="-457200" eaLnBrk="0" fontAlgn="base" hangingPunct="0">
              <a:spcBef>
                <a:spcPct val="20000"/>
              </a:spcBef>
              <a:spcAft>
                <a:spcPct val="0"/>
              </a:spcAft>
              <a:buSzPct val="100000"/>
            </a:pPr>
            <a:r>
              <a:rPr lang="en-US" sz="3000" kern="0" dirty="0">
                <a:effectLst>
                  <a:outerShdw blurRad="38100" dist="38100" dir="2700000" algn="tl">
                    <a:srgbClr val="000000">
                      <a:alpha val="43137"/>
                    </a:srgbClr>
                  </a:outerShdw>
                </a:effectLst>
                <a:cs typeface="Arial" pitchFamily="34" charset="0"/>
              </a:rPr>
              <a:t>Focus/presenting problem</a:t>
            </a:r>
          </a:p>
          <a:p>
            <a:pPr marL="457200" indent="-457200" eaLnBrk="0" fontAlgn="base" hangingPunct="0">
              <a:spcBef>
                <a:spcPct val="20000"/>
              </a:spcBef>
              <a:spcAft>
                <a:spcPct val="0"/>
              </a:spcAft>
              <a:buSzPct val="100000"/>
            </a:pPr>
            <a:r>
              <a:rPr lang="en-US" sz="3000" kern="0" dirty="0">
                <a:effectLst>
                  <a:outerShdw blurRad="38100" dist="38100" dir="2700000" algn="tl">
                    <a:srgbClr val="000000">
                      <a:alpha val="43137"/>
                    </a:srgbClr>
                  </a:outerShdw>
                </a:effectLst>
                <a:cs typeface="Arial" pitchFamily="34" charset="0"/>
              </a:rPr>
              <a:t>How does the person do the problem?</a:t>
            </a:r>
          </a:p>
          <a:p>
            <a:pPr marL="457200" indent="-457200" eaLnBrk="0" fontAlgn="base" hangingPunct="0">
              <a:spcBef>
                <a:spcPct val="20000"/>
              </a:spcBef>
              <a:spcAft>
                <a:spcPct val="0"/>
              </a:spcAft>
              <a:buSzPct val="100000"/>
            </a:pPr>
            <a:r>
              <a:rPr lang="en-US" sz="3000" kern="0" dirty="0">
                <a:effectLst>
                  <a:outerShdw blurRad="38100" dist="38100" dir="2700000" algn="tl">
                    <a:srgbClr val="000000">
                      <a:alpha val="43137"/>
                    </a:srgbClr>
                  </a:outerShdw>
                </a:effectLst>
                <a:cs typeface="Arial" pitchFamily="34" charset="0"/>
              </a:rPr>
              <a:t>What type of solution is the client seeking?</a:t>
            </a:r>
          </a:p>
          <a:p>
            <a:pPr marL="457200" indent="-457200" eaLnBrk="0" fontAlgn="base" hangingPunct="0">
              <a:spcBef>
                <a:spcPct val="20000"/>
              </a:spcBef>
              <a:spcAft>
                <a:spcPct val="0"/>
              </a:spcAft>
              <a:buSzPct val="100000"/>
            </a:pPr>
            <a:r>
              <a:rPr lang="en-US" sz="3000" kern="0" dirty="0">
                <a:effectLst>
                  <a:outerShdw blurRad="38100" dist="38100" dir="2700000" algn="tl">
                    <a:srgbClr val="000000">
                      <a:alpha val="43137"/>
                    </a:srgbClr>
                  </a:outerShdw>
                </a:effectLst>
                <a:cs typeface="Arial" pitchFamily="34" charset="0"/>
              </a:rPr>
              <a:t>What is the opposite class of experience (ability) that would solve this type of problem?</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0674038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50865" y="184666"/>
            <a:ext cx="10353761" cy="123227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Problems to Solutions: Intervention</a:t>
            </a:r>
          </a:p>
        </p:txBody>
      </p:sp>
      <p:sp>
        <p:nvSpPr>
          <p:cNvPr id="132099" name="Rectangle 3"/>
          <p:cNvSpPr>
            <a:spLocks noGrp="1" noChangeArrowheads="1"/>
          </p:cNvSpPr>
          <p:nvPr>
            <p:ph type="body" idx="1"/>
          </p:nvPr>
        </p:nvSpPr>
        <p:spPr>
          <a:xfrm>
            <a:off x="950865" y="1524000"/>
            <a:ext cx="10071362" cy="5181600"/>
          </a:xfrm>
        </p:spPr>
        <p:txBody>
          <a:bodyPr>
            <a:normAutofit/>
          </a:bodyPr>
          <a:lstStyle/>
          <a:p>
            <a:pPr marL="457200" indent="-457200" eaLnBrk="0" fontAlgn="base" hangingPunct="0">
              <a:spcBef>
                <a:spcPct val="20000"/>
              </a:spcBef>
              <a:spcAft>
                <a:spcPct val="0"/>
              </a:spcAft>
              <a:buSzPct val="100000"/>
            </a:pPr>
            <a:r>
              <a:rPr lang="en-US" sz="2800" kern="0" dirty="0">
                <a:effectLst>
                  <a:outerShdw blurRad="38100" dist="38100" dir="2700000" algn="tl">
                    <a:srgbClr val="000000">
                      <a:alpha val="43137"/>
                    </a:srgbClr>
                  </a:outerShdw>
                </a:effectLst>
                <a:latin typeface="Arial" pitchFamily="34" charset="0"/>
                <a:cs typeface="Arial" pitchFamily="34" charset="0"/>
              </a:rPr>
              <a:t>Design an intervention</a:t>
            </a:r>
          </a:p>
          <a:p>
            <a:pPr marL="749808" lvl="1" indent="-457200" eaLnBrk="0" fontAlgn="base" hangingPunct="0">
              <a:spcAft>
                <a:spcPct val="0"/>
              </a:spcAft>
              <a:buSzPct val="100000"/>
            </a:pPr>
            <a:r>
              <a:rPr lang="en-US" sz="2800" kern="0" dirty="0">
                <a:effectLst>
                  <a:outerShdw blurRad="38100" dist="38100" dir="2700000" algn="tl">
                    <a:srgbClr val="000000">
                      <a:alpha val="43137"/>
                    </a:srgbClr>
                  </a:outerShdw>
                </a:effectLst>
                <a:latin typeface="Arial" pitchFamily="34" charset="0"/>
                <a:cs typeface="Arial" pitchFamily="34" charset="0"/>
              </a:rPr>
              <a:t>Use an analogy</a:t>
            </a:r>
          </a:p>
          <a:p>
            <a:pPr marL="749808" lvl="1" indent="-457200" eaLnBrk="0" fontAlgn="base" hangingPunct="0">
              <a:spcAft>
                <a:spcPct val="0"/>
              </a:spcAft>
              <a:buSzPct val="100000"/>
            </a:pPr>
            <a:r>
              <a:rPr lang="en-US" sz="2800" kern="0" dirty="0">
                <a:effectLst>
                  <a:outerShdw blurRad="38100" dist="38100" dir="2700000" algn="tl">
                    <a:srgbClr val="000000">
                      <a:alpha val="43137"/>
                    </a:srgbClr>
                  </a:outerShdw>
                </a:effectLst>
                <a:latin typeface="Arial" pitchFamily="34" charset="0"/>
                <a:cs typeface="Arial" pitchFamily="34" charset="0"/>
              </a:rPr>
              <a:t>Tell a story</a:t>
            </a:r>
          </a:p>
          <a:p>
            <a:pPr marL="749808" lvl="1" indent="-457200" eaLnBrk="0" fontAlgn="base" hangingPunct="0">
              <a:spcAft>
                <a:spcPct val="0"/>
              </a:spcAft>
              <a:buSzPct val="100000"/>
            </a:pPr>
            <a:r>
              <a:rPr lang="en-US" sz="2800" kern="0" dirty="0">
                <a:effectLst>
                  <a:outerShdw blurRad="38100" dist="38100" dir="2700000" algn="tl">
                    <a:srgbClr val="000000">
                      <a:alpha val="43137"/>
                    </a:srgbClr>
                  </a:outerShdw>
                </a:effectLst>
                <a:latin typeface="Arial" pitchFamily="34" charset="0"/>
                <a:cs typeface="Arial" pitchFamily="34" charset="0"/>
              </a:rPr>
              <a:t>Agree on a task or action</a:t>
            </a:r>
          </a:p>
          <a:p>
            <a:pPr marL="749808" lvl="1" indent="-457200" eaLnBrk="0" fontAlgn="base" hangingPunct="0">
              <a:spcAft>
                <a:spcPct val="0"/>
              </a:spcAft>
              <a:buSzPct val="100000"/>
            </a:pPr>
            <a:r>
              <a:rPr lang="en-US" sz="2800" kern="0" dirty="0">
                <a:effectLst>
                  <a:outerShdw blurRad="38100" dist="38100" dir="2700000" algn="tl">
                    <a:srgbClr val="000000">
                      <a:alpha val="43137"/>
                    </a:srgbClr>
                  </a:outerShdw>
                </a:effectLst>
                <a:latin typeface="Arial" pitchFamily="34" charset="0"/>
                <a:cs typeface="Arial" pitchFamily="34" charset="0"/>
              </a:rPr>
              <a:t>Evoke a hypnotic shift in automatic experience</a:t>
            </a:r>
          </a:p>
          <a:p>
            <a:pPr marL="749808" lvl="1" indent="-457200" eaLnBrk="0" fontAlgn="base" hangingPunct="0">
              <a:spcAft>
                <a:spcPct val="0"/>
              </a:spcAft>
              <a:buSzPct val="100000"/>
            </a:pPr>
            <a:r>
              <a:rPr lang="en-US" sz="2800" kern="0" dirty="0">
                <a:effectLst>
                  <a:outerShdw blurRad="38100" dist="38100" dir="2700000" algn="tl">
                    <a:srgbClr val="000000">
                      <a:alpha val="43137"/>
                    </a:srgbClr>
                  </a:outerShdw>
                </a:effectLst>
                <a:latin typeface="Arial" pitchFamily="34" charset="0"/>
                <a:cs typeface="Arial" pitchFamily="34" charset="0"/>
              </a:rPr>
              <a:t>Evoke some experience interpersonally</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114891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 calcmode="lin" valueType="num">
                                      <p:cBhvr>
                                        <p:cTn id="12"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3"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132099">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 calcmode="lin" valueType="num">
                                      <p:cBhvr>
                                        <p:cTn id="17"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18"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132099">
                                            <p:txEl>
                                              <p:pRg st="2" end="2"/>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 calcmode="lin" valueType="num">
                                      <p:cBhvr>
                                        <p:cTn id="22"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3"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132099">
                                            <p:txEl>
                                              <p:pRg st="3" end="3"/>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 calcmode="lin" valueType="num">
                                      <p:cBhvr>
                                        <p:cTn id="27"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28"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29" dur="2000"/>
                                        <p:tgtEl>
                                          <p:spTgt spid="132099">
                                            <p:txEl>
                                              <p:pRg st="4" end="4"/>
                                            </p:txEl>
                                          </p:spTgt>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32099">
                                            <p:txEl>
                                              <p:pRg st="5" end="5"/>
                                            </p:txEl>
                                          </p:spTgt>
                                        </p:tgtEl>
                                        <p:attrNameLst>
                                          <p:attrName>style.visibility</p:attrName>
                                        </p:attrNameLst>
                                      </p:cBhvr>
                                      <p:to>
                                        <p:strVal val="visible"/>
                                      </p:to>
                                    </p:set>
                                    <p:anim calcmode="lin" valueType="num">
                                      <p:cBhvr>
                                        <p:cTn id="3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3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3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Post-Traumatic Growth </a:t>
            </a:r>
            <a:r>
              <a:rPr lang="en-US" sz="3200" dirty="0">
                <a:effectLst/>
                <a:latin typeface="Arial" pitchFamily="34" charset="0"/>
              </a:rPr>
              <a:t>(cont.)</a:t>
            </a:r>
            <a:endParaRPr lang="en-US" sz="4000" dirty="0">
              <a:effectLst/>
              <a:latin typeface="Arial" pitchFamily="34" charset="0"/>
            </a:endParaRPr>
          </a:p>
        </p:txBody>
      </p:sp>
      <p:sp>
        <p:nvSpPr>
          <p:cNvPr id="547843" name="Rectangle 3"/>
          <p:cNvSpPr>
            <a:spLocks noGrp="1" noChangeArrowheads="1"/>
          </p:cNvSpPr>
          <p:nvPr>
            <p:ph idx="1"/>
          </p:nvPr>
        </p:nvSpPr>
        <p:spPr>
          <a:xfrm>
            <a:off x="808891" y="1307690"/>
            <a:ext cx="10128739" cy="5016910"/>
          </a:xfrm>
        </p:spPr>
        <p:txBody>
          <a:bodyPr>
            <a:normAutofit/>
          </a:bodyPr>
          <a:lstStyle/>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What distinguishes the people who find growth in traumatic experiences from those who do not?</a:t>
            </a:r>
          </a:p>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Mindset: How people conceive of the cards they have been dealt.</a:t>
            </a:r>
          </a:p>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Positive reinterpretation of the situation or event.</a:t>
            </a:r>
          </a:p>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Optimism.</a:t>
            </a:r>
          </a:p>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Acceptance.</a:t>
            </a:r>
          </a:p>
          <a:p>
            <a:pPr>
              <a:lnSpc>
                <a:spcPct val="100000"/>
              </a:lnSpc>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Focusing on the problem head-on (rather than trying to avoid it).</a:t>
            </a:r>
          </a:p>
          <a:p>
            <a:pPr>
              <a:lnSpc>
                <a:spcPct val="100000"/>
              </a:lnSpc>
              <a:spcBef>
                <a:spcPts val="600"/>
              </a:spcBef>
              <a:buClr>
                <a:schemeClr val="tx1"/>
              </a:buClr>
              <a:buSzPct val="100000"/>
              <a:buFont typeface="Arial" pitchFamily="34" charset="0"/>
              <a:buChar char="•"/>
            </a:pPr>
            <a:endParaRPr lang="en-US" sz="2800" dirty="0">
              <a:effectLst/>
              <a:latin typeface="Arial" pitchFamily="34" charset="0"/>
              <a:cs typeface="Arial" pitchFamily="34" charset="0"/>
            </a:endParaRPr>
          </a:p>
        </p:txBody>
      </p:sp>
      <p:sp>
        <p:nvSpPr>
          <p:cNvPr id="4" name="TextBox 3"/>
          <p:cNvSpPr txBox="1"/>
          <p:nvPr/>
        </p:nvSpPr>
        <p:spPr>
          <a:xfrm>
            <a:off x="844061" y="6001434"/>
            <a:ext cx="8757139" cy="646331"/>
          </a:xfrm>
          <a:prstGeom prst="rect">
            <a:avLst/>
          </a:prstGeom>
          <a:noFill/>
        </p:spPr>
        <p:txBody>
          <a:bodyPr wrap="square" rtlCol="0">
            <a:spAutoFit/>
          </a:bodyPr>
          <a:lstStyle/>
          <a:p>
            <a:pPr marL="438912" indent="-320040">
              <a:buClr>
                <a:srgbClr val="F0AD00"/>
              </a:buClr>
              <a:buSzPct val="80000"/>
            </a:pPr>
            <a:r>
              <a:rPr lang="en-US" sz="1200" dirty="0">
                <a:latin typeface="Arial" panose="020B0604020202020204" pitchFamily="34" charset="0"/>
                <a:ea typeface="ヒラギノ角ゴ Pro W3" charset="-128"/>
                <a:cs typeface="Arial" panose="020B0604020202020204" pitchFamily="34" charset="0"/>
              </a:rPr>
              <a:t>Calhoun, L. G., &amp; </a:t>
            </a:r>
            <a:r>
              <a:rPr lang="en-US" sz="1200" dirty="0" err="1">
                <a:latin typeface="Arial" panose="020B0604020202020204" pitchFamily="34" charset="0"/>
                <a:ea typeface="ヒラギノ角ゴ Pro W3" charset="-128"/>
                <a:cs typeface="Arial" panose="020B0604020202020204" pitchFamily="34" charset="0"/>
              </a:rPr>
              <a:t>Tedeschi</a:t>
            </a:r>
            <a:r>
              <a:rPr lang="en-US" sz="1200" dirty="0">
                <a:latin typeface="Arial" panose="020B0604020202020204" pitchFamily="34" charset="0"/>
                <a:ea typeface="ヒラギノ角ゴ Pro W3" charset="-128"/>
                <a:cs typeface="Arial" panose="020B0604020202020204" pitchFamily="34" charset="0"/>
              </a:rPr>
              <a:t>, R. G. (2013). </a:t>
            </a:r>
            <a:r>
              <a:rPr lang="en-US" sz="1200" i="1" dirty="0">
                <a:latin typeface="Arial" panose="020B0604020202020204" pitchFamily="34" charset="0"/>
                <a:ea typeface="ヒラギノ角ゴ Pro W3" charset="-128"/>
                <a:cs typeface="Arial" panose="020B0604020202020204" pitchFamily="34" charset="0"/>
              </a:rPr>
              <a:t>Posttraumatic growth in clinical practice</a:t>
            </a:r>
            <a:r>
              <a:rPr lang="en-US" sz="1200" dirty="0">
                <a:latin typeface="Arial" panose="020B0604020202020204" pitchFamily="34" charset="0"/>
                <a:ea typeface="ヒラギノ角ゴ Pro W3" charset="-128"/>
                <a:cs typeface="Arial" panose="020B0604020202020204" pitchFamily="34" charset="0"/>
              </a:rPr>
              <a:t>. New York: Routledge.</a:t>
            </a:r>
          </a:p>
          <a:p>
            <a:pPr marL="438912" indent="-320040">
              <a:buClr>
                <a:srgbClr val="F0AD00"/>
              </a:buClr>
              <a:buSzPct val="80000"/>
            </a:pPr>
            <a:r>
              <a:rPr lang="en-US" sz="1200" dirty="0" err="1">
                <a:latin typeface="Arial" panose="020B0604020202020204" pitchFamily="34" charset="0"/>
                <a:ea typeface="ヒラギノ角ゴ Pro W3" charset="-128"/>
                <a:cs typeface="Arial" panose="020B0604020202020204" pitchFamily="34" charset="0"/>
              </a:rPr>
              <a:t>Tedeschi</a:t>
            </a:r>
            <a:r>
              <a:rPr lang="en-US" sz="1200" dirty="0">
                <a:latin typeface="Arial" panose="020B0604020202020204" pitchFamily="34" charset="0"/>
                <a:ea typeface="ヒラギノ角ゴ Pro W3" charset="-128"/>
                <a:cs typeface="Arial" panose="020B0604020202020204" pitchFamily="34" charset="0"/>
              </a:rPr>
              <a:t>, R. G.,  Park, C. L., &amp; Calhoun, L. G. (1998). </a:t>
            </a:r>
            <a:r>
              <a:rPr lang="en-US" sz="1200" i="1" dirty="0">
                <a:latin typeface="Arial" panose="020B0604020202020204" pitchFamily="34" charset="0"/>
                <a:ea typeface="ヒラギノ角ゴ Pro W3" charset="-128"/>
                <a:cs typeface="Arial" panose="020B0604020202020204" pitchFamily="34" charset="0"/>
              </a:rPr>
              <a:t>Posttraumatic growth: Positive changes in the aftermath of crisis</a:t>
            </a:r>
            <a:r>
              <a:rPr lang="en-US" sz="1200" dirty="0">
                <a:latin typeface="Arial" panose="020B0604020202020204" pitchFamily="34" charset="0"/>
                <a:ea typeface="ヒラギノ角ゴ Pro W3" charset="-128"/>
                <a:cs typeface="Arial" panose="020B0604020202020204" pitchFamily="34" charset="0"/>
              </a:rPr>
              <a:t>. New Jersey: Lawrence Erlbaum.</a:t>
            </a:r>
          </a:p>
        </p:txBody>
      </p:sp>
    </p:spTree>
    <p:extLst>
      <p:ext uri="{BB962C8B-B14F-4D97-AF65-F5344CB8AC3E}">
        <p14:creationId xmlns:p14="http://schemas.microsoft.com/office/powerpoint/2010/main" val="6681399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solidFill>
                  <a:schemeClr val="tx1"/>
                </a:solidFill>
                <a:effectLst>
                  <a:outerShdw blurRad="38100" dist="38100" dir="2700000" algn="tl">
                    <a:srgbClr val="000000">
                      <a:alpha val="43137"/>
                    </a:srgbClr>
                  </a:outerShdw>
                </a:effectLst>
                <a:latin typeface="Arial" pitchFamily="34" charset="0"/>
              </a:rPr>
              <a:t>Five Pillars of Well-Being (PERMA)</a:t>
            </a:r>
            <a:br>
              <a:rPr lang="en-US" sz="4000" dirty="0">
                <a:solidFill>
                  <a:schemeClr val="tx1"/>
                </a:solidFill>
                <a:effectLst>
                  <a:outerShdw blurRad="38100" dist="38100" dir="2700000" algn="tl">
                    <a:srgbClr val="000000">
                      <a:alpha val="43137"/>
                    </a:srgbClr>
                  </a:outerShdw>
                </a:effectLst>
                <a:latin typeface="Arial" pitchFamily="34" charset="0"/>
              </a:rPr>
            </a:br>
            <a:r>
              <a:rPr lang="en-US" sz="2800" dirty="0">
                <a:effectLst>
                  <a:outerShdw blurRad="38100" dist="38100" dir="2700000" algn="tl">
                    <a:srgbClr val="000000">
                      <a:alpha val="43137"/>
                    </a:srgbClr>
                  </a:outerShdw>
                </a:effectLst>
              </a:rPr>
              <a:t>(Intentional Activities)</a:t>
            </a:r>
            <a:endParaRPr lang="en-US" sz="4000" dirty="0">
              <a:solidFill>
                <a:schemeClr val="tx1"/>
              </a:solidFill>
              <a:effectLst>
                <a:outerShdw blurRad="38100" dist="38100" dir="2700000" algn="tl">
                  <a:srgbClr val="000000">
                    <a:alpha val="43137"/>
                  </a:srgbClr>
                </a:outerShdw>
              </a:effectLst>
              <a:latin typeface="Arial" pitchFamily="34" charset="0"/>
            </a:endParaRPr>
          </a:p>
        </p:txBody>
      </p:sp>
      <p:sp>
        <p:nvSpPr>
          <p:cNvPr id="547843" name="Rectangle 3"/>
          <p:cNvSpPr>
            <a:spLocks noGrp="1" noChangeArrowheads="1"/>
          </p:cNvSpPr>
          <p:nvPr>
            <p:ph idx="1"/>
          </p:nvPr>
        </p:nvSpPr>
        <p:spPr>
          <a:xfrm>
            <a:off x="839245" y="1556426"/>
            <a:ext cx="10421654" cy="4768174"/>
          </a:xfrm>
          <a:effectLst/>
        </p:spPr>
        <p:txBody>
          <a:bodyPr>
            <a:normAutofit/>
          </a:bodyPr>
          <a:lstStyle/>
          <a:p>
            <a:pPr marL="633222" indent="-514350">
              <a:lnSpc>
                <a:spcPct val="100000"/>
              </a:lnSpc>
              <a:spcBef>
                <a:spcPts val="600"/>
              </a:spcBef>
              <a:buClr>
                <a:schemeClr val="tx1"/>
              </a:buClr>
              <a:buSzPct val="100000"/>
              <a:buFont typeface="+mj-lt"/>
              <a:buAutoNum type="arabicPeriod"/>
            </a:pPr>
            <a:r>
              <a:rPr lang="en-US" sz="2800" b="1" dirty="0">
                <a:solidFill>
                  <a:schemeClr val="tx1"/>
                </a:solidFill>
                <a:effectLst>
                  <a:outerShdw blurRad="38100" dist="38100" dir="2700000" algn="tl">
                    <a:srgbClr val="000000">
                      <a:alpha val="43137"/>
                    </a:srgbClr>
                  </a:outerShdw>
                </a:effectLst>
                <a:cs typeface="Arial" pitchFamily="34" charset="0"/>
              </a:rPr>
              <a:t>P</a:t>
            </a:r>
            <a:r>
              <a:rPr lang="en-US" sz="2800" dirty="0">
                <a:solidFill>
                  <a:schemeClr val="tx1"/>
                </a:solidFill>
                <a:effectLst>
                  <a:outerShdw blurRad="38100" dist="38100" dir="2700000" algn="tl">
                    <a:srgbClr val="000000">
                      <a:alpha val="43137"/>
                    </a:srgbClr>
                  </a:outerShdw>
                </a:effectLst>
                <a:cs typeface="Arial" pitchFamily="34" charset="0"/>
              </a:rPr>
              <a:t>ositive </a:t>
            </a:r>
            <a:r>
              <a:rPr lang="en-US" sz="2800" dirty="0">
                <a:effectLst>
                  <a:outerShdw blurRad="38100" dist="38100" dir="2700000" algn="tl">
                    <a:srgbClr val="000000">
                      <a:alpha val="43137"/>
                    </a:srgbClr>
                  </a:outerShdw>
                </a:effectLst>
                <a:cs typeface="Arial" pitchFamily="34" charset="0"/>
              </a:rPr>
              <a:t>Emotion: </a:t>
            </a:r>
            <a:r>
              <a:rPr lang="en-US" sz="2600" dirty="0">
                <a:effectLst>
                  <a:outerShdw blurRad="38100" dist="38100" dir="2700000" algn="tl">
                    <a:srgbClr val="000000">
                      <a:alpha val="43137"/>
                    </a:srgbClr>
                  </a:outerShdw>
                </a:effectLst>
                <a:cs typeface="Arial" pitchFamily="34" charset="0"/>
              </a:rPr>
              <a:t>Happiness (and lastingly happier); Joy; Life Satisfaction</a:t>
            </a:r>
            <a:endParaRPr lang="en-US" sz="2600" dirty="0">
              <a:solidFill>
                <a:schemeClr val="tx1"/>
              </a:solidFill>
              <a:effectLst>
                <a:outerShdw blurRad="38100" dist="38100" dir="2700000" algn="tl">
                  <a:srgbClr val="000000">
                    <a:alpha val="43137"/>
                  </a:srgbClr>
                </a:outerShdw>
              </a:effectLst>
              <a:cs typeface="Arial" pitchFamily="34" charset="0"/>
            </a:endParaRPr>
          </a:p>
          <a:p>
            <a:pPr marL="633222" indent="-514350">
              <a:lnSpc>
                <a:spcPct val="100000"/>
              </a:lnSpc>
              <a:spcBef>
                <a:spcPts val="600"/>
              </a:spcBef>
              <a:buClr>
                <a:schemeClr val="tx1"/>
              </a:buClr>
              <a:buSzPct val="100000"/>
              <a:buFont typeface="+mj-lt"/>
              <a:buAutoNum type="arabicPeriod"/>
            </a:pPr>
            <a:r>
              <a:rPr lang="en-US" sz="2800" b="1" dirty="0">
                <a:effectLst>
                  <a:outerShdw blurRad="38100" dist="38100" dir="2700000" algn="tl">
                    <a:srgbClr val="000000">
                      <a:alpha val="43137"/>
                    </a:srgbClr>
                  </a:outerShdw>
                </a:effectLst>
                <a:cs typeface="Arial" pitchFamily="34" charset="0"/>
              </a:rPr>
              <a:t>E</a:t>
            </a:r>
            <a:r>
              <a:rPr lang="en-US" sz="2800" dirty="0">
                <a:effectLst>
                  <a:outerShdw blurRad="38100" dist="38100" dir="2700000" algn="tl">
                    <a:srgbClr val="000000">
                      <a:alpha val="43137"/>
                    </a:srgbClr>
                  </a:outerShdw>
                </a:effectLst>
                <a:cs typeface="Arial" pitchFamily="34" charset="0"/>
              </a:rPr>
              <a:t>ngagement:</a:t>
            </a:r>
            <a:r>
              <a:rPr lang="en-US" sz="2600" dirty="0">
                <a:effectLst>
                  <a:outerShdw blurRad="38100" dist="38100" dir="2700000" algn="tl">
                    <a:srgbClr val="000000">
                      <a:alpha val="43137"/>
                    </a:srgbClr>
                  </a:outerShdw>
                </a:effectLst>
                <a:cs typeface="Arial" pitchFamily="34" charset="0"/>
              </a:rPr>
              <a:t> “Being at one” with some absorbing activity (Flow)</a:t>
            </a:r>
          </a:p>
          <a:p>
            <a:pPr marL="633222" indent="-514350">
              <a:lnSpc>
                <a:spcPct val="100000"/>
              </a:lnSpc>
              <a:spcBef>
                <a:spcPts val="600"/>
              </a:spcBef>
              <a:buClr>
                <a:schemeClr val="tx1"/>
              </a:buClr>
              <a:buSzPct val="100000"/>
              <a:buFont typeface="+mj-lt"/>
              <a:buAutoNum type="arabicPeriod"/>
            </a:pPr>
            <a:r>
              <a:rPr lang="en-US" sz="2800" b="1" dirty="0">
                <a:effectLst>
                  <a:outerShdw blurRad="38100" dist="38100" dir="2700000" algn="tl">
                    <a:srgbClr val="000000">
                      <a:alpha val="43137"/>
                    </a:srgbClr>
                  </a:outerShdw>
                </a:effectLst>
                <a:cs typeface="Arial" pitchFamily="34" charset="0"/>
              </a:rPr>
              <a:t>R</a:t>
            </a:r>
            <a:r>
              <a:rPr lang="en-US" sz="2800" dirty="0">
                <a:effectLst>
                  <a:outerShdw blurRad="38100" dist="38100" dir="2700000" algn="tl">
                    <a:srgbClr val="000000">
                      <a:alpha val="43137"/>
                    </a:srgbClr>
                  </a:outerShdw>
                </a:effectLst>
                <a:cs typeface="Arial" pitchFamily="34" charset="0"/>
              </a:rPr>
              <a:t>elationships:</a:t>
            </a:r>
            <a:r>
              <a:rPr lang="en-US" sz="2600" dirty="0">
                <a:effectLst>
                  <a:outerShdw blurRad="38100" dist="38100" dir="2700000" algn="tl">
                    <a:srgbClr val="000000">
                      <a:alpha val="43137"/>
                    </a:srgbClr>
                  </a:outerShdw>
                </a:effectLst>
                <a:cs typeface="Arial" pitchFamily="34" charset="0"/>
              </a:rPr>
              <a:t> Building positive relationships and social connections</a:t>
            </a:r>
            <a:endParaRPr lang="en-US" sz="2600" dirty="0">
              <a:solidFill>
                <a:schemeClr val="tx1"/>
              </a:solidFill>
              <a:effectLst>
                <a:outerShdw blurRad="38100" dist="38100" dir="2700000" algn="tl">
                  <a:srgbClr val="000000">
                    <a:alpha val="43137"/>
                  </a:srgbClr>
                </a:outerShdw>
              </a:effectLst>
              <a:cs typeface="Arial" pitchFamily="34" charset="0"/>
            </a:endParaRPr>
          </a:p>
          <a:p>
            <a:pPr marL="633222" indent="-514350">
              <a:lnSpc>
                <a:spcPct val="100000"/>
              </a:lnSpc>
              <a:spcBef>
                <a:spcPts val="600"/>
              </a:spcBef>
              <a:buClr>
                <a:schemeClr val="tx1"/>
              </a:buClr>
              <a:buSzPct val="100000"/>
              <a:buFont typeface="+mj-lt"/>
              <a:buAutoNum type="arabicPeriod"/>
            </a:pPr>
            <a:r>
              <a:rPr lang="en-US" sz="2800" b="1" dirty="0">
                <a:solidFill>
                  <a:schemeClr val="tx1"/>
                </a:solidFill>
                <a:effectLst>
                  <a:outerShdw blurRad="38100" dist="38100" dir="2700000" algn="tl">
                    <a:srgbClr val="000000">
                      <a:alpha val="43137"/>
                    </a:srgbClr>
                  </a:outerShdw>
                </a:effectLst>
                <a:cs typeface="Arial" pitchFamily="34" charset="0"/>
              </a:rPr>
              <a:t>M</a:t>
            </a:r>
            <a:r>
              <a:rPr lang="en-US" sz="2800" dirty="0">
                <a:solidFill>
                  <a:schemeClr val="tx1"/>
                </a:solidFill>
                <a:effectLst>
                  <a:outerShdw blurRad="38100" dist="38100" dir="2700000" algn="tl">
                    <a:srgbClr val="000000">
                      <a:alpha val="43137"/>
                    </a:srgbClr>
                  </a:outerShdw>
                </a:effectLst>
                <a:cs typeface="Arial" pitchFamily="34" charset="0"/>
              </a:rPr>
              <a:t>eaning</a:t>
            </a:r>
            <a:r>
              <a:rPr lang="en-US" sz="2800" dirty="0">
                <a:effectLst>
                  <a:outerShdw blurRad="38100" dist="38100" dir="2700000" algn="tl">
                    <a:srgbClr val="000000">
                      <a:alpha val="43137"/>
                    </a:srgbClr>
                  </a:outerShdw>
                </a:effectLst>
                <a:cs typeface="Arial" pitchFamily="34" charset="0"/>
              </a:rPr>
              <a:t>:</a:t>
            </a:r>
            <a:r>
              <a:rPr lang="en-US" sz="2600" dirty="0">
                <a:effectLst>
                  <a:outerShdw blurRad="38100" dist="38100" dir="2700000" algn="tl">
                    <a:srgbClr val="000000">
                      <a:alpha val="43137"/>
                    </a:srgbClr>
                  </a:outerShdw>
                </a:effectLst>
                <a:cs typeface="Arial" pitchFamily="34" charset="0"/>
              </a:rPr>
              <a:t> Using what is best inside you to belong to and serve something bigger than you are (the “larger” world and society)</a:t>
            </a:r>
            <a:endParaRPr lang="en-US" sz="2600" dirty="0">
              <a:solidFill>
                <a:schemeClr val="tx1"/>
              </a:solidFill>
              <a:effectLst>
                <a:outerShdw blurRad="38100" dist="38100" dir="2700000" algn="tl">
                  <a:srgbClr val="000000">
                    <a:alpha val="43137"/>
                  </a:srgbClr>
                </a:outerShdw>
              </a:effectLst>
              <a:cs typeface="Arial" pitchFamily="34" charset="0"/>
            </a:endParaRPr>
          </a:p>
          <a:p>
            <a:pPr marL="633222" indent="-514350">
              <a:lnSpc>
                <a:spcPct val="100000"/>
              </a:lnSpc>
              <a:spcBef>
                <a:spcPts val="600"/>
              </a:spcBef>
              <a:buClr>
                <a:schemeClr val="tx1"/>
              </a:buClr>
              <a:buSzPct val="100000"/>
              <a:buFont typeface="+mj-lt"/>
              <a:buAutoNum type="arabicPeriod"/>
            </a:pPr>
            <a:r>
              <a:rPr lang="en-US" sz="2800" b="1" dirty="0">
                <a:solidFill>
                  <a:schemeClr val="tx1"/>
                </a:solidFill>
                <a:effectLst>
                  <a:outerShdw blurRad="38100" dist="38100" dir="2700000" algn="tl">
                    <a:srgbClr val="000000">
                      <a:alpha val="43137"/>
                    </a:srgbClr>
                  </a:outerShdw>
                </a:effectLst>
                <a:cs typeface="Arial" pitchFamily="34" charset="0"/>
              </a:rPr>
              <a:t>A</a:t>
            </a:r>
            <a:r>
              <a:rPr lang="en-US" sz="2800" dirty="0">
                <a:solidFill>
                  <a:schemeClr val="tx1"/>
                </a:solidFill>
                <a:effectLst>
                  <a:outerShdw blurRad="38100" dist="38100" dir="2700000" algn="tl">
                    <a:srgbClr val="000000">
                      <a:alpha val="43137"/>
                    </a:srgbClr>
                  </a:outerShdw>
                </a:effectLst>
                <a:cs typeface="Arial" pitchFamily="34" charset="0"/>
              </a:rPr>
              <a:t>ccomplishments</a:t>
            </a:r>
            <a:r>
              <a:rPr lang="en-US" sz="2800" dirty="0">
                <a:effectLst>
                  <a:outerShdw blurRad="38100" dist="38100" dir="2700000" algn="tl">
                    <a:srgbClr val="000000">
                      <a:alpha val="43137"/>
                    </a:srgbClr>
                  </a:outerShdw>
                </a:effectLst>
                <a:cs typeface="Arial" pitchFamily="34" charset="0"/>
              </a:rPr>
              <a:t>: </a:t>
            </a:r>
            <a:r>
              <a:rPr lang="en-US" sz="2600" dirty="0">
                <a:effectLst>
                  <a:outerShdw blurRad="38100" dist="38100" dir="2700000" algn="tl">
                    <a:srgbClr val="000000">
                      <a:alpha val="43137"/>
                    </a:srgbClr>
                  </a:outerShdw>
                </a:effectLst>
                <a:cs typeface="Arial" pitchFamily="34" charset="0"/>
              </a:rPr>
              <a:t>Achievement, Competence, Mastery, Development of New Skills over life span</a:t>
            </a:r>
          </a:p>
          <a:p>
            <a:pPr marL="633222" indent="-514350">
              <a:lnSpc>
                <a:spcPct val="100000"/>
              </a:lnSpc>
              <a:spcBef>
                <a:spcPts val="600"/>
              </a:spcBef>
              <a:buClr>
                <a:schemeClr val="tx1"/>
              </a:buClr>
              <a:buSzPct val="100000"/>
              <a:buFont typeface="+mj-lt"/>
              <a:buAutoNum type="arabicPeriod"/>
            </a:pPr>
            <a:endParaRPr lang="en-US" sz="2600" dirty="0">
              <a:solidFill>
                <a:schemeClr val="tx1"/>
              </a:solidFill>
              <a:effectLst>
                <a:outerShdw blurRad="38100" dist="38100" dir="2700000" algn="tl">
                  <a:srgbClr val="000000">
                    <a:alpha val="43137"/>
                  </a:srgbClr>
                </a:outerShdw>
              </a:effectLst>
              <a:cs typeface="Arial" pitchFamily="34" charset="0"/>
            </a:endParaRPr>
          </a:p>
        </p:txBody>
      </p:sp>
      <p:sp>
        <p:nvSpPr>
          <p:cNvPr id="2" name="TextBox 1"/>
          <p:cNvSpPr txBox="1"/>
          <p:nvPr/>
        </p:nvSpPr>
        <p:spPr>
          <a:xfrm>
            <a:off x="1105710" y="6016823"/>
            <a:ext cx="998057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Seligman, M. E. P. (2011). </a:t>
            </a:r>
            <a:r>
              <a:rPr kumimoji="0" lang="en-US" sz="14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Flourish: A visionary new understanding of happiness and well-being</a:t>
            </a:r>
            <a:r>
              <a:rPr kumimoji="0" lang="en-US"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New York: The Free Press.</a:t>
            </a:r>
          </a:p>
        </p:txBody>
      </p:sp>
    </p:spTree>
    <p:extLst>
      <p:ext uri="{BB962C8B-B14F-4D97-AF65-F5344CB8AC3E}">
        <p14:creationId xmlns:p14="http://schemas.microsoft.com/office/powerpoint/2010/main" val="28368078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13795" y="121921"/>
            <a:ext cx="10353761" cy="1341120"/>
          </a:xfrm>
        </p:spPr>
        <p:txBody>
          <a:bodyPr>
            <a:normAutofit/>
          </a:bodyPr>
          <a:lstStyle/>
          <a:p>
            <a:pPr>
              <a:defRPr/>
            </a:pPr>
            <a:r>
              <a:rPr lang="en-US" sz="4000" b="0" cap="none" dirty="0">
                <a:effectLst/>
                <a:latin typeface="Arial" panose="020B0604020202020204" pitchFamily="34" charset="0"/>
              </a:rPr>
              <a:t>Examples of Positive Psychology Exercises</a:t>
            </a:r>
            <a:endParaRPr lang="en-US" sz="4000" b="0" cap="none" dirty="0">
              <a:solidFill>
                <a:schemeClr val="tx1"/>
              </a:solidFill>
              <a:effectLst/>
              <a:latin typeface="Arial" panose="020B0604020202020204" pitchFamily="34" charset="0"/>
            </a:endParaRPr>
          </a:p>
        </p:txBody>
      </p:sp>
      <p:sp>
        <p:nvSpPr>
          <p:cNvPr id="547843" name="Rectangle 3"/>
          <p:cNvSpPr>
            <a:spLocks noGrp="1" noChangeArrowheads="1"/>
          </p:cNvSpPr>
          <p:nvPr>
            <p:ph sz="half" idx="1"/>
          </p:nvPr>
        </p:nvSpPr>
        <p:spPr>
          <a:xfrm>
            <a:off x="913795" y="1564641"/>
            <a:ext cx="5106004" cy="5019040"/>
          </a:xfrm>
          <a:effectLst/>
        </p:spPr>
        <p:txBody>
          <a:bodyPr>
            <a:normAutofit/>
          </a:bodyPr>
          <a:lstStyle/>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Positivity Ratio</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Your Way</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Past, Present, and Future</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Future Focus</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Letter to Future Self</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What went well?</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Savoring</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Broaden-and-Build</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Mindset</a:t>
            </a:r>
          </a:p>
          <a:p>
            <a:pPr marL="633222" indent="-514350">
              <a:lnSpc>
                <a:spcPct val="100000"/>
              </a:lnSpc>
              <a:spcBef>
                <a:spcPts val="300"/>
              </a:spcBef>
              <a:buClr>
                <a:schemeClr val="tx1"/>
              </a:buClr>
              <a:buSzPct val="100000"/>
              <a:buFont typeface="+mj-lt"/>
              <a:buAutoNum type="arabicPeriod"/>
            </a:pPr>
            <a:r>
              <a:rPr lang="en-US" sz="2400" dirty="0">
                <a:solidFill>
                  <a:schemeClr val="tx2">
                    <a:lumMod val="90000"/>
                  </a:schemeClr>
                </a:solidFill>
                <a:effectLst/>
                <a:latin typeface="Arial" panose="020B0604020202020204" pitchFamily="34" charset="0"/>
                <a:cs typeface="Arial" panose="020B0604020202020204" pitchFamily="34" charset="0"/>
              </a:rPr>
              <a:t>Language</a:t>
            </a:r>
          </a:p>
        </p:txBody>
      </p:sp>
      <p:sp>
        <p:nvSpPr>
          <p:cNvPr id="2" name="Content Placeholder 1">
            <a:extLst>
              <a:ext uri="{FF2B5EF4-FFF2-40B4-BE49-F238E27FC236}">
                <a16:creationId xmlns:a16="http://schemas.microsoft.com/office/drawing/2014/main" id="{2398F0AF-FBC4-4A3D-A121-E99D64F55BBA}"/>
              </a:ext>
            </a:extLst>
          </p:cNvPr>
          <p:cNvSpPr>
            <a:spLocks noGrp="1"/>
          </p:cNvSpPr>
          <p:nvPr>
            <p:ph sz="half" idx="2"/>
          </p:nvPr>
        </p:nvSpPr>
        <p:spPr>
          <a:xfrm>
            <a:off x="6173403" y="1564641"/>
            <a:ext cx="5094154" cy="4825999"/>
          </a:xfrm>
        </p:spPr>
        <p:txBody>
          <a:bodyPr>
            <a:normAutofit/>
          </a:bodyPr>
          <a:lstStyle/>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Gratitude</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Altruism</a:t>
            </a:r>
          </a:p>
          <a:p>
            <a:pPr marL="633222" indent="-514350">
              <a:lnSpc>
                <a:spcPct val="100000"/>
              </a:lnSpc>
              <a:spcBef>
                <a:spcPts val="300"/>
              </a:spcBef>
              <a:buClr>
                <a:schemeClr val="tx1"/>
              </a:buClr>
              <a:buSzPct val="100000"/>
              <a:buFont typeface="+mj-lt"/>
              <a:buAutoNum type="arabicPeriod" startAt="11"/>
            </a:pPr>
            <a:r>
              <a:rPr lang="en-US" sz="2400" dirty="0">
                <a:solidFill>
                  <a:schemeClr val="tx2">
                    <a:lumMod val="90000"/>
                  </a:schemeClr>
                </a:solidFill>
                <a:effectLst/>
                <a:latin typeface="Arial" panose="020B0604020202020204" pitchFamily="34" charset="0"/>
                <a:cs typeface="Arial" panose="020B0604020202020204" pitchFamily="34" charset="0"/>
              </a:rPr>
              <a:t>Mindfulness</a:t>
            </a:r>
            <a:endParaRPr lang="en-US" sz="2400" dirty="0">
              <a:effectLst/>
              <a:latin typeface="Arial" panose="020B0604020202020204" pitchFamily="34" charset="0"/>
              <a:cs typeface="Arial" panose="020B0604020202020204" pitchFamily="34" charset="0"/>
            </a:endParaRPr>
          </a:p>
          <a:p>
            <a:pPr marL="633222" indent="-514350">
              <a:lnSpc>
                <a:spcPct val="100000"/>
              </a:lnSpc>
              <a:spcBef>
                <a:spcPts val="300"/>
              </a:spcBef>
              <a:buClr>
                <a:schemeClr val="tx1"/>
              </a:buClr>
              <a:buSzPct val="100000"/>
              <a:buFont typeface="+mj-lt"/>
              <a:buAutoNum type="arabicPeriod" startAt="11"/>
            </a:pPr>
            <a:r>
              <a:rPr lang="en-US" sz="2400" dirty="0">
                <a:solidFill>
                  <a:schemeClr val="tx2">
                    <a:lumMod val="90000"/>
                  </a:schemeClr>
                </a:solidFill>
                <a:effectLst/>
                <a:latin typeface="Arial" panose="020B0604020202020204" pitchFamily="34" charset="0"/>
                <a:cs typeface="Arial" panose="020B0604020202020204" pitchFamily="34" charset="0"/>
              </a:rPr>
              <a:t>Volunteering</a:t>
            </a:r>
          </a:p>
          <a:p>
            <a:pPr marL="633222" indent="-514350">
              <a:lnSpc>
                <a:spcPct val="100000"/>
              </a:lnSpc>
              <a:spcBef>
                <a:spcPts val="300"/>
              </a:spcBef>
              <a:buClr>
                <a:schemeClr val="tx1"/>
              </a:buClr>
              <a:buSzPct val="100000"/>
              <a:buFont typeface="+mj-lt"/>
              <a:buAutoNum type="arabicPeriod" startAt="11"/>
            </a:pPr>
            <a:r>
              <a:rPr lang="en-US" sz="2400" dirty="0">
                <a:solidFill>
                  <a:schemeClr val="tx2">
                    <a:lumMod val="90000"/>
                  </a:schemeClr>
                </a:solidFill>
                <a:effectLst/>
                <a:latin typeface="Arial" panose="020B0604020202020204" pitchFamily="34" charset="0"/>
                <a:cs typeface="Arial" panose="020B0604020202020204" pitchFamily="34" charset="0"/>
              </a:rPr>
              <a:t>Character Strengths</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Flow</a:t>
            </a:r>
          </a:p>
          <a:p>
            <a:pPr marL="633222" indent="-514350">
              <a:lnSpc>
                <a:spcPct val="100000"/>
              </a:lnSpc>
              <a:spcBef>
                <a:spcPts val="300"/>
              </a:spcBef>
              <a:buClr>
                <a:schemeClr val="tx1"/>
              </a:buClr>
              <a:buSzPct val="100000"/>
              <a:buFont typeface="+mj-lt"/>
              <a:buAutoNum type="arabicPeriod" startAt="11"/>
            </a:pPr>
            <a:r>
              <a:rPr lang="en-US" sz="2400" dirty="0">
                <a:solidFill>
                  <a:schemeClr val="tx2">
                    <a:lumMod val="90000"/>
                  </a:schemeClr>
                </a:solidFill>
                <a:effectLst/>
                <a:latin typeface="Arial" panose="020B0604020202020204" pitchFamily="34" charset="0"/>
                <a:cs typeface="Arial" panose="020B0604020202020204" pitchFamily="34" charset="0"/>
              </a:rPr>
              <a:t>Finding Purpose and Direction</a:t>
            </a:r>
            <a:endParaRPr lang="en-US" sz="2400" dirty="0">
              <a:effectLst/>
              <a:latin typeface="Arial" panose="020B0604020202020204" pitchFamily="34" charset="0"/>
              <a:cs typeface="Arial" panose="020B0604020202020204" pitchFamily="34" charset="0"/>
            </a:endParaRP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Exercise</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Forgiveness</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Accomplishment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851113"/>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a:t>
            </a:r>
          </a:p>
        </p:txBody>
      </p:sp>
      <p:sp>
        <p:nvSpPr>
          <p:cNvPr id="547843" name="Rectangle 3"/>
          <p:cNvSpPr>
            <a:spLocks noGrp="1" noChangeArrowheads="1"/>
          </p:cNvSpPr>
          <p:nvPr>
            <p:ph idx="1"/>
          </p:nvPr>
        </p:nvSpPr>
        <p:spPr>
          <a:xfrm>
            <a:off x="857250" y="1219200"/>
            <a:ext cx="10344150" cy="4572000"/>
          </a:xfrm>
        </p:spPr>
        <p:txBody>
          <a:bodyPr>
            <a:normAutofit fontScale="92500"/>
          </a:bodyPr>
          <a:lstStyle/>
          <a:p>
            <a:pPr>
              <a:buClrTx/>
              <a:buFont typeface="Arial" pitchFamily="34" charset="0"/>
              <a:buChar char="•"/>
            </a:pPr>
            <a:r>
              <a:rPr lang="en-US" sz="2800" dirty="0">
                <a:latin typeface="Arial" pitchFamily="34" charset="0"/>
                <a:cs typeface="Arial" pitchFamily="34" charset="0"/>
              </a:rPr>
              <a:t>Research shows that extensive discussions of problems and encouragement of </a:t>
            </a:r>
            <a:r>
              <a:rPr lang="en-US" altLang="en-US" sz="2800" dirty="0">
                <a:latin typeface="Arial" pitchFamily="34" charset="0"/>
                <a:cs typeface="Arial" pitchFamily="34" charset="0"/>
              </a:rPr>
              <a:t>‘‘</a:t>
            </a:r>
            <a:r>
              <a:rPr lang="en-US" sz="2800" dirty="0">
                <a:latin typeface="Arial" pitchFamily="34" charset="0"/>
                <a:cs typeface="Arial" pitchFamily="34" charset="0"/>
              </a:rPr>
              <a:t>problem talk,</a:t>
            </a:r>
            <a:r>
              <a:rPr lang="en-US" altLang="en-US" sz="2800" dirty="0">
                <a:latin typeface="Arial" pitchFamily="34" charset="0"/>
                <a:cs typeface="Arial" pitchFamily="34" charset="0"/>
              </a:rPr>
              <a:t>’’</a:t>
            </a:r>
            <a:r>
              <a:rPr lang="en-US" sz="2800" dirty="0">
                <a:latin typeface="Arial" pitchFamily="34" charset="0"/>
                <a:cs typeface="Arial" pitchFamily="34" charset="0"/>
              </a:rPr>
              <a:t> rehashing the details of problems, speculating about problems, and dwelling on negative affect in particular, leads to a signiﬁcant increase in the stress hormone cortisol, which predicts increased depression and anxiety over time. (Byrd-Craven, Geary, Rose, &amp; Ponzi, 2008)</a:t>
            </a:r>
          </a:p>
          <a:p>
            <a:pPr>
              <a:buFont typeface="Arial" pitchFamily="34" charset="0"/>
              <a:buChar char="•"/>
            </a:pPr>
            <a:r>
              <a:rPr lang="en-US" sz="2800" dirty="0">
                <a:latin typeface="Arial" pitchFamily="34" charset="0"/>
                <a:ea typeface="ヒラギノ角ゴ Pro W3" charset="-128"/>
                <a:cs typeface="Arial" pitchFamily="34" charset="0"/>
              </a:rPr>
              <a:t>People who are in a more positive mood are better liked by others and more open to new ideas and experiences. (Fredrickson, 1998)</a:t>
            </a:r>
            <a:endParaRPr lang="en-US" sz="2800" dirty="0">
              <a:latin typeface="Arial" pitchFamily="34" charset="0"/>
              <a:cs typeface="Arial" pitchFamily="34" charset="0"/>
            </a:endParaRPr>
          </a:p>
        </p:txBody>
      </p:sp>
      <p:sp>
        <p:nvSpPr>
          <p:cNvPr id="2" name="TextBox 1"/>
          <p:cNvSpPr txBox="1"/>
          <p:nvPr/>
        </p:nvSpPr>
        <p:spPr>
          <a:xfrm>
            <a:off x="1224280" y="5608320"/>
            <a:ext cx="9220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Byrd-Craven, J., Geary, D. C., Rose, A. J., &amp; Ponzi, D. (2008). Co-ruminating increase stress hormone levels in women.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Hormones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and Behavior</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53, 489–492.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Fredrickson, B. (1998). What good are positive emotions? </a:t>
            </a:r>
            <a:r>
              <a:rPr kumimoji="0" lang="en-US" sz="1200" b="0" i="1"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Review of General Psychology</a:t>
            </a: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 2, 300-319.</a:t>
            </a:r>
          </a:p>
        </p:txBody>
      </p:sp>
    </p:spTree>
    <p:extLst>
      <p:ext uri="{BB962C8B-B14F-4D97-AF65-F5344CB8AC3E}">
        <p14:creationId xmlns:p14="http://schemas.microsoft.com/office/powerpoint/2010/main" val="415546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95400" y="152401"/>
            <a:ext cx="94488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 </a:t>
            </a:r>
            <a:r>
              <a:rPr lang="en-US" sz="2800" dirty="0">
                <a:effectLst/>
                <a:latin typeface="Arial" pitchFamily="34" charset="0"/>
              </a:rPr>
              <a:t>(cont.)</a:t>
            </a:r>
            <a:endParaRPr lang="en-US" sz="3600" dirty="0">
              <a:effectLst/>
              <a:latin typeface="Arial" pitchFamily="34" charset="0"/>
            </a:endParaRPr>
          </a:p>
        </p:txBody>
      </p:sp>
      <p:sp>
        <p:nvSpPr>
          <p:cNvPr id="547843" name="Rectangle 3"/>
          <p:cNvSpPr>
            <a:spLocks noGrp="1" noChangeArrowheads="1"/>
          </p:cNvSpPr>
          <p:nvPr>
            <p:ph idx="1"/>
          </p:nvPr>
        </p:nvSpPr>
        <p:spPr>
          <a:xfrm>
            <a:off x="857250" y="1387476"/>
            <a:ext cx="10344150" cy="4403724"/>
          </a:xfrm>
        </p:spPr>
        <p:txBody>
          <a:bodyPr>
            <a:normAutofit/>
          </a:bodyPr>
          <a:lstStyle/>
          <a:p>
            <a:pPr>
              <a:lnSpc>
                <a:spcPct val="100000"/>
              </a:lnSpc>
              <a:buFont typeface="Arial" pitchFamily="34" charset="0"/>
              <a:buChar char="•"/>
            </a:pPr>
            <a:r>
              <a:rPr lang="en-US" dirty="0">
                <a:effectLst/>
                <a:latin typeface="Arial" pitchFamily="34" charset="0"/>
                <a:cs typeface="Arial" pitchFamily="34" charset="0"/>
              </a:rPr>
              <a:t>Recent studies by the University of Pennsylvania demonstrated a link between language used on social media (i.e., Facebook, Twitter, etc.) and heart disease—expressions of negative emotions such as anger, stress and fatigue in tweets were associated with higher heart disease risk. (</a:t>
            </a:r>
            <a:r>
              <a:rPr lang="da-DK" dirty="0">
                <a:effectLst/>
                <a:latin typeface="Arial" pitchFamily="34" charset="0"/>
                <a:cs typeface="Arial" pitchFamily="34" charset="0"/>
              </a:rPr>
              <a:t>Eichstaedt, et al., 2015a, 2015b)</a:t>
            </a:r>
            <a:endParaRPr lang="en-US" dirty="0">
              <a:effectLst/>
              <a:latin typeface="Arial" pitchFamily="34" charset="0"/>
              <a:cs typeface="Arial" pitchFamily="34" charset="0"/>
            </a:endParaRPr>
          </a:p>
          <a:p>
            <a:pPr>
              <a:lnSpc>
                <a:spcPct val="100000"/>
              </a:lnSpc>
              <a:buFont typeface="Arial" pitchFamily="34" charset="0"/>
              <a:buChar char="•"/>
            </a:pPr>
            <a:r>
              <a:rPr lang="en-US" dirty="0">
                <a:effectLst/>
                <a:latin typeface="Arial" pitchFamily="34" charset="0"/>
                <a:cs typeface="Arial" pitchFamily="34" charset="0"/>
              </a:rPr>
              <a:t>The same researchers also found that positive emotions like excitement and optimism were associated with lower risk of heart disease. (</a:t>
            </a:r>
            <a:r>
              <a:rPr lang="da-DK" dirty="0">
                <a:effectLst/>
                <a:latin typeface="Arial" pitchFamily="34" charset="0"/>
                <a:cs typeface="Arial" pitchFamily="34" charset="0"/>
              </a:rPr>
              <a:t>Eichstaedt, et al., 2015a, 2015b)</a:t>
            </a:r>
          </a:p>
          <a:p>
            <a:pPr>
              <a:lnSpc>
                <a:spcPct val="100000"/>
              </a:lnSpc>
              <a:buFont typeface="Arial" pitchFamily="34" charset="0"/>
              <a:buChar char="•"/>
            </a:pPr>
            <a:r>
              <a:rPr lang="en-US" dirty="0">
                <a:effectLst/>
                <a:latin typeface="Arial" pitchFamily="34" charset="0"/>
                <a:cs typeface="Arial" pitchFamily="34" charset="0"/>
              </a:rPr>
              <a:t>Ireland, Schwartz, Chen, Ungar, and </a:t>
            </a:r>
            <a:r>
              <a:rPr lang="en-US" dirty="0" err="1">
                <a:effectLst/>
                <a:latin typeface="Arial" pitchFamily="34" charset="0"/>
                <a:cs typeface="Arial" pitchFamily="34" charset="0"/>
              </a:rPr>
              <a:t>Albarracin</a:t>
            </a:r>
            <a:r>
              <a:rPr lang="en-US" dirty="0">
                <a:effectLst/>
                <a:latin typeface="Arial" pitchFamily="34" charset="0"/>
                <a:cs typeface="Arial" pitchFamily="34" charset="0"/>
              </a:rPr>
              <a:t> (2015) studied HIV prevalence and learned that sexually transmitted infection rates and references to risky behavior on Twitter were associated with higher HIV prevalence in all counties except those with high rates of future orientation. </a:t>
            </a:r>
          </a:p>
        </p:txBody>
      </p:sp>
      <p:sp>
        <p:nvSpPr>
          <p:cNvPr id="2" name="TextBox 1"/>
          <p:cNvSpPr txBox="1"/>
          <p:nvPr/>
        </p:nvSpPr>
        <p:spPr>
          <a:xfrm>
            <a:off x="990600" y="5084709"/>
            <a:ext cx="102108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L., Park, G.,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R., Merchant, R. M., Jha,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&amp; Seligman, M. E. P. (2015a). Psychological language on Twitter predicts county-level heart disease mortality.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 Vol 26</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 159-169.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 L.,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L., Merchant, R.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M.,Jha</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E. E., Ungar, L. H., &amp; Seligman, M. E. P. (2015b). Psychological language on Twitter predicts county-level heart disease mortality.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Science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Ireland, M. E., Schwartz, H. A., Chen, Q., Ungar, L. H., &amp;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Albarracin</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(2015). Future-oriented tweets predict lower county-level HIV prevalence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the United States.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Psychology, 34</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1252-1260.</a:t>
            </a:r>
          </a:p>
        </p:txBody>
      </p:sp>
    </p:spTree>
    <p:extLst>
      <p:ext uri="{BB962C8B-B14F-4D97-AF65-F5344CB8AC3E}">
        <p14:creationId xmlns:p14="http://schemas.microsoft.com/office/powerpoint/2010/main" val="3459567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52100</TotalTime>
  <Words>3047</Words>
  <Application>Microsoft Office PowerPoint</Application>
  <PresentationFormat>Widescreen</PresentationFormat>
  <Paragraphs>370</Paragraphs>
  <Slides>42</Slides>
  <Notes>34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42</vt:i4>
      </vt:variant>
    </vt:vector>
  </HeadingPairs>
  <TitlesOfParts>
    <vt:vector size="58" baseType="lpstr">
      <vt:lpstr>ＭＳ Ｐゴシック</vt:lpstr>
      <vt:lpstr>ＭＳ Ｐゴシック</vt:lpstr>
      <vt:lpstr>Arial</vt:lpstr>
      <vt:lpstr>Bookman Old Style</vt:lpstr>
      <vt:lpstr>Calibri</vt:lpstr>
      <vt:lpstr>Corbel</vt:lpstr>
      <vt:lpstr>Monotype Sorts</vt:lpstr>
      <vt:lpstr>Rockwell</vt:lpstr>
      <vt:lpstr>Tahoma</vt:lpstr>
      <vt:lpstr>Times New Roman</vt:lpstr>
      <vt:lpstr>Wingdings</vt:lpstr>
      <vt:lpstr>Wingdings 2</vt:lpstr>
      <vt:lpstr>Wingdings 3</vt:lpstr>
      <vt:lpstr>ヒラギノ角ゴ Pro W3</vt:lpstr>
      <vt:lpstr>Damask</vt:lpstr>
      <vt:lpstr>Module</vt:lpstr>
      <vt:lpstr>PowerPoint Presentation</vt:lpstr>
      <vt:lpstr>PowerPoint Presentation</vt:lpstr>
      <vt:lpstr>Post-Traumatic Growth</vt:lpstr>
      <vt:lpstr>Post-Traumatic Growth (cont.)</vt:lpstr>
      <vt:lpstr>Post-Traumatic Growth (cont.)</vt:lpstr>
      <vt:lpstr>Five Pillars of Well-Being (PERMA) (Intentional Activities)</vt:lpstr>
      <vt:lpstr>Examples of Positive Psychology Exercises</vt:lpstr>
      <vt:lpstr>Language: The Costs of Negativity</vt:lpstr>
      <vt:lpstr>Language: The Costs of Negativity (cont.)</vt:lpstr>
      <vt:lpstr>PowerPoint Presentation</vt:lpstr>
      <vt:lpstr>Mindfulness Exercises</vt:lpstr>
      <vt:lpstr>Volunteering</vt:lpstr>
      <vt:lpstr>VIA Signature Strengths</vt:lpstr>
      <vt:lpstr>PowerPoint Presentation</vt:lpstr>
      <vt:lpstr>Character Strengths and Posttraumatic Growth</vt:lpstr>
      <vt:lpstr>Character Strengths and Common Concerns</vt:lpstr>
      <vt:lpstr>Finding Life Purpose or Direction</vt:lpstr>
      <vt:lpstr>Measuring Well-Being</vt:lpstr>
      <vt:lpstr>PowerPoint Presentation</vt:lpstr>
      <vt:lpstr>Pushing the Envelope</vt:lpstr>
      <vt:lpstr>Pushing the Envelope (cont.)</vt:lpstr>
      <vt:lpstr>Pushing the Envelope (cont.)</vt:lpstr>
      <vt:lpstr>Pushing the Envelope (cont.)</vt:lpstr>
      <vt:lpstr>EMDR as a Trauma Treatment</vt:lpstr>
      <vt:lpstr>EMDR as a Trauma Treatment (cont.)</vt:lpstr>
      <vt:lpstr>Components of the Model</vt:lpstr>
      <vt:lpstr>PowerPoint Presentation</vt:lpstr>
      <vt:lpstr>Additional Neurobiological Strategies</vt:lpstr>
      <vt:lpstr>Thought Field Therapy (TFT)</vt:lpstr>
      <vt:lpstr>Emotional Freedom Techniques (EFT)</vt:lpstr>
      <vt:lpstr>Clinical Hypnosis</vt:lpstr>
      <vt:lpstr>Is Hypnosis a Therapy?  There are good arguments to both yes and no. My view is that hypnosis is a tool, an experiential vehicle for stimulating new, therapeutic associations in the client.</vt:lpstr>
      <vt:lpstr>What Does Hypnosis Do?  It amplifies and/or de-amplifies specific elements of experience. It generates associations and dissociations.</vt:lpstr>
      <vt:lpstr>Think in these terms: What frame of mind does someone need to be in in order to achieve the goal?  Hypnosis is about building frames of mind.</vt:lpstr>
      <vt:lpstr>The Salient Question…  Is not, “Does hypnosis cure problem X?” Rather, “If one applies therapy approach Y without hypnosis and applies therapy approach Y with hypnosis, will the addition of hypnosis to the process likely enhance the treatment outcome?”  The evidence suggest the answer is yes.</vt:lpstr>
      <vt:lpstr>General Ways to Use Hypnosis</vt:lpstr>
      <vt:lpstr>Indication – Contraindication</vt:lpstr>
      <vt:lpstr>Language and Focus</vt:lpstr>
      <vt:lpstr>Symptomatic and Healing Trances</vt:lpstr>
      <vt:lpstr>Induction Techniques by Age</vt:lpstr>
      <vt:lpstr>Problems to Solutions</vt:lpstr>
      <vt:lpstr>Problems to Solutions: Intervention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862</cp:revision>
  <cp:lastPrinted>2015-09-24T03:34:18Z</cp:lastPrinted>
  <dcterms:created xsi:type="dcterms:W3CDTF">2013-08-22T00:53:06Z</dcterms:created>
  <dcterms:modified xsi:type="dcterms:W3CDTF">2018-11-29T16:31:19Z</dcterms:modified>
</cp:coreProperties>
</file>