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2" r:id="rId1"/>
    <p:sldMasterId id="2147484082" r:id="rId2"/>
  </p:sldMasterIdLst>
  <p:notesMasterIdLst>
    <p:notesMasterId r:id="rId87"/>
  </p:notesMasterIdLst>
  <p:sldIdLst>
    <p:sldId id="1391" r:id="rId3"/>
    <p:sldId id="443" r:id="rId4"/>
    <p:sldId id="1233" r:id="rId5"/>
    <p:sldId id="1234" r:id="rId6"/>
    <p:sldId id="1367" r:id="rId7"/>
    <p:sldId id="1400" r:id="rId8"/>
    <p:sldId id="1180" r:id="rId9"/>
    <p:sldId id="1376" r:id="rId10"/>
    <p:sldId id="1049" r:id="rId11"/>
    <p:sldId id="1181" r:id="rId12"/>
    <p:sldId id="1182" r:id="rId13"/>
    <p:sldId id="1190" r:id="rId14"/>
    <p:sldId id="1050" r:id="rId15"/>
    <p:sldId id="1051" r:id="rId16"/>
    <p:sldId id="1065" r:id="rId17"/>
    <p:sldId id="1066" r:id="rId18"/>
    <p:sldId id="1127" r:id="rId19"/>
    <p:sldId id="1378" r:id="rId20"/>
    <p:sldId id="1239" r:id="rId21"/>
    <p:sldId id="1372" r:id="rId22"/>
    <p:sldId id="1241" r:id="rId23"/>
    <p:sldId id="1120" r:id="rId24"/>
    <p:sldId id="1121" r:id="rId25"/>
    <p:sldId id="1422" r:id="rId26"/>
    <p:sldId id="1122" r:id="rId27"/>
    <p:sldId id="1423" r:id="rId28"/>
    <p:sldId id="1124" r:id="rId29"/>
    <p:sldId id="1424" r:id="rId30"/>
    <p:sldId id="1377" r:id="rId31"/>
    <p:sldId id="1370" r:id="rId32"/>
    <p:sldId id="1374" r:id="rId33"/>
    <p:sldId id="1380" r:id="rId34"/>
    <p:sldId id="1186" r:id="rId35"/>
    <p:sldId id="1183" r:id="rId36"/>
    <p:sldId id="1129" r:id="rId37"/>
    <p:sldId id="1154" r:id="rId38"/>
    <p:sldId id="1393" r:id="rId39"/>
    <p:sldId id="1392" r:id="rId40"/>
    <p:sldId id="1158" r:id="rId41"/>
    <p:sldId id="1394" r:id="rId42"/>
    <p:sldId id="1155" r:id="rId43"/>
    <p:sldId id="1156" r:id="rId44"/>
    <p:sldId id="1157" r:id="rId45"/>
    <p:sldId id="1401" r:id="rId46"/>
    <p:sldId id="1259" r:id="rId47"/>
    <p:sldId id="1131" r:id="rId48"/>
    <p:sldId id="1189" r:id="rId49"/>
    <p:sldId id="1396" r:id="rId50"/>
    <p:sldId id="1397" r:id="rId51"/>
    <p:sldId id="1402" r:id="rId52"/>
    <p:sldId id="1221" r:id="rId53"/>
    <p:sldId id="1386" r:id="rId54"/>
    <p:sldId id="1403" r:id="rId55"/>
    <p:sldId id="1404" r:id="rId56"/>
    <p:sldId id="1132" r:id="rId57"/>
    <p:sldId id="1133" r:id="rId58"/>
    <p:sldId id="1232" r:id="rId59"/>
    <p:sldId id="1389" r:id="rId60"/>
    <p:sldId id="1390" r:id="rId61"/>
    <p:sldId id="1206" r:id="rId62"/>
    <p:sldId id="1207" r:id="rId63"/>
    <p:sldId id="1208" r:id="rId64"/>
    <p:sldId id="1209" r:id="rId65"/>
    <p:sldId id="1199" r:id="rId66"/>
    <p:sldId id="1164" r:id="rId67"/>
    <p:sldId id="1405" r:id="rId68"/>
    <p:sldId id="1406" r:id="rId69"/>
    <p:sldId id="1407" r:id="rId70"/>
    <p:sldId id="1408" r:id="rId71"/>
    <p:sldId id="1409" r:id="rId72"/>
    <p:sldId id="1410" r:id="rId73"/>
    <p:sldId id="1411" r:id="rId74"/>
    <p:sldId id="1412" r:id="rId75"/>
    <p:sldId id="1413" r:id="rId76"/>
    <p:sldId id="1414" r:id="rId77"/>
    <p:sldId id="1415" r:id="rId78"/>
    <p:sldId id="1395" r:id="rId79"/>
    <p:sldId id="1263" r:id="rId80"/>
    <p:sldId id="1416" r:id="rId81"/>
    <p:sldId id="1417" r:id="rId82"/>
    <p:sldId id="1418" r:id="rId83"/>
    <p:sldId id="1419" r:id="rId84"/>
    <p:sldId id="1420" r:id="rId85"/>
    <p:sldId id="1421"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BF"/>
    <a:srgbClr val="009999"/>
    <a:srgbClr val="FF3300"/>
    <a:srgbClr val="F8EBD8"/>
    <a:srgbClr val="4AB3A4"/>
    <a:srgbClr val="00CC99"/>
    <a:srgbClr val="6699FF"/>
    <a:srgbClr val="333399"/>
    <a:srgbClr val="00002E"/>
    <a:srgbClr val="000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4660" autoAdjust="0"/>
  </p:normalViewPr>
  <p:slideViewPr>
    <p:cSldViewPr snapToGrid="0">
      <p:cViewPr varScale="1">
        <p:scale>
          <a:sx n="66" d="100"/>
          <a:sy n="66" d="100"/>
        </p:scale>
        <p:origin x="72"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1" d="100"/>
          <a:sy n="71" d="100"/>
        </p:scale>
        <p:origin x="3029"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87DBA-9E51-465C-B014-961218EBFC34}" type="doc">
      <dgm:prSet loTypeId="urn:microsoft.com/office/officeart/2016/7/layout/BasicLinearProcessNumbered" loCatId="process" qsTypeId="urn:microsoft.com/office/officeart/2005/8/quickstyle/simple2" qsCatId="simple" csTypeId="urn:microsoft.com/office/officeart/2005/8/colors/colorful1" csCatId="colorful"/>
      <dgm:spPr/>
      <dgm:t>
        <a:bodyPr/>
        <a:lstStyle/>
        <a:p>
          <a:endParaRPr lang="en-US"/>
        </a:p>
      </dgm:t>
    </dgm:pt>
    <dgm:pt modelId="{48874CD7-F115-4395-BCC5-B58BD35E82CE}">
      <dgm:prSet/>
      <dgm:spPr/>
      <dgm:t>
        <a:bodyPr/>
        <a:lstStyle/>
        <a:p>
          <a:r>
            <a:rPr lang="en-US" baseline="0" dirty="0">
              <a:latin typeface="Arial" panose="020B0604020202020204" pitchFamily="34" charset="0"/>
              <a:cs typeface="Arial" panose="020B0604020202020204" pitchFamily="34" charset="0"/>
            </a:rPr>
            <a:t>Evidence-Based Practice (EBP)</a:t>
          </a:r>
          <a:endParaRPr lang="en-US" dirty="0">
            <a:latin typeface="Arial" panose="020B0604020202020204" pitchFamily="34" charset="0"/>
            <a:cs typeface="Arial" panose="020B0604020202020204" pitchFamily="34" charset="0"/>
          </a:endParaRPr>
        </a:p>
      </dgm:t>
    </dgm:pt>
    <dgm:pt modelId="{67F53DB5-6F1C-40CA-AEEF-9E3E652FF29C}" type="parTrans" cxnId="{458004B1-AB46-4626-BEE3-5AB794680E59}">
      <dgm:prSet/>
      <dgm:spPr/>
      <dgm:t>
        <a:bodyPr/>
        <a:lstStyle/>
        <a:p>
          <a:endParaRPr lang="en-US"/>
        </a:p>
      </dgm:t>
    </dgm:pt>
    <dgm:pt modelId="{20B56D74-1A6D-4D64-8563-33EEEB0FD5BF}" type="sibTrans" cxnId="{458004B1-AB46-4626-BEE3-5AB794680E59}">
      <dgm:prSet phldrT="1" phldr="0"/>
      <dgm:spPr/>
      <dgm:t>
        <a:bodyPr/>
        <a:lstStyle/>
        <a:p>
          <a:r>
            <a:rPr lang="en-US"/>
            <a:t>1</a:t>
          </a:r>
        </a:p>
      </dgm:t>
    </dgm:pt>
    <dgm:pt modelId="{12F91A96-3938-4C52-9580-7437450E8108}">
      <dgm:prSet/>
      <dgm:spPr/>
      <dgm:t>
        <a:bodyPr/>
        <a:lstStyle/>
        <a:p>
          <a:r>
            <a:rPr lang="en-US" baseline="0" dirty="0">
              <a:latin typeface="Arial" panose="020B0604020202020204" pitchFamily="34" charset="0"/>
              <a:cs typeface="Arial" panose="020B0604020202020204" pitchFamily="34" charset="0"/>
            </a:rPr>
            <a:t>Routine Outcome Management (ROM)</a:t>
          </a:r>
          <a:endParaRPr lang="en-US" dirty="0">
            <a:latin typeface="Arial" panose="020B0604020202020204" pitchFamily="34" charset="0"/>
            <a:cs typeface="Arial" panose="020B0604020202020204" pitchFamily="34" charset="0"/>
          </a:endParaRPr>
        </a:p>
      </dgm:t>
    </dgm:pt>
    <dgm:pt modelId="{79F304B0-6050-4F88-9B44-B6FA55B4E494}" type="parTrans" cxnId="{0B27D2E5-AD0E-49BD-9E4F-E30C0EEF9C73}">
      <dgm:prSet/>
      <dgm:spPr/>
      <dgm:t>
        <a:bodyPr/>
        <a:lstStyle/>
        <a:p>
          <a:endParaRPr lang="en-US"/>
        </a:p>
      </dgm:t>
    </dgm:pt>
    <dgm:pt modelId="{3439F495-7C2F-4F58-A603-F13F42D24D79}" type="sibTrans" cxnId="{0B27D2E5-AD0E-49BD-9E4F-E30C0EEF9C73}">
      <dgm:prSet phldrT="2" phldr="0"/>
      <dgm:spPr/>
      <dgm:t>
        <a:bodyPr/>
        <a:lstStyle/>
        <a:p>
          <a:r>
            <a:rPr lang="en-US"/>
            <a:t>2</a:t>
          </a:r>
        </a:p>
      </dgm:t>
    </dgm:pt>
    <dgm:pt modelId="{09B4323D-B55A-4E42-8BD8-B8D82C205AE0}">
      <dgm:prSet/>
      <dgm:spPr/>
      <dgm:t>
        <a:bodyPr/>
        <a:lstStyle/>
        <a:p>
          <a:r>
            <a:rPr lang="en-US" baseline="0" dirty="0">
              <a:latin typeface="Arial" panose="020B0604020202020204" pitchFamily="34" charset="0"/>
              <a:cs typeface="Arial" panose="020B0604020202020204" pitchFamily="34" charset="0"/>
            </a:rPr>
            <a:t>Four Strategies to Improve Effectiveness (and Outcomes)</a:t>
          </a:r>
          <a:endParaRPr lang="en-US" dirty="0">
            <a:latin typeface="Arial" panose="020B0604020202020204" pitchFamily="34" charset="0"/>
            <a:cs typeface="Arial" panose="020B0604020202020204" pitchFamily="34" charset="0"/>
          </a:endParaRPr>
        </a:p>
      </dgm:t>
    </dgm:pt>
    <dgm:pt modelId="{6DC283AD-B53E-43CB-A740-568232D730A9}" type="parTrans" cxnId="{8707E47D-3152-4775-8C7C-FA006A87D510}">
      <dgm:prSet/>
      <dgm:spPr/>
      <dgm:t>
        <a:bodyPr/>
        <a:lstStyle/>
        <a:p>
          <a:endParaRPr lang="en-US"/>
        </a:p>
      </dgm:t>
    </dgm:pt>
    <dgm:pt modelId="{E94204B2-98AE-476D-A255-8BFD6D1CB5D5}" type="sibTrans" cxnId="{8707E47D-3152-4775-8C7C-FA006A87D510}">
      <dgm:prSet phldrT="3" phldr="0"/>
      <dgm:spPr/>
      <dgm:t>
        <a:bodyPr/>
        <a:lstStyle/>
        <a:p>
          <a:r>
            <a:rPr lang="en-US"/>
            <a:t>3</a:t>
          </a:r>
        </a:p>
      </dgm:t>
    </dgm:pt>
    <dgm:pt modelId="{3F3C56C7-E39A-436B-8CE2-3E6CDCF7124F}" type="pres">
      <dgm:prSet presAssocID="{52087DBA-9E51-465C-B014-961218EBFC34}" presName="Name0" presStyleCnt="0">
        <dgm:presLayoutVars>
          <dgm:animLvl val="lvl"/>
          <dgm:resizeHandles val="exact"/>
        </dgm:presLayoutVars>
      </dgm:prSet>
      <dgm:spPr/>
    </dgm:pt>
    <dgm:pt modelId="{222D6328-2F06-42F5-B92A-A562E87B3673}" type="pres">
      <dgm:prSet presAssocID="{48874CD7-F115-4395-BCC5-B58BD35E82CE}" presName="compositeNode" presStyleCnt="0">
        <dgm:presLayoutVars>
          <dgm:bulletEnabled val="1"/>
        </dgm:presLayoutVars>
      </dgm:prSet>
      <dgm:spPr/>
    </dgm:pt>
    <dgm:pt modelId="{55D4D507-08A1-4B17-B718-E3E060DD4090}" type="pres">
      <dgm:prSet presAssocID="{48874CD7-F115-4395-BCC5-B58BD35E82CE}" presName="bgRect" presStyleLbl="bgAccFollowNode1" presStyleIdx="0" presStyleCnt="3"/>
      <dgm:spPr/>
    </dgm:pt>
    <dgm:pt modelId="{F9F5391F-E269-4930-ABB3-E0F2A5C17E3E}" type="pres">
      <dgm:prSet presAssocID="{20B56D74-1A6D-4D64-8563-33EEEB0FD5BF}" presName="sibTransNodeCircle" presStyleLbl="alignNode1" presStyleIdx="0" presStyleCnt="6">
        <dgm:presLayoutVars>
          <dgm:chMax val="0"/>
          <dgm:bulletEnabled/>
        </dgm:presLayoutVars>
      </dgm:prSet>
      <dgm:spPr/>
    </dgm:pt>
    <dgm:pt modelId="{340CFF41-52FD-47D5-ADEC-FEAB19D51080}" type="pres">
      <dgm:prSet presAssocID="{48874CD7-F115-4395-BCC5-B58BD35E82CE}" presName="bottomLine" presStyleLbl="alignNode1" presStyleIdx="1" presStyleCnt="6">
        <dgm:presLayoutVars/>
      </dgm:prSet>
      <dgm:spPr/>
    </dgm:pt>
    <dgm:pt modelId="{EA1106B0-B30F-411C-86BB-5A8CE84C4ED4}" type="pres">
      <dgm:prSet presAssocID="{48874CD7-F115-4395-BCC5-B58BD35E82CE}" presName="nodeText" presStyleLbl="bgAccFollowNode1" presStyleIdx="0" presStyleCnt="3">
        <dgm:presLayoutVars>
          <dgm:bulletEnabled val="1"/>
        </dgm:presLayoutVars>
      </dgm:prSet>
      <dgm:spPr/>
    </dgm:pt>
    <dgm:pt modelId="{11409AC1-56B8-407C-A2D5-4CD0F206A1DF}" type="pres">
      <dgm:prSet presAssocID="{20B56D74-1A6D-4D64-8563-33EEEB0FD5BF}" presName="sibTrans" presStyleCnt="0"/>
      <dgm:spPr/>
    </dgm:pt>
    <dgm:pt modelId="{498CEA6F-40C2-4CC5-A5C4-394A43738189}" type="pres">
      <dgm:prSet presAssocID="{12F91A96-3938-4C52-9580-7437450E8108}" presName="compositeNode" presStyleCnt="0">
        <dgm:presLayoutVars>
          <dgm:bulletEnabled val="1"/>
        </dgm:presLayoutVars>
      </dgm:prSet>
      <dgm:spPr/>
    </dgm:pt>
    <dgm:pt modelId="{6B59C189-BC74-4805-9CA0-31648BAC87CE}" type="pres">
      <dgm:prSet presAssocID="{12F91A96-3938-4C52-9580-7437450E8108}" presName="bgRect" presStyleLbl="bgAccFollowNode1" presStyleIdx="1" presStyleCnt="3"/>
      <dgm:spPr/>
    </dgm:pt>
    <dgm:pt modelId="{583F2E7B-A765-448D-8F2C-CB55178F201F}" type="pres">
      <dgm:prSet presAssocID="{3439F495-7C2F-4F58-A603-F13F42D24D79}" presName="sibTransNodeCircle" presStyleLbl="alignNode1" presStyleIdx="2" presStyleCnt="6">
        <dgm:presLayoutVars>
          <dgm:chMax val="0"/>
          <dgm:bulletEnabled/>
        </dgm:presLayoutVars>
      </dgm:prSet>
      <dgm:spPr/>
    </dgm:pt>
    <dgm:pt modelId="{BBE5A635-39FD-481A-9342-41FB36E721C4}" type="pres">
      <dgm:prSet presAssocID="{12F91A96-3938-4C52-9580-7437450E8108}" presName="bottomLine" presStyleLbl="alignNode1" presStyleIdx="3" presStyleCnt="6">
        <dgm:presLayoutVars/>
      </dgm:prSet>
      <dgm:spPr/>
    </dgm:pt>
    <dgm:pt modelId="{FE761A9A-335D-4F0F-A19E-666575BBA7D0}" type="pres">
      <dgm:prSet presAssocID="{12F91A96-3938-4C52-9580-7437450E8108}" presName="nodeText" presStyleLbl="bgAccFollowNode1" presStyleIdx="1" presStyleCnt="3">
        <dgm:presLayoutVars>
          <dgm:bulletEnabled val="1"/>
        </dgm:presLayoutVars>
      </dgm:prSet>
      <dgm:spPr/>
    </dgm:pt>
    <dgm:pt modelId="{721F97D0-2C20-403F-AEFE-EF9BEBB2EA8A}" type="pres">
      <dgm:prSet presAssocID="{3439F495-7C2F-4F58-A603-F13F42D24D79}" presName="sibTrans" presStyleCnt="0"/>
      <dgm:spPr/>
    </dgm:pt>
    <dgm:pt modelId="{311C62BB-AB40-4E9D-A85E-7D989A0B892C}" type="pres">
      <dgm:prSet presAssocID="{09B4323D-B55A-4E42-8BD8-B8D82C205AE0}" presName="compositeNode" presStyleCnt="0">
        <dgm:presLayoutVars>
          <dgm:bulletEnabled val="1"/>
        </dgm:presLayoutVars>
      </dgm:prSet>
      <dgm:spPr/>
    </dgm:pt>
    <dgm:pt modelId="{C10CF12E-C118-44CE-B414-A01B1FE75A7B}" type="pres">
      <dgm:prSet presAssocID="{09B4323D-B55A-4E42-8BD8-B8D82C205AE0}" presName="bgRect" presStyleLbl="bgAccFollowNode1" presStyleIdx="2" presStyleCnt="3"/>
      <dgm:spPr/>
    </dgm:pt>
    <dgm:pt modelId="{3C729437-B0EE-4A91-935A-0A782328A90D}" type="pres">
      <dgm:prSet presAssocID="{E94204B2-98AE-476D-A255-8BFD6D1CB5D5}" presName="sibTransNodeCircle" presStyleLbl="alignNode1" presStyleIdx="4" presStyleCnt="6">
        <dgm:presLayoutVars>
          <dgm:chMax val="0"/>
          <dgm:bulletEnabled/>
        </dgm:presLayoutVars>
      </dgm:prSet>
      <dgm:spPr/>
    </dgm:pt>
    <dgm:pt modelId="{6ED50AAE-0D66-4A0A-881F-4CFFD9E56EE5}" type="pres">
      <dgm:prSet presAssocID="{09B4323D-B55A-4E42-8BD8-B8D82C205AE0}" presName="bottomLine" presStyleLbl="alignNode1" presStyleIdx="5" presStyleCnt="6">
        <dgm:presLayoutVars/>
      </dgm:prSet>
      <dgm:spPr/>
    </dgm:pt>
    <dgm:pt modelId="{DE0DAEC5-A9BC-4961-ADDA-89BB94F7E69C}" type="pres">
      <dgm:prSet presAssocID="{09B4323D-B55A-4E42-8BD8-B8D82C205AE0}" presName="nodeText" presStyleLbl="bgAccFollowNode1" presStyleIdx="2" presStyleCnt="3">
        <dgm:presLayoutVars>
          <dgm:bulletEnabled val="1"/>
        </dgm:presLayoutVars>
      </dgm:prSet>
      <dgm:spPr/>
    </dgm:pt>
  </dgm:ptLst>
  <dgm:cxnLst>
    <dgm:cxn modelId="{AF5C541B-89AE-4C28-86C8-2E41BB55D1D7}" type="presOf" srcId="{12F91A96-3938-4C52-9580-7437450E8108}" destId="{6B59C189-BC74-4805-9CA0-31648BAC87CE}" srcOrd="0" destOrd="0" presId="urn:microsoft.com/office/officeart/2016/7/layout/BasicLinearProcessNumbered"/>
    <dgm:cxn modelId="{DE6A2460-82AC-4093-A382-94540B79914D}" type="presOf" srcId="{48874CD7-F115-4395-BCC5-B58BD35E82CE}" destId="{55D4D507-08A1-4B17-B718-E3E060DD4090}" srcOrd="0" destOrd="0" presId="urn:microsoft.com/office/officeart/2016/7/layout/BasicLinearProcessNumbered"/>
    <dgm:cxn modelId="{34210D43-AC0C-44E8-AD9F-F9EEAD233904}" type="presOf" srcId="{09B4323D-B55A-4E42-8BD8-B8D82C205AE0}" destId="{DE0DAEC5-A9BC-4961-ADDA-89BB94F7E69C}" srcOrd="1" destOrd="0" presId="urn:microsoft.com/office/officeart/2016/7/layout/BasicLinearProcessNumbered"/>
    <dgm:cxn modelId="{310B0971-A002-4838-AB70-C3727B4CD0E8}" type="presOf" srcId="{52087DBA-9E51-465C-B014-961218EBFC34}" destId="{3F3C56C7-E39A-436B-8CE2-3E6CDCF7124F}" srcOrd="0" destOrd="0" presId="urn:microsoft.com/office/officeart/2016/7/layout/BasicLinearProcessNumbered"/>
    <dgm:cxn modelId="{8707E47D-3152-4775-8C7C-FA006A87D510}" srcId="{52087DBA-9E51-465C-B014-961218EBFC34}" destId="{09B4323D-B55A-4E42-8BD8-B8D82C205AE0}" srcOrd="2" destOrd="0" parTransId="{6DC283AD-B53E-43CB-A740-568232D730A9}" sibTransId="{E94204B2-98AE-476D-A255-8BFD6D1CB5D5}"/>
    <dgm:cxn modelId="{20178E89-4021-4A69-A173-52C72223E857}" type="presOf" srcId="{3439F495-7C2F-4F58-A603-F13F42D24D79}" destId="{583F2E7B-A765-448D-8F2C-CB55178F201F}" srcOrd="0" destOrd="0" presId="urn:microsoft.com/office/officeart/2016/7/layout/BasicLinearProcessNumbered"/>
    <dgm:cxn modelId="{702A4A96-FD63-4604-AD21-B755C0C331AD}" type="presOf" srcId="{09B4323D-B55A-4E42-8BD8-B8D82C205AE0}" destId="{C10CF12E-C118-44CE-B414-A01B1FE75A7B}" srcOrd="0" destOrd="0" presId="urn:microsoft.com/office/officeart/2016/7/layout/BasicLinearProcessNumbered"/>
    <dgm:cxn modelId="{E7A91EA0-12C5-45DD-A75B-6A5AFCE6599F}" type="presOf" srcId="{E94204B2-98AE-476D-A255-8BFD6D1CB5D5}" destId="{3C729437-B0EE-4A91-935A-0A782328A90D}" srcOrd="0" destOrd="0" presId="urn:microsoft.com/office/officeart/2016/7/layout/BasicLinearProcessNumbered"/>
    <dgm:cxn modelId="{458004B1-AB46-4626-BEE3-5AB794680E59}" srcId="{52087DBA-9E51-465C-B014-961218EBFC34}" destId="{48874CD7-F115-4395-BCC5-B58BD35E82CE}" srcOrd="0" destOrd="0" parTransId="{67F53DB5-6F1C-40CA-AEEF-9E3E652FF29C}" sibTransId="{20B56D74-1A6D-4D64-8563-33EEEB0FD5BF}"/>
    <dgm:cxn modelId="{B1759DBB-BBBC-48C4-8084-BFBDF9138AA8}" type="presOf" srcId="{12F91A96-3938-4C52-9580-7437450E8108}" destId="{FE761A9A-335D-4F0F-A19E-666575BBA7D0}" srcOrd="1" destOrd="0" presId="urn:microsoft.com/office/officeart/2016/7/layout/BasicLinearProcessNumbered"/>
    <dgm:cxn modelId="{605395CF-6416-40FB-9BB8-1927132902E6}" type="presOf" srcId="{20B56D74-1A6D-4D64-8563-33EEEB0FD5BF}" destId="{F9F5391F-E269-4930-ABB3-E0F2A5C17E3E}" srcOrd="0" destOrd="0" presId="urn:microsoft.com/office/officeart/2016/7/layout/BasicLinearProcessNumbered"/>
    <dgm:cxn modelId="{0B27D2E5-AD0E-49BD-9E4F-E30C0EEF9C73}" srcId="{52087DBA-9E51-465C-B014-961218EBFC34}" destId="{12F91A96-3938-4C52-9580-7437450E8108}" srcOrd="1" destOrd="0" parTransId="{79F304B0-6050-4F88-9B44-B6FA55B4E494}" sibTransId="{3439F495-7C2F-4F58-A603-F13F42D24D79}"/>
    <dgm:cxn modelId="{7811D6E9-CF5D-4E37-98E1-28BA15353028}" type="presOf" srcId="{48874CD7-F115-4395-BCC5-B58BD35E82CE}" destId="{EA1106B0-B30F-411C-86BB-5A8CE84C4ED4}" srcOrd="1" destOrd="0" presId="urn:microsoft.com/office/officeart/2016/7/layout/BasicLinearProcessNumbered"/>
    <dgm:cxn modelId="{FAB9451F-204E-4F94-B047-DC1C90C872B7}" type="presParOf" srcId="{3F3C56C7-E39A-436B-8CE2-3E6CDCF7124F}" destId="{222D6328-2F06-42F5-B92A-A562E87B3673}" srcOrd="0" destOrd="0" presId="urn:microsoft.com/office/officeart/2016/7/layout/BasicLinearProcessNumbered"/>
    <dgm:cxn modelId="{F488D2F1-8B43-43EE-BBB5-02673CAB221F}" type="presParOf" srcId="{222D6328-2F06-42F5-B92A-A562E87B3673}" destId="{55D4D507-08A1-4B17-B718-E3E060DD4090}" srcOrd="0" destOrd="0" presId="urn:microsoft.com/office/officeart/2016/7/layout/BasicLinearProcessNumbered"/>
    <dgm:cxn modelId="{7B48D4AF-2BF7-4C2D-B5AE-97285E9E364E}" type="presParOf" srcId="{222D6328-2F06-42F5-B92A-A562E87B3673}" destId="{F9F5391F-E269-4930-ABB3-E0F2A5C17E3E}" srcOrd="1" destOrd="0" presId="urn:microsoft.com/office/officeart/2016/7/layout/BasicLinearProcessNumbered"/>
    <dgm:cxn modelId="{08EF22D5-93E9-4601-87FC-EA62C0CCF754}" type="presParOf" srcId="{222D6328-2F06-42F5-B92A-A562E87B3673}" destId="{340CFF41-52FD-47D5-ADEC-FEAB19D51080}" srcOrd="2" destOrd="0" presId="urn:microsoft.com/office/officeart/2016/7/layout/BasicLinearProcessNumbered"/>
    <dgm:cxn modelId="{F96A450A-132E-4F2A-86D9-F19048959568}" type="presParOf" srcId="{222D6328-2F06-42F5-B92A-A562E87B3673}" destId="{EA1106B0-B30F-411C-86BB-5A8CE84C4ED4}" srcOrd="3" destOrd="0" presId="urn:microsoft.com/office/officeart/2016/7/layout/BasicLinearProcessNumbered"/>
    <dgm:cxn modelId="{78CEEE74-B688-411B-B69D-D8C56469291C}" type="presParOf" srcId="{3F3C56C7-E39A-436B-8CE2-3E6CDCF7124F}" destId="{11409AC1-56B8-407C-A2D5-4CD0F206A1DF}" srcOrd="1" destOrd="0" presId="urn:microsoft.com/office/officeart/2016/7/layout/BasicLinearProcessNumbered"/>
    <dgm:cxn modelId="{CDCB4B89-9CBD-48AE-AD01-427C2896B152}" type="presParOf" srcId="{3F3C56C7-E39A-436B-8CE2-3E6CDCF7124F}" destId="{498CEA6F-40C2-4CC5-A5C4-394A43738189}" srcOrd="2" destOrd="0" presId="urn:microsoft.com/office/officeart/2016/7/layout/BasicLinearProcessNumbered"/>
    <dgm:cxn modelId="{556D8AC8-6341-47FF-AA83-BCDC6708B92B}" type="presParOf" srcId="{498CEA6F-40C2-4CC5-A5C4-394A43738189}" destId="{6B59C189-BC74-4805-9CA0-31648BAC87CE}" srcOrd="0" destOrd="0" presId="urn:microsoft.com/office/officeart/2016/7/layout/BasicLinearProcessNumbered"/>
    <dgm:cxn modelId="{9E96C39A-D806-401E-B878-143CCD8566A4}" type="presParOf" srcId="{498CEA6F-40C2-4CC5-A5C4-394A43738189}" destId="{583F2E7B-A765-448D-8F2C-CB55178F201F}" srcOrd="1" destOrd="0" presId="urn:microsoft.com/office/officeart/2016/7/layout/BasicLinearProcessNumbered"/>
    <dgm:cxn modelId="{4D39C15A-E3FF-4711-9384-6B93349437E2}" type="presParOf" srcId="{498CEA6F-40C2-4CC5-A5C4-394A43738189}" destId="{BBE5A635-39FD-481A-9342-41FB36E721C4}" srcOrd="2" destOrd="0" presId="urn:microsoft.com/office/officeart/2016/7/layout/BasicLinearProcessNumbered"/>
    <dgm:cxn modelId="{80A09BBB-DA36-4229-B0A2-22E551E87370}" type="presParOf" srcId="{498CEA6F-40C2-4CC5-A5C4-394A43738189}" destId="{FE761A9A-335D-4F0F-A19E-666575BBA7D0}" srcOrd="3" destOrd="0" presId="urn:microsoft.com/office/officeart/2016/7/layout/BasicLinearProcessNumbered"/>
    <dgm:cxn modelId="{B81178DD-7791-40D2-82D2-C300A9457354}" type="presParOf" srcId="{3F3C56C7-E39A-436B-8CE2-3E6CDCF7124F}" destId="{721F97D0-2C20-403F-AEFE-EF9BEBB2EA8A}" srcOrd="3" destOrd="0" presId="urn:microsoft.com/office/officeart/2016/7/layout/BasicLinearProcessNumbered"/>
    <dgm:cxn modelId="{FC8033EA-521B-42D0-9C02-FF683473CE47}" type="presParOf" srcId="{3F3C56C7-E39A-436B-8CE2-3E6CDCF7124F}" destId="{311C62BB-AB40-4E9D-A85E-7D989A0B892C}" srcOrd="4" destOrd="0" presId="urn:microsoft.com/office/officeart/2016/7/layout/BasicLinearProcessNumbered"/>
    <dgm:cxn modelId="{34303400-8127-455E-BAC8-1909BE3ACFFA}" type="presParOf" srcId="{311C62BB-AB40-4E9D-A85E-7D989A0B892C}" destId="{C10CF12E-C118-44CE-B414-A01B1FE75A7B}" srcOrd="0" destOrd="0" presId="urn:microsoft.com/office/officeart/2016/7/layout/BasicLinearProcessNumbered"/>
    <dgm:cxn modelId="{4747524F-0D4E-4FAE-AB16-E88C14DBF475}" type="presParOf" srcId="{311C62BB-AB40-4E9D-A85E-7D989A0B892C}" destId="{3C729437-B0EE-4A91-935A-0A782328A90D}" srcOrd="1" destOrd="0" presId="urn:microsoft.com/office/officeart/2016/7/layout/BasicLinearProcessNumbered"/>
    <dgm:cxn modelId="{735F78E3-D8AD-497F-B69F-FF5D05CEF22D}" type="presParOf" srcId="{311C62BB-AB40-4E9D-A85E-7D989A0B892C}" destId="{6ED50AAE-0D66-4A0A-881F-4CFFD9E56EE5}" srcOrd="2" destOrd="0" presId="urn:microsoft.com/office/officeart/2016/7/layout/BasicLinearProcessNumbered"/>
    <dgm:cxn modelId="{A240F624-33C6-42BB-80FA-74CDFA947C31}" type="presParOf" srcId="{311C62BB-AB40-4E9D-A85E-7D989A0B892C}" destId="{DE0DAEC5-A9BC-4961-ADDA-89BB94F7E69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4D507-08A1-4B17-B718-E3E060DD4090}">
      <dsp:nvSpPr>
        <dsp:cNvPr id="0" name=""/>
        <dsp:cNvSpPr/>
      </dsp:nvSpPr>
      <dsp:spPr>
        <a:xfrm>
          <a:off x="0" y="0"/>
          <a:ext cx="3235523" cy="330582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2254" tIns="330200" rIns="252254" bIns="330200" numCol="1" spcCol="1270" anchor="t" anchorCtr="0">
          <a:noAutofit/>
        </a:bodyPr>
        <a:lstStyle/>
        <a:p>
          <a:pPr marL="0" lvl="0" indent="0" algn="l" defTabSz="1111250">
            <a:lnSpc>
              <a:spcPct val="90000"/>
            </a:lnSpc>
            <a:spcBef>
              <a:spcPct val="0"/>
            </a:spcBef>
            <a:spcAft>
              <a:spcPct val="35000"/>
            </a:spcAft>
            <a:buNone/>
          </a:pPr>
          <a:r>
            <a:rPr lang="en-US" sz="2500" kern="1200" baseline="0" dirty="0">
              <a:latin typeface="Arial" panose="020B0604020202020204" pitchFamily="34" charset="0"/>
              <a:cs typeface="Arial" panose="020B0604020202020204" pitchFamily="34" charset="0"/>
            </a:rPr>
            <a:t>Evidence-Based Practice (EBP)</a:t>
          </a:r>
          <a:endParaRPr lang="en-US" sz="2500" kern="1200" dirty="0">
            <a:latin typeface="Arial" panose="020B0604020202020204" pitchFamily="34" charset="0"/>
            <a:cs typeface="Arial" panose="020B0604020202020204" pitchFamily="34" charset="0"/>
          </a:endParaRPr>
        </a:p>
      </dsp:txBody>
      <dsp:txXfrm>
        <a:off x="0" y="1256211"/>
        <a:ext cx="3235523" cy="1983492"/>
      </dsp:txXfrm>
    </dsp:sp>
    <dsp:sp modelId="{F9F5391F-E269-4930-ABB3-E0F2A5C17E3E}">
      <dsp:nvSpPr>
        <dsp:cNvPr id="0" name=""/>
        <dsp:cNvSpPr/>
      </dsp:nvSpPr>
      <dsp:spPr>
        <a:xfrm>
          <a:off x="1121888" y="330581"/>
          <a:ext cx="991746" cy="991746"/>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320" tIns="12700" rIns="7732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67126" y="475819"/>
        <a:ext cx="701270" cy="701270"/>
      </dsp:txXfrm>
    </dsp:sp>
    <dsp:sp modelId="{340CFF41-52FD-47D5-ADEC-FEAB19D51080}">
      <dsp:nvSpPr>
        <dsp:cNvPr id="0" name=""/>
        <dsp:cNvSpPr/>
      </dsp:nvSpPr>
      <dsp:spPr>
        <a:xfrm>
          <a:off x="0" y="3305748"/>
          <a:ext cx="3235523" cy="72"/>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B59C189-BC74-4805-9CA0-31648BAC87CE}">
      <dsp:nvSpPr>
        <dsp:cNvPr id="0" name=""/>
        <dsp:cNvSpPr/>
      </dsp:nvSpPr>
      <dsp:spPr>
        <a:xfrm>
          <a:off x="3559075" y="0"/>
          <a:ext cx="3235523" cy="330582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2254" tIns="330200" rIns="252254" bIns="330200" numCol="1" spcCol="1270" anchor="t" anchorCtr="0">
          <a:noAutofit/>
        </a:bodyPr>
        <a:lstStyle/>
        <a:p>
          <a:pPr marL="0" lvl="0" indent="0" algn="l" defTabSz="1111250">
            <a:lnSpc>
              <a:spcPct val="90000"/>
            </a:lnSpc>
            <a:spcBef>
              <a:spcPct val="0"/>
            </a:spcBef>
            <a:spcAft>
              <a:spcPct val="35000"/>
            </a:spcAft>
            <a:buNone/>
          </a:pPr>
          <a:r>
            <a:rPr lang="en-US" sz="2500" kern="1200" baseline="0" dirty="0">
              <a:latin typeface="Arial" panose="020B0604020202020204" pitchFamily="34" charset="0"/>
              <a:cs typeface="Arial" panose="020B0604020202020204" pitchFamily="34" charset="0"/>
            </a:rPr>
            <a:t>Routine Outcome Management (ROM)</a:t>
          </a:r>
          <a:endParaRPr lang="en-US" sz="2500" kern="1200" dirty="0">
            <a:latin typeface="Arial" panose="020B0604020202020204" pitchFamily="34" charset="0"/>
            <a:cs typeface="Arial" panose="020B0604020202020204" pitchFamily="34" charset="0"/>
          </a:endParaRPr>
        </a:p>
      </dsp:txBody>
      <dsp:txXfrm>
        <a:off x="3559075" y="1256211"/>
        <a:ext cx="3235523" cy="1983492"/>
      </dsp:txXfrm>
    </dsp:sp>
    <dsp:sp modelId="{583F2E7B-A765-448D-8F2C-CB55178F201F}">
      <dsp:nvSpPr>
        <dsp:cNvPr id="0" name=""/>
        <dsp:cNvSpPr/>
      </dsp:nvSpPr>
      <dsp:spPr>
        <a:xfrm>
          <a:off x="4680964" y="330581"/>
          <a:ext cx="991746" cy="991746"/>
        </a:xfrm>
        <a:prstGeom prst="ellips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320" tIns="12700" rIns="7732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26202" y="475819"/>
        <a:ext cx="701270" cy="701270"/>
      </dsp:txXfrm>
    </dsp:sp>
    <dsp:sp modelId="{BBE5A635-39FD-481A-9342-41FB36E721C4}">
      <dsp:nvSpPr>
        <dsp:cNvPr id="0" name=""/>
        <dsp:cNvSpPr/>
      </dsp:nvSpPr>
      <dsp:spPr>
        <a:xfrm>
          <a:off x="3559075" y="3305748"/>
          <a:ext cx="3235523" cy="7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10CF12E-C118-44CE-B414-A01B1FE75A7B}">
      <dsp:nvSpPr>
        <dsp:cNvPr id="0" name=""/>
        <dsp:cNvSpPr/>
      </dsp:nvSpPr>
      <dsp:spPr>
        <a:xfrm>
          <a:off x="7118151" y="0"/>
          <a:ext cx="3235523" cy="330582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2254" tIns="330200" rIns="252254" bIns="330200" numCol="1" spcCol="1270" anchor="t" anchorCtr="0">
          <a:noAutofit/>
        </a:bodyPr>
        <a:lstStyle/>
        <a:p>
          <a:pPr marL="0" lvl="0" indent="0" algn="l" defTabSz="1111250">
            <a:lnSpc>
              <a:spcPct val="90000"/>
            </a:lnSpc>
            <a:spcBef>
              <a:spcPct val="0"/>
            </a:spcBef>
            <a:spcAft>
              <a:spcPct val="35000"/>
            </a:spcAft>
            <a:buNone/>
          </a:pPr>
          <a:r>
            <a:rPr lang="en-US" sz="2500" kern="1200" baseline="0" dirty="0">
              <a:latin typeface="Arial" panose="020B0604020202020204" pitchFamily="34" charset="0"/>
              <a:cs typeface="Arial" panose="020B0604020202020204" pitchFamily="34" charset="0"/>
            </a:rPr>
            <a:t>Four Strategies to Improve Effectiveness (and Outcomes)</a:t>
          </a:r>
          <a:endParaRPr lang="en-US" sz="2500" kern="1200" dirty="0">
            <a:latin typeface="Arial" panose="020B0604020202020204" pitchFamily="34" charset="0"/>
            <a:cs typeface="Arial" panose="020B0604020202020204" pitchFamily="34" charset="0"/>
          </a:endParaRPr>
        </a:p>
      </dsp:txBody>
      <dsp:txXfrm>
        <a:off x="7118151" y="1256211"/>
        <a:ext cx="3235523" cy="1983492"/>
      </dsp:txXfrm>
    </dsp:sp>
    <dsp:sp modelId="{3C729437-B0EE-4A91-935A-0A782328A90D}">
      <dsp:nvSpPr>
        <dsp:cNvPr id="0" name=""/>
        <dsp:cNvSpPr/>
      </dsp:nvSpPr>
      <dsp:spPr>
        <a:xfrm>
          <a:off x="8240040" y="330581"/>
          <a:ext cx="991746" cy="991746"/>
        </a:xfrm>
        <a:prstGeom prst="ellips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320" tIns="12700" rIns="7732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385278" y="475819"/>
        <a:ext cx="701270" cy="701270"/>
      </dsp:txXfrm>
    </dsp:sp>
    <dsp:sp modelId="{6ED50AAE-0D66-4A0A-881F-4CFFD9E56EE5}">
      <dsp:nvSpPr>
        <dsp:cNvPr id="0" name=""/>
        <dsp:cNvSpPr/>
      </dsp:nvSpPr>
      <dsp:spPr>
        <a:xfrm>
          <a:off x="7118151" y="3305748"/>
          <a:ext cx="3235523" cy="72"/>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2B1F5-A4F7-4986-87DF-FF0CD21C6054}"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3EABE-0BCD-4BF4-85FC-DD2E690C244F}" type="slidenum">
              <a:rPr lang="en-US" smtClean="0"/>
              <a:t>‹#›</a:t>
            </a:fld>
            <a:endParaRPr lang="en-US"/>
          </a:p>
        </p:txBody>
      </p:sp>
    </p:spTree>
    <p:extLst>
      <p:ext uri="{BB962C8B-B14F-4D97-AF65-F5344CB8AC3E}">
        <p14:creationId xmlns:p14="http://schemas.microsoft.com/office/powerpoint/2010/main" val="1437353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3EABE-0BCD-4BF4-85FC-DD2E690C2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15</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3497477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16</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384162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5D756D4-F7A1-422C-9603-1F85059DCE3F}" type="slidenum">
              <a:rPr lang="en-US" sz="1200" smtClean="0">
                <a:solidFill>
                  <a:prstClr val="black"/>
                </a:solidFill>
              </a:rPr>
              <a:pPr/>
              <a:t>17</a:t>
            </a:fld>
            <a:endParaRPr lang="en-US" sz="120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308531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4F3D71-FA9A-4DE4-895D-49EF185DB54B}"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6612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88296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36F901-C6A1-4155-8266-C54C130ABB20}"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49076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36F901-C6A1-4155-8266-C54C130ABB20}"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371213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134471-687B-480C-95DD-1E5C5D3EEAD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423406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134471-687B-480C-95DD-1E5C5D3EEAD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2275172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4F3D71-FA9A-4DE4-895D-49EF185DB54B}"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14756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ahoma" panose="020B0604030504040204" pitchFamily="34" charset="0"/>
              </a:defRPr>
            </a:lvl1pPr>
            <a:lvl2pPr marL="742950" indent="-285750">
              <a:defRPr sz="3600">
                <a:solidFill>
                  <a:schemeClr val="tx1"/>
                </a:solidFill>
                <a:latin typeface="Tahoma" panose="020B0604030504040204" pitchFamily="34" charset="0"/>
              </a:defRPr>
            </a:lvl2pPr>
            <a:lvl3pPr marL="1143000" indent="-228600">
              <a:defRPr sz="3600">
                <a:solidFill>
                  <a:schemeClr val="tx1"/>
                </a:solidFill>
                <a:latin typeface="Tahoma" panose="020B0604030504040204" pitchFamily="34" charset="0"/>
              </a:defRPr>
            </a:lvl3pPr>
            <a:lvl4pPr marL="1600200" indent="-228600">
              <a:defRPr sz="3600">
                <a:solidFill>
                  <a:schemeClr val="tx1"/>
                </a:solidFill>
                <a:latin typeface="Tahoma" panose="020B0604030504040204" pitchFamily="34" charset="0"/>
              </a:defRPr>
            </a:lvl4pPr>
            <a:lvl5pPr marL="2057400" indent="-228600">
              <a:defRPr sz="3600">
                <a:solidFill>
                  <a:schemeClr val="tx1"/>
                </a:solidFill>
                <a:latin typeface="Tahoma" panose="020B0604030504040204" pitchFamily="34" charset="0"/>
              </a:defRPr>
            </a:lvl5pPr>
            <a:lvl6pPr marL="2514600" indent="-228600" eaLnBrk="0" fontAlgn="base" hangingPunct="0">
              <a:spcBef>
                <a:spcPct val="0"/>
              </a:spcBef>
              <a:spcAft>
                <a:spcPct val="0"/>
              </a:spcAft>
              <a:defRPr sz="3600">
                <a:solidFill>
                  <a:schemeClr val="tx1"/>
                </a:solidFill>
                <a:latin typeface="Tahoma" panose="020B0604030504040204" pitchFamily="34" charset="0"/>
              </a:defRPr>
            </a:lvl6pPr>
            <a:lvl7pPr marL="2971800" indent="-228600" eaLnBrk="0" fontAlgn="base" hangingPunct="0">
              <a:spcBef>
                <a:spcPct val="0"/>
              </a:spcBef>
              <a:spcAft>
                <a:spcPct val="0"/>
              </a:spcAft>
              <a:defRPr sz="3600">
                <a:solidFill>
                  <a:schemeClr val="tx1"/>
                </a:solidFill>
                <a:latin typeface="Tahoma" panose="020B0604030504040204" pitchFamily="34" charset="0"/>
              </a:defRPr>
            </a:lvl7pPr>
            <a:lvl8pPr marL="3429000" indent="-228600" eaLnBrk="0" fontAlgn="base" hangingPunct="0">
              <a:spcBef>
                <a:spcPct val="0"/>
              </a:spcBef>
              <a:spcAft>
                <a:spcPct val="0"/>
              </a:spcAft>
              <a:defRPr sz="3600">
                <a:solidFill>
                  <a:schemeClr val="tx1"/>
                </a:solidFill>
                <a:latin typeface="Tahoma" panose="020B0604030504040204" pitchFamily="34" charset="0"/>
              </a:defRPr>
            </a:lvl8pPr>
            <a:lvl9pPr marL="3886200" indent="-228600" eaLnBrk="0" fontAlgn="base" hangingPunct="0">
              <a:spcBef>
                <a:spcPct val="0"/>
              </a:spcBef>
              <a:spcAft>
                <a:spcPct val="0"/>
              </a:spcAft>
              <a:defRPr sz="3600">
                <a:solidFill>
                  <a:schemeClr val="tx1"/>
                </a:solidFill>
                <a:latin typeface="Tahoma" panose="020B060403050404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757F9E-3141-47F5-993D-C2560B505B39}"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US" baseline="0" dirty="0"/>
          </a:p>
        </p:txBody>
      </p:sp>
    </p:spTree>
    <p:extLst>
      <p:ext uri="{BB962C8B-B14F-4D97-AF65-F5344CB8AC3E}">
        <p14:creationId xmlns:p14="http://schemas.microsoft.com/office/powerpoint/2010/main" val="287796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134471-687B-480C-95DD-1E5C5D3EEAD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763304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DED8529-B900-4775-8C4A-A6A70C686360}"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2130532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134471-687B-480C-95DD-1E5C5D3EEAD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Tree>
    <p:extLst>
      <p:ext uri="{BB962C8B-B14F-4D97-AF65-F5344CB8AC3E}">
        <p14:creationId xmlns:p14="http://schemas.microsoft.com/office/powerpoint/2010/main" val="43798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36F901-C6A1-4155-8266-C54C130ABB20}"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316881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143386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latin typeface="Arial" pitchFamily="34" charset="0"/>
              </a:rPr>
              <a:t>EBP is the language</a:t>
            </a:r>
            <a:r>
              <a:rPr lang="en-US" baseline="0" dirty="0">
                <a:latin typeface="Arial" pitchFamily="34" charset="0"/>
              </a:rPr>
              <a:t> of the land. And </a:t>
            </a:r>
            <a:endParaRPr lang="en-US" dirty="0">
              <a:latin typeface="Arial" pitchFamily="34" charset="0"/>
            </a:endParaRPr>
          </a:p>
        </p:txBody>
      </p:sp>
    </p:spTree>
    <p:extLst>
      <p:ext uri="{BB962C8B-B14F-4D97-AF65-F5344CB8AC3E}">
        <p14:creationId xmlns:p14="http://schemas.microsoft.com/office/powerpoint/2010/main" val="1794077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210927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85699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CFC6AC4-60CE-4171-A4B0-25CCEC5399DE}"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005008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pitchFamily="34" charset="-128"/>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D445CF1-A174-4ED8-BFEA-AFB270AA0E75}" type="slidenum">
              <a:rPr kumimoji="0" lang="en-US" sz="1200" b="0" i="0" u="none" strike="noStrike" kern="0" cap="none" spc="0" normalizeH="0" baseline="0" noProof="0" smtClean="0">
                <a:ln>
                  <a:noFill/>
                </a:ln>
                <a:solidFill>
                  <a:prstClr val="black"/>
                </a:solidFill>
                <a:effectLst/>
                <a:uLnTx/>
                <a:uFillTx/>
                <a:latin typeface="Times New Roman" pitchFamily="18" charset="0"/>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200" b="0" i="0" u="none" strike="noStrike" kern="0" cap="none" spc="0" normalizeH="0" baseline="0" noProof="0">
              <a:ln>
                <a:noFill/>
              </a:ln>
              <a:solidFill>
                <a:prstClr val="black"/>
              </a:solidFill>
              <a:effectLst/>
              <a:uLnTx/>
              <a:uFillTx/>
              <a:latin typeface="Times New Roman" pitchFamily="18" charset="0"/>
            </a:endParaRPr>
          </a:p>
        </p:txBody>
      </p:sp>
    </p:spTree>
    <p:extLst>
      <p:ext uri="{BB962C8B-B14F-4D97-AF65-F5344CB8AC3E}">
        <p14:creationId xmlns:p14="http://schemas.microsoft.com/office/powerpoint/2010/main" val="125767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BC76F9B-949A-4103-83F1-A90EAB980ECA}"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725320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35</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477542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fld id="{55D6CFE6-C5B6-4335-A47D-48208C053239}" type="slidenum">
              <a:rPr lang="en-US" sz="1200" b="0" smtClean="0">
                <a:solidFill>
                  <a:prstClr val="black"/>
                </a:solidFill>
                <a:latin typeface="Times New Roman" pitchFamily="18" charset="0"/>
              </a:rPr>
              <a:pPr/>
              <a:t>36</a:t>
            </a:fld>
            <a:endParaRPr lang="en-US" sz="1200" b="0">
              <a:solidFill>
                <a:prstClr val="black"/>
              </a:solidFill>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56051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fld id="{0CCF5286-F204-4A11-A659-66B7A321D64A}" type="slidenum">
              <a:rPr lang="en-US" sz="1200" b="0" smtClean="0">
                <a:solidFill>
                  <a:prstClr val="black"/>
                </a:solidFill>
                <a:latin typeface="Times New Roman" pitchFamily="18" charset="0"/>
              </a:rPr>
              <a:pPr/>
              <a:t>41</a:t>
            </a:fld>
            <a:endParaRPr lang="en-US" sz="1200" b="0">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85342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fld id="{0CCF5286-F204-4A11-A659-66B7A321D64A}" type="slidenum">
              <a:rPr lang="en-US" sz="1200" b="0" smtClean="0">
                <a:solidFill>
                  <a:prstClr val="black"/>
                </a:solidFill>
                <a:latin typeface="Times New Roman" pitchFamily="18" charset="0"/>
              </a:rPr>
              <a:pPr/>
              <a:t>42</a:t>
            </a:fld>
            <a:endParaRPr lang="en-US" sz="1200" b="0">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93911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fld id="{0CCF5286-F204-4A11-A659-66B7A321D64A}" type="slidenum">
              <a:rPr lang="en-US" sz="1200" b="0" smtClean="0">
                <a:solidFill>
                  <a:prstClr val="black"/>
                </a:solidFill>
                <a:latin typeface="Times New Roman" pitchFamily="18" charset="0"/>
              </a:rPr>
              <a:pPr/>
              <a:t>43</a:t>
            </a:fld>
            <a:endParaRPr lang="en-US" sz="1200" b="0">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52935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44</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106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4F3D71-FA9A-4DE4-895D-49EF185DB54B}"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668272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46</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3054017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305A01B1-6B78-41AB-A373-2524E8F9DD5D}" type="slidenum">
              <a:rPr kumimoji="0" lang="en-US" sz="1200" b="0" i="0" u="none" strike="noStrike" kern="0" cap="none" spc="0" normalizeH="0" baseline="0" noProof="0" smtClean="0">
                <a:ln>
                  <a:noFill/>
                </a:ln>
                <a:solidFill>
                  <a:prstClr val="black"/>
                </a:solidFill>
                <a:effectLst/>
                <a:uLnTx/>
                <a:uFillTx/>
                <a:latin typeface="Times New Roman" pitchFamily="18" charset="0"/>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200" b="0" i="0" u="none" strike="noStrike" kern="0" cap="none" spc="0" normalizeH="0" baseline="0" noProof="0">
              <a:ln>
                <a:noFill/>
              </a:ln>
              <a:solidFill>
                <a:prstClr val="black"/>
              </a:solidFill>
              <a:effectLst/>
              <a:uLnTx/>
              <a:uFillTx/>
              <a:latin typeface="Times New Roman" pitchFamily="18"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319511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50</a:t>
            </a:fld>
            <a:endParaRPr kumimoji="0" lang="en-US" sz="19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68669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51</a:t>
            </a:fld>
            <a:endParaRPr kumimoji="0" lang="en-US" sz="19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13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52</a:t>
            </a:fld>
            <a:endParaRPr kumimoji="0" lang="en-US" sz="19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913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53</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322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9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54</a:t>
            </a:fld>
            <a:endParaRPr kumimoji="0" lang="en-US" sz="19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24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55</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388106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56</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348790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C236F901-C6A1-4155-8266-C54C130ABB20}" type="slidenum">
              <a:rPr kumimoji="0" lang="en-US" sz="1200" b="0" i="0" u="none" strike="noStrike" kern="0" cap="none" spc="0" normalizeH="0" baseline="0" noProof="0" smtClean="0">
                <a:ln>
                  <a:noFill/>
                </a:ln>
                <a:solidFill>
                  <a:schemeClr val="tx1"/>
                </a:solidFill>
                <a:effectLst/>
                <a:uLnTx/>
                <a:uFillTx/>
                <a:latin typeface="Times New Roman" pitchFamily="18" charset="0"/>
                <a:ea typeface="MS PGothic" pitchFamily="34" charset="-128"/>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200" b="0" i="0" u="none" strike="noStrike" kern="0" cap="none" spc="0" normalizeH="0" baseline="0" noProof="0">
              <a:ln>
                <a:noFill/>
              </a:ln>
              <a:solidFill>
                <a:schemeClr val="tx1"/>
              </a:solidFill>
              <a:effectLst/>
              <a:uLnTx/>
              <a:uFillTx/>
              <a:latin typeface="Times New Roman" pitchFamily="18" charset="0"/>
              <a:ea typeface="MS PGothic" pitchFamily="34" charset="-128"/>
            </a:endParaRPr>
          </a:p>
        </p:txBody>
      </p:sp>
    </p:spTree>
    <p:extLst>
      <p:ext uri="{BB962C8B-B14F-4D97-AF65-F5344CB8AC3E}">
        <p14:creationId xmlns:p14="http://schemas.microsoft.com/office/powerpoint/2010/main" val="4197535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CCF5286-F204-4A11-A659-66B7A321D64A}" type="slidenum">
              <a:rPr kumimoji="0" lang="en-US" sz="1200" b="0" i="0" u="none" strike="noStrike" kern="0" cap="none" spc="0" normalizeH="0" baseline="0" noProof="0" smtClean="0">
                <a:ln>
                  <a:noFill/>
                </a:ln>
                <a:solidFill>
                  <a:prstClr val="black"/>
                </a:solidFill>
                <a:effectLst/>
                <a:uLnTx/>
                <a:uFillTx/>
                <a:latin typeface="Times New Roman" pitchFamily="18" charset="0"/>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200" b="0" i="0" u="none" strike="noStrike" kern="0" cap="none" spc="0" normalizeH="0" baseline="0" noProof="0">
              <a:ln>
                <a:noFill/>
              </a:ln>
              <a:solidFill>
                <a:prstClr val="black"/>
              </a:solidFill>
              <a:effectLst/>
              <a:uLnTx/>
              <a:uFillTx/>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16242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CFC6AC4-60CE-4171-A4B0-25CCEC5399D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09482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fld id="{0CCF5286-F204-4A11-A659-66B7A321D64A}" type="slidenum">
              <a:rPr lang="en-US" sz="1200" b="0" smtClean="0">
                <a:solidFill>
                  <a:prstClr val="black"/>
                </a:solidFill>
                <a:latin typeface="Times New Roman" pitchFamily="18" charset="0"/>
              </a:rPr>
              <a:pPr/>
              <a:t>64</a:t>
            </a:fld>
            <a:endParaRPr lang="en-US" sz="1200" b="0">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04096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9</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27027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CFC6AC4-60CE-4171-A4B0-25CCEC5399DE}"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1734466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66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C6AC4-60CE-4171-A4B0-25CCEC5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992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816281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703338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91753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13234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09577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101950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Tahoma" pitchFamily="34" charset="0"/>
              </a:defRPr>
            </a:lvl1pPr>
            <a:lvl2pPr marL="765610" indent="-294465">
              <a:defRPr sz="3700" b="1">
                <a:solidFill>
                  <a:schemeClr val="tx1"/>
                </a:solidFill>
                <a:latin typeface="Tahoma" pitchFamily="34" charset="0"/>
              </a:defRPr>
            </a:lvl2pPr>
            <a:lvl3pPr marL="1177862" indent="-235572">
              <a:defRPr sz="3700" b="1">
                <a:solidFill>
                  <a:schemeClr val="tx1"/>
                </a:solidFill>
                <a:latin typeface="Tahoma" pitchFamily="34" charset="0"/>
              </a:defRPr>
            </a:lvl3pPr>
            <a:lvl4pPr marL="1649006" indent="-235572">
              <a:defRPr sz="3700" b="1">
                <a:solidFill>
                  <a:schemeClr val="tx1"/>
                </a:solidFill>
                <a:latin typeface="Tahoma" pitchFamily="34" charset="0"/>
              </a:defRPr>
            </a:lvl4pPr>
            <a:lvl5pPr marL="2120151" indent="-235572">
              <a:defRPr sz="3700" b="1">
                <a:solidFill>
                  <a:schemeClr val="tx1"/>
                </a:solidFill>
                <a:latin typeface="Tahoma" pitchFamily="34" charset="0"/>
              </a:defRPr>
            </a:lvl5pPr>
            <a:lvl6pPr marL="2591295" indent="-235572" eaLnBrk="0" fontAlgn="base" hangingPunct="0">
              <a:spcBef>
                <a:spcPct val="0"/>
              </a:spcBef>
              <a:spcAft>
                <a:spcPct val="0"/>
              </a:spcAft>
              <a:defRPr sz="3700" b="1">
                <a:solidFill>
                  <a:schemeClr val="tx1"/>
                </a:solidFill>
                <a:latin typeface="Tahoma" pitchFamily="34" charset="0"/>
              </a:defRPr>
            </a:lvl6pPr>
            <a:lvl7pPr marL="3062440" indent="-235572" eaLnBrk="0" fontAlgn="base" hangingPunct="0">
              <a:spcBef>
                <a:spcPct val="0"/>
              </a:spcBef>
              <a:spcAft>
                <a:spcPct val="0"/>
              </a:spcAft>
              <a:defRPr sz="3700" b="1">
                <a:solidFill>
                  <a:schemeClr val="tx1"/>
                </a:solidFill>
                <a:latin typeface="Tahoma" pitchFamily="34" charset="0"/>
              </a:defRPr>
            </a:lvl7pPr>
            <a:lvl8pPr marL="3533585" indent="-235572" eaLnBrk="0" fontAlgn="base" hangingPunct="0">
              <a:spcBef>
                <a:spcPct val="0"/>
              </a:spcBef>
              <a:spcAft>
                <a:spcPct val="0"/>
              </a:spcAft>
              <a:defRPr sz="3700" b="1">
                <a:solidFill>
                  <a:schemeClr val="tx1"/>
                </a:solidFill>
                <a:latin typeface="Tahoma" pitchFamily="34" charset="0"/>
              </a:defRPr>
            </a:lvl8pPr>
            <a:lvl9pPr marL="4004729" indent="-235572" eaLnBrk="0" fontAlgn="base" hangingPunct="0">
              <a:spcBef>
                <a:spcPct val="0"/>
              </a:spcBef>
              <a:spcAft>
                <a:spcPct val="0"/>
              </a:spcAft>
              <a:defRPr sz="3700" b="1">
                <a:solidFill>
                  <a:schemeClr val="tx1"/>
                </a:solidFill>
                <a:latin typeface="Tahoma"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8267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0" cap="none" spc="0" normalizeH="0" baseline="0" noProof="0" smtClean="0">
                <a:ln>
                  <a:noFill/>
                </a:ln>
                <a:solidFill>
                  <a:prstClr val="black"/>
                </a:solidFill>
                <a:effectLst/>
                <a:uLnTx/>
                <a:uFillTx/>
                <a:latin typeface="Arial" pitchFamily="34" charset="0"/>
                <a:ea typeface="MS PGothic" pitchFamily="34" charset="-128"/>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prstClr val="black"/>
              </a:solidFill>
              <a:effectLst/>
              <a:uLnTx/>
              <a:uFillTx/>
              <a:latin typeface="Arial" pitchFamily="34" charset="0"/>
              <a:ea typeface="MS PGothic" pitchFamily="34"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861224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500">
                <a:solidFill>
                  <a:schemeClr val="tx1"/>
                </a:solidFill>
                <a:latin typeface="Arial" pitchFamily="34" charset="0"/>
                <a:ea typeface="MS PGothic" pitchFamily="34" charset="-128"/>
              </a:defRPr>
            </a:lvl1pPr>
            <a:lvl2pPr marL="765610" indent="-294465">
              <a:defRPr sz="2500">
                <a:solidFill>
                  <a:schemeClr val="tx1"/>
                </a:solidFill>
                <a:latin typeface="Arial" pitchFamily="34" charset="0"/>
                <a:ea typeface="MS PGothic" pitchFamily="34" charset="-128"/>
              </a:defRPr>
            </a:lvl2pPr>
            <a:lvl3pPr marL="1177862" indent="-235572">
              <a:defRPr sz="2500">
                <a:solidFill>
                  <a:schemeClr val="tx1"/>
                </a:solidFill>
                <a:latin typeface="Arial" pitchFamily="34" charset="0"/>
                <a:ea typeface="MS PGothic" pitchFamily="34" charset="-128"/>
              </a:defRPr>
            </a:lvl3pPr>
            <a:lvl4pPr marL="1649006" indent="-235572">
              <a:defRPr sz="2500">
                <a:solidFill>
                  <a:schemeClr val="tx1"/>
                </a:solidFill>
                <a:latin typeface="Arial" pitchFamily="34" charset="0"/>
                <a:ea typeface="MS PGothic" pitchFamily="34" charset="-128"/>
              </a:defRPr>
            </a:lvl4pPr>
            <a:lvl5pPr marL="2120151" indent="-235572">
              <a:defRPr sz="2500">
                <a:solidFill>
                  <a:schemeClr val="tx1"/>
                </a:solidFill>
                <a:latin typeface="Arial" pitchFamily="34" charset="0"/>
                <a:ea typeface="MS PGothic" pitchFamily="34" charset="-128"/>
              </a:defRPr>
            </a:lvl5pPr>
            <a:lvl6pPr marL="2591295" indent="-235572" eaLnBrk="0" fontAlgn="base" hangingPunct="0">
              <a:spcBef>
                <a:spcPct val="0"/>
              </a:spcBef>
              <a:spcAft>
                <a:spcPct val="0"/>
              </a:spcAft>
              <a:defRPr sz="2500">
                <a:solidFill>
                  <a:schemeClr val="tx1"/>
                </a:solidFill>
                <a:latin typeface="Arial" pitchFamily="34" charset="0"/>
                <a:ea typeface="MS PGothic" pitchFamily="34" charset="-128"/>
              </a:defRPr>
            </a:lvl6pPr>
            <a:lvl7pPr marL="3062440" indent="-235572" eaLnBrk="0" fontAlgn="base" hangingPunct="0">
              <a:spcBef>
                <a:spcPct val="0"/>
              </a:spcBef>
              <a:spcAft>
                <a:spcPct val="0"/>
              </a:spcAft>
              <a:defRPr sz="2500">
                <a:solidFill>
                  <a:schemeClr val="tx1"/>
                </a:solidFill>
                <a:latin typeface="Arial" pitchFamily="34" charset="0"/>
                <a:ea typeface="MS PGothic" pitchFamily="34" charset="-128"/>
              </a:defRPr>
            </a:lvl7pPr>
            <a:lvl8pPr marL="3533585" indent="-235572" eaLnBrk="0" fontAlgn="base" hangingPunct="0">
              <a:spcBef>
                <a:spcPct val="0"/>
              </a:spcBef>
              <a:spcAft>
                <a:spcPct val="0"/>
              </a:spcAft>
              <a:defRPr sz="2500">
                <a:solidFill>
                  <a:schemeClr val="tx1"/>
                </a:solidFill>
                <a:latin typeface="Arial" pitchFamily="34" charset="0"/>
                <a:ea typeface="MS PGothic" pitchFamily="34" charset="-128"/>
              </a:defRPr>
            </a:lvl8pPr>
            <a:lvl9pPr marL="4004729" indent="-235572" eaLnBrk="0" fontAlgn="base" hangingPunct="0">
              <a:spcBef>
                <a:spcPct val="0"/>
              </a:spcBef>
              <a:spcAft>
                <a:spcPct val="0"/>
              </a:spcAft>
              <a:defRPr sz="2500">
                <a:solidFill>
                  <a:schemeClr val="tx1"/>
                </a:solidFill>
                <a:latin typeface="Arial" pitchFamily="34" charset="0"/>
                <a:ea typeface="MS PGothic" pitchFamily="34" charset="-128"/>
              </a:defRPr>
            </a:lvl9pPr>
          </a:lstStyle>
          <a:p>
            <a:pPr marL="0" marR="0" lvl="0" indent="0" algn="r" defTabSz="471145" rtl="0" eaLnBrk="1" fontAlgn="auto" latinLnBrk="0" hangingPunct="1">
              <a:lnSpc>
                <a:spcPct val="100000"/>
              </a:lnSpc>
              <a:spcBef>
                <a:spcPts val="0"/>
              </a:spcBef>
              <a:spcAft>
                <a:spcPts val="0"/>
              </a:spcAft>
              <a:buClrTx/>
              <a:buSzTx/>
              <a:buFontTx/>
              <a:buNone/>
              <a:tabLst/>
              <a:defRPr/>
            </a:pPr>
            <a:fld id="{A5D756D4-F7A1-422C-9603-1F85059DCE3F}"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471145"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138705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5A01B1-6B78-41AB-A373-2524E8F9DD5D}"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13582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5A01B1-6B78-41AB-A373-2524E8F9DD5D}"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30081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MS PGothic" pitchFamily="34" charset="-128"/>
              </a:defRPr>
            </a:lvl1pPr>
            <a:lvl2pPr marL="765610" indent="-294465">
              <a:defRPr sz="2500">
                <a:solidFill>
                  <a:schemeClr val="tx1"/>
                </a:solidFill>
                <a:latin typeface="Arial" pitchFamily="34" charset="0"/>
                <a:ea typeface="MS PGothic" pitchFamily="34" charset="-128"/>
              </a:defRPr>
            </a:lvl2pPr>
            <a:lvl3pPr marL="1177862" indent="-235572">
              <a:defRPr sz="2500">
                <a:solidFill>
                  <a:schemeClr val="tx1"/>
                </a:solidFill>
                <a:latin typeface="Arial" pitchFamily="34" charset="0"/>
                <a:ea typeface="MS PGothic" pitchFamily="34" charset="-128"/>
              </a:defRPr>
            </a:lvl3pPr>
            <a:lvl4pPr marL="1649006" indent="-235572">
              <a:defRPr sz="2500">
                <a:solidFill>
                  <a:schemeClr val="tx1"/>
                </a:solidFill>
                <a:latin typeface="Arial" pitchFamily="34" charset="0"/>
                <a:ea typeface="MS PGothic" pitchFamily="34" charset="-128"/>
              </a:defRPr>
            </a:lvl4pPr>
            <a:lvl5pPr marL="2120151" indent="-235572">
              <a:defRPr sz="2500">
                <a:solidFill>
                  <a:schemeClr val="tx1"/>
                </a:solidFill>
                <a:latin typeface="Arial" pitchFamily="34" charset="0"/>
                <a:ea typeface="MS PGothic" pitchFamily="34" charset="-128"/>
              </a:defRPr>
            </a:lvl5pPr>
            <a:lvl6pPr marL="2591295" indent="-235572" eaLnBrk="0" fontAlgn="base" hangingPunct="0">
              <a:spcBef>
                <a:spcPct val="0"/>
              </a:spcBef>
              <a:spcAft>
                <a:spcPct val="0"/>
              </a:spcAft>
              <a:defRPr sz="2500">
                <a:solidFill>
                  <a:schemeClr val="tx1"/>
                </a:solidFill>
                <a:latin typeface="Arial" pitchFamily="34" charset="0"/>
                <a:ea typeface="MS PGothic" pitchFamily="34" charset="-128"/>
              </a:defRPr>
            </a:lvl6pPr>
            <a:lvl7pPr marL="3062440" indent="-235572" eaLnBrk="0" fontAlgn="base" hangingPunct="0">
              <a:spcBef>
                <a:spcPct val="0"/>
              </a:spcBef>
              <a:spcAft>
                <a:spcPct val="0"/>
              </a:spcAft>
              <a:defRPr sz="2500">
                <a:solidFill>
                  <a:schemeClr val="tx1"/>
                </a:solidFill>
                <a:latin typeface="Arial" pitchFamily="34" charset="0"/>
                <a:ea typeface="MS PGothic" pitchFamily="34" charset="-128"/>
              </a:defRPr>
            </a:lvl7pPr>
            <a:lvl8pPr marL="3533585" indent="-235572" eaLnBrk="0" fontAlgn="base" hangingPunct="0">
              <a:spcBef>
                <a:spcPct val="0"/>
              </a:spcBef>
              <a:spcAft>
                <a:spcPct val="0"/>
              </a:spcAft>
              <a:defRPr sz="2500">
                <a:solidFill>
                  <a:schemeClr val="tx1"/>
                </a:solidFill>
                <a:latin typeface="Arial" pitchFamily="34" charset="0"/>
                <a:ea typeface="MS PGothic" pitchFamily="34" charset="-128"/>
              </a:defRPr>
            </a:lvl8pPr>
            <a:lvl9pPr marL="4004729" indent="-235572" eaLnBrk="0" fontAlgn="base" hangingPunct="0">
              <a:spcBef>
                <a:spcPct val="0"/>
              </a:spcBef>
              <a:spcAft>
                <a:spcPct val="0"/>
              </a:spcAft>
              <a:defRPr sz="2500">
                <a:solidFill>
                  <a:schemeClr val="tx1"/>
                </a:solidFill>
                <a:latin typeface="Arial" pitchFamily="34" charset="0"/>
                <a:ea typeface="MS PGothic" pitchFamily="34" charset="-128"/>
              </a:defRPr>
            </a:lvl9pPr>
          </a:lstStyle>
          <a:p>
            <a:pPr marL="0" marR="0" lvl="0" indent="0" algn="r" defTabSz="471145" rtl="0" eaLnBrk="1" fontAlgn="auto" latinLnBrk="0" hangingPunct="1">
              <a:lnSpc>
                <a:spcPct val="100000"/>
              </a:lnSpc>
              <a:spcBef>
                <a:spcPts val="0"/>
              </a:spcBef>
              <a:spcAft>
                <a:spcPts val="0"/>
              </a:spcAft>
              <a:buClrTx/>
              <a:buSzTx/>
              <a:buFontTx/>
              <a:buNone/>
              <a:tabLst/>
              <a:defRPr/>
            </a:pPr>
            <a:fld id="{9D4F3D71-FA9A-4DE4-895D-49EF185DB54B}" type="slidenum">
              <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71145"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172530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itchFamily="34" charset="0"/>
                <a:ea typeface="MS PGothic" pitchFamily="34" charset="-128"/>
              </a:defRPr>
            </a:lvl1pPr>
            <a:lvl2pPr marL="765610" indent="-294465">
              <a:defRPr sz="2500">
                <a:solidFill>
                  <a:schemeClr val="tx1"/>
                </a:solidFill>
                <a:latin typeface="Arial" pitchFamily="34" charset="0"/>
                <a:ea typeface="MS PGothic" pitchFamily="34" charset="-128"/>
              </a:defRPr>
            </a:lvl2pPr>
            <a:lvl3pPr marL="1177862" indent="-235572">
              <a:defRPr sz="2500">
                <a:solidFill>
                  <a:schemeClr val="tx1"/>
                </a:solidFill>
                <a:latin typeface="Arial" pitchFamily="34" charset="0"/>
                <a:ea typeface="MS PGothic" pitchFamily="34" charset="-128"/>
              </a:defRPr>
            </a:lvl3pPr>
            <a:lvl4pPr marL="1649006" indent="-235572">
              <a:defRPr sz="2500">
                <a:solidFill>
                  <a:schemeClr val="tx1"/>
                </a:solidFill>
                <a:latin typeface="Arial" pitchFamily="34" charset="0"/>
                <a:ea typeface="MS PGothic" pitchFamily="34" charset="-128"/>
              </a:defRPr>
            </a:lvl4pPr>
            <a:lvl5pPr marL="2120151" indent="-235572">
              <a:defRPr sz="2500">
                <a:solidFill>
                  <a:schemeClr val="tx1"/>
                </a:solidFill>
                <a:latin typeface="Arial" pitchFamily="34" charset="0"/>
                <a:ea typeface="MS PGothic" pitchFamily="34" charset="-128"/>
              </a:defRPr>
            </a:lvl5pPr>
            <a:lvl6pPr marL="2591295" indent="-235572" eaLnBrk="0" fontAlgn="base" hangingPunct="0">
              <a:spcBef>
                <a:spcPct val="0"/>
              </a:spcBef>
              <a:spcAft>
                <a:spcPct val="0"/>
              </a:spcAft>
              <a:defRPr sz="2500">
                <a:solidFill>
                  <a:schemeClr val="tx1"/>
                </a:solidFill>
                <a:latin typeface="Arial" pitchFamily="34" charset="0"/>
                <a:ea typeface="MS PGothic" pitchFamily="34" charset="-128"/>
              </a:defRPr>
            </a:lvl6pPr>
            <a:lvl7pPr marL="3062440" indent="-235572" eaLnBrk="0" fontAlgn="base" hangingPunct="0">
              <a:spcBef>
                <a:spcPct val="0"/>
              </a:spcBef>
              <a:spcAft>
                <a:spcPct val="0"/>
              </a:spcAft>
              <a:defRPr sz="2500">
                <a:solidFill>
                  <a:schemeClr val="tx1"/>
                </a:solidFill>
                <a:latin typeface="Arial" pitchFamily="34" charset="0"/>
                <a:ea typeface="MS PGothic" pitchFamily="34" charset="-128"/>
              </a:defRPr>
            </a:lvl7pPr>
            <a:lvl8pPr marL="3533585" indent="-235572" eaLnBrk="0" fontAlgn="base" hangingPunct="0">
              <a:spcBef>
                <a:spcPct val="0"/>
              </a:spcBef>
              <a:spcAft>
                <a:spcPct val="0"/>
              </a:spcAft>
              <a:defRPr sz="2500">
                <a:solidFill>
                  <a:schemeClr val="tx1"/>
                </a:solidFill>
                <a:latin typeface="Arial" pitchFamily="34" charset="0"/>
                <a:ea typeface="MS PGothic" pitchFamily="34" charset="-128"/>
              </a:defRPr>
            </a:lvl8pPr>
            <a:lvl9pPr marL="4004729" indent="-235572" eaLnBrk="0" fontAlgn="base" hangingPunct="0">
              <a:spcBef>
                <a:spcPct val="0"/>
              </a:spcBef>
              <a:spcAft>
                <a:spcPct val="0"/>
              </a:spcAft>
              <a:defRPr sz="2500">
                <a:solidFill>
                  <a:schemeClr val="tx1"/>
                </a:solidFill>
                <a:latin typeface="Arial" pitchFamily="34" charset="0"/>
                <a:ea typeface="MS PGothic" pitchFamily="34" charset="-128"/>
              </a:defRPr>
            </a:lvl9pPr>
          </a:lstStyle>
          <a:p>
            <a:pPr marL="0" marR="0" lvl="0" indent="0" algn="r" defTabSz="471145" rtl="0" eaLnBrk="1" fontAlgn="auto" latinLnBrk="0" hangingPunct="1">
              <a:lnSpc>
                <a:spcPct val="100000"/>
              </a:lnSpc>
              <a:spcBef>
                <a:spcPts val="0"/>
              </a:spcBef>
              <a:spcAft>
                <a:spcPts val="0"/>
              </a:spcAft>
              <a:buClrTx/>
              <a:buSzTx/>
              <a:buFontTx/>
              <a:buNone/>
              <a:tabLst/>
              <a:defRPr/>
            </a:pPr>
            <a:fld id="{9D4F3D71-FA9A-4DE4-895D-49EF185DB54B}" type="slidenum">
              <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71145"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0435777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089709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0792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55D6CFE6-C5B6-4335-A47D-48208C053239}" type="slidenum">
              <a:rPr kumimoji="0" lang="en-US" sz="1200" b="0" i="0" u="none" strike="noStrike" kern="0" cap="none" spc="0" normalizeH="0" baseline="0" noProof="0" smtClean="0">
                <a:ln>
                  <a:noFill/>
                </a:ln>
                <a:solidFill>
                  <a:prstClr val="black"/>
                </a:solidFill>
                <a:effectLst/>
                <a:uLnTx/>
                <a:uFillTx/>
                <a:latin typeface="Times New Roman" pitchFamily="18" charset="0"/>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prstClr val="black"/>
              </a:solidFill>
              <a:effectLst/>
              <a:uLnTx/>
              <a:uFillTx/>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7691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13</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311540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D4F3D71-FA9A-4DE4-895D-49EF185DB54B}" type="slidenum">
              <a:rPr lang="en-US" sz="1200" smtClean="0">
                <a:solidFill>
                  <a:prstClr val="black"/>
                </a:solidFill>
                <a:latin typeface="Times New Roman" pitchFamily="18" charset="0"/>
              </a:rPr>
              <a:pPr/>
              <a:t>14</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06521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b="0" i="0" cap="none" baseline="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69" y="3602038"/>
            <a:ext cx="9001462" cy="1655762"/>
          </a:xfrm>
        </p:spPr>
        <p:txBody>
          <a:bodyPr>
            <a:normAutofit/>
          </a:bodyPr>
          <a:lstStyle>
            <a:lvl1pPr marL="0" indent="0" algn="ctr">
              <a:buNone/>
              <a:defRPr sz="280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EDB5E03F-2B68-41E0-98C9-5FF0DC30B96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3189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657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normAutofit/>
          </a:bodyPr>
          <a:lstStyle>
            <a:lvl1pPr>
              <a:defRPr sz="3600" b="0" i="0" cap="none" baseline="0">
                <a:latin typeface="Arial" panose="020B0604020202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0671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6264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3138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1564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765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A9DEDD86-92E2-42F4-AE08-105368E4E080}"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707646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AF6C5991-FF6B-4460-9DA3-960F7350992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54907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EDB5E03F-2B68-41E0-98C9-5FF0DC30B968}" type="slidenum">
              <a:rPr lang="en-US" smtClean="0">
                <a:solidFill>
                  <a:prstClr val="black">
                    <a:tint val="95000"/>
                  </a:prstClr>
                </a:solidFill>
              </a:rPr>
              <a:pPr>
                <a:defRPr/>
              </a:pPr>
              <a:t>‹#›</a:t>
            </a:fld>
            <a:endParaRPr lang="en-US">
              <a:solidFill>
                <a:prstClr val="black">
                  <a:tint val="95000"/>
                </a:prstClr>
              </a:solidFill>
            </a:endParaRPr>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Tree>
    <p:extLst>
      <p:ext uri="{BB962C8B-B14F-4D97-AF65-F5344CB8AC3E}">
        <p14:creationId xmlns:p14="http://schemas.microsoft.com/office/powerpoint/2010/main" val="3686491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62F78E57-1146-476C-B2D2-B9832DDEEF67}"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31828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i="0" cap="none" baseline="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62F78E57-1146-476C-B2D2-B9832DDEEF67}"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61306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317BDAB4-2807-4616-A3B5-C615C17CC1A7}"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77293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7" name="Slide Number Placeholder 6"/>
          <p:cNvSpPr>
            <a:spLocks noGrp="1"/>
          </p:cNvSpPr>
          <p:nvPr>
            <p:ph type="sldNum" sz="quarter" idx="12"/>
          </p:nvPr>
        </p:nvSpPr>
        <p:spPr/>
        <p:txBody>
          <a:bodyPr/>
          <a:lstStyle/>
          <a:p>
            <a:pPr>
              <a:defRPr/>
            </a:pPr>
            <a:fld id="{D947EFF1-C2A1-4839-BE4A-BF6748490CC5}"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341516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prstClr val="black">
                  <a:tint val="95000"/>
                </a:prstClr>
              </a:solidFill>
            </a:endParaRPr>
          </a:p>
        </p:txBody>
      </p:sp>
      <p:sp>
        <p:nvSpPr>
          <p:cNvPr id="8" name="Footer Placeholder 7"/>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9" name="Slide Number Placeholder 8"/>
          <p:cNvSpPr>
            <a:spLocks noGrp="1"/>
          </p:cNvSpPr>
          <p:nvPr>
            <p:ph type="sldNum" sz="quarter" idx="12"/>
          </p:nvPr>
        </p:nvSpPr>
        <p:spPr/>
        <p:txBody>
          <a:bodyPr/>
          <a:lstStyle/>
          <a:p>
            <a:pPr>
              <a:defRPr/>
            </a:pPr>
            <a:fld id="{8CD19C23-A5CE-4888-921C-A05B3CAB407E}"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506492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95000"/>
                </a:prstClr>
              </a:solidFill>
            </a:endParaRPr>
          </a:p>
        </p:txBody>
      </p:sp>
      <p:sp>
        <p:nvSpPr>
          <p:cNvPr id="4" name="Footer Placeholder 3"/>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5" name="Slide Number Placeholder 4"/>
          <p:cNvSpPr>
            <a:spLocks noGrp="1"/>
          </p:cNvSpPr>
          <p:nvPr>
            <p:ph type="sldNum" sz="quarter" idx="12"/>
          </p:nvPr>
        </p:nvSpPr>
        <p:spPr/>
        <p:txBody>
          <a:bodyPr/>
          <a:lstStyle/>
          <a:p>
            <a:pPr>
              <a:defRPr/>
            </a:pPr>
            <a:fld id="{5CC1EBA2-FE22-49FD-9943-F5CC87F8A5F1}"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512740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95000"/>
                </a:prstClr>
              </a:solidFill>
            </a:endParaRPr>
          </a:p>
        </p:txBody>
      </p:sp>
      <p:sp>
        <p:nvSpPr>
          <p:cNvPr id="3" name="Footer Placeholder 2"/>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4" name="Slide Number Placeholder 3"/>
          <p:cNvSpPr>
            <a:spLocks noGrp="1"/>
          </p:cNvSpPr>
          <p:nvPr>
            <p:ph type="sldNum" sz="quarter" idx="12"/>
          </p:nvPr>
        </p:nvSpPr>
        <p:spPr/>
        <p:txBody>
          <a:bodyPr/>
          <a:lstStyle/>
          <a:p>
            <a:pPr>
              <a:defRPr/>
            </a:pPr>
            <a:fld id="{37E842EC-6740-42CB-99C1-ED1985FE3B39}"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997322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7" name="Slide Number Placeholder 6"/>
          <p:cNvSpPr>
            <a:spLocks noGrp="1"/>
          </p:cNvSpPr>
          <p:nvPr>
            <p:ph type="sldNum" sz="quarter" idx="12"/>
          </p:nvPr>
        </p:nvSpPr>
        <p:spPr/>
        <p:txBody>
          <a:bodyPr/>
          <a:lstStyle/>
          <a:p>
            <a:pPr>
              <a:defRPr/>
            </a:pPr>
            <a:fld id="{4A212054-B4C1-4262-90ED-049A6B4C34F5}" type="slidenum">
              <a:rPr lang="en-US" smtClean="0">
                <a:solidFill>
                  <a:prstClr val="black">
                    <a:tint val="95000"/>
                  </a:prstClr>
                </a:solidFill>
              </a:rPr>
              <a:pPr>
                <a:defRPr/>
              </a:pPr>
              <a:t>‹#›</a:t>
            </a:fld>
            <a:endParaRPr lang="en-US">
              <a:solidFill>
                <a:prstClr val="black">
                  <a:tint val="95000"/>
                </a:prstClr>
              </a:solidFill>
            </a:endParaRPr>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Tree>
    <p:extLst>
      <p:ext uri="{BB962C8B-B14F-4D97-AF65-F5344CB8AC3E}">
        <p14:creationId xmlns:p14="http://schemas.microsoft.com/office/powerpoint/2010/main" val="4285827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pPr>
              <a:defRPr/>
            </a:pPr>
            <a:endParaRPr lang="en-US">
              <a:solidFill>
                <a:prstClr val="black">
                  <a:tint val="95000"/>
                </a:prstClr>
              </a:solidFill>
            </a:endParaRPr>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pPr>
              <a:defRPr/>
            </a:pPr>
            <a:r>
              <a:rPr lang="en-US">
                <a:solidFill>
                  <a:prstClr val="white">
                    <a:shade val="50000"/>
                  </a:prstClr>
                </a:solidFill>
              </a:rPr>
              <a:t>Dare to Act ~ Creating a Blueprint for Change</a:t>
            </a:r>
          </a:p>
        </p:txBody>
      </p:sp>
      <p:sp>
        <p:nvSpPr>
          <p:cNvPr id="7" name="Slide Number Placeholder 6"/>
          <p:cNvSpPr>
            <a:spLocks noGrp="1"/>
          </p:cNvSpPr>
          <p:nvPr>
            <p:ph type="sldNum" sz="quarter" idx="12"/>
          </p:nvPr>
        </p:nvSpPr>
        <p:spPr>
          <a:xfrm>
            <a:off x="11119104" y="1170432"/>
            <a:ext cx="978485" cy="201168"/>
          </a:xfrm>
        </p:spPr>
        <p:txBody>
          <a:bodyPr/>
          <a:lstStyle/>
          <a:p>
            <a:pPr>
              <a:defRPr/>
            </a:pPr>
            <a:fld id="{B3C6742F-AE12-4EC9-85F4-37793304B913}"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386168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A9DEDD86-92E2-42F4-AE08-105368E4E080}"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956135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a:xfrm>
            <a:off x="3520796" y="6377460"/>
            <a:ext cx="5115205" cy="365125"/>
          </a:xfrm>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AF6C5991-FF6B-4460-9DA3-960F73509928}"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64932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95000"/>
                </a:prstClr>
              </a:solidFill>
            </a:endParaRPr>
          </a:p>
        </p:txBody>
      </p:sp>
      <p:sp>
        <p:nvSpPr>
          <p:cNvPr id="5" name="Footer Placeholder 4"/>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6" name="Slide Number Placeholder 5"/>
          <p:cNvSpPr>
            <a:spLocks noGrp="1"/>
          </p:cNvSpPr>
          <p:nvPr>
            <p:ph type="sldNum" sz="quarter" idx="12"/>
          </p:nvPr>
        </p:nvSpPr>
        <p:spPr/>
        <p:txBody>
          <a:bodyPr/>
          <a:lstStyle/>
          <a:p>
            <a:pPr>
              <a:defRPr/>
            </a:pPr>
            <a:fld id="{317BDAB4-2807-4616-A3B5-C615C17CC1A7}"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7852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7" name="Slide Number Placeholder 6"/>
          <p:cNvSpPr>
            <a:spLocks noGrp="1"/>
          </p:cNvSpPr>
          <p:nvPr>
            <p:ph type="sldNum" sz="quarter" idx="12"/>
          </p:nvPr>
        </p:nvSpPr>
        <p:spPr/>
        <p:txBody>
          <a:bodyPr/>
          <a:lstStyle/>
          <a:p>
            <a:pPr>
              <a:defRPr/>
            </a:pPr>
            <a:fld id="{D947EFF1-C2A1-4839-BE4A-BF6748490CC5}"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45608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95000"/>
                </a:prstClr>
              </a:solidFill>
            </a:endParaRPr>
          </a:p>
        </p:txBody>
      </p:sp>
      <p:sp>
        <p:nvSpPr>
          <p:cNvPr id="8" name="Footer Placeholder 7"/>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9" name="Slide Number Placeholder 8"/>
          <p:cNvSpPr>
            <a:spLocks noGrp="1"/>
          </p:cNvSpPr>
          <p:nvPr>
            <p:ph type="sldNum" sz="quarter" idx="12"/>
          </p:nvPr>
        </p:nvSpPr>
        <p:spPr/>
        <p:txBody>
          <a:bodyPr/>
          <a:lstStyle/>
          <a:p>
            <a:pPr>
              <a:defRPr/>
            </a:pPr>
            <a:fld id="{8CD19C23-A5CE-4888-921C-A05B3CAB407E}"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59791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95000"/>
                </a:prstClr>
              </a:solidFill>
            </a:endParaRPr>
          </a:p>
        </p:txBody>
      </p:sp>
      <p:sp>
        <p:nvSpPr>
          <p:cNvPr id="4" name="Footer Placeholder 3"/>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5" name="Slide Number Placeholder 4"/>
          <p:cNvSpPr>
            <a:spLocks noGrp="1"/>
          </p:cNvSpPr>
          <p:nvPr>
            <p:ph type="sldNum" sz="quarter" idx="12"/>
          </p:nvPr>
        </p:nvSpPr>
        <p:spPr/>
        <p:txBody>
          <a:bodyPr/>
          <a:lstStyle/>
          <a:p>
            <a:pPr>
              <a:defRPr/>
            </a:pPr>
            <a:fld id="{5CC1EBA2-FE22-49FD-9943-F5CC87F8A5F1}"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75143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95000"/>
                </a:prstClr>
              </a:solidFill>
            </a:endParaRPr>
          </a:p>
        </p:txBody>
      </p:sp>
      <p:sp>
        <p:nvSpPr>
          <p:cNvPr id="3" name="Footer Placeholder 2"/>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4" name="Slide Number Placeholder 3"/>
          <p:cNvSpPr>
            <a:spLocks noGrp="1"/>
          </p:cNvSpPr>
          <p:nvPr>
            <p:ph type="sldNum" sz="quarter" idx="12"/>
          </p:nvPr>
        </p:nvSpPr>
        <p:spPr/>
        <p:txBody>
          <a:bodyPr/>
          <a:lstStyle/>
          <a:p>
            <a:pPr>
              <a:defRPr/>
            </a:pPr>
            <a:fld id="{37E842EC-6740-42CB-99C1-ED1985FE3B39}"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91776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r>
              <a:rPr lang="en-US">
                <a:solidFill>
                  <a:prstClr val="black">
                    <a:tint val="95000"/>
                  </a:prstClr>
                </a:solidFill>
              </a:rPr>
              <a:t>Dare to Act ~ Creating a Blueprint for Change</a:t>
            </a:r>
          </a:p>
        </p:txBody>
      </p:sp>
      <p:sp>
        <p:nvSpPr>
          <p:cNvPr id="7" name="Slide Number Placeholder 6"/>
          <p:cNvSpPr>
            <a:spLocks noGrp="1"/>
          </p:cNvSpPr>
          <p:nvPr>
            <p:ph type="sldNum" sz="quarter" idx="12"/>
          </p:nvPr>
        </p:nvSpPr>
        <p:spPr/>
        <p:txBody>
          <a:bodyPr/>
          <a:lstStyle/>
          <a:p>
            <a:pPr>
              <a:defRPr/>
            </a:pPr>
            <a:fld id="{4A212054-B4C1-4262-90ED-049A6B4C34F5}"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880554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95000"/>
                </a:prstClr>
              </a:solidFill>
            </a:endParaRPr>
          </a:p>
        </p:txBody>
      </p:sp>
      <p:sp>
        <p:nvSpPr>
          <p:cNvPr id="6" name="Footer Placeholder 5"/>
          <p:cNvSpPr>
            <a:spLocks noGrp="1"/>
          </p:cNvSpPr>
          <p:nvPr>
            <p:ph type="ftr" sz="quarter" idx="11"/>
          </p:nvPr>
        </p:nvSpPr>
        <p:spPr/>
        <p:txBody>
          <a:bodyPr/>
          <a:lstStyle/>
          <a:p>
            <a:pPr>
              <a:defRPr/>
            </a:pPr>
            <a:r>
              <a:rPr lang="en-US">
                <a:solidFill>
                  <a:prstClr val="white">
                    <a:shade val="50000"/>
                  </a:prstClr>
                </a:solidFill>
              </a:rPr>
              <a:t>Dare to Act ~ Creating a Blueprint for Change</a:t>
            </a:r>
          </a:p>
        </p:txBody>
      </p:sp>
      <p:sp>
        <p:nvSpPr>
          <p:cNvPr id="7" name="Slide Number Placeholder 6"/>
          <p:cNvSpPr>
            <a:spLocks noGrp="1"/>
          </p:cNvSpPr>
          <p:nvPr>
            <p:ph type="sldNum" sz="quarter" idx="12"/>
          </p:nvPr>
        </p:nvSpPr>
        <p:spPr/>
        <p:txBody>
          <a:bodyPr/>
          <a:lstStyle/>
          <a:p>
            <a:pPr>
              <a:defRPr/>
            </a:pPr>
            <a:fld id="{B3C6742F-AE12-4EC9-85F4-37793304B913}" type="slidenum">
              <a:rPr lang="en-US" smtClean="0">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42935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fontAlgn="base">
              <a:spcBef>
                <a:spcPct val="0"/>
              </a:spcBef>
              <a:spcAft>
                <a:spcPct val="0"/>
              </a:spcAft>
              <a:defRPr/>
            </a:pPr>
            <a:endParaRPr lang="en-US" b="1">
              <a:solidFill>
                <a:prstClr val="black">
                  <a:tint val="95000"/>
                </a:prstClr>
              </a:solidFill>
              <a:latin typeface="Tahoma" pitchFamily="34" charset="0"/>
              <a:ea typeface="MS PGothic" pitchFamily="34" charset="-128"/>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914400" fontAlgn="base">
              <a:spcBef>
                <a:spcPct val="0"/>
              </a:spcBef>
              <a:spcAft>
                <a:spcPct val="0"/>
              </a:spcAft>
              <a:defRPr/>
            </a:pPr>
            <a:r>
              <a:rPr lang="en-US" b="1">
                <a:solidFill>
                  <a:prstClr val="black">
                    <a:tint val="95000"/>
                  </a:prstClr>
                </a:solidFill>
                <a:latin typeface="Tahoma" pitchFamily="34" charset="0"/>
                <a:ea typeface="MS PGothic" pitchFamily="34" charset="-128"/>
              </a:rPr>
              <a:t>Dare to Act ~ Creating a Blueprint for Change</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914400" fontAlgn="base">
              <a:spcBef>
                <a:spcPct val="0"/>
              </a:spcBef>
              <a:spcAft>
                <a:spcPct val="0"/>
              </a:spcAft>
              <a:defRPr/>
            </a:pPr>
            <a:fld id="{7A63AA6C-0221-4E77-9401-49DCD34269E6}" type="slidenum">
              <a:rPr lang="en-US" b="1" smtClean="0">
                <a:solidFill>
                  <a:prstClr val="black">
                    <a:tint val="95000"/>
                  </a:prstClr>
                </a:solidFill>
                <a:latin typeface="Tahoma" pitchFamily="34" charset="0"/>
                <a:ea typeface="MS PGothic" pitchFamily="34" charset="-128"/>
              </a:rPr>
              <a:pPr defTabSz="914400" fontAlgn="base">
                <a:spcBef>
                  <a:spcPct val="0"/>
                </a:spcBef>
                <a:spcAft>
                  <a:spcPct val="0"/>
                </a:spcAft>
                <a:defRPr/>
              </a:pPr>
              <a:t>‹#›</a:t>
            </a:fld>
            <a:endParaRPr lang="en-US" b="1">
              <a:solidFill>
                <a:prstClr val="black">
                  <a:tint val="95000"/>
                </a:prstClr>
              </a:solidFill>
              <a:latin typeface="Tahoma" pitchFamily="34" charset="0"/>
              <a:ea typeface="MS PGothic" pitchFamily="34" charset="-128"/>
            </a:endParaRPr>
          </a:p>
        </p:txBody>
      </p:sp>
    </p:spTree>
    <p:extLst>
      <p:ext uri="{BB962C8B-B14F-4D97-AF65-F5344CB8AC3E}">
        <p14:creationId xmlns:p14="http://schemas.microsoft.com/office/powerpoint/2010/main" val="956503124"/>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3600" b="1">
              <a:solidFill>
                <a:prstClr val="white"/>
              </a:solidFill>
            </a:endParaRPr>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defTabSz="914400" fontAlgn="base">
              <a:spcBef>
                <a:spcPct val="0"/>
              </a:spcBef>
              <a:spcAft>
                <a:spcPct val="0"/>
              </a:spcAft>
              <a:defRPr/>
            </a:pPr>
            <a:endParaRPr lang="en-US" b="1">
              <a:solidFill>
                <a:prstClr val="black">
                  <a:tint val="95000"/>
                </a:prstClr>
              </a:solidFill>
              <a:latin typeface="Tahoma" pitchFamily="34" charset="0"/>
              <a:ea typeface="MS PGothic" pitchFamily="34" charset="-128"/>
            </a:endParaRPr>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defTabSz="914400" fontAlgn="base">
              <a:spcBef>
                <a:spcPct val="0"/>
              </a:spcBef>
              <a:spcAft>
                <a:spcPct val="0"/>
              </a:spcAft>
              <a:defRPr/>
            </a:pPr>
            <a:r>
              <a:rPr lang="en-US" b="1">
                <a:solidFill>
                  <a:prstClr val="black">
                    <a:tint val="95000"/>
                  </a:prstClr>
                </a:solidFill>
                <a:latin typeface="Tahoma" pitchFamily="34" charset="0"/>
                <a:ea typeface="MS PGothic" pitchFamily="34" charset="-128"/>
              </a:rPr>
              <a:t>Dare to Act ~ Creating a Blueprint for Change</a:t>
            </a:r>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defTabSz="914400" fontAlgn="base">
              <a:spcBef>
                <a:spcPct val="0"/>
              </a:spcBef>
              <a:spcAft>
                <a:spcPct val="0"/>
              </a:spcAft>
              <a:defRPr/>
            </a:pPr>
            <a:fld id="{7A63AA6C-0221-4E77-9401-49DCD34269E6}" type="slidenum">
              <a:rPr lang="en-US" b="1" smtClean="0">
                <a:solidFill>
                  <a:prstClr val="black">
                    <a:tint val="95000"/>
                  </a:prstClr>
                </a:solidFill>
                <a:latin typeface="Tahoma" pitchFamily="34" charset="0"/>
                <a:ea typeface="MS PGothic" pitchFamily="34" charset="-128"/>
              </a:rPr>
              <a:pPr defTabSz="914400" fontAlgn="base">
                <a:spcBef>
                  <a:spcPct val="0"/>
                </a:spcBef>
                <a:spcAft>
                  <a:spcPct val="0"/>
                </a:spcAft>
                <a:defRPr/>
              </a:pPr>
              <a:t>‹#›</a:t>
            </a:fld>
            <a:endParaRPr lang="en-US" b="1">
              <a:solidFill>
                <a:prstClr val="black">
                  <a:tint val="95000"/>
                </a:prstClr>
              </a:solidFill>
              <a:latin typeface="Tahoma" pitchFamily="34" charset="0"/>
              <a:ea typeface="MS PGothic" pitchFamily="34" charset="-128"/>
            </a:endParaRPr>
          </a:p>
        </p:txBody>
      </p:sp>
    </p:spTree>
    <p:extLst>
      <p:ext uri="{BB962C8B-B14F-4D97-AF65-F5344CB8AC3E}">
        <p14:creationId xmlns:p14="http://schemas.microsoft.com/office/powerpoint/2010/main" val="251629022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bertolinob@cs.com"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s://www.bobbertolino.com/handout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9371" y="1945217"/>
            <a:ext cx="9949070" cy="334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Feedback-Informed Treatment (FIT)</a:t>
            </a:r>
            <a:endParaRPr kumimoji="0" lang="en-US" sz="10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pitchFamily="34" charset="0"/>
                <a:ea typeface="+mn-ea"/>
                <a:cs typeface="Arial" pitchFamily="34" charset="0"/>
              </a:rPr>
              <a:t>An Evidence-Based Approach</a:t>
            </a:r>
            <a:endParaRPr kumimoji="0" lang="en-US" sz="24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Bob Bertolino, Ph.D.</a:t>
            </a:r>
          </a:p>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br>
              <a:rPr kumimoji="0" lang="en-US" sz="2000" b="0" i="0" u="none" strike="noStrike" kern="0" cap="none" spc="0" normalizeH="0" baseline="0" noProof="0" dirty="0">
                <a:ln>
                  <a:noFill/>
                </a:ln>
                <a:solidFill>
                  <a:prstClr val="white"/>
                </a:solidFill>
                <a:effectLst/>
                <a:uLnTx/>
                <a:uFillTx/>
                <a:latin typeface="Arial" pitchFamily="34" charset="0"/>
                <a:ea typeface="+mn-ea"/>
                <a:cs typeface="Arial" pitchFamily="34" charset="0"/>
              </a:rPr>
            </a:br>
            <a:r>
              <a:rPr kumimoji="0" lang="en-US" sz="1200" b="0" i="0" u="none" strike="noStrike" kern="0" cap="none" spc="0" normalizeH="0" baseline="0" noProof="0" dirty="0">
                <a:ln>
                  <a:noFill/>
                </a:ln>
                <a:solidFill>
                  <a:prstClr val="white"/>
                </a:solidFill>
                <a:effectLst/>
                <a:uLnTx/>
                <a:uFillTx/>
                <a:latin typeface="Arial" pitchFamily="34" charset="0"/>
                <a:ea typeface="+mn-ea"/>
                <a:cs typeface="Arial" pitchFamily="34" charset="0"/>
              </a:rPr>
              <a:t>Codirector Clinical Mental Health Counseling Program, Maryville University-St. Louis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itchFamily="34" charset="0"/>
                <a:ea typeface="+mn-ea"/>
                <a:cs typeface="Arial" pitchFamily="34" charset="0"/>
              </a:rPr>
              <a:t>Professor </a:t>
            </a:r>
            <a:r>
              <a:rPr kumimoji="0" lang="en-US" sz="1200" b="0" i="0" u="none" strike="noStrike" kern="0" cap="none" spc="0" normalizeH="0" baseline="0" noProof="0">
                <a:ln>
                  <a:noFill/>
                </a:ln>
                <a:solidFill>
                  <a:prstClr val="white"/>
                </a:solidFill>
                <a:effectLst/>
                <a:uLnTx/>
                <a:uFillTx/>
                <a:latin typeface="Arial" pitchFamily="34" charset="0"/>
                <a:ea typeface="+mn-ea"/>
                <a:cs typeface="Arial" pitchFamily="34" charset="0"/>
              </a:rPr>
              <a:t>of Psychology, </a:t>
            </a:r>
            <a:r>
              <a:rPr kumimoji="0" lang="en-US" sz="1200" b="0" i="0" u="none" strike="noStrike" kern="0" cap="none" spc="0" normalizeH="0" baseline="0" noProof="0" dirty="0">
                <a:ln>
                  <a:noFill/>
                </a:ln>
                <a:solidFill>
                  <a:prstClr val="white"/>
                </a:solidFill>
                <a:effectLst/>
                <a:uLnTx/>
                <a:uFillTx/>
                <a:latin typeface="Arial" pitchFamily="34" charset="0"/>
                <a:ea typeface="+mn-ea"/>
                <a:cs typeface="Arial" pitchFamily="34" charset="0"/>
              </a:rPr>
              <a:t>Maryville University-St. Louis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itchFamily="34" charset="0"/>
                <a:ea typeface="+mn-ea"/>
                <a:cs typeface="Arial" pitchFamily="34" charset="0"/>
              </a:rPr>
              <a:t>Sr. Clinical Advisor, Youth In Need, Inc.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itchFamily="34" charset="0"/>
                <a:ea typeface="+mn-ea"/>
                <a:cs typeface="Arial" pitchFamily="34" charset="0"/>
              </a:rPr>
              <a:t>Sr. Associate, International Center for Clinical Excellence</a:t>
            </a:r>
          </a:p>
        </p:txBody>
      </p:sp>
      <p:sp>
        <p:nvSpPr>
          <p:cNvPr id="3" name="TextBox 2"/>
          <p:cNvSpPr txBox="1"/>
          <p:nvPr/>
        </p:nvSpPr>
        <p:spPr>
          <a:xfrm>
            <a:off x="1685636" y="646545"/>
            <a:ext cx="88207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Youth In Need, Inc.</a:t>
            </a:r>
          </a:p>
        </p:txBody>
      </p:sp>
    </p:spTree>
    <p:extLst>
      <p:ext uri="{BB962C8B-B14F-4D97-AF65-F5344CB8AC3E}">
        <p14:creationId xmlns:p14="http://schemas.microsoft.com/office/powerpoint/2010/main" val="632628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endParaRPr lang="en-US" dirty="0"/>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1026" name="Picture 2" descr="http://www.newyorker.com/images/covers/2004/2004_12_06_p323.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331977" y="184666"/>
            <a:ext cx="4404359" cy="62179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9706836.png (1275×16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823" y="184666"/>
            <a:ext cx="4804753" cy="621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951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22003" y="466477"/>
            <a:ext cx="3703747" cy="5486400"/>
          </a:xfrm>
          <a:prstGeom prst="rect">
            <a:avLst/>
          </a:prstGeom>
        </p:spPr>
      </p:pic>
      <p:pic>
        <p:nvPicPr>
          <p:cNvPr id="6" name="Picture 5"/>
          <p:cNvPicPr>
            <a:picLocks noChangeAspect="1"/>
          </p:cNvPicPr>
          <p:nvPr/>
        </p:nvPicPr>
        <p:blipFill>
          <a:blip r:embed="rId3"/>
          <a:stretch>
            <a:fillRect/>
          </a:stretch>
        </p:blipFill>
        <p:spPr>
          <a:xfrm>
            <a:off x="298173" y="466477"/>
            <a:ext cx="3647831" cy="5486400"/>
          </a:xfrm>
          <a:prstGeom prst="rect">
            <a:avLst/>
          </a:prstGeom>
        </p:spPr>
      </p:pic>
      <p:pic>
        <p:nvPicPr>
          <p:cNvPr id="2052" name="Picture 4" descr="https://upload.wikimedia.org/wikipedia/en/c/cd/Moneyballsb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3468" y="466477"/>
            <a:ext cx="370013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en/2/2e/Moneyball_Pos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3468" y="466477"/>
            <a:ext cx="3700133"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4981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365760" y="0"/>
            <a:ext cx="11389359" cy="1298893"/>
          </a:xfrm>
        </p:spPr>
        <p:txBody>
          <a:bodyPr/>
          <a:lstStyle/>
          <a:p>
            <a:pPr algn="ctr" eaLnBrk="1" hangingPunct="1"/>
            <a:r>
              <a:rPr lang="en-US" sz="4000" b="0" cap="none" dirty="0">
                <a:effectLst/>
                <a:latin typeface="Arial" panose="020B0604020202020204" pitchFamily="34" charset="0"/>
                <a:cs typeface="Arial" panose="020B0604020202020204" pitchFamily="34" charset="0"/>
              </a:rPr>
              <a:t>Therapist Improvement with Time and Experience</a:t>
            </a:r>
          </a:p>
        </p:txBody>
      </p:sp>
      <p:sp>
        <p:nvSpPr>
          <p:cNvPr id="547843" name="Rectangle 3"/>
          <p:cNvSpPr>
            <a:spLocks noGrp="1" noChangeArrowheads="1"/>
          </p:cNvSpPr>
          <p:nvPr>
            <p:ph sz="half" idx="1"/>
          </p:nvPr>
        </p:nvSpPr>
        <p:spPr>
          <a:xfrm>
            <a:off x="365760" y="1463040"/>
            <a:ext cx="4450081" cy="4965066"/>
          </a:xfrm>
        </p:spPr>
        <p:txBody>
          <a:bodyPr>
            <a:normAutofit/>
          </a:bodyPr>
          <a:lstStyle/>
          <a:p>
            <a:pPr marL="609600" indent="-609600">
              <a:lnSpc>
                <a:spcPct val="110000"/>
              </a:lnSpc>
              <a:spcBef>
                <a:spcPts val="600"/>
              </a:spcBef>
              <a:buClr>
                <a:schemeClr val="tx1"/>
              </a:buClr>
              <a:defRPr/>
            </a:pPr>
            <a:r>
              <a:rPr lang="en-US" sz="2200" dirty="0">
                <a:effectLst/>
                <a:latin typeface="Arial" panose="020B0604020202020204" pitchFamily="34" charset="0"/>
                <a:cs typeface="Arial" panose="020B0604020202020204" pitchFamily="34" charset="0"/>
              </a:rPr>
              <a:t>The largest study to date on the effect of experience on outcome.</a:t>
            </a:r>
          </a:p>
          <a:p>
            <a:pPr marL="609600" indent="-609600">
              <a:lnSpc>
                <a:spcPct val="110000"/>
              </a:lnSpc>
              <a:spcBef>
                <a:spcPts val="600"/>
              </a:spcBef>
              <a:buClr>
                <a:schemeClr val="tx1"/>
              </a:buClr>
              <a:defRPr/>
            </a:pPr>
            <a:r>
              <a:rPr lang="en-US" sz="2200" dirty="0">
                <a:effectLst/>
                <a:latin typeface="Arial" panose="020B0604020202020204" pitchFamily="34" charset="0"/>
                <a:cs typeface="Arial" panose="020B0604020202020204" pitchFamily="34" charset="0"/>
              </a:rPr>
              <a:t>170 therapists followed for 17 years.</a:t>
            </a:r>
          </a:p>
          <a:p>
            <a:pPr marL="609600" indent="-609600">
              <a:lnSpc>
                <a:spcPct val="110000"/>
              </a:lnSpc>
              <a:spcBef>
                <a:spcPts val="600"/>
              </a:spcBef>
              <a:buClr>
                <a:schemeClr val="tx1"/>
              </a:buClr>
              <a:defRPr/>
            </a:pPr>
            <a:r>
              <a:rPr lang="en-US" sz="2200" dirty="0">
                <a:effectLst/>
                <a:latin typeface="Arial" panose="020B0604020202020204" pitchFamily="34" charset="0"/>
                <a:cs typeface="Arial" panose="020B0604020202020204" pitchFamily="34" charset="0"/>
              </a:rPr>
              <a:t>Question: Do therapists improve over time in terms of effectiveness with more experience and training?</a:t>
            </a:r>
          </a:p>
          <a:p>
            <a:pPr marL="609600" indent="-609600">
              <a:lnSpc>
                <a:spcPct val="110000"/>
              </a:lnSpc>
              <a:spcBef>
                <a:spcPts val="600"/>
              </a:spcBef>
              <a:buClr>
                <a:schemeClr val="tx1"/>
              </a:buClr>
              <a:defRPr/>
            </a:pPr>
            <a:r>
              <a:rPr lang="en-US" sz="2200" dirty="0">
                <a:effectLst/>
                <a:latin typeface="Arial" panose="020B0604020202020204" pitchFamily="34" charset="0"/>
                <a:cs typeface="Arial" panose="020B0604020202020204" pitchFamily="34" charset="0"/>
              </a:rPr>
              <a:t>The answer: No.</a:t>
            </a:r>
          </a:p>
          <a:p>
            <a:pPr marL="609600" indent="-609600">
              <a:lnSpc>
                <a:spcPct val="110000"/>
              </a:lnSpc>
              <a:spcBef>
                <a:spcPts val="600"/>
              </a:spcBef>
              <a:buClr>
                <a:schemeClr val="tx1"/>
              </a:buClr>
              <a:defRPr/>
            </a:pPr>
            <a:r>
              <a:rPr lang="en-US" sz="2200" dirty="0">
                <a:effectLst/>
                <a:latin typeface="Arial" panose="020B0604020202020204" pitchFamily="34" charset="0"/>
                <a:cs typeface="Arial" panose="020B0604020202020204" pitchFamily="34" charset="0"/>
              </a:rPr>
              <a:t>On average therapists’ outcomes declined over time.</a:t>
            </a:r>
          </a:p>
        </p:txBody>
      </p:sp>
      <p:pic>
        <p:nvPicPr>
          <p:cNvPr id="3" name="Content Placeholder 2"/>
          <p:cNvPicPr>
            <a:picLocks noGrp="1" noChangeAspect="1"/>
          </p:cNvPicPr>
          <p:nvPr>
            <p:ph sz="half" idx="2"/>
          </p:nvPr>
        </p:nvPicPr>
        <p:blipFill>
          <a:blip r:embed="rId3"/>
          <a:stretch>
            <a:fillRect/>
          </a:stretch>
        </p:blipFill>
        <p:spPr>
          <a:xfrm>
            <a:off x="5098182" y="1298893"/>
            <a:ext cx="6867556" cy="3108960"/>
          </a:xfrm>
          <a:prstGeom prst="rect">
            <a:avLst/>
          </a:prstGeom>
        </p:spPr>
      </p:pic>
      <p:pic>
        <p:nvPicPr>
          <p:cNvPr id="4" name="Picture 3"/>
          <p:cNvPicPr>
            <a:picLocks noChangeAspect="1"/>
          </p:cNvPicPr>
          <p:nvPr/>
        </p:nvPicPr>
        <p:blipFill>
          <a:blip r:embed="rId4"/>
          <a:stretch>
            <a:fillRect/>
          </a:stretch>
        </p:blipFill>
        <p:spPr>
          <a:xfrm>
            <a:off x="5127629" y="4599306"/>
            <a:ext cx="6808663" cy="1828800"/>
          </a:xfrm>
          <a:prstGeom prst="rect">
            <a:avLst/>
          </a:prstGeom>
        </p:spPr>
      </p:pic>
    </p:spTree>
    <p:extLst>
      <p:ext uri="{BB962C8B-B14F-4D97-AF65-F5344CB8AC3E}">
        <p14:creationId xmlns:p14="http://schemas.microsoft.com/office/powerpoint/2010/main" val="1389839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7843">
                                            <p:txEl>
                                              <p:pRg st="1" end="1"/>
                                            </p:txEl>
                                          </p:spTgt>
                                        </p:tgtEl>
                                        <p:attrNameLst>
                                          <p:attrName>style.visibility</p:attrName>
                                        </p:attrNameLst>
                                      </p:cBhvr>
                                      <p:to>
                                        <p:strVal val="visible"/>
                                      </p:to>
                                    </p:set>
                                    <p:animEffect transition="in" filter="wipe(left)">
                                      <p:cBhvr>
                                        <p:cTn id="12" dur="500"/>
                                        <p:tgtEl>
                                          <p:spTgt spid="547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7843">
                                            <p:txEl>
                                              <p:pRg st="2" end="2"/>
                                            </p:txEl>
                                          </p:spTgt>
                                        </p:tgtEl>
                                        <p:attrNameLst>
                                          <p:attrName>style.visibility</p:attrName>
                                        </p:attrNameLst>
                                      </p:cBhvr>
                                      <p:to>
                                        <p:strVal val="visible"/>
                                      </p:to>
                                    </p:set>
                                    <p:animEffect transition="in" filter="wipe(left)">
                                      <p:cBhvr>
                                        <p:cTn id="17" dur="500"/>
                                        <p:tgtEl>
                                          <p:spTgt spid="547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7843">
                                            <p:txEl>
                                              <p:pRg st="3" end="3"/>
                                            </p:txEl>
                                          </p:spTgt>
                                        </p:tgtEl>
                                        <p:attrNameLst>
                                          <p:attrName>style.visibility</p:attrName>
                                        </p:attrNameLst>
                                      </p:cBhvr>
                                      <p:to>
                                        <p:strVal val="visible"/>
                                      </p:to>
                                    </p:set>
                                    <p:animEffect transition="in" filter="wipe(left)">
                                      <p:cBhvr>
                                        <p:cTn id="22" dur="500"/>
                                        <p:tgtEl>
                                          <p:spTgt spid="5478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7843">
                                            <p:txEl>
                                              <p:pRg st="4" end="4"/>
                                            </p:txEl>
                                          </p:spTgt>
                                        </p:tgtEl>
                                        <p:attrNameLst>
                                          <p:attrName>style.visibility</p:attrName>
                                        </p:attrNameLst>
                                      </p:cBhvr>
                                      <p:to>
                                        <p:strVal val="visible"/>
                                      </p:to>
                                    </p:set>
                                    <p:animEffect transition="in" filter="wipe(left)">
                                      <p:cBhvr>
                                        <p:cTn id="27" dur="500"/>
                                        <p:tgtEl>
                                          <p:spTgt spid="547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6103" y="1371601"/>
            <a:ext cx="10866783" cy="5029201"/>
          </a:xfrm>
          <a:effectLst/>
        </p:spPr>
        <p:txBody>
          <a:bodyPr>
            <a:normAutofit/>
          </a:bodyPr>
          <a:lstStyle/>
          <a:p>
            <a:pPr marL="119062" indent="0">
              <a:lnSpc>
                <a:spcPct val="100000"/>
              </a:lnSpc>
              <a:spcBef>
                <a:spcPts val="0"/>
              </a:spcBef>
              <a:spcAft>
                <a:spcPts val="300"/>
              </a:spcAft>
              <a:buClr>
                <a:schemeClr val="accent2">
                  <a:lumMod val="50000"/>
                </a:schemeClr>
              </a:buClr>
              <a:buSzPct val="100000"/>
              <a:buNone/>
              <a:tabLst>
                <a:tab pos="475488" algn="l"/>
              </a:tabLst>
              <a:defRPr/>
            </a:pPr>
            <a:r>
              <a:rPr lang="en-US" sz="2800" b="1" dirty="0">
                <a:solidFill>
                  <a:schemeClr val="tx1"/>
                </a:solidFill>
                <a:effectLst/>
                <a:cs typeface="Arial" pitchFamily="34" charset="0"/>
              </a:rPr>
              <a:t>The failure to address dropout in services.</a:t>
            </a:r>
            <a:r>
              <a:rPr lang="en-US" sz="2800" dirty="0">
                <a:solidFill>
                  <a:schemeClr val="tx1"/>
                </a:solidFill>
                <a:effectLst/>
                <a:cs typeface="Arial" pitchFamily="34" charset="0"/>
              </a:rPr>
              <a:t> </a:t>
            </a:r>
          </a:p>
          <a:p>
            <a:pPr marL="119062" indent="0">
              <a:lnSpc>
                <a:spcPct val="100000"/>
              </a:lnSpc>
              <a:spcBef>
                <a:spcPts val="0"/>
              </a:spcBef>
              <a:spcAft>
                <a:spcPts val="300"/>
              </a:spcAft>
              <a:buClr>
                <a:schemeClr val="accent2">
                  <a:lumMod val="50000"/>
                </a:schemeClr>
              </a:buClr>
              <a:buSzPct val="100000"/>
              <a:buNone/>
              <a:tabLst>
                <a:tab pos="475488" algn="l"/>
              </a:tabLst>
              <a:defRPr/>
            </a:pPr>
            <a:r>
              <a:rPr lang="en-US" sz="2800" dirty="0">
                <a:solidFill>
                  <a:schemeClr val="tx1"/>
                </a:solidFill>
                <a:effectLst/>
                <a:cs typeface="Arial" pitchFamily="34" charset="0"/>
              </a:rPr>
              <a:t>Dropout: the </a:t>
            </a:r>
            <a:r>
              <a:rPr lang="en-US" sz="2800" dirty="0">
                <a:solidFill>
                  <a:schemeClr val="tx1"/>
                </a:solidFill>
                <a:effectLst/>
                <a:latin typeface="Arial"/>
              </a:rPr>
              <a:t>u</a:t>
            </a:r>
            <a:r>
              <a:rPr lang="en-US" sz="2800" dirty="0">
                <a:solidFill>
                  <a:schemeClr val="tx1"/>
                </a:solidFill>
                <a:effectLst/>
                <a:latin typeface="Arial"/>
                <a:ea typeface="Times New Roman"/>
              </a:rPr>
              <a:t>nilateral decision by clients to end therapy—averages are between 20% to 47% (Swift et al., 2012; </a:t>
            </a:r>
            <a:r>
              <a:rPr lang="en-US" sz="2800" dirty="0" err="1">
                <a:solidFill>
                  <a:schemeClr val="tx1"/>
                </a:solidFill>
                <a:effectLst/>
                <a:latin typeface="Arial"/>
                <a:ea typeface="Times New Roman"/>
              </a:rPr>
              <a:t>Wierzbicki</a:t>
            </a:r>
            <a:r>
              <a:rPr lang="en-US" sz="2800" dirty="0">
                <a:solidFill>
                  <a:schemeClr val="tx1"/>
                </a:solidFill>
                <a:effectLst/>
                <a:latin typeface="Arial"/>
                <a:ea typeface="Times New Roman"/>
              </a:rPr>
              <a:t> &amp; </a:t>
            </a:r>
            <a:r>
              <a:rPr lang="en-US" sz="2800" dirty="0" err="1">
                <a:solidFill>
                  <a:schemeClr val="tx1"/>
                </a:solidFill>
                <a:effectLst/>
                <a:latin typeface="Arial"/>
                <a:ea typeface="Times New Roman"/>
              </a:rPr>
              <a:t>Pekarik</a:t>
            </a:r>
            <a:r>
              <a:rPr lang="en-US" sz="2800" dirty="0">
                <a:solidFill>
                  <a:schemeClr val="tx1"/>
                </a:solidFill>
                <a:effectLst/>
                <a:latin typeface="Arial"/>
                <a:ea typeface="Times New Roman"/>
              </a:rPr>
              <a:t>, 1993). For children and adolescents the range varies from 28% to 85% (Garcia &amp; </a:t>
            </a:r>
            <a:r>
              <a:rPr lang="en-US" sz="2800" dirty="0" err="1">
                <a:solidFill>
                  <a:schemeClr val="tx1"/>
                </a:solidFill>
                <a:effectLst/>
                <a:latin typeface="Arial"/>
                <a:ea typeface="Times New Roman"/>
              </a:rPr>
              <a:t>Weisz</a:t>
            </a:r>
            <a:r>
              <a:rPr lang="en-US" sz="2800" dirty="0">
                <a:solidFill>
                  <a:schemeClr val="tx1"/>
                </a:solidFill>
                <a:effectLst/>
                <a:latin typeface="Arial"/>
                <a:ea typeface="Times New Roman"/>
              </a:rPr>
              <a:t>, 2002).</a:t>
            </a:r>
          </a:p>
        </p:txBody>
      </p:sp>
      <p:sp>
        <p:nvSpPr>
          <p:cNvPr id="2" name="TextBox 1"/>
          <p:cNvSpPr txBox="1"/>
          <p:nvPr/>
        </p:nvSpPr>
        <p:spPr>
          <a:xfrm>
            <a:off x="883388" y="4715525"/>
            <a:ext cx="10425223" cy="1578894"/>
          </a:xfrm>
          <a:prstGeom prst="rect">
            <a:avLst/>
          </a:prstGeom>
          <a:noFill/>
          <a:effectLst/>
        </p:spPr>
        <p:txBody>
          <a:bodyPr wrap="square" rtlCol="0">
            <a:spAutoFit/>
          </a:bodyPr>
          <a:lstStyle/>
          <a:p>
            <a:pPr>
              <a:lnSpc>
                <a:spcPct val="115000"/>
              </a:lnSpc>
            </a:pPr>
            <a:r>
              <a:rPr lang="en-US" sz="1400" dirty="0">
                <a:solidFill>
                  <a:prstClr val="white"/>
                </a:solidFill>
                <a:latin typeface="Arial" pitchFamily="34" charset="0"/>
                <a:ea typeface="Times New Roman"/>
                <a:cs typeface="Arial" pitchFamily="34" charset="0"/>
              </a:rPr>
              <a:t>Garcia, J. A., &amp; </a:t>
            </a:r>
            <a:r>
              <a:rPr lang="en-US" sz="1400" dirty="0" err="1">
                <a:solidFill>
                  <a:prstClr val="white"/>
                </a:solidFill>
                <a:latin typeface="Arial" pitchFamily="34" charset="0"/>
                <a:ea typeface="Times New Roman"/>
                <a:cs typeface="Arial" pitchFamily="34" charset="0"/>
              </a:rPr>
              <a:t>Weisz</a:t>
            </a:r>
            <a:r>
              <a:rPr lang="en-US" sz="1400" dirty="0">
                <a:solidFill>
                  <a:prstClr val="white"/>
                </a:solidFill>
                <a:latin typeface="Arial" pitchFamily="34" charset="0"/>
                <a:ea typeface="Times New Roman"/>
                <a:cs typeface="Arial" pitchFamily="34" charset="0"/>
              </a:rPr>
              <a:t>, J. R. (2002). When youth mental health care stops: Therapeutic relationships problems and other reasons </a:t>
            </a:r>
          </a:p>
          <a:p>
            <a:pPr>
              <a:lnSpc>
                <a:spcPct val="115000"/>
              </a:lnSpc>
            </a:pPr>
            <a:r>
              <a:rPr lang="en-US" sz="1400" dirty="0">
                <a:solidFill>
                  <a:prstClr val="white"/>
                </a:solidFill>
                <a:latin typeface="Arial" pitchFamily="34" charset="0"/>
                <a:ea typeface="Times New Roman"/>
                <a:cs typeface="Arial" pitchFamily="34" charset="0"/>
              </a:rPr>
              <a:t>     for ending youth outpatient treatment. </a:t>
            </a:r>
            <a:r>
              <a:rPr lang="en-US" sz="1400" i="1" dirty="0">
                <a:solidFill>
                  <a:prstClr val="white"/>
                </a:solidFill>
                <a:latin typeface="Arial" pitchFamily="34" charset="0"/>
                <a:ea typeface="Times New Roman"/>
                <a:cs typeface="Arial" pitchFamily="34" charset="0"/>
              </a:rPr>
              <a:t>Journal of Consulting and Clinical Psychology, 70</a:t>
            </a:r>
            <a:r>
              <a:rPr lang="en-US" sz="1400" dirty="0">
                <a:solidFill>
                  <a:prstClr val="white"/>
                </a:solidFill>
                <a:latin typeface="Arial" pitchFamily="34" charset="0"/>
                <a:ea typeface="Times New Roman"/>
                <a:cs typeface="Arial" pitchFamily="34" charset="0"/>
              </a:rPr>
              <a:t>(2), 439-443.</a:t>
            </a:r>
          </a:p>
          <a:p>
            <a:pPr>
              <a:lnSpc>
                <a:spcPct val="115000"/>
              </a:lnSpc>
            </a:pPr>
            <a:r>
              <a:rPr lang="en-US" sz="1400" dirty="0">
                <a:solidFill>
                  <a:prstClr val="white"/>
                </a:solidFill>
                <a:latin typeface="Arial" pitchFamily="34" charset="0"/>
                <a:ea typeface="Times New Roman"/>
                <a:cs typeface="Arial" pitchFamily="34" charset="0"/>
              </a:rPr>
              <a:t>Swift, J. K., Greenberg, R. P., Whipple, J. L., &amp; </a:t>
            </a:r>
            <a:r>
              <a:rPr lang="en-US" sz="1400" dirty="0" err="1">
                <a:solidFill>
                  <a:prstClr val="white"/>
                </a:solidFill>
                <a:latin typeface="Arial" pitchFamily="34" charset="0"/>
                <a:ea typeface="Times New Roman"/>
                <a:cs typeface="Arial" pitchFamily="34" charset="0"/>
              </a:rPr>
              <a:t>Kominiak</a:t>
            </a:r>
            <a:r>
              <a:rPr lang="en-US" sz="1400" dirty="0">
                <a:solidFill>
                  <a:prstClr val="white"/>
                </a:solidFill>
                <a:latin typeface="Arial" pitchFamily="34" charset="0"/>
                <a:ea typeface="Times New Roman"/>
                <a:cs typeface="Arial" pitchFamily="34" charset="0"/>
              </a:rPr>
              <a:t>, N. (2012). Practice recommendations for reducing premature termination </a:t>
            </a:r>
          </a:p>
          <a:p>
            <a:pPr>
              <a:lnSpc>
                <a:spcPct val="115000"/>
              </a:lnSpc>
            </a:pPr>
            <a:r>
              <a:rPr lang="en-US" sz="1400" dirty="0">
                <a:solidFill>
                  <a:prstClr val="white"/>
                </a:solidFill>
                <a:latin typeface="Arial" pitchFamily="34" charset="0"/>
                <a:ea typeface="Times New Roman"/>
                <a:cs typeface="Arial" pitchFamily="34" charset="0"/>
              </a:rPr>
              <a:t>     in therapy. Professional Psychology: Research and Practice, 43(4), 379-387.</a:t>
            </a:r>
          </a:p>
          <a:p>
            <a:pPr>
              <a:lnSpc>
                <a:spcPct val="115000"/>
              </a:lnSpc>
            </a:pPr>
            <a:r>
              <a:rPr lang="en-US" sz="1400" dirty="0" err="1">
                <a:solidFill>
                  <a:prstClr val="white"/>
                </a:solidFill>
                <a:latin typeface="Arial" pitchFamily="34" charset="0"/>
                <a:ea typeface="Times New Roman"/>
                <a:cs typeface="Arial" pitchFamily="34" charset="0"/>
              </a:rPr>
              <a:t>Wierzbicki</a:t>
            </a:r>
            <a:r>
              <a:rPr lang="en-US" sz="1400" dirty="0">
                <a:solidFill>
                  <a:prstClr val="white"/>
                </a:solidFill>
                <a:latin typeface="Arial" pitchFamily="34" charset="0"/>
                <a:ea typeface="Times New Roman"/>
                <a:cs typeface="Arial" pitchFamily="34" charset="0"/>
              </a:rPr>
              <a:t>, M., &amp; </a:t>
            </a:r>
            <a:r>
              <a:rPr lang="en-US" sz="1400" dirty="0" err="1">
                <a:solidFill>
                  <a:prstClr val="white"/>
                </a:solidFill>
                <a:latin typeface="Arial" pitchFamily="34" charset="0"/>
                <a:ea typeface="Times New Roman"/>
                <a:cs typeface="Arial" pitchFamily="34" charset="0"/>
              </a:rPr>
              <a:t>Pekarik</a:t>
            </a:r>
            <a:r>
              <a:rPr lang="en-US" sz="1400" dirty="0">
                <a:solidFill>
                  <a:prstClr val="white"/>
                </a:solidFill>
                <a:latin typeface="Arial" pitchFamily="34" charset="0"/>
                <a:ea typeface="Times New Roman"/>
                <a:cs typeface="Arial" pitchFamily="34" charset="0"/>
              </a:rPr>
              <a:t>, G. (2002). A meta-analysis of psychotherapy dropout. </a:t>
            </a:r>
            <a:r>
              <a:rPr lang="en-US" sz="1400" i="1" dirty="0">
                <a:solidFill>
                  <a:prstClr val="white"/>
                </a:solidFill>
                <a:latin typeface="Arial" pitchFamily="34" charset="0"/>
                <a:ea typeface="Times New Roman"/>
                <a:cs typeface="Arial" pitchFamily="34" charset="0"/>
              </a:rPr>
              <a:t>Professional Psychology: Research and Practice, </a:t>
            </a:r>
          </a:p>
          <a:p>
            <a:pPr>
              <a:lnSpc>
                <a:spcPct val="115000"/>
              </a:lnSpc>
            </a:pPr>
            <a:r>
              <a:rPr lang="en-US" sz="1400" i="1" dirty="0">
                <a:solidFill>
                  <a:prstClr val="white"/>
                </a:solidFill>
                <a:latin typeface="Arial" pitchFamily="34" charset="0"/>
                <a:ea typeface="Times New Roman"/>
                <a:cs typeface="Arial" pitchFamily="34" charset="0"/>
              </a:rPr>
              <a:t>     24</a:t>
            </a:r>
            <a:r>
              <a:rPr lang="en-US" sz="1400" dirty="0">
                <a:solidFill>
                  <a:prstClr val="white"/>
                </a:solidFill>
                <a:latin typeface="Arial" pitchFamily="34" charset="0"/>
                <a:ea typeface="Times New Roman"/>
                <a:cs typeface="Arial" pitchFamily="34" charset="0"/>
              </a:rPr>
              <a:t>(2), 190-195. </a:t>
            </a:r>
          </a:p>
        </p:txBody>
      </p:sp>
      <p:sp>
        <p:nvSpPr>
          <p:cNvPr id="3" name="Title 2"/>
          <p:cNvSpPr>
            <a:spLocks noGrp="1"/>
          </p:cNvSpPr>
          <p:nvPr>
            <p:ph type="title"/>
          </p:nvPr>
        </p:nvSpPr>
        <p:spPr>
          <a:xfrm>
            <a:off x="1981200" y="0"/>
            <a:ext cx="8229600" cy="1295400"/>
          </a:xfrm>
          <a:effectLst/>
        </p:spPr>
        <p:txBody>
          <a:bodyPr>
            <a:normAutofit/>
          </a:bodyPr>
          <a:lstStyle/>
          <a:p>
            <a:r>
              <a:rPr lang="en-US" sz="4400" dirty="0">
                <a:solidFill>
                  <a:schemeClr val="tx1"/>
                </a:solidFill>
                <a:effectLst/>
                <a:latin typeface="Arial" pitchFamily="34" charset="0"/>
                <a:cs typeface="Arial" pitchFamily="34" charset="0"/>
              </a:rPr>
              <a:t>Challenge #2</a:t>
            </a:r>
          </a:p>
        </p:txBody>
      </p:sp>
    </p:spTree>
    <p:extLst>
      <p:ext uri="{BB962C8B-B14F-4D97-AF65-F5344CB8AC3E}">
        <p14:creationId xmlns:p14="http://schemas.microsoft.com/office/powerpoint/2010/main" val="3863457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295400"/>
          </a:xfrm>
          <a:ln>
            <a:noFill/>
          </a:ln>
          <a:effectLst>
            <a:glow rad="63500">
              <a:schemeClr val="accent4">
                <a:satMod val="175000"/>
                <a:alpha val="40000"/>
              </a:schemeClr>
            </a:glow>
          </a:effectLst>
        </p:spPr>
        <p:txBody>
          <a:bodyPr>
            <a:normAutofit/>
          </a:bodyPr>
          <a:lstStyle/>
          <a:p>
            <a:pPr>
              <a:defRPr/>
            </a:pPr>
            <a:r>
              <a:rPr lang="en-US" sz="4400" dirty="0">
                <a:solidFill>
                  <a:schemeClr val="tx1"/>
                </a:solidFill>
                <a:effectLst/>
                <a:latin typeface="Arial" pitchFamily="34" charset="0"/>
                <a:cs typeface="Arial" pitchFamily="34" charset="0"/>
              </a:rPr>
              <a:t>Challenge #3</a:t>
            </a:r>
            <a:endParaRPr lang="en-US" dirty="0">
              <a:solidFill>
                <a:schemeClr val="tx1"/>
              </a:solidFill>
              <a:effectLst/>
              <a:latin typeface="Arial" pitchFamily="34" charset="0"/>
              <a:cs typeface="Arial" pitchFamily="34" charset="0"/>
            </a:endParaRPr>
          </a:p>
        </p:txBody>
      </p:sp>
      <p:sp>
        <p:nvSpPr>
          <p:cNvPr id="5" name="Content Placeholder 4"/>
          <p:cNvSpPr>
            <a:spLocks noGrp="1"/>
          </p:cNvSpPr>
          <p:nvPr>
            <p:ph idx="1"/>
          </p:nvPr>
        </p:nvSpPr>
        <p:spPr>
          <a:xfrm>
            <a:off x="609600" y="1295401"/>
            <a:ext cx="10800522" cy="5105401"/>
          </a:xfrm>
          <a:effectLst/>
        </p:spPr>
        <p:txBody>
          <a:bodyPr>
            <a:normAutofit/>
          </a:bodyPr>
          <a:lstStyle/>
          <a:p>
            <a:pPr marL="119062" indent="0">
              <a:lnSpc>
                <a:spcPct val="100000"/>
              </a:lnSpc>
              <a:spcBef>
                <a:spcPts val="0"/>
              </a:spcBef>
              <a:spcAft>
                <a:spcPts val="0"/>
              </a:spcAft>
              <a:buClr>
                <a:schemeClr val="accent2">
                  <a:lumMod val="50000"/>
                </a:schemeClr>
              </a:buClr>
              <a:buNone/>
              <a:defRPr/>
            </a:pPr>
            <a:r>
              <a:rPr lang="en-US" sz="2800" b="1" dirty="0">
                <a:effectLst/>
                <a:cs typeface="Arial" pitchFamily="34" charset="0"/>
              </a:rPr>
              <a:t>Providers routinely fail to identify which consumers of behavioral health will not benefit and which will deteriorate while in services.</a:t>
            </a:r>
            <a:endParaRPr lang="en-US" sz="2800" dirty="0">
              <a:effectLst/>
              <a:cs typeface="Arial" pitchFamily="34" charset="0"/>
            </a:endParaRPr>
          </a:p>
          <a:p>
            <a:pPr lvl="1">
              <a:lnSpc>
                <a:spcPct val="100000"/>
              </a:lnSpc>
              <a:spcBef>
                <a:spcPts val="0"/>
              </a:spcBef>
              <a:spcAft>
                <a:spcPts val="0"/>
              </a:spcAft>
              <a:buFont typeface="Arial" pitchFamily="34" charset="0"/>
              <a:buChar char="•"/>
              <a:defRPr/>
            </a:pPr>
            <a:r>
              <a:rPr lang="en-US" sz="2000" dirty="0">
                <a:solidFill>
                  <a:schemeClr val="tx1"/>
                </a:solidFill>
                <a:effectLst/>
                <a:cs typeface="Arial" pitchFamily="34" charset="0"/>
              </a:rPr>
              <a:t>30% to 50% of clients do not benefit from therapy (Lambert, 2010).</a:t>
            </a:r>
          </a:p>
          <a:p>
            <a:pPr lvl="1">
              <a:lnSpc>
                <a:spcPct val="100000"/>
              </a:lnSpc>
              <a:spcBef>
                <a:spcPts val="0"/>
              </a:spcBef>
              <a:spcAft>
                <a:spcPts val="0"/>
              </a:spcAft>
              <a:buFont typeface="Arial" pitchFamily="34" charset="0"/>
              <a:buChar char="•"/>
              <a:defRPr/>
            </a:pPr>
            <a:r>
              <a:rPr lang="en-US" sz="2000" dirty="0">
                <a:solidFill>
                  <a:schemeClr val="tx1"/>
                </a:solidFill>
                <a:effectLst/>
                <a:cs typeface="Arial" pitchFamily="34" charset="0"/>
              </a:rPr>
              <a:t>Deterioration rates among adult clients: 5%-10% (Hansen, Lambert, &amp; Forman, 2002; Lambert &amp; Ogles, 2004); Children and adolescents:12%-20% (Warren et al., 2010). </a:t>
            </a:r>
          </a:p>
          <a:p>
            <a:pPr lvl="1">
              <a:lnSpc>
                <a:spcPct val="100000"/>
              </a:lnSpc>
              <a:spcBef>
                <a:spcPts val="0"/>
              </a:spcBef>
              <a:defRPr/>
            </a:pPr>
            <a:r>
              <a:rPr lang="en-US" sz="2000" dirty="0">
                <a:effectLst/>
                <a:cs typeface="Arial" pitchFamily="34" charset="0"/>
              </a:rPr>
              <a:t>It is estimated that the clients who do not benefit or deteriorate while in psychotherapy are responsible for 60-70% of the total expenditures in the health care system (Miller, 2010).</a:t>
            </a:r>
          </a:p>
          <a:p>
            <a:pPr lvl="1">
              <a:lnSpc>
                <a:spcPct val="100000"/>
              </a:lnSpc>
              <a:spcBef>
                <a:spcPts val="0"/>
              </a:spcBef>
              <a:defRPr/>
            </a:pPr>
            <a:r>
              <a:rPr lang="en-US" sz="2000" dirty="0">
                <a:effectLst/>
                <a:cs typeface="Arial" pitchFamily="34" charset="0"/>
              </a:rPr>
              <a:t>Clinicians routinely fail to identify clients who are not progressing, deteriorating, and at most risk of dropout and negative outcome (Hannan et al., 2005).</a:t>
            </a:r>
          </a:p>
          <a:p>
            <a:pPr lvl="1">
              <a:lnSpc>
                <a:spcPct val="120000"/>
              </a:lnSpc>
              <a:spcBef>
                <a:spcPts val="0"/>
              </a:spcBef>
              <a:spcAft>
                <a:spcPts val="0"/>
              </a:spcAft>
              <a:buFont typeface="Arial" pitchFamily="34" charset="0"/>
              <a:buChar char="•"/>
              <a:defRPr/>
            </a:pPr>
            <a:endParaRPr lang="en-US" sz="2000" dirty="0">
              <a:solidFill>
                <a:schemeClr val="tx1"/>
              </a:solidFill>
              <a:effectLst/>
              <a:cs typeface="Arial" pitchFamily="34" charset="0"/>
            </a:endParaRPr>
          </a:p>
        </p:txBody>
      </p:sp>
      <p:sp>
        <p:nvSpPr>
          <p:cNvPr id="2" name="TextBox 1"/>
          <p:cNvSpPr txBox="1"/>
          <p:nvPr/>
        </p:nvSpPr>
        <p:spPr>
          <a:xfrm>
            <a:off x="599440" y="5204678"/>
            <a:ext cx="10800522" cy="1477328"/>
          </a:xfrm>
          <a:prstGeom prst="rect">
            <a:avLst/>
          </a:prstGeom>
          <a:noFill/>
          <a:effectLst/>
        </p:spPr>
        <p:txBody>
          <a:bodyPr wrap="square" rtlCol="0">
            <a:spAutoFit/>
          </a:bodyPr>
          <a:lstStyle/>
          <a:p>
            <a:r>
              <a:rPr lang="en-US" sz="1000" dirty="0">
                <a:solidFill>
                  <a:prstClr val="white"/>
                </a:solidFill>
                <a:latin typeface="Arial" pitchFamily="34" charset="0"/>
                <a:cs typeface="Arial" pitchFamily="34" charset="0"/>
              </a:rPr>
              <a:t>Hannan, C., Lambert, M. </a:t>
            </a:r>
            <a:r>
              <a:rPr lang="en-US" sz="1000" dirty="0" err="1">
                <a:solidFill>
                  <a:prstClr val="white"/>
                </a:solidFill>
                <a:latin typeface="Arial" pitchFamily="34" charset="0"/>
                <a:cs typeface="Arial" pitchFamily="34" charset="0"/>
              </a:rPr>
              <a:t>J.,Harmon</a:t>
            </a:r>
            <a:r>
              <a:rPr lang="en-US" sz="1000" dirty="0">
                <a:solidFill>
                  <a:prstClr val="white"/>
                </a:solidFill>
                <a:latin typeface="Arial" pitchFamily="34" charset="0"/>
                <a:cs typeface="Arial" pitchFamily="34" charset="0"/>
              </a:rPr>
              <a:t>, C., Nielsen, S. L., Smart, D. W., </a:t>
            </a:r>
            <a:r>
              <a:rPr lang="en-US" sz="1000" dirty="0" err="1">
                <a:solidFill>
                  <a:prstClr val="white"/>
                </a:solidFill>
                <a:latin typeface="Arial" pitchFamily="34" charset="0"/>
                <a:cs typeface="Arial" pitchFamily="34" charset="0"/>
              </a:rPr>
              <a:t>Shimokawa</a:t>
            </a:r>
            <a:r>
              <a:rPr lang="en-US" sz="1000" dirty="0">
                <a:solidFill>
                  <a:prstClr val="white"/>
                </a:solidFill>
                <a:latin typeface="Arial" pitchFamily="34" charset="0"/>
                <a:cs typeface="Arial" pitchFamily="34" charset="0"/>
              </a:rPr>
              <a:t>, K., et al. (2005). A lab test and algorithms for identifying clients at risk for treatment failure. </a:t>
            </a:r>
            <a:r>
              <a:rPr lang="en-US" sz="1000" i="1" dirty="0">
                <a:solidFill>
                  <a:prstClr val="white"/>
                </a:solidFill>
                <a:latin typeface="Arial" pitchFamily="34" charset="0"/>
                <a:cs typeface="Arial" pitchFamily="34" charset="0"/>
              </a:rPr>
              <a:t>Journal of </a:t>
            </a:r>
          </a:p>
          <a:p>
            <a:r>
              <a:rPr lang="en-US" sz="1000" i="1" dirty="0">
                <a:solidFill>
                  <a:prstClr val="white"/>
                </a:solidFill>
                <a:latin typeface="Arial" pitchFamily="34" charset="0"/>
                <a:cs typeface="Arial" pitchFamily="34" charset="0"/>
              </a:rPr>
              <a:t>     Clinical Psychology: In Session, 61</a:t>
            </a:r>
            <a:r>
              <a:rPr lang="en-US" sz="1000" dirty="0">
                <a:solidFill>
                  <a:prstClr val="white"/>
                </a:solidFill>
                <a:latin typeface="Arial" pitchFamily="34" charset="0"/>
                <a:cs typeface="Arial" pitchFamily="34" charset="0"/>
              </a:rPr>
              <a:t>, 155-163.</a:t>
            </a:r>
          </a:p>
          <a:p>
            <a:r>
              <a:rPr lang="en-US" sz="1000" dirty="0">
                <a:solidFill>
                  <a:prstClr val="white"/>
                </a:solidFill>
                <a:latin typeface="Arial" pitchFamily="34" charset="0"/>
                <a:cs typeface="Arial" pitchFamily="34" charset="0"/>
              </a:rPr>
              <a:t>Hansen, N., Lambert, M. J., &amp; Forman, E. M. (2002). The psychotherapy dose-response effect and its implication for treatment delivery services. </a:t>
            </a:r>
            <a:r>
              <a:rPr lang="en-US" sz="1000" i="1" dirty="0">
                <a:solidFill>
                  <a:prstClr val="white"/>
                </a:solidFill>
                <a:latin typeface="Arial" pitchFamily="34" charset="0"/>
                <a:cs typeface="Arial" pitchFamily="34" charset="0"/>
              </a:rPr>
              <a:t>Clinical Psychology: Science and Practice, </a:t>
            </a:r>
          </a:p>
          <a:p>
            <a:r>
              <a:rPr lang="en-US" sz="1000" i="1" dirty="0">
                <a:solidFill>
                  <a:prstClr val="white"/>
                </a:solidFill>
                <a:latin typeface="Arial" pitchFamily="34" charset="0"/>
                <a:cs typeface="Arial" pitchFamily="34" charset="0"/>
              </a:rPr>
              <a:t>     9</a:t>
            </a:r>
            <a:r>
              <a:rPr lang="en-US" sz="1000" dirty="0">
                <a:solidFill>
                  <a:prstClr val="white"/>
                </a:solidFill>
                <a:latin typeface="Arial" pitchFamily="34" charset="0"/>
                <a:cs typeface="Arial" pitchFamily="34" charset="0"/>
              </a:rPr>
              <a:t>(3), 329–343.</a:t>
            </a:r>
          </a:p>
          <a:p>
            <a:r>
              <a:rPr lang="en-US" sz="1000" dirty="0">
                <a:solidFill>
                  <a:prstClr val="white"/>
                </a:solidFill>
                <a:latin typeface="Arial" pitchFamily="34" charset="0"/>
                <a:cs typeface="Arial" pitchFamily="34" charset="0"/>
              </a:rPr>
              <a:t>Lambert, M. J. (2010). </a:t>
            </a:r>
            <a:r>
              <a:rPr lang="en-US" sz="1000" i="1" dirty="0">
                <a:solidFill>
                  <a:prstClr val="white"/>
                </a:solidFill>
                <a:latin typeface="Arial" pitchFamily="34" charset="0"/>
                <a:cs typeface="Arial" pitchFamily="34" charset="0"/>
              </a:rPr>
              <a:t>Prevention of treatment failure: The use of measuring, monitoring, and feedback in clinical practice</a:t>
            </a:r>
            <a:r>
              <a:rPr lang="en-US" sz="1000" dirty="0">
                <a:solidFill>
                  <a:prstClr val="white"/>
                </a:solidFill>
                <a:latin typeface="Arial" pitchFamily="34" charset="0"/>
                <a:cs typeface="Arial" pitchFamily="34" charset="0"/>
              </a:rPr>
              <a:t>. Washington, DC: American Psychological Association.</a:t>
            </a:r>
          </a:p>
          <a:p>
            <a:r>
              <a:rPr lang="en-US" sz="1000" dirty="0">
                <a:solidFill>
                  <a:prstClr val="white"/>
                </a:solidFill>
                <a:latin typeface="Arial" pitchFamily="34" charset="0"/>
                <a:cs typeface="Arial" pitchFamily="34" charset="0"/>
              </a:rPr>
              <a:t>Miller, S. D. (2010). Psychometrics of the ORS and SRS. Results from RCT’s and Meta-analyses of Routine Outcome Monitoring &amp; Feedback. The Available Evidence.  Chicago, IL.  </a:t>
            </a:r>
          </a:p>
          <a:p>
            <a:r>
              <a:rPr lang="en-US" sz="1000" dirty="0">
                <a:solidFill>
                  <a:prstClr val="white"/>
                </a:solidFill>
                <a:latin typeface="Arial" pitchFamily="34" charset="0"/>
                <a:cs typeface="Arial" pitchFamily="34" charset="0"/>
              </a:rPr>
              <a:t>     http://www.slideshare.net/scottdmiller/measures-and-feedback-january-2011.</a:t>
            </a:r>
          </a:p>
          <a:p>
            <a:r>
              <a:rPr lang="en-US" sz="1000" dirty="0">
                <a:solidFill>
                  <a:prstClr val="white"/>
                </a:solidFill>
                <a:latin typeface="Arial" pitchFamily="34" charset="0"/>
                <a:cs typeface="Arial" pitchFamily="34" charset="0"/>
              </a:rPr>
              <a:t>Warren, J. S., Nelson, P. L., Mondragon, S. A., Baldwin, S. A., &amp; Burlingame, G. A. (2010). Youth psychotherapy change trajectories and outcomes in usual care: Community mental health </a:t>
            </a:r>
          </a:p>
          <a:p>
            <a:r>
              <a:rPr lang="en-US" sz="1000" dirty="0">
                <a:solidFill>
                  <a:prstClr val="white"/>
                </a:solidFill>
                <a:latin typeface="Arial" pitchFamily="34" charset="0"/>
                <a:cs typeface="Arial" pitchFamily="34" charset="0"/>
              </a:rPr>
              <a:t>     versus managed care settings. </a:t>
            </a:r>
            <a:r>
              <a:rPr lang="en-US" sz="1000" i="1" dirty="0">
                <a:solidFill>
                  <a:prstClr val="white"/>
                </a:solidFill>
                <a:latin typeface="Arial" pitchFamily="34" charset="0"/>
                <a:cs typeface="Arial" pitchFamily="34" charset="0"/>
              </a:rPr>
              <a:t>Journal of Consulting and Clinical Psychology, 78</a:t>
            </a:r>
            <a:r>
              <a:rPr lang="en-US" sz="1000" dirty="0">
                <a:solidFill>
                  <a:prstClr val="white"/>
                </a:solidFill>
                <a:latin typeface="Arial" pitchFamily="34" charset="0"/>
                <a:cs typeface="Arial" pitchFamily="34" charset="0"/>
              </a:rPr>
              <a:t>(2), 144-155.</a:t>
            </a:r>
          </a:p>
        </p:txBody>
      </p:sp>
    </p:spTree>
    <p:extLst>
      <p:ext uri="{BB962C8B-B14F-4D97-AF65-F5344CB8AC3E}">
        <p14:creationId xmlns:p14="http://schemas.microsoft.com/office/powerpoint/2010/main" val="33050077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xEl>
                                              <p:pRg st="1" end="1"/>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xEl>
                                              <p:pRg st="2" end="2"/>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xEl>
                                              <p:pRg st="3" end="3"/>
                                            </p:txEl>
                                          </p:spTgt>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
                                            <p:txEl>
                                              <p:pRg st="4" end="4"/>
                                            </p:txEl>
                                          </p:spTgt>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
            <a:ext cx="8229600" cy="1219200"/>
          </a:xfrm>
          <a:effectLst/>
        </p:spPr>
        <p:txBody>
          <a:bodyPr>
            <a:normAutofit/>
          </a:bodyPr>
          <a:lstStyle/>
          <a:p>
            <a:pPr>
              <a:defRPr/>
            </a:pPr>
            <a:r>
              <a:rPr lang="en-US" sz="4400" dirty="0">
                <a:solidFill>
                  <a:schemeClr val="tx1"/>
                </a:solidFill>
                <a:effectLst/>
                <a:latin typeface="Arial" pitchFamily="34" charset="0"/>
                <a:cs typeface="Arial" pitchFamily="34" charset="0"/>
              </a:rPr>
              <a:t>Challenge #4</a:t>
            </a:r>
          </a:p>
        </p:txBody>
      </p:sp>
      <p:sp>
        <p:nvSpPr>
          <p:cNvPr id="5" name="Content Placeholder 4"/>
          <p:cNvSpPr>
            <a:spLocks noGrp="1"/>
          </p:cNvSpPr>
          <p:nvPr>
            <p:ph idx="1"/>
          </p:nvPr>
        </p:nvSpPr>
        <p:spPr>
          <a:xfrm>
            <a:off x="596348" y="1219201"/>
            <a:ext cx="10880035" cy="5181602"/>
          </a:xfrm>
          <a:effectLst/>
        </p:spPr>
        <p:txBody>
          <a:bodyPr>
            <a:normAutofit/>
          </a:bodyPr>
          <a:lstStyle/>
          <a:p>
            <a:pPr marL="119062" indent="0">
              <a:lnSpc>
                <a:spcPct val="100000"/>
              </a:lnSpc>
              <a:spcBef>
                <a:spcPts val="0"/>
              </a:spcBef>
              <a:buClr>
                <a:schemeClr val="accent2">
                  <a:lumMod val="50000"/>
                </a:schemeClr>
              </a:buClr>
              <a:buSzPct val="100000"/>
              <a:buNone/>
              <a:defRPr/>
            </a:pPr>
            <a:r>
              <a:rPr lang="en-US" sz="2800" b="1" dirty="0">
                <a:solidFill>
                  <a:schemeClr val="tx1"/>
                </a:solidFill>
                <a:effectLst/>
                <a:cs typeface="Arial" pitchFamily="34" charset="0"/>
              </a:rPr>
              <a:t>Providers lack knowledge regarding their rate of effectiveness and the tendency of average providers to overestimate.</a:t>
            </a:r>
          </a:p>
          <a:p>
            <a:pPr lvl="1">
              <a:lnSpc>
                <a:spcPct val="100000"/>
              </a:lnSpc>
              <a:spcBef>
                <a:spcPts val="600"/>
              </a:spcBef>
              <a:buClr>
                <a:schemeClr val="tx1"/>
              </a:buClr>
              <a:buSzPct val="100000"/>
              <a:buFont typeface="Arial" pitchFamily="34" charset="0"/>
              <a:buChar char="•"/>
              <a:defRPr/>
            </a:pPr>
            <a:r>
              <a:rPr lang="en-US" sz="2200" dirty="0">
                <a:solidFill>
                  <a:schemeClr val="tx1"/>
                </a:solidFill>
                <a:effectLst/>
                <a:cs typeface="Arial" pitchFamily="34" charset="0"/>
              </a:rPr>
              <a:t>The majority of therapists have never measured their effectiveness (Hansen, Lambert, &amp; Forman, 2002; </a:t>
            </a:r>
            <a:r>
              <a:rPr lang="en-US" sz="2200" dirty="0" err="1">
                <a:solidFill>
                  <a:schemeClr val="tx1"/>
                </a:solidFill>
                <a:effectLst/>
                <a:cs typeface="Arial" pitchFamily="34" charset="0"/>
              </a:rPr>
              <a:t>Sapyta</a:t>
            </a:r>
            <a:r>
              <a:rPr lang="en-US" sz="2200" dirty="0">
                <a:solidFill>
                  <a:schemeClr val="tx1"/>
                </a:solidFill>
                <a:effectLst/>
                <a:cs typeface="Arial" pitchFamily="34" charset="0"/>
              </a:rPr>
              <a:t>, </a:t>
            </a:r>
            <a:r>
              <a:rPr lang="en-US" sz="2200" dirty="0" err="1">
                <a:solidFill>
                  <a:schemeClr val="tx1"/>
                </a:solidFill>
                <a:effectLst/>
                <a:cs typeface="Arial" pitchFamily="34" charset="0"/>
              </a:rPr>
              <a:t>Riemer</a:t>
            </a:r>
            <a:r>
              <a:rPr lang="en-US" sz="2200" dirty="0">
                <a:solidFill>
                  <a:schemeClr val="tx1"/>
                </a:solidFill>
                <a:effectLst/>
                <a:cs typeface="Arial" pitchFamily="34" charset="0"/>
              </a:rPr>
              <a:t>, &amp; </a:t>
            </a:r>
            <a:r>
              <a:rPr lang="en-US" sz="2200" dirty="0" err="1">
                <a:solidFill>
                  <a:schemeClr val="tx1"/>
                </a:solidFill>
                <a:effectLst/>
                <a:cs typeface="Arial" pitchFamily="34" charset="0"/>
              </a:rPr>
              <a:t>Bickman</a:t>
            </a:r>
            <a:r>
              <a:rPr lang="en-US" sz="2200" dirty="0">
                <a:solidFill>
                  <a:schemeClr val="tx1"/>
                </a:solidFill>
                <a:effectLst/>
                <a:cs typeface="Arial" pitchFamily="34" charset="0"/>
              </a:rPr>
              <a:t>, 2005). It is impossible to improve </a:t>
            </a:r>
            <a:r>
              <a:rPr lang="en-US" sz="2200" dirty="0">
                <a:effectLst/>
                <a:cs typeface="Arial" pitchFamily="34" charset="0"/>
              </a:rPr>
              <a:t>without this knowledge</a:t>
            </a:r>
            <a:r>
              <a:rPr lang="en-US" sz="2200" dirty="0">
                <a:solidFill>
                  <a:schemeClr val="tx1"/>
                </a:solidFill>
                <a:effectLst/>
                <a:cs typeface="Arial" pitchFamily="34" charset="0"/>
              </a:rPr>
              <a:t>.</a:t>
            </a:r>
          </a:p>
          <a:p>
            <a:pPr lvl="1">
              <a:lnSpc>
                <a:spcPct val="100000"/>
              </a:lnSpc>
              <a:spcBef>
                <a:spcPts val="0"/>
              </a:spcBef>
              <a:buClr>
                <a:schemeClr val="tx1"/>
              </a:buClr>
              <a:buSzPct val="100000"/>
              <a:buFont typeface="Arial" pitchFamily="34" charset="0"/>
              <a:buChar char="•"/>
              <a:defRPr/>
            </a:pPr>
            <a:r>
              <a:rPr lang="en-US" sz="2200" dirty="0">
                <a:solidFill>
                  <a:schemeClr val="tx1"/>
                </a:solidFill>
                <a:effectLst/>
                <a:cs typeface="Arial" pitchFamily="34" charset="0"/>
              </a:rPr>
              <a:t>Therapists are subject to self-assessment bias in terms of comparing their own skills with those of colleagues and in estimating improvement or deterioration rates (Lambert, 2010; </a:t>
            </a:r>
            <a:r>
              <a:rPr lang="en-US" sz="2200" dirty="0" err="1">
                <a:solidFill>
                  <a:schemeClr val="tx1"/>
                </a:solidFill>
                <a:effectLst/>
                <a:cs typeface="Arial" pitchFamily="34" charset="0"/>
              </a:rPr>
              <a:t>Walfish</a:t>
            </a:r>
            <a:r>
              <a:rPr lang="en-US" sz="2200" dirty="0">
                <a:solidFill>
                  <a:schemeClr val="tx1"/>
                </a:solidFill>
                <a:effectLst/>
                <a:cs typeface="Arial" pitchFamily="34" charset="0"/>
              </a:rPr>
              <a:t>, McAllister, O’Donnell &amp; Lambert, 2012).</a:t>
            </a:r>
          </a:p>
        </p:txBody>
      </p:sp>
      <p:sp>
        <p:nvSpPr>
          <p:cNvPr id="2" name="TextBox 1"/>
          <p:cNvSpPr txBox="1"/>
          <p:nvPr/>
        </p:nvSpPr>
        <p:spPr>
          <a:xfrm>
            <a:off x="596348" y="4808049"/>
            <a:ext cx="10880035" cy="1815882"/>
          </a:xfrm>
          <a:prstGeom prst="rect">
            <a:avLst/>
          </a:prstGeom>
          <a:noFill/>
          <a:effectLst/>
        </p:spPr>
        <p:txBody>
          <a:bodyPr wrap="square" rtlCol="0">
            <a:spAutoFit/>
          </a:bodyPr>
          <a:lstStyle/>
          <a:p>
            <a:r>
              <a:rPr lang="en-US" sz="1400" dirty="0">
                <a:solidFill>
                  <a:prstClr val="white"/>
                </a:solidFill>
                <a:latin typeface="Arial" pitchFamily="34" charset="0"/>
                <a:cs typeface="Arial" pitchFamily="34" charset="0"/>
              </a:rPr>
              <a:t>Hansen, N., Lambert, M. J., &amp; Forman, E. M. (2002). The psychotherapy dose-response effect and its implication for treatment delivery </a:t>
            </a:r>
          </a:p>
          <a:p>
            <a:r>
              <a:rPr lang="en-US" sz="1400" dirty="0">
                <a:solidFill>
                  <a:prstClr val="white"/>
                </a:solidFill>
                <a:latin typeface="Arial" pitchFamily="34" charset="0"/>
                <a:cs typeface="Arial" pitchFamily="34" charset="0"/>
              </a:rPr>
              <a:t>     services. </a:t>
            </a:r>
            <a:r>
              <a:rPr lang="en-US" sz="1400" i="1" dirty="0">
                <a:solidFill>
                  <a:prstClr val="white"/>
                </a:solidFill>
                <a:latin typeface="Arial" pitchFamily="34" charset="0"/>
                <a:cs typeface="Arial" pitchFamily="34" charset="0"/>
              </a:rPr>
              <a:t>Clinical Psychology: Science and Practice, 9</a:t>
            </a:r>
            <a:r>
              <a:rPr lang="en-US" sz="1400" dirty="0">
                <a:solidFill>
                  <a:prstClr val="white"/>
                </a:solidFill>
                <a:latin typeface="Arial" pitchFamily="34" charset="0"/>
                <a:cs typeface="Arial" pitchFamily="34" charset="0"/>
              </a:rPr>
              <a:t>(3), 329–343.</a:t>
            </a:r>
          </a:p>
          <a:p>
            <a:r>
              <a:rPr lang="en-US" sz="1400" dirty="0">
                <a:solidFill>
                  <a:prstClr val="white"/>
                </a:solidFill>
                <a:latin typeface="Arial" pitchFamily="34" charset="0"/>
                <a:cs typeface="Arial" pitchFamily="34" charset="0"/>
              </a:rPr>
              <a:t>Lambert, M. J. (2010). </a:t>
            </a:r>
            <a:r>
              <a:rPr lang="en-US" sz="1400" i="1" dirty="0">
                <a:solidFill>
                  <a:prstClr val="white"/>
                </a:solidFill>
                <a:latin typeface="Arial" pitchFamily="34" charset="0"/>
                <a:cs typeface="Arial" pitchFamily="34" charset="0"/>
              </a:rPr>
              <a:t>Prevention of treatment failure: The use of measuring, monitoring, and feedback in clinical practice</a:t>
            </a:r>
            <a:r>
              <a:rPr lang="en-US" sz="1400" dirty="0">
                <a:solidFill>
                  <a:prstClr val="white"/>
                </a:solidFill>
                <a:latin typeface="Arial" pitchFamily="34" charset="0"/>
                <a:cs typeface="Arial" pitchFamily="34" charset="0"/>
              </a:rPr>
              <a:t>. Washington, </a:t>
            </a:r>
          </a:p>
          <a:p>
            <a:r>
              <a:rPr lang="en-US" sz="1400" dirty="0">
                <a:solidFill>
                  <a:prstClr val="white"/>
                </a:solidFill>
                <a:latin typeface="Arial" pitchFamily="34" charset="0"/>
                <a:cs typeface="Arial" pitchFamily="34" charset="0"/>
              </a:rPr>
              <a:t>     DC: American Psychological Association.</a:t>
            </a:r>
          </a:p>
          <a:p>
            <a:r>
              <a:rPr lang="en-US" sz="1400" dirty="0" err="1">
                <a:solidFill>
                  <a:prstClr val="white"/>
                </a:solidFill>
                <a:latin typeface="Arial" pitchFamily="34" charset="0"/>
                <a:cs typeface="Arial" pitchFamily="34" charset="0"/>
              </a:rPr>
              <a:t>Sapyta</a:t>
            </a:r>
            <a:r>
              <a:rPr lang="en-US" sz="1400" dirty="0">
                <a:solidFill>
                  <a:prstClr val="white"/>
                </a:solidFill>
                <a:latin typeface="Arial" pitchFamily="34" charset="0"/>
                <a:cs typeface="Arial" pitchFamily="34" charset="0"/>
              </a:rPr>
              <a:t>, J., Reimer, M., &amp; </a:t>
            </a:r>
            <a:r>
              <a:rPr lang="en-US" sz="1400" dirty="0" err="1">
                <a:solidFill>
                  <a:prstClr val="white"/>
                </a:solidFill>
                <a:latin typeface="Arial" pitchFamily="34" charset="0"/>
                <a:cs typeface="Arial" pitchFamily="34" charset="0"/>
              </a:rPr>
              <a:t>Bickman</a:t>
            </a:r>
            <a:r>
              <a:rPr lang="en-US" sz="1400" dirty="0">
                <a:solidFill>
                  <a:prstClr val="white"/>
                </a:solidFill>
                <a:latin typeface="Arial" pitchFamily="34" charset="0"/>
                <a:cs typeface="Arial" pitchFamily="34" charset="0"/>
              </a:rPr>
              <a:t>, L. (2005). Feedback to clinicians: Theory, research, and practice. Journal of Clinical Psychology,</a:t>
            </a:r>
          </a:p>
          <a:p>
            <a:r>
              <a:rPr lang="en-US" sz="1400" i="1" dirty="0">
                <a:solidFill>
                  <a:prstClr val="white"/>
                </a:solidFill>
                <a:latin typeface="Arial" pitchFamily="34" charset="0"/>
                <a:cs typeface="Arial" pitchFamily="34" charset="0"/>
              </a:rPr>
              <a:t>     62</a:t>
            </a:r>
            <a:r>
              <a:rPr lang="en-US" sz="1400" dirty="0">
                <a:solidFill>
                  <a:prstClr val="white"/>
                </a:solidFill>
                <a:latin typeface="Arial" pitchFamily="34" charset="0"/>
                <a:cs typeface="Arial" pitchFamily="34" charset="0"/>
              </a:rPr>
              <a:t>, 145-153.</a:t>
            </a:r>
          </a:p>
          <a:p>
            <a:r>
              <a:rPr lang="en-US" sz="1400" dirty="0" err="1">
                <a:solidFill>
                  <a:prstClr val="white"/>
                </a:solidFill>
                <a:latin typeface="Arial" pitchFamily="34" charset="0"/>
                <a:cs typeface="Arial" pitchFamily="34" charset="0"/>
              </a:rPr>
              <a:t>Walfish</a:t>
            </a:r>
            <a:r>
              <a:rPr lang="en-US" sz="1400" dirty="0">
                <a:solidFill>
                  <a:prstClr val="white"/>
                </a:solidFill>
                <a:latin typeface="Arial" pitchFamily="34" charset="0"/>
                <a:cs typeface="Arial" pitchFamily="34" charset="0"/>
              </a:rPr>
              <a:t>. S., McAlister, B., </a:t>
            </a:r>
            <a:r>
              <a:rPr lang="en-US" sz="1400" dirty="0" err="1">
                <a:solidFill>
                  <a:prstClr val="white"/>
                </a:solidFill>
                <a:latin typeface="Arial" pitchFamily="34" charset="0"/>
                <a:cs typeface="Arial" pitchFamily="34" charset="0"/>
              </a:rPr>
              <a:t>O’Donnnell</a:t>
            </a:r>
            <a:r>
              <a:rPr lang="en-US" sz="1400" dirty="0">
                <a:solidFill>
                  <a:prstClr val="white"/>
                </a:solidFill>
                <a:latin typeface="Arial" pitchFamily="34" charset="0"/>
                <a:cs typeface="Arial" pitchFamily="34" charset="0"/>
              </a:rPr>
              <a:t>., &amp; Lambert, M. J. (2012). An assessment of self-assessment bias in mental </a:t>
            </a:r>
            <a:r>
              <a:rPr lang="en-US" sz="1400">
                <a:solidFill>
                  <a:prstClr val="white"/>
                </a:solidFill>
                <a:latin typeface="Arial" pitchFamily="34" charset="0"/>
                <a:cs typeface="Arial" pitchFamily="34" charset="0"/>
              </a:rPr>
              <a:t>health providers. </a:t>
            </a:r>
            <a:endParaRPr lang="en-US" sz="1400" dirty="0">
              <a:solidFill>
                <a:prstClr val="white"/>
              </a:solidFill>
              <a:latin typeface="Arial" pitchFamily="34" charset="0"/>
              <a:cs typeface="Arial" pitchFamily="34" charset="0"/>
            </a:endParaRPr>
          </a:p>
          <a:p>
            <a:r>
              <a:rPr lang="en-US" sz="1400" dirty="0">
                <a:solidFill>
                  <a:prstClr val="white"/>
                </a:solidFill>
                <a:latin typeface="Arial" pitchFamily="34" charset="0"/>
                <a:cs typeface="Arial" pitchFamily="34" charset="0"/>
              </a:rPr>
              <a:t>     Psychological Reports, 110(2), 639-644.</a:t>
            </a:r>
          </a:p>
        </p:txBody>
      </p:sp>
    </p:spTree>
    <p:extLst>
      <p:ext uri="{BB962C8B-B14F-4D97-AF65-F5344CB8AC3E}">
        <p14:creationId xmlns:p14="http://schemas.microsoft.com/office/powerpoint/2010/main" val="3642893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xEl>
                                              <p:pRg st="1" end="1"/>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
            <a:ext cx="8229600" cy="1219200"/>
          </a:xfrm>
          <a:effectLst/>
        </p:spPr>
        <p:txBody>
          <a:bodyPr>
            <a:normAutofit/>
          </a:bodyPr>
          <a:lstStyle/>
          <a:p>
            <a:pPr>
              <a:defRPr/>
            </a:pPr>
            <a:r>
              <a:rPr lang="en-US" sz="4400" dirty="0">
                <a:solidFill>
                  <a:schemeClr val="tx1"/>
                </a:solidFill>
                <a:effectLst/>
                <a:latin typeface="Arial" pitchFamily="34" charset="0"/>
                <a:cs typeface="Arial" pitchFamily="34" charset="0"/>
              </a:rPr>
              <a:t>Challenge #5</a:t>
            </a:r>
          </a:p>
        </p:txBody>
      </p:sp>
      <p:sp>
        <p:nvSpPr>
          <p:cNvPr id="5" name="Content Placeholder 4"/>
          <p:cNvSpPr>
            <a:spLocks noGrp="1"/>
          </p:cNvSpPr>
          <p:nvPr>
            <p:ph idx="1"/>
          </p:nvPr>
        </p:nvSpPr>
        <p:spPr>
          <a:xfrm>
            <a:off x="689113" y="1207698"/>
            <a:ext cx="10800522" cy="5193105"/>
          </a:xfrm>
          <a:effectLst/>
        </p:spPr>
        <p:txBody>
          <a:bodyPr>
            <a:normAutofit/>
          </a:bodyPr>
          <a:lstStyle/>
          <a:p>
            <a:pPr marL="119062" indent="0">
              <a:lnSpc>
                <a:spcPct val="100000"/>
              </a:lnSpc>
              <a:spcBef>
                <a:spcPts val="300"/>
              </a:spcBef>
              <a:buClr>
                <a:schemeClr val="accent2">
                  <a:lumMod val="50000"/>
                </a:schemeClr>
              </a:buClr>
              <a:buNone/>
              <a:defRPr/>
            </a:pPr>
            <a:r>
              <a:rPr lang="en-US" sz="2600" b="1" dirty="0">
                <a:solidFill>
                  <a:schemeClr val="tx1"/>
                </a:solidFill>
                <a:effectLst/>
                <a:cs typeface="Arial" pitchFamily="34" charset="0"/>
              </a:rPr>
              <a:t>There is substantial variation in outcomes </a:t>
            </a:r>
            <a:r>
              <a:rPr lang="en-US" sz="2600" b="1" i="1" dirty="0">
                <a:solidFill>
                  <a:schemeClr val="tx1"/>
                </a:solidFill>
                <a:effectLst/>
                <a:cs typeface="Arial" pitchFamily="34" charset="0"/>
              </a:rPr>
              <a:t>between</a:t>
            </a:r>
            <a:r>
              <a:rPr lang="en-US" sz="2600" b="1" dirty="0">
                <a:solidFill>
                  <a:schemeClr val="tx1"/>
                </a:solidFill>
                <a:effectLst/>
                <a:cs typeface="Arial" pitchFamily="34" charset="0"/>
              </a:rPr>
              <a:t> providers with similar training and experience.</a:t>
            </a:r>
            <a:endParaRPr lang="en-US" sz="2600" dirty="0">
              <a:solidFill>
                <a:schemeClr val="tx1"/>
              </a:solidFill>
              <a:effectLst/>
              <a:cs typeface="Arial" pitchFamily="34" charset="0"/>
            </a:endParaRPr>
          </a:p>
          <a:p>
            <a:pPr lvl="1">
              <a:lnSpc>
                <a:spcPct val="100000"/>
              </a:lnSpc>
              <a:spcBef>
                <a:spcPts val="300"/>
              </a:spcBef>
              <a:buClr>
                <a:schemeClr val="tx1"/>
              </a:buClr>
              <a:buFont typeface="Arial" pitchFamily="34" charset="0"/>
              <a:buChar char="•"/>
              <a:defRPr/>
            </a:pPr>
            <a:r>
              <a:rPr lang="en-US" sz="2000" dirty="0">
                <a:solidFill>
                  <a:schemeClr val="tx1"/>
                </a:solidFill>
                <a:effectLst/>
                <a:cs typeface="Arial" pitchFamily="34" charset="0"/>
              </a:rPr>
              <a:t>Some therapists </a:t>
            </a:r>
            <a:r>
              <a:rPr lang="en-US" sz="2000" dirty="0">
                <a:effectLst/>
                <a:cs typeface="Arial" pitchFamily="34" charset="0"/>
              </a:rPr>
              <a:t>have</a:t>
            </a:r>
            <a:r>
              <a:rPr lang="en-US" sz="2000" dirty="0">
                <a:solidFill>
                  <a:schemeClr val="tx1"/>
                </a:solidFill>
                <a:effectLst/>
                <a:cs typeface="Arial" pitchFamily="34" charset="0"/>
              </a:rPr>
              <a:t> better outcomes, regardless of diagnoses, age, developmental stage, medication status, or severity of </a:t>
            </a:r>
            <a:r>
              <a:rPr lang="en-US" sz="2000" dirty="0">
                <a:effectLst/>
                <a:cs typeface="Arial" pitchFamily="34" charset="0"/>
              </a:rPr>
              <a:t>their </a:t>
            </a:r>
            <a:r>
              <a:rPr lang="en-US" sz="2000" dirty="0">
                <a:solidFill>
                  <a:schemeClr val="tx1"/>
                </a:solidFill>
                <a:effectLst/>
                <a:cs typeface="Arial" pitchFamily="34" charset="0"/>
              </a:rPr>
              <a:t>clients. (</a:t>
            </a:r>
            <a:r>
              <a:rPr lang="en-US" sz="2000" dirty="0" err="1">
                <a:solidFill>
                  <a:schemeClr val="tx1"/>
                </a:solidFill>
                <a:effectLst/>
                <a:cs typeface="Arial" pitchFamily="34" charset="0"/>
              </a:rPr>
              <a:t>Wampold</a:t>
            </a:r>
            <a:r>
              <a:rPr lang="en-US" sz="2000" dirty="0">
                <a:solidFill>
                  <a:schemeClr val="tx1"/>
                </a:solidFill>
                <a:effectLst/>
                <a:cs typeface="Arial" pitchFamily="34" charset="0"/>
              </a:rPr>
              <a:t> &amp; Brown, 2005)</a:t>
            </a:r>
          </a:p>
          <a:p>
            <a:pPr lvl="1">
              <a:lnSpc>
                <a:spcPct val="100000"/>
              </a:lnSpc>
              <a:spcBef>
                <a:spcPts val="0"/>
              </a:spcBef>
              <a:buClr>
                <a:schemeClr val="tx1"/>
              </a:buClr>
              <a:buFont typeface="Arial" pitchFamily="34" charset="0"/>
              <a:buChar char="•"/>
              <a:defRPr/>
            </a:pPr>
            <a:r>
              <a:rPr lang="en-US" sz="2000" dirty="0">
                <a:solidFill>
                  <a:schemeClr val="tx1"/>
                </a:solidFill>
                <a:effectLst/>
                <a:cs typeface="Arial" pitchFamily="34" charset="0"/>
              </a:rPr>
              <a:t>Clients of the most effective therapists improve at a rate at least 50% higher and drop out at a rate at least 50% lower than those </a:t>
            </a:r>
            <a:r>
              <a:rPr lang="en-US" sz="2000" dirty="0">
                <a:effectLst/>
                <a:cs typeface="Arial" pitchFamily="34" charset="0"/>
              </a:rPr>
              <a:t>of </a:t>
            </a:r>
            <a:r>
              <a:rPr lang="en-US" sz="2000" dirty="0">
                <a:solidFill>
                  <a:schemeClr val="tx1"/>
                </a:solidFill>
                <a:effectLst/>
                <a:cs typeface="Arial" pitchFamily="34" charset="0"/>
              </a:rPr>
              <a:t>less effective therapists. (</a:t>
            </a:r>
            <a:r>
              <a:rPr lang="en-US" sz="2000" dirty="0" err="1">
                <a:solidFill>
                  <a:schemeClr val="tx1"/>
                </a:solidFill>
                <a:effectLst/>
                <a:cs typeface="Arial" pitchFamily="34" charset="0"/>
              </a:rPr>
              <a:t>Wampold</a:t>
            </a:r>
            <a:r>
              <a:rPr lang="en-US" sz="2000" dirty="0">
                <a:solidFill>
                  <a:schemeClr val="tx1"/>
                </a:solidFill>
                <a:effectLst/>
                <a:cs typeface="Arial" pitchFamily="34" charset="0"/>
              </a:rPr>
              <a:t> &amp; Brown, 2005)</a:t>
            </a:r>
          </a:p>
          <a:p>
            <a:pPr lvl="1">
              <a:lnSpc>
                <a:spcPct val="100000"/>
              </a:lnSpc>
              <a:spcBef>
                <a:spcPts val="0"/>
              </a:spcBef>
              <a:buClr>
                <a:schemeClr val="tx1"/>
              </a:buClr>
              <a:buFont typeface="Arial" pitchFamily="34" charset="0"/>
              <a:buChar char="•"/>
              <a:defRPr/>
            </a:pPr>
            <a:r>
              <a:rPr lang="en-US" sz="2000" dirty="0">
                <a:solidFill>
                  <a:schemeClr val="tx1"/>
                </a:solidFill>
                <a:effectLst/>
                <a:cs typeface="Arial" pitchFamily="34" charset="0"/>
              </a:rPr>
              <a:t>97% of the difference in outcome between therapists is in </a:t>
            </a:r>
            <a:r>
              <a:rPr lang="en-US" sz="2000" dirty="0">
                <a:effectLst/>
                <a:cs typeface="Arial" pitchFamily="34" charset="0"/>
              </a:rPr>
              <a:t>the </a:t>
            </a:r>
            <a:r>
              <a:rPr lang="en-US" sz="2000" dirty="0">
                <a:solidFill>
                  <a:schemeClr val="tx1"/>
                </a:solidFill>
                <a:effectLst/>
                <a:cs typeface="Arial" pitchFamily="34" charset="0"/>
              </a:rPr>
              <a:t>differences in their ability to form alliances with clients. (Anderson et al., 2009; Baldwin, </a:t>
            </a:r>
            <a:r>
              <a:rPr lang="en-US" sz="2000" dirty="0" err="1">
                <a:solidFill>
                  <a:schemeClr val="tx1"/>
                </a:solidFill>
                <a:effectLst/>
                <a:cs typeface="Arial" pitchFamily="34" charset="0"/>
              </a:rPr>
              <a:t>Wampold</a:t>
            </a:r>
            <a:r>
              <a:rPr lang="en-US" sz="2000" dirty="0">
                <a:solidFill>
                  <a:schemeClr val="tx1"/>
                </a:solidFill>
                <a:effectLst/>
                <a:cs typeface="Arial" pitchFamily="34" charset="0"/>
              </a:rPr>
              <a:t>, &amp; </a:t>
            </a:r>
            <a:r>
              <a:rPr lang="en-US" sz="2000" dirty="0" err="1">
                <a:solidFill>
                  <a:schemeClr val="tx1"/>
                </a:solidFill>
                <a:effectLst/>
                <a:cs typeface="Arial" pitchFamily="34" charset="0"/>
              </a:rPr>
              <a:t>Imel</a:t>
            </a:r>
            <a:r>
              <a:rPr lang="en-US" sz="2000" dirty="0">
                <a:solidFill>
                  <a:schemeClr val="tx1"/>
                </a:solidFill>
                <a:effectLst/>
                <a:cs typeface="Arial" pitchFamily="34" charset="0"/>
              </a:rPr>
              <a:t>, 2007)</a:t>
            </a:r>
          </a:p>
          <a:p>
            <a:pPr lvl="1">
              <a:lnSpc>
                <a:spcPct val="100000"/>
              </a:lnSpc>
              <a:spcBef>
                <a:spcPts val="0"/>
              </a:spcBef>
              <a:buClr>
                <a:schemeClr val="tx1"/>
              </a:buClr>
              <a:defRPr/>
            </a:pPr>
            <a:r>
              <a:rPr lang="en-US" sz="2000" dirty="0">
                <a:effectLst/>
                <a:cs typeface="Arial" pitchFamily="34" charset="0"/>
              </a:rPr>
              <a:t>Provider effectiveness tends to plateau over time in the absence of concerted efforts to improve it. (Hubble et al., 2010)</a:t>
            </a:r>
          </a:p>
          <a:p>
            <a:pPr lvl="1">
              <a:lnSpc>
                <a:spcPct val="100000"/>
              </a:lnSpc>
              <a:spcBef>
                <a:spcPts val="0"/>
              </a:spcBef>
              <a:buClr>
                <a:schemeClr val="tx1"/>
              </a:buClr>
              <a:buFont typeface="Arial" pitchFamily="34" charset="0"/>
              <a:buChar char="•"/>
              <a:defRPr/>
            </a:pPr>
            <a:endParaRPr lang="en-US" sz="2000" dirty="0">
              <a:solidFill>
                <a:schemeClr val="tx1"/>
              </a:solidFill>
              <a:effectLst/>
              <a:cs typeface="Arial" pitchFamily="34" charset="0"/>
            </a:endParaRPr>
          </a:p>
          <a:p>
            <a:pPr>
              <a:buClr>
                <a:schemeClr val="accent2">
                  <a:lumMod val="50000"/>
                </a:schemeClr>
              </a:buClr>
              <a:buFont typeface="Arial" pitchFamily="34" charset="0"/>
              <a:buChar char="•"/>
              <a:defRPr/>
            </a:pPr>
            <a:endParaRPr lang="en-US" sz="2400" dirty="0">
              <a:solidFill>
                <a:schemeClr val="tx1"/>
              </a:solidFill>
              <a:effectLst/>
              <a:cs typeface="Arial" pitchFamily="34" charset="0"/>
            </a:endParaRPr>
          </a:p>
        </p:txBody>
      </p:sp>
      <p:sp>
        <p:nvSpPr>
          <p:cNvPr id="2" name="TextBox 1"/>
          <p:cNvSpPr txBox="1"/>
          <p:nvPr/>
        </p:nvSpPr>
        <p:spPr>
          <a:xfrm>
            <a:off x="775502" y="5021560"/>
            <a:ext cx="10627743" cy="1754326"/>
          </a:xfrm>
          <a:prstGeom prst="rect">
            <a:avLst/>
          </a:prstGeom>
          <a:noFill/>
          <a:effectLst/>
        </p:spPr>
        <p:txBody>
          <a:bodyPr wrap="square" rtlCol="0">
            <a:spAutoFit/>
          </a:bodyPr>
          <a:lstStyle/>
          <a:p>
            <a:r>
              <a:rPr lang="en-US" sz="1200" dirty="0">
                <a:solidFill>
                  <a:prstClr val="white"/>
                </a:solidFill>
                <a:latin typeface="Arial" pitchFamily="34" charset="0"/>
                <a:cs typeface="Arial" pitchFamily="34" charset="0"/>
              </a:rPr>
              <a:t>Anderson, T. Ogles, B. M., Patterson, C. L., Lambert, M. J., &amp; </a:t>
            </a:r>
            <a:r>
              <a:rPr lang="en-US" sz="1200" dirty="0" err="1">
                <a:solidFill>
                  <a:prstClr val="white"/>
                </a:solidFill>
                <a:latin typeface="Arial" pitchFamily="34" charset="0"/>
                <a:cs typeface="Arial" pitchFamily="34" charset="0"/>
              </a:rPr>
              <a:t>Vermeersch</a:t>
            </a:r>
            <a:r>
              <a:rPr lang="en-US" sz="1200" dirty="0">
                <a:solidFill>
                  <a:prstClr val="white"/>
                </a:solidFill>
                <a:latin typeface="Arial" pitchFamily="34" charset="0"/>
                <a:cs typeface="Arial" pitchFamily="34" charset="0"/>
              </a:rPr>
              <a:t>, D. A. (2009). Therapist effects: Facilitative interpersonal skills as a predictor of </a:t>
            </a:r>
          </a:p>
          <a:p>
            <a:r>
              <a:rPr lang="en-US" sz="1200" dirty="0">
                <a:solidFill>
                  <a:prstClr val="white"/>
                </a:solidFill>
                <a:latin typeface="Arial" pitchFamily="34" charset="0"/>
                <a:cs typeface="Arial" pitchFamily="34" charset="0"/>
              </a:rPr>
              <a:t>     therapist effects. </a:t>
            </a:r>
            <a:r>
              <a:rPr lang="en-US" sz="1200" i="1" dirty="0">
                <a:solidFill>
                  <a:prstClr val="white"/>
                </a:solidFill>
                <a:latin typeface="Arial" pitchFamily="34" charset="0"/>
                <a:cs typeface="Arial" pitchFamily="34" charset="0"/>
              </a:rPr>
              <a:t>Journal of Clinical Psychology, 65</a:t>
            </a:r>
            <a:r>
              <a:rPr lang="en-US" sz="1200" dirty="0">
                <a:solidFill>
                  <a:prstClr val="white"/>
                </a:solidFill>
                <a:latin typeface="Arial" pitchFamily="34" charset="0"/>
                <a:cs typeface="Arial" pitchFamily="34" charset="0"/>
              </a:rPr>
              <a:t>(7), 755-768.</a:t>
            </a:r>
          </a:p>
          <a:p>
            <a:r>
              <a:rPr lang="en-US" sz="1200" dirty="0">
                <a:solidFill>
                  <a:prstClr val="white"/>
                </a:solidFill>
                <a:latin typeface="Arial" pitchFamily="34" charset="0"/>
                <a:cs typeface="Arial" pitchFamily="34" charset="0"/>
              </a:rPr>
              <a:t>Baldwin, S. A., </a:t>
            </a:r>
            <a:r>
              <a:rPr lang="en-US" sz="1200" dirty="0" err="1">
                <a:solidFill>
                  <a:prstClr val="white"/>
                </a:solidFill>
                <a:latin typeface="Arial" pitchFamily="34" charset="0"/>
                <a:cs typeface="Arial" pitchFamily="34" charset="0"/>
              </a:rPr>
              <a:t>Wampold</a:t>
            </a:r>
            <a:r>
              <a:rPr lang="en-US" sz="1200" dirty="0">
                <a:solidFill>
                  <a:prstClr val="white"/>
                </a:solidFill>
                <a:latin typeface="Arial" pitchFamily="34" charset="0"/>
                <a:cs typeface="Arial" pitchFamily="34" charset="0"/>
              </a:rPr>
              <a:t>, B. E., &amp; </a:t>
            </a:r>
            <a:r>
              <a:rPr lang="en-US" sz="1200" dirty="0" err="1">
                <a:solidFill>
                  <a:prstClr val="white"/>
                </a:solidFill>
                <a:latin typeface="Arial" pitchFamily="34" charset="0"/>
                <a:cs typeface="Arial" pitchFamily="34" charset="0"/>
              </a:rPr>
              <a:t>Imel</a:t>
            </a:r>
            <a:r>
              <a:rPr lang="en-US" sz="1200" dirty="0">
                <a:solidFill>
                  <a:prstClr val="white"/>
                </a:solidFill>
                <a:latin typeface="Arial" pitchFamily="34" charset="0"/>
                <a:cs typeface="Arial" pitchFamily="34" charset="0"/>
              </a:rPr>
              <a:t>, Z. E. (2007). Untangling the alliance-outcome correlation: Exploring the relative importance of therapist and patient </a:t>
            </a:r>
          </a:p>
          <a:p>
            <a:r>
              <a:rPr lang="en-US" sz="1200" dirty="0">
                <a:solidFill>
                  <a:prstClr val="white"/>
                </a:solidFill>
                <a:latin typeface="Arial" pitchFamily="34" charset="0"/>
                <a:cs typeface="Arial" pitchFamily="34" charset="0"/>
              </a:rPr>
              <a:t>     variability in the alliance. </a:t>
            </a:r>
            <a:r>
              <a:rPr lang="en-US" sz="1200" i="1" dirty="0">
                <a:solidFill>
                  <a:prstClr val="white"/>
                </a:solidFill>
                <a:latin typeface="Arial" pitchFamily="34" charset="0"/>
                <a:cs typeface="Arial" pitchFamily="34" charset="0"/>
              </a:rPr>
              <a:t>Journal of Consulting and Clinical Psychology, 75</a:t>
            </a:r>
            <a:r>
              <a:rPr lang="en-US" sz="1200" dirty="0">
                <a:solidFill>
                  <a:prstClr val="white"/>
                </a:solidFill>
                <a:latin typeface="Arial" pitchFamily="34" charset="0"/>
                <a:cs typeface="Arial" pitchFamily="34" charset="0"/>
              </a:rPr>
              <a:t>(6), 842–852.</a:t>
            </a:r>
          </a:p>
          <a:p>
            <a:r>
              <a:rPr lang="en-US" sz="1200" dirty="0">
                <a:solidFill>
                  <a:prstClr val="white"/>
                </a:solidFill>
                <a:latin typeface="Arial" pitchFamily="34" charset="0"/>
                <a:cs typeface="Arial" pitchFamily="34" charset="0"/>
              </a:rPr>
              <a:t>Hubble, M. A., Duncan, B. L., Miller, S. D., &amp; </a:t>
            </a:r>
            <a:r>
              <a:rPr lang="en-US" sz="1200" dirty="0" err="1">
                <a:solidFill>
                  <a:prstClr val="white"/>
                </a:solidFill>
                <a:latin typeface="Arial" pitchFamily="34" charset="0"/>
                <a:cs typeface="Arial" pitchFamily="34" charset="0"/>
              </a:rPr>
              <a:t>Wampold</a:t>
            </a:r>
            <a:r>
              <a:rPr lang="en-US" sz="1200" dirty="0">
                <a:solidFill>
                  <a:prstClr val="white"/>
                </a:solidFill>
                <a:latin typeface="Arial" pitchFamily="34" charset="0"/>
                <a:cs typeface="Arial" pitchFamily="34" charset="0"/>
              </a:rPr>
              <a:t>, B. E. (2010). Introduction. In B. L. Duncan, S. D. Miller, B. E. </a:t>
            </a:r>
            <a:r>
              <a:rPr lang="en-US" sz="1200" dirty="0" err="1">
                <a:solidFill>
                  <a:prstClr val="white"/>
                </a:solidFill>
                <a:latin typeface="Arial" pitchFamily="34" charset="0"/>
                <a:cs typeface="Arial" pitchFamily="34" charset="0"/>
              </a:rPr>
              <a:t>Wampold</a:t>
            </a:r>
            <a:r>
              <a:rPr lang="en-US" sz="1200" dirty="0">
                <a:solidFill>
                  <a:prstClr val="white"/>
                </a:solidFill>
                <a:latin typeface="Arial" pitchFamily="34" charset="0"/>
                <a:cs typeface="Arial" pitchFamily="34" charset="0"/>
              </a:rPr>
              <a:t>, &amp; M. A. Hubble </a:t>
            </a:r>
          </a:p>
          <a:p>
            <a:r>
              <a:rPr lang="en-US" sz="1200" dirty="0">
                <a:solidFill>
                  <a:prstClr val="white"/>
                </a:solidFill>
                <a:latin typeface="Arial" pitchFamily="34" charset="0"/>
                <a:cs typeface="Arial" pitchFamily="34" charset="0"/>
              </a:rPr>
              <a:t>      (Eds.), </a:t>
            </a:r>
            <a:r>
              <a:rPr lang="en-US" sz="1200" i="1" dirty="0">
                <a:solidFill>
                  <a:prstClr val="white"/>
                </a:solidFill>
                <a:latin typeface="Arial" pitchFamily="34" charset="0"/>
                <a:cs typeface="Arial" pitchFamily="34" charset="0"/>
              </a:rPr>
              <a:t>The heart and soul of change: Delivering what works in therapy </a:t>
            </a:r>
            <a:r>
              <a:rPr lang="en-US" sz="1200" dirty="0">
                <a:solidFill>
                  <a:prstClr val="white"/>
                </a:solidFill>
                <a:latin typeface="Arial" pitchFamily="34" charset="0"/>
                <a:cs typeface="Arial" pitchFamily="34" charset="0"/>
              </a:rPr>
              <a:t>(2nd ed.)(pp. 23-46). Washington, DC: American Psychological </a:t>
            </a:r>
          </a:p>
          <a:p>
            <a:r>
              <a:rPr lang="en-US" sz="1200" dirty="0">
                <a:solidFill>
                  <a:prstClr val="white"/>
                </a:solidFill>
                <a:latin typeface="Arial" pitchFamily="34" charset="0"/>
                <a:cs typeface="Arial" pitchFamily="34" charset="0"/>
              </a:rPr>
              <a:t>      Association.</a:t>
            </a:r>
          </a:p>
          <a:p>
            <a:r>
              <a:rPr lang="en-US" sz="1200" dirty="0" err="1">
                <a:solidFill>
                  <a:prstClr val="white"/>
                </a:solidFill>
                <a:latin typeface="Arial" pitchFamily="34" charset="0"/>
                <a:cs typeface="Arial" pitchFamily="34" charset="0"/>
              </a:rPr>
              <a:t>Wampold</a:t>
            </a:r>
            <a:r>
              <a:rPr lang="en-US" sz="1200" dirty="0">
                <a:solidFill>
                  <a:prstClr val="white"/>
                </a:solidFill>
                <a:latin typeface="Arial" pitchFamily="34" charset="0"/>
                <a:cs typeface="Arial" pitchFamily="34" charset="0"/>
              </a:rPr>
              <a:t>, B. E., &amp; Brown, G. S. (2005). Estimating variability in outcomes attributable to therapists: A naturalistic study of outcomes in managed care. </a:t>
            </a:r>
          </a:p>
          <a:p>
            <a:r>
              <a:rPr lang="en-US" sz="1200" i="1" dirty="0">
                <a:solidFill>
                  <a:prstClr val="white"/>
                </a:solidFill>
                <a:latin typeface="Arial" pitchFamily="34" charset="0"/>
                <a:cs typeface="Arial" pitchFamily="34" charset="0"/>
              </a:rPr>
              <a:t>     Journal of Consulting and Clinical Psychology, 73</a:t>
            </a:r>
            <a:r>
              <a:rPr lang="en-US" sz="1200" dirty="0">
                <a:solidFill>
                  <a:prstClr val="white"/>
                </a:solidFill>
                <a:latin typeface="Arial" pitchFamily="34" charset="0"/>
                <a:cs typeface="Arial" pitchFamily="34" charset="0"/>
              </a:rPr>
              <a:t>(5), 914–923.</a:t>
            </a:r>
          </a:p>
        </p:txBody>
      </p:sp>
    </p:spTree>
    <p:extLst>
      <p:ext uri="{BB962C8B-B14F-4D97-AF65-F5344CB8AC3E}">
        <p14:creationId xmlns:p14="http://schemas.microsoft.com/office/powerpoint/2010/main" val="314560869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376516" y="759861"/>
            <a:ext cx="9389807" cy="4378669"/>
          </a:xfrm>
        </p:spPr>
        <p:txBody>
          <a:bodyPr>
            <a:normAutofit/>
          </a:bodyPr>
          <a:lstStyle/>
          <a:p>
            <a:pPr>
              <a:defRPr/>
            </a:pPr>
            <a:r>
              <a:rPr lang="en-US" sz="4800" b="0" cap="none" dirty="0">
                <a:latin typeface="Arial" pitchFamily="34" charset="0"/>
                <a:cs typeface="Arial" pitchFamily="34" charset="0"/>
              </a:rPr>
              <a:t>How to Improve the Effectiveness of Psychotherapy</a:t>
            </a:r>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black"/>
              </a:solidFill>
            </a:endParaRPr>
          </a:p>
        </p:txBody>
      </p:sp>
    </p:spTree>
    <p:extLst>
      <p:ext uri="{BB962C8B-B14F-4D97-AF65-F5344CB8AC3E}">
        <p14:creationId xmlns:p14="http://schemas.microsoft.com/office/powerpoint/2010/main" val="114866811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A2AC96-1E47-421C-A03F-F98E354EB4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913795" y="609600"/>
            <a:ext cx="10353761" cy="1326321"/>
          </a:xfrm>
        </p:spPr>
        <p:txBody>
          <a:bodyPr>
            <a:normAutofit/>
          </a:bodyPr>
          <a:lstStyle/>
          <a:p>
            <a:pPr>
              <a:defRPr/>
            </a:pPr>
            <a:r>
              <a:rPr lang="en-US" dirty="0">
                <a:effectLst/>
                <a:cs typeface="Arial" pitchFamily="34" charset="0"/>
              </a:rPr>
              <a:t>How</a:t>
            </a:r>
            <a:r>
              <a:rPr lang="en-US" dirty="0">
                <a:effectLst/>
                <a:latin typeface="Arial" pitchFamily="34" charset="0"/>
                <a:cs typeface="Arial" pitchFamily="34" charset="0"/>
              </a:rPr>
              <a:t> to Improve the Effectiveness</a:t>
            </a:r>
            <a:br>
              <a:rPr lang="en-US" dirty="0">
                <a:effectLst/>
                <a:latin typeface="Arial" pitchFamily="34" charset="0"/>
                <a:cs typeface="Arial" pitchFamily="34" charset="0"/>
              </a:rPr>
            </a:br>
            <a:r>
              <a:rPr lang="en-US" dirty="0">
                <a:effectLst/>
                <a:latin typeface="Arial" pitchFamily="34" charset="0"/>
                <a:cs typeface="Arial" pitchFamily="34" charset="0"/>
              </a:rPr>
              <a:t>of Psychotherapy</a:t>
            </a:r>
          </a:p>
        </p:txBody>
      </p:sp>
      <p:graphicFrame>
        <p:nvGraphicFramePr>
          <p:cNvPr id="7" name="Content Placeholder 4">
            <a:extLst>
              <a:ext uri="{FF2B5EF4-FFF2-40B4-BE49-F238E27FC236}">
                <a16:creationId xmlns:a16="http://schemas.microsoft.com/office/drawing/2014/main" id="{AF06B807-EB47-4A0B-A437-723FED1DA822}"/>
              </a:ext>
            </a:extLst>
          </p:cNvPr>
          <p:cNvGraphicFramePr>
            <a:graphicFrameLocks noGrp="1"/>
          </p:cNvGraphicFramePr>
          <p:nvPr>
            <p:ph idx="1"/>
            <p:extLst>
              <p:ext uri="{D42A27DB-BD31-4B8C-83A1-F6EECF244321}">
                <p14:modId xmlns:p14="http://schemas.microsoft.com/office/powerpoint/2010/main" val="3453837330"/>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263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168400" y="830317"/>
            <a:ext cx="9776505" cy="3849838"/>
          </a:xfrm>
        </p:spPr>
        <p:txBody>
          <a:bodyPr>
            <a:normAutofit/>
          </a:bodyPr>
          <a:lstStyle/>
          <a:p>
            <a:pPr>
              <a:defRPr/>
            </a:pPr>
            <a:r>
              <a:rPr lang="en-US" sz="4400" b="0" cap="none" dirty="0">
                <a:solidFill>
                  <a:schemeClr val="tx1"/>
                </a:solidFill>
                <a:effectLst/>
                <a:latin typeface="Arial" pitchFamily="34" charset="0"/>
                <a:cs typeface="Arial" pitchFamily="34" charset="0"/>
              </a:rPr>
              <a:t>Evidence-Based Practice (EBP)</a:t>
            </a:r>
            <a:endParaRPr lang="en-US" sz="3200" b="0" cap="none" dirty="0">
              <a:solidFill>
                <a:schemeClr val="tx1"/>
              </a:solidFill>
              <a:effectLst/>
              <a:latin typeface="Arial" pitchFamily="34" charset="0"/>
              <a:cs typeface="Arial" pitchFamily="34" charset="0"/>
            </a:endParaRPr>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927647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9364" y="258537"/>
            <a:ext cx="8229600" cy="1006475"/>
          </a:xfrm>
        </p:spPr>
        <p:txBody>
          <a:bodyPr/>
          <a:lstStyle/>
          <a:p>
            <a:pPr eaLnBrk="1" hangingPunct="1"/>
            <a:r>
              <a:rPr lang="en-US" dirty="0">
                <a:solidFill>
                  <a:schemeClr val="tx1"/>
                </a:solidFill>
                <a:effectLst>
                  <a:outerShdw blurRad="38100" dist="38100" dir="2700000" algn="tl">
                    <a:srgbClr val="000000">
                      <a:alpha val="43137"/>
                    </a:srgbClr>
                  </a:outerShdw>
                </a:effectLst>
                <a:latin typeface="Arial" panose="020B0604020202020204" pitchFamily="34" charset="0"/>
              </a:rPr>
              <a:t>Tidbits</a:t>
            </a:r>
          </a:p>
        </p:txBody>
      </p:sp>
      <p:sp>
        <p:nvSpPr>
          <p:cNvPr id="547843" name="Rectangle 3"/>
          <p:cNvSpPr>
            <a:spLocks noGrp="1" noChangeArrowheads="1"/>
          </p:cNvSpPr>
          <p:nvPr>
            <p:ph idx="1"/>
          </p:nvPr>
        </p:nvSpPr>
        <p:spPr>
          <a:xfrm>
            <a:off x="884583" y="1379764"/>
            <a:ext cx="10131349" cy="5249636"/>
          </a:xfrm>
          <a:ln>
            <a:noFill/>
          </a:ln>
          <a:effectLst/>
        </p:spPr>
        <p:txBody>
          <a:bodyPr>
            <a:normAutofit/>
          </a:bodyPr>
          <a:lstStyle/>
          <a:p>
            <a:pPr marL="609600" indent="-609600">
              <a:lnSpc>
                <a:spcPct val="80000"/>
              </a:lnSpc>
              <a:buClr>
                <a:schemeClr val="tx1"/>
              </a:buClr>
              <a:buSzTx/>
              <a:buFont typeface="Arial" pitchFamily="34" charset="0"/>
              <a:buChar char="•"/>
              <a:defRPr/>
            </a:pPr>
            <a:r>
              <a:rPr lang="en-US" sz="2800" dirty="0">
                <a:solidFill>
                  <a:srgbClr val="FFFFFF"/>
                </a:solidFill>
              </a:rPr>
              <a:t>For copyright reasons and confidentiality some of PowerPoint slides may be absent from your handouts.</a:t>
            </a:r>
          </a:p>
          <a:p>
            <a:pPr marL="609600" indent="-609600">
              <a:lnSpc>
                <a:spcPct val="80000"/>
              </a:lnSpc>
              <a:buClr>
                <a:schemeClr val="tx1"/>
              </a:buClr>
              <a:buSzTx/>
              <a:buFont typeface="Arial" pitchFamily="34" charset="0"/>
              <a:buChar char="•"/>
              <a:defRPr/>
            </a:pPr>
            <a:r>
              <a:rPr lang="en-US" sz="2800" dirty="0">
                <a:solidFill>
                  <a:srgbClr val="FFFFFF"/>
                </a:solidFill>
              </a:rPr>
              <a:t>To download a copy of this presentation, please go to: </a:t>
            </a:r>
            <a:r>
              <a:rPr lang="en-US" sz="2800" dirty="0">
                <a:solidFill>
                  <a:srgbClr val="6699FF"/>
                </a:solidFill>
              </a:rPr>
              <a:t>www.bobbertolino.com.</a:t>
            </a:r>
          </a:p>
          <a:p>
            <a:pPr marL="609600" indent="-609600">
              <a:lnSpc>
                <a:spcPct val="80000"/>
              </a:lnSpc>
              <a:buClr>
                <a:schemeClr val="tx1"/>
              </a:buClr>
              <a:buSzTx/>
              <a:buFont typeface="Arial" pitchFamily="34" charset="0"/>
              <a:buChar char="•"/>
              <a:defRPr/>
            </a:pPr>
            <a:r>
              <a:rPr lang="en-US" sz="2800" dirty="0">
                <a:solidFill>
                  <a:srgbClr val="FFFFFF"/>
                </a:solidFill>
              </a:rPr>
              <a:t>Please share the ideas from this presentation. You have permission to reproduce the handouts. I only ask that you maintain the integrity of the content.</a:t>
            </a:r>
          </a:p>
          <a:p>
            <a:pPr marL="609600" indent="-609600">
              <a:lnSpc>
                <a:spcPct val="80000"/>
              </a:lnSpc>
              <a:buClr>
                <a:schemeClr val="tx1"/>
              </a:buClr>
              <a:buSzTx/>
              <a:buFont typeface="Arial" pitchFamily="34" charset="0"/>
              <a:buChar char="•"/>
              <a:defRPr/>
            </a:pPr>
            <a:r>
              <a:rPr lang="en-US" sz="2800" dirty="0">
                <a:solidFill>
                  <a:srgbClr val="FFFFFF"/>
                </a:solidFill>
              </a:rPr>
              <a:t>Contact: </a:t>
            </a:r>
            <a:r>
              <a:rPr lang="en-US" sz="2800" dirty="0">
                <a:solidFill>
                  <a:srgbClr val="FFFFFF"/>
                </a:solidFill>
                <a:hlinkClick r:id="rId3"/>
              </a:rPr>
              <a:t>bertolinob@cs.com</a:t>
            </a:r>
            <a:r>
              <a:rPr lang="en-US" sz="2800" dirty="0">
                <a:solidFill>
                  <a:srgbClr val="FFFFFF"/>
                </a:solidFill>
              </a:rPr>
              <a:t>; 314.852.7274</a:t>
            </a:r>
            <a:endParaRPr lang="en-US" sz="2800" dirty="0">
              <a:solidFill>
                <a:srgbClr val="6699FF"/>
              </a:solidFill>
            </a:endParaRPr>
          </a:p>
        </p:txBody>
      </p:sp>
      <p:pic>
        <p:nvPicPr>
          <p:cNvPr id="6" name="Picture 5" descr="C:\Users\Scott D. Miller\Desktop\ICCE.png"/>
          <p:cNvPicPr>
            <a:picLocks noChangeAspect="1" noChangeArrowheads="1"/>
          </p:cNvPicPr>
          <p:nvPr/>
        </p:nvPicPr>
        <p:blipFill>
          <a:blip r:embed="rId4" cstate="print"/>
          <a:srcRect/>
          <a:stretch>
            <a:fillRect/>
          </a:stretch>
        </p:blipFill>
        <p:spPr bwMode="auto">
          <a:xfrm>
            <a:off x="8984198" y="5606687"/>
            <a:ext cx="1935325" cy="482437"/>
          </a:xfrm>
          <a:prstGeom prst="rect">
            <a:avLst/>
          </a:prstGeom>
          <a:noFill/>
          <a:ln w="9525">
            <a:noFill/>
            <a:miter lim="800000"/>
            <a:headEnd/>
            <a:tailEnd/>
          </a:ln>
        </p:spPr>
      </p:pic>
      <p:pic>
        <p:nvPicPr>
          <p:cNvPr id="9218" name="Picture 2" descr="http://bobbertolino.com/Homepage/imag0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9482" y="5250667"/>
            <a:ext cx="973393" cy="1005840"/>
          </a:xfrm>
          <a:prstGeom prst="rect">
            <a:avLst/>
          </a:prstGeom>
        </p:spPr>
      </p:pic>
      <p:sp>
        <p:nvSpPr>
          <p:cNvPr id="3" name="TextBox 2"/>
          <p:cNvSpPr txBox="1"/>
          <p:nvPr/>
        </p:nvSpPr>
        <p:spPr>
          <a:xfrm>
            <a:off x="1307960" y="6304454"/>
            <a:ext cx="173643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bobbertolino.com</a:t>
            </a:r>
          </a:p>
        </p:txBody>
      </p:sp>
      <p:pic>
        <p:nvPicPr>
          <p:cNvPr id="9220" name="Picture 4" descr="Youth In Ne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774" y="5457429"/>
            <a:ext cx="1477968" cy="10058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maryville.edu/wp-content/themes/maryville-main/images/logo_colo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534" y="5490717"/>
            <a:ext cx="238125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444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453243" y="115410"/>
            <a:ext cx="9282793" cy="1313894"/>
          </a:xfrm>
          <a:effectLst/>
        </p:spPr>
        <p:txBody>
          <a:bodyPr>
            <a:normAutofit/>
          </a:bodyPr>
          <a:lstStyle/>
          <a:p>
            <a:pPr>
              <a:defRPr/>
            </a:pPr>
            <a:r>
              <a:rPr lang="en-US" sz="3600" dirty="0">
                <a:effectLst/>
                <a:cs typeface="Arial" pitchFamily="34" charset="0"/>
              </a:rPr>
              <a:t>Empirically-Supported Treatments (ESTs) vs. Evidence-Based Practice (EBP)</a:t>
            </a:r>
            <a:endParaRPr lang="en-US" sz="3600" dirty="0">
              <a:solidFill>
                <a:schemeClr val="tx1"/>
              </a:solidFill>
              <a:effectLst/>
              <a:latin typeface="Arial" pitchFamily="34" charset="0"/>
              <a:cs typeface="Arial" pitchFamily="34" charset="0"/>
            </a:endParaRPr>
          </a:p>
        </p:txBody>
      </p:sp>
      <p:sp>
        <p:nvSpPr>
          <p:cNvPr id="25603" name="Content Placeholder 2"/>
          <p:cNvSpPr>
            <a:spLocks noGrp="1"/>
          </p:cNvSpPr>
          <p:nvPr>
            <p:ph idx="1"/>
          </p:nvPr>
        </p:nvSpPr>
        <p:spPr>
          <a:xfrm>
            <a:off x="489527" y="1429304"/>
            <a:ext cx="10867585" cy="5131294"/>
          </a:xfrm>
          <a:effectLst/>
        </p:spPr>
        <p:txBody>
          <a:bodyPr>
            <a:normAutofit/>
          </a:bodyPr>
          <a:lstStyle/>
          <a:p>
            <a:pPr lvl="1">
              <a:lnSpc>
                <a:spcPct val="100000"/>
              </a:lnSpc>
              <a:spcBef>
                <a:spcPts val="300"/>
              </a:spcBef>
              <a:buSzPct val="100000"/>
            </a:pPr>
            <a:r>
              <a:rPr lang="en-US" sz="2000" dirty="0">
                <a:effectLst/>
                <a:cs typeface="Arial" pitchFamily="34" charset="0"/>
              </a:rPr>
              <a:t>ESTs: “Clearly specified psychological treatments shown to be efficacious in controlled research with a delineated population" (Chambless &amp; Holon, 1998, p. 7).</a:t>
            </a:r>
          </a:p>
          <a:p>
            <a:pPr lvl="1">
              <a:lnSpc>
                <a:spcPct val="100000"/>
              </a:lnSpc>
              <a:spcBef>
                <a:spcPts val="300"/>
              </a:spcBef>
              <a:buSzPct val="100000"/>
            </a:pPr>
            <a:r>
              <a:rPr lang="en-US" sz="2000" dirty="0">
                <a:effectLst/>
                <a:cs typeface="Arial" pitchFamily="34" charset="0"/>
              </a:rPr>
              <a:t>EBP is inclusive of meta-analyses, naturalistic, process-outcome, and correlational studies and delved into a broad array of factors such as the therapeutic relationship, client and therapist effects, and other elements thought to influence therapeutic outcomes. </a:t>
            </a:r>
          </a:p>
          <a:p>
            <a:pPr lvl="1">
              <a:lnSpc>
                <a:spcPct val="100000"/>
              </a:lnSpc>
              <a:spcBef>
                <a:spcPts val="300"/>
              </a:spcBef>
              <a:buSzPct val="100000"/>
            </a:pPr>
            <a:r>
              <a:rPr lang="en-US" sz="2000" dirty="0">
                <a:effectLst/>
                <a:cs typeface="Arial" pitchFamily="34" charset="0"/>
              </a:rPr>
              <a:t>Professionals often cannot distinguish between the ESTs and EBP.</a:t>
            </a:r>
          </a:p>
          <a:p>
            <a:pPr lvl="1">
              <a:lnSpc>
                <a:spcPct val="100000"/>
              </a:lnSpc>
              <a:spcBef>
                <a:spcPts val="300"/>
              </a:spcBef>
              <a:buSzPct val="100000"/>
            </a:pPr>
            <a:r>
              <a:rPr lang="en-US" sz="2000" dirty="0">
                <a:effectLst/>
                <a:cs typeface="Arial" pitchFamily="34" charset="0"/>
              </a:rPr>
              <a:t>In a survey of clinical psychology graduate students, the majority identified EBP as synonymous with empirically supported treatments (</a:t>
            </a:r>
            <a:r>
              <a:rPr lang="en-US" sz="2000" dirty="0" err="1">
                <a:effectLst/>
                <a:cs typeface="Arial" pitchFamily="34" charset="0"/>
              </a:rPr>
              <a:t>Luebbe</a:t>
            </a:r>
            <a:r>
              <a:rPr lang="en-US" sz="2000" dirty="0">
                <a:effectLst/>
                <a:cs typeface="Arial" pitchFamily="34" charset="0"/>
              </a:rPr>
              <a:t>, Radcliffe, </a:t>
            </a:r>
            <a:r>
              <a:rPr lang="en-US" sz="2000" dirty="0" err="1">
                <a:effectLst/>
                <a:cs typeface="Arial" pitchFamily="34" charset="0"/>
              </a:rPr>
              <a:t>Callands</a:t>
            </a:r>
            <a:r>
              <a:rPr lang="en-US" sz="2000" dirty="0">
                <a:effectLst/>
                <a:cs typeface="Arial" pitchFamily="34" charset="0"/>
              </a:rPr>
              <a:t>, Green, &amp; Thorn, 2007).</a:t>
            </a:r>
          </a:p>
          <a:p>
            <a:pPr lvl="1">
              <a:lnSpc>
                <a:spcPct val="100000"/>
              </a:lnSpc>
              <a:spcBef>
                <a:spcPts val="300"/>
              </a:spcBef>
              <a:buSzPct val="100000"/>
            </a:pPr>
            <a:r>
              <a:rPr lang="en-US" sz="2000" dirty="0">
                <a:effectLst/>
                <a:cs typeface="Arial" pitchFamily="34" charset="0"/>
              </a:rPr>
              <a:t>This confusion is easily corroborated through an internet search of the terms “empirical-supported treatments” and “evidence-based practice.” Many sites either inaccurately define the terms, describe them as the same, or use the terms interchangeably.</a:t>
            </a:r>
          </a:p>
        </p:txBody>
      </p:sp>
      <p:sp>
        <p:nvSpPr>
          <p:cNvPr id="4" name="TextBox 3">
            <a:extLst>
              <a:ext uri="{FF2B5EF4-FFF2-40B4-BE49-F238E27FC236}">
                <a16:creationId xmlns:a16="http://schemas.microsoft.com/office/drawing/2014/main" id="{CEE6BD24-A346-4480-B83A-DB6825E5F0E2}"/>
              </a:ext>
            </a:extLst>
          </p:cNvPr>
          <p:cNvSpPr txBox="1"/>
          <p:nvPr/>
        </p:nvSpPr>
        <p:spPr>
          <a:xfrm>
            <a:off x="942109" y="5927960"/>
            <a:ext cx="10415003" cy="646331"/>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Chambless, D. L., &amp;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Hollon</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 D. (1998). Defining empirically supported therapies. </a:t>
            </a: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of Consulting and Clinical Psychology, 66</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7–18.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Luebbe</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M., Radcliffe, A. M.,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Callands</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 A., Green, D., &amp; Thorn, B. E. (2007). Evidence-based practice in psychology: Perceptions of graduate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students in scientist practitioner programs. </a:t>
            </a: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Journal of Clinical Psychology, 63</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643–655.</a:t>
            </a:r>
          </a:p>
        </p:txBody>
      </p:sp>
    </p:spTree>
    <p:extLst>
      <p:ext uri="{BB962C8B-B14F-4D97-AF65-F5344CB8AC3E}">
        <p14:creationId xmlns:p14="http://schemas.microsoft.com/office/powerpoint/2010/main" val="35991937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453243" y="115410"/>
            <a:ext cx="9282793" cy="1313894"/>
          </a:xfrm>
          <a:effectLst/>
        </p:spPr>
        <p:txBody>
          <a:bodyPr>
            <a:normAutofit/>
          </a:bodyPr>
          <a:lstStyle/>
          <a:p>
            <a:pPr>
              <a:defRPr/>
            </a:pPr>
            <a:r>
              <a:rPr lang="en-US" sz="4000" dirty="0">
                <a:effectLst/>
                <a:cs typeface="Arial" pitchFamily="34" charset="0"/>
              </a:rPr>
              <a:t>EBP in Behavioral Health &amp; Health</a:t>
            </a:r>
            <a:endParaRPr lang="en-US" sz="4000" dirty="0">
              <a:solidFill>
                <a:schemeClr val="tx1"/>
              </a:solidFill>
              <a:effectLst/>
              <a:latin typeface="Arial" pitchFamily="34" charset="0"/>
              <a:cs typeface="Arial" pitchFamily="34" charset="0"/>
            </a:endParaRPr>
          </a:p>
        </p:txBody>
      </p:sp>
      <p:sp>
        <p:nvSpPr>
          <p:cNvPr id="25603" name="Content Placeholder 2"/>
          <p:cNvSpPr>
            <a:spLocks noGrp="1"/>
          </p:cNvSpPr>
          <p:nvPr>
            <p:ph idx="1"/>
          </p:nvPr>
        </p:nvSpPr>
        <p:spPr>
          <a:xfrm>
            <a:off x="489527" y="1429304"/>
            <a:ext cx="10867585" cy="5131294"/>
          </a:xfrm>
          <a:effectLst/>
        </p:spPr>
        <p:txBody>
          <a:bodyPr>
            <a:normAutofit/>
          </a:bodyPr>
          <a:lstStyle/>
          <a:p>
            <a:pPr lvl="1">
              <a:lnSpc>
                <a:spcPct val="100000"/>
              </a:lnSpc>
              <a:spcBef>
                <a:spcPts val="300"/>
              </a:spcBef>
              <a:buSzPct val="100000"/>
            </a:pPr>
            <a:r>
              <a:rPr lang="en-US" sz="2200" dirty="0">
                <a:effectLst/>
                <a:cs typeface="Arial" pitchFamily="34" charset="0"/>
              </a:rPr>
              <a:t>APA: </a:t>
            </a:r>
            <a:r>
              <a:rPr lang="en-US" sz="2200" dirty="0">
                <a:effectLst/>
              </a:rPr>
              <a:t>“The integration of </a:t>
            </a:r>
            <a:r>
              <a:rPr lang="en-US" sz="2200" dirty="0">
                <a:solidFill>
                  <a:schemeClr val="accent3"/>
                </a:solidFill>
                <a:effectLst/>
              </a:rPr>
              <a:t>the best available research</a:t>
            </a:r>
            <a:r>
              <a:rPr lang="en-US" sz="2200" dirty="0">
                <a:effectLst/>
              </a:rPr>
              <a:t> with </a:t>
            </a:r>
            <a:r>
              <a:rPr lang="en-US" sz="2200" dirty="0">
                <a:solidFill>
                  <a:schemeClr val="accent3"/>
                </a:solidFill>
                <a:effectLst/>
              </a:rPr>
              <a:t>clinical expertise </a:t>
            </a:r>
            <a:r>
              <a:rPr lang="en-US" sz="2200" dirty="0">
                <a:effectLst/>
              </a:rPr>
              <a:t>in the context of </a:t>
            </a:r>
            <a:r>
              <a:rPr lang="en-US" sz="2200" dirty="0">
                <a:solidFill>
                  <a:schemeClr val="accent3"/>
                </a:solidFill>
                <a:effectLst/>
              </a:rPr>
              <a:t>patient characteristics, culture, and preferences</a:t>
            </a:r>
            <a:r>
              <a:rPr lang="en-US" sz="2200" dirty="0">
                <a:effectLst/>
              </a:rPr>
              <a:t>.” (1)</a:t>
            </a:r>
          </a:p>
          <a:p>
            <a:pPr lvl="1">
              <a:lnSpc>
                <a:spcPct val="100000"/>
              </a:lnSpc>
              <a:spcBef>
                <a:spcPts val="300"/>
              </a:spcBef>
              <a:buSzPct val="100000"/>
            </a:pPr>
            <a:r>
              <a:rPr lang="en-US" sz="2200" dirty="0">
                <a:effectLst/>
                <a:cs typeface="Arial" pitchFamily="34" charset="0"/>
              </a:rPr>
              <a:t>SAMHSA: </a:t>
            </a:r>
            <a:r>
              <a:rPr lang="en-US" sz="2200" dirty="0">
                <a:effectLst/>
              </a:rPr>
              <a:t> “EBPs integrate </a:t>
            </a:r>
            <a:r>
              <a:rPr lang="en-US" sz="2200" dirty="0">
                <a:solidFill>
                  <a:schemeClr val="accent3"/>
                </a:solidFill>
                <a:effectLst/>
              </a:rPr>
              <a:t>clinical expertise</a:t>
            </a:r>
            <a:r>
              <a:rPr lang="en-US" sz="2200" dirty="0">
                <a:effectLst/>
              </a:rPr>
              <a:t>; </a:t>
            </a:r>
            <a:r>
              <a:rPr lang="en-US" sz="2200" dirty="0">
                <a:solidFill>
                  <a:schemeClr val="accent3"/>
                </a:solidFill>
                <a:effectLst/>
              </a:rPr>
              <a:t>expert opinion</a:t>
            </a:r>
            <a:r>
              <a:rPr lang="en-US" sz="2200" dirty="0">
                <a:effectLst/>
              </a:rPr>
              <a:t>; </a:t>
            </a:r>
            <a:r>
              <a:rPr lang="en-US" sz="2200" dirty="0">
                <a:solidFill>
                  <a:schemeClr val="tx2">
                    <a:lumMod val="75000"/>
                  </a:schemeClr>
                </a:solidFill>
                <a:effectLst/>
              </a:rPr>
              <a:t>external scientific evidence</a:t>
            </a:r>
            <a:r>
              <a:rPr lang="en-US" sz="2200" dirty="0">
                <a:effectLst/>
              </a:rPr>
              <a:t>; and </a:t>
            </a:r>
            <a:r>
              <a:rPr lang="en-US" sz="2200" dirty="0">
                <a:solidFill>
                  <a:schemeClr val="accent3"/>
                </a:solidFill>
                <a:effectLst/>
              </a:rPr>
              <a:t>client, patient, and caregiver perspectives so that providers can offer high-quality services that reflect the interests, values, needs, and choices of the individuals served</a:t>
            </a:r>
            <a:r>
              <a:rPr lang="en-US" sz="2200" dirty="0">
                <a:effectLst/>
              </a:rPr>
              <a:t>.” (3)</a:t>
            </a:r>
          </a:p>
          <a:p>
            <a:pPr lvl="1">
              <a:lnSpc>
                <a:spcPct val="100000"/>
              </a:lnSpc>
              <a:spcBef>
                <a:spcPts val="300"/>
              </a:spcBef>
              <a:buSzPct val="100000"/>
            </a:pPr>
            <a:r>
              <a:rPr lang="en-US" sz="2200" dirty="0">
                <a:effectLst/>
                <a:cs typeface="Arial" pitchFamily="34" charset="0"/>
              </a:rPr>
              <a:t>IOM: </a:t>
            </a:r>
            <a:r>
              <a:rPr lang="en-US" sz="2200" dirty="0">
                <a:effectLst/>
              </a:rPr>
              <a:t>“Evidence based medicine is </a:t>
            </a:r>
            <a:r>
              <a:rPr lang="en-US" sz="2200" dirty="0">
                <a:solidFill>
                  <a:schemeClr val="accent3"/>
                </a:solidFill>
                <a:effectLst/>
              </a:rPr>
              <a:t>the conscientious, explicit, and judicious use of current best evidence in making decisions about the care of individual patients</a:t>
            </a:r>
            <a:r>
              <a:rPr lang="en-US" sz="2200" dirty="0">
                <a:effectLst/>
              </a:rPr>
              <a:t>. The practice of evidence based medicine means integrating </a:t>
            </a:r>
            <a:r>
              <a:rPr lang="en-US" sz="2200" dirty="0">
                <a:solidFill>
                  <a:schemeClr val="accent3"/>
                </a:solidFill>
                <a:effectLst/>
              </a:rPr>
              <a:t>individual clinical expertise</a:t>
            </a:r>
            <a:r>
              <a:rPr lang="en-US" sz="2200" dirty="0">
                <a:effectLst/>
              </a:rPr>
              <a:t> with the </a:t>
            </a:r>
            <a:r>
              <a:rPr lang="en-US" sz="2200" dirty="0">
                <a:solidFill>
                  <a:schemeClr val="accent3"/>
                </a:solidFill>
                <a:effectLst/>
              </a:rPr>
              <a:t>best available external clinical evidence </a:t>
            </a:r>
            <a:r>
              <a:rPr lang="en-US" sz="2200" dirty="0">
                <a:effectLst/>
              </a:rPr>
              <a:t>from systematic research.” (3)</a:t>
            </a:r>
            <a:endParaRPr lang="en-US" sz="2200" dirty="0">
              <a:effectLst/>
              <a:cs typeface="Arial" pitchFamily="34" charset="0"/>
            </a:endParaRPr>
          </a:p>
        </p:txBody>
      </p:sp>
      <p:sp>
        <p:nvSpPr>
          <p:cNvPr id="4" name="TextBox 3">
            <a:extLst>
              <a:ext uri="{FF2B5EF4-FFF2-40B4-BE49-F238E27FC236}">
                <a16:creationId xmlns:a16="http://schemas.microsoft.com/office/drawing/2014/main" id="{CEE6BD24-A346-4480-B83A-DB6825E5F0E2}"/>
              </a:ext>
            </a:extLst>
          </p:cNvPr>
          <p:cNvSpPr txBox="1"/>
          <p:nvPr/>
        </p:nvSpPr>
        <p:spPr>
          <a:xfrm>
            <a:off x="942109" y="5652657"/>
            <a:ext cx="10415003" cy="830997"/>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DADADA"/>
                </a:solidFill>
                <a:effectLst/>
                <a:uLnTx/>
                <a:uFillTx/>
                <a:latin typeface="Arial" pitchFamily="34" charset="0"/>
                <a:ea typeface="ＭＳ Ｐゴシック" pitchFamily="34" charset="-128"/>
                <a:cs typeface="Arial" pitchFamily="34" charset="0"/>
              </a:rPr>
              <a:t>(1) APA Presidential Task Force on Evidence-Based Practice. (2006). Evidence-based practice in psychology. </a:t>
            </a:r>
            <a:r>
              <a:rPr kumimoji="0" lang="en-US" sz="1200" b="0" i="1" u="none" strike="noStrike" kern="1200" cap="none" spc="0" normalizeH="0" baseline="0" noProof="0" dirty="0">
                <a:ln>
                  <a:noFill/>
                </a:ln>
                <a:solidFill>
                  <a:srgbClr val="DADADA"/>
                </a:solidFill>
                <a:effectLst/>
                <a:uLnTx/>
                <a:uFillTx/>
                <a:latin typeface="Arial" pitchFamily="34" charset="0"/>
                <a:ea typeface="ＭＳ Ｐゴシック" pitchFamily="34" charset="-128"/>
                <a:cs typeface="Arial" pitchFamily="34" charset="0"/>
              </a:rPr>
              <a:t>American Psychologist, 61</a:t>
            </a:r>
            <a:r>
              <a:rPr kumimoji="0" lang="en-US" sz="1200" b="0" i="0" u="none" strike="noStrike" kern="1200" cap="none" spc="0" normalizeH="0" baseline="0" noProof="0" dirty="0">
                <a:ln>
                  <a:noFill/>
                </a:ln>
                <a:solidFill>
                  <a:srgbClr val="DADADA"/>
                </a:solidFill>
                <a:effectLst/>
                <a:uLnTx/>
                <a:uFillTx/>
                <a:latin typeface="Arial" pitchFamily="34" charset="0"/>
                <a:ea typeface="ＭＳ Ｐゴシック" pitchFamily="34" charset="-128"/>
                <a:cs typeface="Arial" pitchFamily="34" charset="0"/>
              </a:rPr>
              <a:t>(4), 271–285.</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DADADA"/>
                </a:solidFill>
                <a:effectLst/>
                <a:uLnTx/>
                <a:uFillTx/>
                <a:latin typeface="Arial" pitchFamily="34" charset="0"/>
                <a:ea typeface="ＭＳ Ｐゴシック" pitchFamily="34" charset="-128"/>
                <a:cs typeface="Arial" pitchFamily="34" charset="0"/>
              </a:rPr>
              <a:t>(2) Sackett, D. L., Rosenberg, W. M. C., Muir Gray, J. A., Haynes, R. B., &amp; Richardson, W. S. (1996). Evidence based medicine: What it is and what it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DADADA"/>
                </a:solidFill>
                <a:effectLst/>
                <a:uLnTx/>
                <a:uFillTx/>
                <a:latin typeface="Arial" pitchFamily="34" charset="0"/>
                <a:ea typeface="ＭＳ Ｐゴシック" pitchFamily="34" charset="-128"/>
                <a:cs typeface="Arial" pitchFamily="34" charset="0"/>
              </a:rPr>
              <a:t>     isn't: It's about integrating individual clinical expertise and the best external evidence. BMJ: British Medical Journal, 312(7023), 71-72.</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DADADA"/>
                </a:solidFill>
                <a:effectLst/>
                <a:uLnTx/>
                <a:uFillTx/>
                <a:latin typeface="Arial" pitchFamily="34" charset="0"/>
                <a:ea typeface="ＭＳ Ｐゴシック" pitchFamily="34" charset="-128"/>
                <a:cs typeface="Arial" pitchFamily="34" charset="0"/>
              </a:rPr>
              <a:t>(3) SAMHSA. (2016, January 6). Evidence-based practices web guide. https://www.samhsa.gov/ebp-web-Guide</a:t>
            </a:r>
          </a:p>
        </p:txBody>
      </p:sp>
    </p:spTree>
    <p:extLst>
      <p:ext uri="{BB962C8B-B14F-4D97-AF65-F5344CB8AC3E}">
        <p14:creationId xmlns:p14="http://schemas.microsoft.com/office/powerpoint/2010/main" val="29686722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p:spPr>
        <p:txBody>
          <a:bodyPr/>
          <a:lstStyle/>
          <a:p>
            <a:pPr>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Evidence-Based Practice (EBP)</a:t>
            </a:r>
          </a:p>
        </p:txBody>
      </p:sp>
      <p:sp>
        <p:nvSpPr>
          <p:cNvPr id="23555" name="Rectangle 3"/>
          <p:cNvSpPr>
            <a:spLocks noGrp="1" noChangeArrowheads="1"/>
          </p:cNvSpPr>
          <p:nvPr>
            <p:ph idx="1"/>
          </p:nvPr>
        </p:nvSpPr>
        <p:spPr>
          <a:xfrm>
            <a:off x="913795" y="1600201"/>
            <a:ext cx="10353762" cy="4191000"/>
          </a:xfrm>
          <a:effectLst/>
        </p:spPr>
        <p:txBody>
          <a:bodyPr/>
          <a:lstStyle/>
          <a:p>
            <a:pPr marL="457200" indent="-457200">
              <a:buClr>
                <a:schemeClr val="tx1"/>
              </a:buClr>
              <a:buSzPct val="85000"/>
              <a:buNone/>
              <a:defRPr/>
            </a:pPr>
            <a:endParaRPr lang="en-US" sz="2400" dirty="0">
              <a:cs typeface="Arial" pitchFamily="34" charset="0"/>
            </a:endParaRPr>
          </a:p>
          <a:p>
            <a:pPr marL="457200" indent="-457200" algn="ctr">
              <a:buClr>
                <a:schemeClr val="tx1"/>
              </a:buClr>
              <a:buSzPct val="85000"/>
              <a:buNone/>
              <a:defRPr/>
            </a:pP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“The integration of the best available research with clinical expertise in the context of patient characteristics, culture, and preferences.” (p. 273)</a:t>
            </a:r>
            <a:b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ctr">
              <a:buSzPct val="85000"/>
              <a:buFontTx/>
              <a:buNone/>
              <a:defRPr/>
            </a:pPr>
            <a:endParaRPr lang="en-US" sz="1000" dirty="0">
              <a:cs typeface="Arial" pitchFamily="34" charset="0"/>
            </a:endParaRPr>
          </a:p>
          <a:p>
            <a:pPr>
              <a:buSzPct val="85000"/>
              <a:buFontTx/>
              <a:buNone/>
              <a:defRPr/>
            </a:pPr>
            <a:endParaRPr lang="en-US" sz="1000" dirty="0">
              <a:cs typeface="Arial" pitchFamily="34" charset="0"/>
            </a:endParaRPr>
          </a:p>
        </p:txBody>
      </p:sp>
      <p:sp>
        <p:nvSpPr>
          <p:cNvPr id="5" name="TextBox 4"/>
          <p:cNvSpPr txBox="1"/>
          <p:nvPr/>
        </p:nvSpPr>
        <p:spPr>
          <a:xfrm>
            <a:off x="1225826" y="4976433"/>
            <a:ext cx="9455426" cy="523220"/>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APA Presidential Task Force on Evidence-Based Practice. (2006). Evidence-based practice in psychology.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American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     Psychologist, 61</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(4), 271–285.</a:t>
            </a:r>
          </a:p>
        </p:txBody>
      </p:sp>
    </p:spTree>
    <p:extLst>
      <p:ext uri="{BB962C8B-B14F-4D97-AF65-F5344CB8AC3E}">
        <p14:creationId xmlns:p14="http://schemas.microsoft.com/office/powerpoint/2010/main" val="4152069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p:spPr>
        <p:txBody>
          <a:bodyPr/>
          <a:lstStyle/>
          <a:p>
            <a:pPr>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Evidence-Based Practice (EBP)</a:t>
            </a:r>
          </a:p>
        </p:txBody>
      </p:sp>
      <p:sp>
        <p:nvSpPr>
          <p:cNvPr id="23555" name="Rectangle 3"/>
          <p:cNvSpPr>
            <a:spLocks noGrp="1" noChangeArrowheads="1"/>
          </p:cNvSpPr>
          <p:nvPr>
            <p:ph idx="1"/>
          </p:nvPr>
        </p:nvSpPr>
        <p:spPr>
          <a:xfrm>
            <a:off x="913795" y="1600201"/>
            <a:ext cx="10353762" cy="4191000"/>
          </a:xfrm>
          <a:effectLst/>
        </p:spPr>
        <p:txBody>
          <a:bodyPr/>
          <a:lstStyle/>
          <a:p>
            <a:pPr marL="457200" indent="-457200">
              <a:buClr>
                <a:schemeClr val="tx1"/>
              </a:buClr>
              <a:buSzPct val="85000"/>
              <a:buNone/>
              <a:defRPr/>
            </a:pPr>
            <a:endParaRPr lang="en-US" sz="2400" dirty="0">
              <a:cs typeface="Arial" pitchFamily="34" charset="0"/>
            </a:endParaRPr>
          </a:p>
          <a:p>
            <a:pPr marL="457200" indent="-457200" algn="ctr">
              <a:buClr>
                <a:schemeClr val="tx1"/>
              </a:buClr>
              <a:buSzPct val="85000"/>
              <a:buNone/>
              <a:defRPr/>
            </a:pP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“The integration of the </a:t>
            </a:r>
            <a:r>
              <a:rPr lang="en-US" sz="3200" dirty="0">
                <a:solidFill>
                  <a:srgbClr val="FFFF00"/>
                </a:solidFill>
                <a:effectLst>
                  <a:outerShdw blurRad="38100" dist="38100" dir="2700000" algn="tl">
                    <a:srgbClr val="000000">
                      <a:alpha val="43137"/>
                    </a:srgbClr>
                  </a:outerShdw>
                </a:effectLst>
                <a:latin typeface="Arial" pitchFamily="34" charset="0"/>
                <a:cs typeface="Arial" pitchFamily="34" charset="0"/>
              </a:rPr>
              <a:t>best available research </a:t>
            </a: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with clinical expertise in the context of patient characteristics, culture, and preferences.” (p. 273)</a:t>
            </a:r>
            <a:b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ctr">
              <a:buSzPct val="85000"/>
              <a:buFontTx/>
              <a:buNone/>
              <a:defRPr/>
            </a:pPr>
            <a:endParaRPr lang="en-US" sz="1000" dirty="0">
              <a:cs typeface="Arial" pitchFamily="34" charset="0"/>
            </a:endParaRPr>
          </a:p>
          <a:p>
            <a:pPr>
              <a:buSzPct val="85000"/>
              <a:buFontTx/>
              <a:buNone/>
              <a:defRPr/>
            </a:pPr>
            <a:endParaRPr lang="en-US" sz="1000" dirty="0">
              <a:cs typeface="Arial" pitchFamily="34" charset="0"/>
            </a:endParaRPr>
          </a:p>
        </p:txBody>
      </p:sp>
      <p:sp>
        <p:nvSpPr>
          <p:cNvPr id="5" name="TextBox 4"/>
          <p:cNvSpPr txBox="1"/>
          <p:nvPr/>
        </p:nvSpPr>
        <p:spPr>
          <a:xfrm>
            <a:off x="1225826" y="4976433"/>
            <a:ext cx="9455426" cy="523220"/>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APA Presidential Task Force on Evidence-Based Practice. (2006). Evidence-based practice in psychology.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American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     Psychologist, 61</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(4), 271–285.</a:t>
            </a:r>
          </a:p>
        </p:txBody>
      </p:sp>
    </p:spTree>
    <p:extLst>
      <p:ext uri="{BB962C8B-B14F-4D97-AF65-F5344CB8AC3E}">
        <p14:creationId xmlns:p14="http://schemas.microsoft.com/office/powerpoint/2010/main" val="3476404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239" y="106018"/>
            <a:ext cx="10343535" cy="1325217"/>
          </a:xfrm>
          <a:effectLst/>
        </p:spPr>
        <p:txBody>
          <a:bodyPr>
            <a:noAutofit/>
          </a:bodyPr>
          <a:lstStyle/>
          <a:p>
            <a:pPr>
              <a:defRPr/>
            </a:pPr>
            <a:r>
              <a:rPr lang="en-US" sz="3600" dirty="0">
                <a:solidFill>
                  <a:prstClr val="white"/>
                </a:solidFill>
                <a:effectLst/>
                <a:cs typeface="Arial" pitchFamily="34" charset="0"/>
              </a:rPr>
              <a:t>Best Available Research</a:t>
            </a:r>
            <a:br>
              <a:rPr lang="en-US" sz="3600" dirty="0">
                <a:solidFill>
                  <a:prstClr val="white"/>
                </a:solidFill>
                <a:effectLst/>
                <a:cs typeface="Arial" pitchFamily="34" charset="0"/>
              </a:rPr>
            </a:br>
            <a:r>
              <a:rPr lang="en-US" sz="3200" dirty="0">
                <a:solidFill>
                  <a:prstClr val="white"/>
                </a:solidFill>
                <a:effectLst/>
                <a:cs typeface="Arial" pitchFamily="34" charset="0"/>
              </a:rPr>
              <a:t>The Variance in Psychotherapy Outcome</a:t>
            </a:r>
            <a:endParaRPr lang="en-US" sz="36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Content Placeholder 4"/>
          <p:cNvSpPr>
            <a:spLocks noGrp="1"/>
          </p:cNvSpPr>
          <p:nvPr>
            <p:ph idx="1"/>
          </p:nvPr>
        </p:nvSpPr>
        <p:spPr>
          <a:xfrm>
            <a:off x="742121" y="1524001"/>
            <a:ext cx="10641495" cy="4876801"/>
          </a:xfrm>
          <a:effectLst/>
        </p:spPr>
        <p:txBody>
          <a:bodyPr>
            <a:normAutofit/>
          </a:bodyPr>
          <a:lstStyle/>
          <a:p>
            <a:pPr>
              <a:buClr>
                <a:schemeClr val="tx1"/>
              </a:buClr>
              <a:buSzPct val="100000"/>
              <a:buFont typeface="Arial" pitchFamily="34" charset="0"/>
              <a:buChar char="•"/>
              <a:defRPr/>
            </a:pP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Client/</a:t>
            </a:r>
            <a:r>
              <a:rPr lang="en-US" sz="3200" dirty="0" err="1">
                <a:solidFill>
                  <a:schemeClr val="tx1"/>
                </a:solidFill>
                <a:effectLst>
                  <a:outerShdw blurRad="38100" dist="38100" dir="2700000" algn="tl">
                    <a:srgbClr val="000000">
                      <a:alpha val="43137"/>
                    </a:srgbClr>
                  </a:outerShdw>
                </a:effectLst>
                <a:latin typeface="Arial" pitchFamily="34" charset="0"/>
                <a:cs typeface="Arial" pitchFamily="34" charset="0"/>
              </a:rPr>
              <a:t>Extratherapeutic</a:t>
            </a: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 Factors = 80-87%</a:t>
            </a:r>
          </a:p>
          <a:p>
            <a:pPr>
              <a:buClr>
                <a:schemeClr val="tx1"/>
              </a:buClr>
              <a:buSzPct val="100000"/>
              <a:buFont typeface="Arial" pitchFamily="34" charset="0"/>
              <a:buChar char="•"/>
              <a:defRPr/>
            </a:pP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Treatment Effects = 13-20%</a:t>
            </a:r>
          </a:p>
          <a:p>
            <a:pPr lvl="1">
              <a:buClr>
                <a:schemeClr val="tx1"/>
              </a:buClr>
              <a:buSzPct val="100000"/>
              <a:buFont typeface="Arial" pitchFamily="34" charset="0"/>
              <a:buChar char="•"/>
              <a:defRPr/>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Therapist Effects = 4-9%</a:t>
            </a:r>
          </a:p>
          <a:p>
            <a:pPr lvl="1">
              <a:buClr>
                <a:schemeClr val="tx1"/>
              </a:buClr>
              <a:buSzPct val="100000"/>
              <a:buFont typeface="Arial" pitchFamily="34" charset="0"/>
              <a:buChar char="•"/>
              <a:defRPr/>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The Alliance = 5-8%</a:t>
            </a:r>
          </a:p>
          <a:p>
            <a:pPr lvl="1">
              <a:buClr>
                <a:schemeClr val="tx1"/>
              </a:buClr>
              <a:buSzPct val="100000"/>
              <a:buFont typeface="Arial" pitchFamily="34" charset="0"/>
              <a:buChar char="•"/>
              <a:defRPr/>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Expectancy, Placebo, and Allegiance = 4%</a:t>
            </a:r>
          </a:p>
          <a:p>
            <a:pPr lvl="1">
              <a:buClr>
                <a:schemeClr val="tx1"/>
              </a:buClr>
              <a:buSzPct val="100000"/>
              <a:buFont typeface="Arial" pitchFamily="34" charset="0"/>
              <a:buChar char="•"/>
              <a:defRPr/>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Model/Technique = 1%</a:t>
            </a:r>
          </a:p>
        </p:txBody>
      </p:sp>
      <p:sp>
        <p:nvSpPr>
          <p:cNvPr id="2" name="TextBox 1"/>
          <p:cNvSpPr txBox="1"/>
          <p:nvPr/>
        </p:nvSpPr>
        <p:spPr>
          <a:xfrm>
            <a:off x="1083364" y="5569805"/>
            <a:ext cx="9807372"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Bertolino</a:t>
            </a:r>
            <a:r>
              <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B., </a:t>
            </a:r>
            <a:r>
              <a:rPr kumimoji="0" lang="en-US" sz="1200" b="0" i="0" u="none" strike="noStrike" kern="0" cap="none" spc="0" normalizeH="0" baseline="0" noProof="0" dirty="0" err="1">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Bargmann</a:t>
            </a:r>
            <a:r>
              <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S., &amp; Miller, S. D. (2013). </a:t>
            </a:r>
            <a:r>
              <a:rPr kumimoji="0" lang="en-US" sz="1200" b="0" i="1"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Manual 1: What works in therapy: A primer. The ICCE manuals of feedback informed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treatment</a:t>
            </a:r>
            <a:r>
              <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Chicago, IL: International Center for .Clinical Excellence.</a:t>
            </a:r>
            <a:r>
              <a:rPr kumimoji="0" lang="en-US" sz="1200" b="0" i="1"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a:t>
            </a:r>
            <a:endPar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Wampold</a:t>
            </a:r>
            <a:r>
              <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B. E., &amp; Brown, G. S. (2005). Estimating variability in outcomes attributable to therapists: A naturalistic study of outcomes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managed care. </a:t>
            </a:r>
            <a:r>
              <a:rPr kumimoji="0" lang="en-US" sz="1200" b="0" i="1"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Journal of Consulting and Clinical Psychology, 73</a:t>
            </a:r>
            <a:r>
              <a:rPr kumimoji="0" lang="en-US" sz="1200" b="0" i="0" u="none" strike="noStrike" kern="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(5), 914-923.</a:t>
            </a:r>
          </a:p>
        </p:txBody>
      </p:sp>
      <p:sp>
        <p:nvSpPr>
          <p:cNvPr id="3" name="Arrow: Left 2">
            <a:extLst>
              <a:ext uri="{FF2B5EF4-FFF2-40B4-BE49-F238E27FC236}">
                <a16:creationId xmlns:a16="http://schemas.microsoft.com/office/drawing/2014/main" id="{F431A80D-77D7-40FC-A1B2-148BD3B4BEF7}"/>
              </a:ext>
            </a:extLst>
          </p:cNvPr>
          <p:cNvSpPr>
            <a:spLocks noChangeAspect="1"/>
          </p:cNvSpPr>
          <p:nvPr/>
        </p:nvSpPr>
        <p:spPr>
          <a:xfrm>
            <a:off x="8646161" y="1706880"/>
            <a:ext cx="738421" cy="365760"/>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6" name="Arrow: Left 5">
            <a:extLst>
              <a:ext uri="{FF2B5EF4-FFF2-40B4-BE49-F238E27FC236}">
                <a16:creationId xmlns:a16="http://schemas.microsoft.com/office/drawing/2014/main" id="{9D8D466D-8A8B-4D8E-9610-91B18EF5B69A}"/>
              </a:ext>
            </a:extLst>
          </p:cNvPr>
          <p:cNvSpPr>
            <a:spLocks noChangeAspect="1"/>
          </p:cNvSpPr>
          <p:nvPr/>
        </p:nvSpPr>
        <p:spPr>
          <a:xfrm>
            <a:off x="5617841" y="2997200"/>
            <a:ext cx="738421" cy="365760"/>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 name="Arrow: Left 6">
            <a:extLst>
              <a:ext uri="{FF2B5EF4-FFF2-40B4-BE49-F238E27FC236}">
                <a16:creationId xmlns:a16="http://schemas.microsoft.com/office/drawing/2014/main" id="{BDB18562-E0CC-4E4B-8B6F-7CECC070D796}"/>
              </a:ext>
            </a:extLst>
          </p:cNvPr>
          <p:cNvSpPr>
            <a:spLocks noChangeAspect="1"/>
          </p:cNvSpPr>
          <p:nvPr/>
        </p:nvSpPr>
        <p:spPr>
          <a:xfrm>
            <a:off x="5617840" y="3549015"/>
            <a:ext cx="738421" cy="365760"/>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20422489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2" end="2"/>
                                            </p:txEl>
                                          </p:spTgt>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5"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xEl>
                                              <p:pRg st="3" end="3"/>
                                            </p:txEl>
                                          </p:spTgt>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p:cTn id="29"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5">
                                            <p:txEl>
                                              <p:pRg st="4" end="4"/>
                                            </p:txEl>
                                          </p:spTgt>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35"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1+#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1+#ppt_w/2"/>
                                          </p:val>
                                        </p:tav>
                                        <p:tav tm="100000">
                                          <p:val>
                                            <p:strVal val="#ppt_x"/>
                                          </p:val>
                                        </p:tav>
                                      </p:tavLst>
                                    </p:anim>
                                    <p:anim calcmode="lin" valueType="num">
                                      <p:cBhvr additive="base">
                                        <p:cTn id="5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p:spPr>
        <p:txBody>
          <a:bodyPr/>
          <a:lstStyle/>
          <a:p>
            <a:pPr>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Evidence-Based Practice (EBP)</a:t>
            </a:r>
          </a:p>
        </p:txBody>
      </p:sp>
      <p:sp>
        <p:nvSpPr>
          <p:cNvPr id="23555" name="Rectangle 3"/>
          <p:cNvSpPr>
            <a:spLocks noGrp="1" noChangeArrowheads="1"/>
          </p:cNvSpPr>
          <p:nvPr>
            <p:ph idx="1"/>
          </p:nvPr>
        </p:nvSpPr>
        <p:spPr>
          <a:xfrm>
            <a:off x="913795" y="1600201"/>
            <a:ext cx="10353762" cy="4191000"/>
          </a:xfrm>
          <a:effectLst/>
        </p:spPr>
        <p:txBody>
          <a:bodyPr/>
          <a:lstStyle/>
          <a:p>
            <a:pPr marL="457200" indent="-457200">
              <a:buClr>
                <a:schemeClr val="tx1"/>
              </a:buClr>
              <a:buSzPct val="85000"/>
              <a:buNone/>
              <a:defRPr/>
            </a:pPr>
            <a:endParaRPr lang="en-US" sz="2400" dirty="0">
              <a:cs typeface="Arial" pitchFamily="34" charset="0"/>
            </a:endParaRPr>
          </a:p>
          <a:p>
            <a:pPr marL="457200" indent="-457200" algn="ctr">
              <a:buClr>
                <a:schemeClr val="tx1"/>
              </a:buClr>
              <a:buSzPct val="85000"/>
              <a:buNone/>
              <a:defRPr/>
            </a:pP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“The integration of the best available research with </a:t>
            </a:r>
            <a:r>
              <a:rPr lang="en-US" sz="3200" dirty="0">
                <a:solidFill>
                  <a:srgbClr val="92D050"/>
                </a:solidFill>
                <a:effectLst>
                  <a:outerShdw blurRad="38100" dist="38100" dir="2700000" algn="tl">
                    <a:srgbClr val="000000">
                      <a:alpha val="43137"/>
                    </a:srgbClr>
                  </a:outerShdw>
                </a:effectLst>
                <a:latin typeface="Arial" pitchFamily="34" charset="0"/>
                <a:cs typeface="Arial" pitchFamily="34" charset="0"/>
              </a:rPr>
              <a:t>clinical expertise </a:t>
            </a: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in the context of patient characteristics, culture, and preferences.” (p. 273)</a:t>
            </a:r>
            <a:b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ctr">
              <a:buSzPct val="85000"/>
              <a:buFontTx/>
              <a:buNone/>
              <a:defRPr/>
            </a:pPr>
            <a:endParaRPr lang="en-US" sz="1000" dirty="0">
              <a:cs typeface="Arial" pitchFamily="34" charset="0"/>
            </a:endParaRPr>
          </a:p>
          <a:p>
            <a:pPr>
              <a:buSzPct val="85000"/>
              <a:buFontTx/>
              <a:buNone/>
              <a:defRPr/>
            </a:pPr>
            <a:endParaRPr lang="en-US" sz="1000" dirty="0">
              <a:cs typeface="Arial" pitchFamily="34" charset="0"/>
            </a:endParaRPr>
          </a:p>
        </p:txBody>
      </p:sp>
      <p:sp>
        <p:nvSpPr>
          <p:cNvPr id="5" name="TextBox 4"/>
          <p:cNvSpPr txBox="1"/>
          <p:nvPr/>
        </p:nvSpPr>
        <p:spPr>
          <a:xfrm>
            <a:off x="1225826" y="4976433"/>
            <a:ext cx="9455426" cy="523220"/>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APA Presidential Task Force on Evidence-Based Practice. (2006). Evidence-based practice in psychology.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American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     Psychologist, 61</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(4), 271–285.</a:t>
            </a:r>
          </a:p>
        </p:txBody>
      </p:sp>
    </p:spTree>
    <p:extLst>
      <p:ext uri="{BB962C8B-B14F-4D97-AF65-F5344CB8AC3E}">
        <p14:creationId xmlns:p14="http://schemas.microsoft.com/office/powerpoint/2010/main" val="3730862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1"/>
            <a:ext cx="8229600" cy="1664677"/>
          </a:xfrm>
          <a:effectLst/>
        </p:spPr>
        <p:txBody>
          <a:bodyPr>
            <a:normAutofit/>
          </a:bodyPr>
          <a:lstStyle/>
          <a:p>
            <a:pPr>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Clinical Expertise</a:t>
            </a:r>
            <a:b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n-US" sz="3600" dirty="0">
                <a:solidFill>
                  <a:schemeClr val="tx1"/>
                </a:solidFill>
                <a:effectLst>
                  <a:outerShdw blurRad="38100" dist="38100" dir="2700000" algn="tl">
                    <a:srgbClr val="000000">
                      <a:alpha val="43137"/>
                    </a:srgbClr>
                  </a:outerShdw>
                </a:effectLst>
                <a:latin typeface="Arial" pitchFamily="34" charset="0"/>
                <a:cs typeface="Arial" pitchFamily="34" charset="0"/>
              </a:rPr>
              <a:t>The APA Task Force on EBP</a:t>
            </a:r>
          </a:p>
        </p:txBody>
      </p:sp>
      <p:sp>
        <p:nvSpPr>
          <p:cNvPr id="1232899" name="Rectangle 3"/>
          <p:cNvSpPr>
            <a:spLocks noGrp="1" noChangeArrowheads="1"/>
          </p:cNvSpPr>
          <p:nvPr>
            <p:ph idx="1"/>
          </p:nvPr>
        </p:nvSpPr>
        <p:spPr>
          <a:xfrm>
            <a:off x="901151" y="1664677"/>
            <a:ext cx="10754140" cy="5308770"/>
          </a:xfrm>
          <a:effectLst/>
        </p:spPr>
        <p:txBody>
          <a:bodyPr>
            <a:normAutofit/>
          </a:bodyPr>
          <a:lstStyle/>
          <a:p>
            <a:pPr marL="0" indent="0">
              <a:buClr>
                <a:schemeClr val="accent2">
                  <a:lumMod val="50000"/>
                </a:schemeClr>
              </a:buClr>
              <a:buSzTx/>
              <a:buNone/>
            </a:pPr>
            <a:r>
              <a:rPr lang="en-US" sz="2200" dirty="0">
                <a:solidFill>
                  <a:schemeClr val="tx1"/>
                </a:solidFill>
                <a:effectLst>
                  <a:outerShdw blurRad="38100" dist="38100" dir="2700000" algn="tl">
                    <a:srgbClr val="000000">
                      <a:alpha val="43137"/>
                    </a:srgbClr>
                  </a:outerShdw>
                </a:effectLst>
                <a:cs typeface="Arial" pitchFamily="34" charset="0"/>
              </a:rPr>
              <a:t>“Clinical expertise… entails the monitoring of patient progress (and of changes in the patient’s circumstances—e.g., job loss, major illness) that may suggest the need to adjust treatment… If progress is not proceeding adequately, the psychologist alters or addresses problematic aspects of the treatment (e.g., problems in the therapeutic relationship or in the implementation of the goals of the treatment) as appropriate” (2006, pp. 280, 276-277).</a:t>
            </a:r>
          </a:p>
        </p:txBody>
      </p:sp>
      <p:sp>
        <p:nvSpPr>
          <p:cNvPr id="29700" name="TextBox 5"/>
          <p:cNvSpPr txBox="1">
            <a:spLocks noChangeArrowheads="1"/>
          </p:cNvSpPr>
          <p:nvPr/>
        </p:nvSpPr>
        <p:spPr bwMode="auto">
          <a:xfrm>
            <a:off x="878070" y="4800862"/>
            <a:ext cx="10515599" cy="1815882"/>
          </a:xfrm>
          <a:prstGeom prst="rect">
            <a:avLst/>
          </a:prstGeom>
          <a:noFill/>
          <a:ln>
            <a:noFill/>
          </a:ln>
          <a:effectLst/>
        </p:spPr>
        <p:txBody>
          <a:bodyPr wrap="square">
            <a:spAutoFit/>
          </a:bodyPr>
          <a:lstStyle>
            <a:lvl1pPr>
              <a:defRPr sz="3600" b="1">
                <a:solidFill>
                  <a:schemeClr val="tx1"/>
                </a:solidFill>
                <a:latin typeface="Tahoma" pitchFamily="34" charset="0"/>
              </a:defRPr>
            </a:lvl1pPr>
            <a:lvl2pPr marL="742950" indent="-285750">
              <a:defRPr sz="3600" b="1">
                <a:solidFill>
                  <a:schemeClr val="tx1"/>
                </a:solidFill>
                <a:latin typeface="Tahoma" pitchFamily="34" charset="0"/>
              </a:defRPr>
            </a:lvl2pPr>
            <a:lvl3pPr marL="1143000" indent="-228600">
              <a:defRPr sz="3600" b="1">
                <a:solidFill>
                  <a:schemeClr val="tx1"/>
                </a:solidFill>
                <a:latin typeface="Tahoma" pitchFamily="34" charset="0"/>
              </a:defRPr>
            </a:lvl3pPr>
            <a:lvl4pPr marL="1600200" indent="-228600">
              <a:defRPr sz="3600" b="1">
                <a:solidFill>
                  <a:schemeClr val="tx1"/>
                </a:solidFill>
                <a:latin typeface="Tahoma" pitchFamily="34" charset="0"/>
              </a:defRPr>
            </a:lvl4pPr>
            <a:lvl5pPr marL="2057400" indent="-228600">
              <a:defRPr sz="3600" b="1">
                <a:solidFill>
                  <a:schemeClr val="tx1"/>
                </a:solidFill>
                <a:latin typeface="Tahoma" pitchFamily="34" charset="0"/>
              </a:defRPr>
            </a:lvl5pPr>
            <a:lvl6pPr marL="2514600" indent="-228600" eaLnBrk="0" fontAlgn="base" hangingPunct="0">
              <a:spcBef>
                <a:spcPct val="0"/>
              </a:spcBef>
              <a:spcAft>
                <a:spcPct val="0"/>
              </a:spcAft>
              <a:defRPr sz="3600" b="1">
                <a:solidFill>
                  <a:schemeClr val="tx1"/>
                </a:solidFill>
                <a:latin typeface="Tahoma" pitchFamily="34" charset="0"/>
              </a:defRPr>
            </a:lvl6pPr>
            <a:lvl7pPr marL="2971800" indent="-228600" eaLnBrk="0" fontAlgn="base" hangingPunct="0">
              <a:spcBef>
                <a:spcPct val="0"/>
              </a:spcBef>
              <a:spcAft>
                <a:spcPct val="0"/>
              </a:spcAft>
              <a:defRPr sz="3600" b="1">
                <a:solidFill>
                  <a:schemeClr val="tx1"/>
                </a:solidFill>
                <a:latin typeface="Tahoma" pitchFamily="34" charset="0"/>
              </a:defRPr>
            </a:lvl7pPr>
            <a:lvl8pPr marL="3429000" indent="-228600" eaLnBrk="0" fontAlgn="base" hangingPunct="0">
              <a:spcBef>
                <a:spcPct val="0"/>
              </a:spcBef>
              <a:spcAft>
                <a:spcPct val="0"/>
              </a:spcAft>
              <a:defRPr sz="3600" b="1">
                <a:solidFill>
                  <a:schemeClr val="tx1"/>
                </a:solidFill>
                <a:latin typeface="Tahoma" pitchFamily="34" charset="0"/>
              </a:defRPr>
            </a:lvl8pPr>
            <a:lvl9pPr marL="3886200" indent="-228600" eaLnBrk="0" fontAlgn="base" hangingPunct="0">
              <a:spcBef>
                <a:spcPct val="0"/>
              </a:spcBef>
              <a:spcAft>
                <a:spcPct val="0"/>
              </a:spcAft>
              <a:defRPr sz="3600" b="1">
                <a:solidFill>
                  <a:schemeClr val="tx1"/>
                </a:solidFill>
                <a:latin typeface="Tahoma" pitchFamily="34" charset="0"/>
              </a:defRPr>
            </a:lvl9p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APA Presidential Task Force on Evidence-Based Practice. (2006). Evidence-based practice in psychology.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American Psychologist,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61</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(4), 271–285.</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Lambert, M. J., Bergin, A. E., &amp; Garfield, S. L. (2004). Introduction and overview. In M. J. Lambert (Ed.),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Bergin &amp; Garfield’s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handbook of psychotherapy &amp; behavior change </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(5</a:t>
            </a:r>
            <a:r>
              <a:rPr kumimoji="0" lang="en-US" sz="1400" b="0" i="0" u="none" strike="noStrike" kern="1200" cap="none" spc="0" normalizeH="0" baseline="3000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th</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ed.)(pp. 3-15). New York: Wiley.</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Warren, J. S., Nelson, P. L., Mondragon, S. A., Baldwin, S. A., &amp; Burlingame, G. A. (2010). Youth psychotherapy change trajectories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and outcomes in usual care: Community mental health versus managed care settings.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Journal of Consulting and Clinical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     Psychology, 78</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mn-ea"/>
                <a:cs typeface="Arial" pitchFamily="34" charset="0"/>
              </a:rPr>
              <a:t>(2), 144-155.</a:t>
            </a:r>
          </a:p>
        </p:txBody>
      </p:sp>
    </p:spTree>
    <p:extLst>
      <p:ext uri="{BB962C8B-B14F-4D97-AF65-F5344CB8AC3E}">
        <p14:creationId xmlns:p14="http://schemas.microsoft.com/office/powerpoint/2010/main" val="2953374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32899">
                                            <p:txEl>
                                              <p:pRg st="0" end="0"/>
                                            </p:txEl>
                                          </p:spTgt>
                                        </p:tgtEl>
                                        <p:attrNameLst>
                                          <p:attrName>style.visibility</p:attrName>
                                        </p:attrNameLst>
                                      </p:cBhvr>
                                      <p:to>
                                        <p:strVal val="visible"/>
                                      </p:to>
                                    </p:set>
                                    <p:animEffect transition="in" filter="barn(inHorizontal)">
                                      <p:cBhvr>
                                        <p:cTn id="7" dur="1000"/>
                                        <p:tgtEl>
                                          <p:spTgt spid="1232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89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p:spPr>
        <p:txBody>
          <a:bodyPr/>
          <a:lstStyle/>
          <a:p>
            <a:pPr>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Evidence-Based Practice (EBP)</a:t>
            </a:r>
          </a:p>
        </p:txBody>
      </p:sp>
      <p:sp>
        <p:nvSpPr>
          <p:cNvPr id="23555" name="Rectangle 3"/>
          <p:cNvSpPr>
            <a:spLocks noGrp="1" noChangeArrowheads="1"/>
          </p:cNvSpPr>
          <p:nvPr>
            <p:ph idx="1"/>
          </p:nvPr>
        </p:nvSpPr>
        <p:spPr>
          <a:xfrm>
            <a:off x="913795" y="1600201"/>
            <a:ext cx="10353762" cy="4191000"/>
          </a:xfrm>
          <a:effectLst/>
        </p:spPr>
        <p:txBody>
          <a:bodyPr/>
          <a:lstStyle/>
          <a:p>
            <a:pPr marL="457200" indent="-457200">
              <a:buClr>
                <a:schemeClr val="tx1"/>
              </a:buClr>
              <a:buSzPct val="85000"/>
              <a:buNone/>
              <a:defRPr/>
            </a:pPr>
            <a:endParaRPr lang="en-US" sz="2400" dirty="0">
              <a:cs typeface="Arial" pitchFamily="34" charset="0"/>
            </a:endParaRPr>
          </a:p>
          <a:p>
            <a:pPr marL="457200" indent="-457200" algn="ctr">
              <a:buClr>
                <a:schemeClr val="tx1"/>
              </a:buClr>
              <a:buSzPct val="85000"/>
              <a:buNone/>
              <a:defRPr/>
            </a:pP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“The integration of the best available research with clinical expertise in the context of </a:t>
            </a:r>
            <a:r>
              <a:rPr lang="en-US" sz="3200" dirty="0">
                <a:solidFill>
                  <a:srgbClr val="00B0F0"/>
                </a:solidFill>
                <a:effectLst>
                  <a:outerShdw blurRad="38100" dist="38100" dir="2700000" algn="tl">
                    <a:srgbClr val="000000">
                      <a:alpha val="43137"/>
                    </a:srgbClr>
                  </a:outerShdw>
                </a:effectLst>
                <a:latin typeface="Arial" pitchFamily="34" charset="0"/>
                <a:cs typeface="Arial" pitchFamily="34" charset="0"/>
              </a:rPr>
              <a:t>patient characteristics, culture, and preferences</a:t>
            </a: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 (p. 273)</a:t>
            </a:r>
            <a:b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br>
            <a:endPar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ctr">
              <a:buSzPct val="85000"/>
              <a:buFontTx/>
              <a:buNone/>
              <a:defRPr/>
            </a:pPr>
            <a:endParaRPr lang="en-US" sz="1000" dirty="0">
              <a:cs typeface="Arial" pitchFamily="34" charset="0"/>
            </a:endParaRPr>
          </a:p>
          <a:p>
            <a:pPr>
              <a:buSzPct val="85000"/>
              <a:buFontTx/>
              <a:buNone/>
              <a:defRPr/>
            </a:pPr>
            <a:endParaRPr lang="en-US" sz="1000" dirty="0">
              <a:cs typeface="Arial" pitchFamily="34" charset="0"/>
            </a:endParaRPr>
          </a:p>
        </p:txBody>
      </p:sp>
      <p:sp>
        <p:nvSpPr>
          <p:cNvPr id="5" name="TextBox 4"/>
          <p:cNvSpPr txBox="1"/>
          <p:nvPr/>
        </p:nvSpPr>
        <p:spPr>
          <a:xfrm>
            <a:off x="1225826" y="4976433"/>
            <a:ext cx="9455426" cy="523220"/>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APA Presidential Task Force on Evidence-Based Practice. (2006). Evidence-based practice in psychology. </a:t>
            </a: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American </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1"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     Psychologist, 61</a:t>
            </a:r>
            <a:r>
              <a:rPr kumimoji="0" lang="en-US" sz="14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rPr>
              <a:t>(4), 271–285.</a:t>
            </a:r>
          </a:p>
        </p:txBody>
      </p:sp>
    </p:spTree>
    <p:extLst>
      <p:ext uri="{BB962C8B-B14F-4D97-AF65-F5344CB8AC3E}">
        <p14:creationId xmlns:p14="http://schemas.microsoft.com/office/powerpoint/2010/main" val="215535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453243" y="115410"/>
            <a:ext cx="9282793" cy="1313894"/>
          </a:xfrm>
          <a:effectLst/>
        </p:spPr>
        <p:txBody>
          <a:bodyPr>
            <a:normAutofit/>
          </a:bodyPr>
          <a:lstStyle/>
          <a:p>
            <a:pPr>
              <a:defRPr/>
            </a:pPr>
            <a:r>
              <a:rPr lang="en-US" sz="4000" dirty="0">
                <a:solidFill>
                  <a:schemeClr val="tx1"/>
                </a:solidFill>
                <a:effectLst/>
                <a:latin typeface="Arial" pitchFamily="34" charset="0"/>
                <a:cs typeface="Arial" pitchFamily="34" charset="0"/>
              </a:rPr>
              <a:t>Patient (Client) Characteristics,</a:t>
            </a:r>
            <a:br>
              <a:rPr lang="en-US" sz="4000" dirty="0">
                <a:solidFill>
                  <a:schemeClr val="tx1"/>
                </a:solidFill>
                <a:effectLst/>
                <a:latin typeface="Arial" pitchFamily="34" charset="0"/>
                <a:cs typeface="Arial" pitchFamily="34" charset="0"/>
              </a:rPr>
            </a:br>
            <a:r>
              <a:rPr lang="en-US" sz="4000" dirty="0">
                <a:solidFill>
                  <a:schemeClr val="tx1"/>
                </a:solidFill>
                <a:effectLst/>
                <a:latin typeface="Arial" pitchFamily="34" charset="0"/>
                <a:cs typeface="Arial" pitchFamily="34" charset="0"/>
              </a:rPr>
              <a:t>Culture, and Preferences</a:t>
            </a:r>
          </a:p>
        </p:txBody>
      </p:sp>
      <p:sp>
        <p:nvSpPr>
          <p:cNvPr id="25603" name="Content Placeholder 2"/>
          <p:cNvSpPr>
            <a:spLocks noGrp="1"/>
          </p:cNvSpPr>
          <p:nvPr>
            <p:ph idx="1"/>
          </p:nvPr>
        </p:nvSpPr>
        <p:spPr>
          <a:xfrm>
            <a:off x="649357" y="1607598"/>
            <a:ext cx="10707756" cy="4953000"/>
          </a:xfrm>
          <a:effectLst/>
        </p:spPr>
        <p:txBody>
          <a:bodyPr>
            <a:normAutofit fontScale="92500" lnSpcReduction="10000"/>
          </a:bodyPr>
          <a:lstStyle/>
          <a:p>
            <a:pPr lvl="1">
              <a:lnSpc>
                <a:spcPct val="120000"/>
              </a:lnSpc>
              <a:spcBef>
                <a:spcPts val="0"/>
              </a:spcBef>
              <a:spcAft>
                <a:spcPts val="0"/>
              </a:spcAft>
              <a:buClrTx/>
              <a:buSzPct val="80000"/>
              <a:buFont typeface="Arial" pitchFamily="34" charset="0"/>
              <a:buChar char="•"/>
            </a:pPr>
            <a:r>
              <a:rPr lang="en-US" sz="3200" dirty="0">
                <a:solidFill>
                  <a:schemeClr val="tx1"/>
                </a:solidFill>
                <a:effectLst/>
                <a:cs typeface="Arial" pitchFamily="34" charset="0"/>
              </a:rPr>
              <a:t>Client characteristics (i.e., age, gender, gender identity, ethnicity, race, social class, disability status, sexual orientation, developmental status, life stage, etc.).</a:t>
            </a:r>
          </a:p>
          <a:p>
            <a:pPr lvl="1">
              <a:lnSpc>
                <a:spcPct val="120000"/>
              </a:lnSpc>
              <a:spcBef>
                <a:spcPts val="0"/>
              </a:spcBef>
              <a:spcAft>
                <a:spcPts val="0"/>
              </a:spcAft>
              <a:buClrTx/>
              <a:buSzPct val="80000"/>
              <a:buFont typeface="Arial" pitchFamily="34" charset="0"/>
              <a:buChar char="•"/>
            </a:pPr>
            <a:r>
              <a:rPr lang="en-US" sz="3200" dirty="0">
                <a:solidFill>
                  <a:schemeClr val="tx1"/>
                </a:solidFill>
                <a:effectLst/>
                <a:cs typeface="Arial" pitchFamily="34" charset="0"/>
              </a:rPr>
              <a:t>Strengths, resources, beliefs, and factors that can influence change.</a:t>
            </a:r>
          </a:p>
          <a:p>
            <a:pPr lvl="1">
              <a:lnSpc>
                <a:spcPct val="120000"/>
              </a:lnSpc>
              <a:spcBef>
                <a:spcPts val="0"/>
              </a:spcBef>
              <a:spcAft>
                <a:spcPts val="0"/>
              </a:spcAft>
              <a:buClrTx/>
              <a:buSzPct val="80000"/>
              <a:buFont typeface="Arial" pitchFamily="34" charset="0"/>
              <a:buChar char="•"/>
            </a:pPr>
            <a:r>
              <a:rPr lang="en-US" sz="3200" dirty="0">
                <a:solidFill>
                  <a:schemeClr val="tx1"/>
                </a:solidFill>
                <a:effectLst/>
                <a:cs typeface="Arial" pitchFamily="34" charset="0"/>
              </a:rPr>
              <a:t>Understanding of the local knowledge and culture.</a:t>
            </a:r>
          </a:p>
          <a:p>
            <a:pPr lvl="1">
              <a:lnSpc>
                <a:spcPct val="120000"/>
              </a:lnSpc>
              <a:spcBef>
                <a:spcPts val="0"/>
              </a:spcBef>
              <a:spcAft>
                <a:spcPts val="0"/>
              </a:spcAft>
              <a:buClrTx/>
              <a:buSzPct val="80000"/>
              <a:buFont typeface="Arial" pitchFamily="34" charset="0"/>
              <a:buChar char="•"/>
            </a:pPr>
            <a:r>
              <a:rPr lang="en-US" sz="3200" dirty="0">
                <a:solidFill>
                  <a:schemeClr val="tx1"/>
                </a:solidFill>
                <a:effectLst/>
                <a:cs typeface="Arial" pitchFamily="34" charset="0"/>
              </a:rPr>
              <a:t>Personal preferences, values, and preferences related to treatment (e.g., goals, beliefs, worldviews, treatment expectations).</a:t>
            </a:r>
          </a:p>
          <a:p>
            <a:pPr lvl="1">
              <a:lnSpc>
                <a:spcPct val="120000"/>
              </a:lnSpc>
              <a:buClrTx/>
              <a:buSzPct val="80000"/>
              <a:buFont typeface="Arial" pitchFamily="34" charset="0"/>
              <a:buChar char="•"/>
            </a:pPr>
            <a:endParaRPr lang="en-US" sz="3200" dirty="0">
              <a:effectLst/>
              <a:cs typeface="Arial" pitchFamily="34" charset="0"/>
            </a:endParaRPr>
          </a:p>
        </p:txBody>
      </p:sp>
    </p:spTree>
    <p:extLst>
      <p:ext uri="{BB962C8B-B14F-4D97-AF65-F5344CB8AC3E}">
        <p14:creationId xmlns:p14="http://schemas.microsoft.com/office/powerpoint/2010/main" val="40444925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074198" y="759862"/>
            <a:ext cx="9934113" cy="4156268"/>
          </a:xfrm>
        </p:spPr>
        <p:txBody>
          <a:bodyPr/>
          <a:lstStyle/>
          <a:p>
            <a:pPr>
              <a:defRPr/>
            </a:pPr>
            <a:r>
              <a:rPr lang="en-US" sz="4400" b="0" cap="none" dirty="0">
                <a:effectLst/>
                <a:latin typeface="Arial" pitchFamily="34" charset="0"/>
                <a:cs typeface="Arial" pitchFamily="34" charset="0"/>
              </a:rPr>
              <a:t>Routine Outcome</a:t>
            </a:r>
            <a:br>
              <a:rPr lang="en-US" sz="4400" b="0" cap="none" dirty="0">
                <a:effectLst/>
                <a:latin typeface="Arial" pitchFamily="34" charset="0"/>
                <a:cs typeface="Arial" pitchFamily="34" charset="0"/>
              </a:rPr>
            </a:br>
            <a:r>
              <a:rPr lang="en-US" sz="4400" b="0" cap="none" dirty="0">
                <a:effectLst/>
                <a:latin typeface="Arial" pitchFamily="34" charset="0"/>
                <a:cs typeface="Arial" pitchFamily="34" charset="0"/>
              </a:rPr>
              <a:t>Measurement (ROM)</a:t>
            </a:r>
            <a:br>
              <a:rPr lang="en-US" sz="4400" b="0" cap="none" dirty="0">
                <a:effectLst/>
                <a:latin typeface="Arial" pitchFamily="34" charset="0"/>
                <a:cs typeface="Arial" pitchFamily="34" charset="0"/>
              </a:rPr>
            </a:br>
            <a:r>
              <a:rPr lang="en-US" sz="3600" b="0" cap="none" dirty="0">
                <a:effectLst/>
                <a:latin typeface="Arial" pitchFamily="34" charset="0"/>
                <a:cs typeface="Arial" pitchFamily="34" charset="0"/>
              </a:rPr>
              <a:t>Why Does it Matter?</a:t>
            </a:r>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81245198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4291"/>
            <a:ext cx="12192000" cy="6309418"/>
          </a:xfrm>
          <a:prstGeom prst="rect">
            <a:avLst/>
          </a:prstGeom>
        </p:spPr>
      </p:pic>
    </p:spTree>
    <p:extLst>
      <p:ext uri="{BB962C8B-B14F-4D97-AF65-F5344CB8AC3E}">
        <p14:creationId xmlns:p14="http://schemas.microsoft.com/office/powerpoint/2010/main" val="196608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 name="Picture 2">
            <a:extLst>
              <a:ext uri="{FF2B5EF4-FFF2-40B4-BE49-F238E27FC236}">
                <a16:creationId xmlns:a16="http://schemas.microsoft.com/office/drawing/2014/main" id="{21C9B619-42E4-4E85-ACE1-60EC56523C50}"/>
              </a:ext>
            </a:extLst>
          </p:cNvPr>
          <p:cNvPicPr>
            <a:picLocks noChangeAspect="1"/>
          </p:cNvPicPr>
          <p:nvPr/>
        </p:nvPicPr>
        <p:blipFill>
          <a:blip r:embed="rId3"/>
          <a:stretch>
            <a:fillRect/>
          </a:stretch>
        </p:blipFill>
        <p:spPr>
          <a:xfrm>
            <a:off x="2331357" y="0"/>
            <a:ext cx="7529286" cy="6858000"/>
          </a:xfrm>
          <a:prstGeom prst="rect">
            <a:avLst/>
          </a:prstGeom>
        </p:spPr>
      </p:pic>
    </p:spTree>
    <p:extLst>
      <p:ext uri="{BB962C8B-B14F-4D97-AF65-F5344CB8AC3E}">
        <p14:creationId xmlns:p14="http://schemas.microsoft.com/office/powerpoint/2010/main" val="3223332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92364"/>
            <a:ext cx="8229600" cy="1062181"/>
          </a:xfrm>
        </p:spPr>
        <p:txBody>
          <a:bodyPr/>
          <a:lstStyle/>
          <a:p>
            <a:pPr>
              <a:lnSpc>
                <a:spcPct val="100000"/>
              </a:lnSpc>
            </a:pPr>
            <a:r>
              <a:rPr lang="en-US" sz="4000" dirty="0">
                <a:effectLst/>
                <a:cs typeface="Arial" pitchFamily="34" charset="0"/>
              </a:rPr>
              <a:t>Why Measure Outcome?</a:t>
            </a:r>
            <a:endParaRPr lang="en-US" sz="4000" dirty="0">
              <a:effectLst>
                <a:outerShdw blurRad="38100" dist="38100" dir="2700000" algn="tl">
                  <a:srgbClr val="000000">
                    <a:alpha val="43137"/>
                  </a:srgbClr>
                </a:outerShdw>
              </a:effectLst>
            </a:endParaRPr>
          </a:p>
        </p:txBody>
      </p:sp>
      <p:sp>
        <p:nvSpPr>
          <p:cNvPr id="547843" name="Rectangle 3"/>
          <p:cNvSpPr>
            <a:spLocks noGrp="1" noChangeArrowheads="1"/>
          </p:cNvSpPr>
          <p:nvPr>
            <p:ph type="body" idx="1"/>
          </p:nvPr>
        </p:nvSpPr>
        <p:spPr>
          <a:xfrm>
            <a:off x="923365" y="1265383"/>
            <a:ext cx="10139082" cy="5364018"/>
          </a:xfrm>
        </p:spPr>
        <p:txBody>
          <a:bodyPr>
            <a:normAutofit lnSpcReduction="10000"/>
          </a:bodyPr>
          <a:lstStyle/>
          <a:p>
            <a:pPr marL="609600" indent="-609600">
              <a:lnSpc>
                <a:spcPct val="110000"/>
              </a:lnSpc>
              <a:spcBef>
                <a:spcPts val="600"/>
              </a:spcBef>
              <a:buClr>
                <a:schemeClr val="tx1"/>
              </a:buClr>
              <a:defRPr/>
            </a:pPr>
            <a:r>
              <a:rPr lang="en-US" sz="2400" dirty="0">
                <a:effectLst/>
                <a:cs typeface="Arial" pitchFamily="34" charset="0"/>
              </a:rPr>
              <a:t>Accrediting bodies including The Joint Commission, Council on Accreditation (COA), and the Commission on Accreditation of Rehabilitation Facilities (CARF) have employed standards related to reliable and valid measurement of outcomes.</a:t>
            </a:r>
          </a:p>
          <a:p>
            <a:pPr marL="609600" indent="-609600">
              <a:lnSpc>
                <a:spcPct val="110000"/>
              </a:lnSpc>
              <a:spcBef>
                <a:spcPts val="600"/>
              </a:spcBef>
              <a:buClr>
                <a:schemeClr val="tx1"/>
              </a:buClr>
              <a:defRPr/>
            </a:pPr>
            <a:r>
              <a:rPr lang="en-US" sz="2400" dirty="0">
                <a:effectLst/>
                <a:cs typeface="Arial" pitchFamily="34" charset="0"/>
              </a:rPr>
              <a:t>For example, The Joint Commission state: “Organizations will be required to assess outcomes through the use of a standardized tool or instrument. Results of these assessments would then be used to inform goal, and objectives identified in individual plans of care, treatment, or services as needed, and evaluate outcomes of care, treatment, or services provided to the population(s) served.”</a:t>
            </a:r>
          </a:p>
          <a:p>
            <a:pPr marL="609600" indent="-609600">
              <a:lnSpc>
                <a:spcPct val="110000"/>
              </a:lnSpc>
              <a:spcBef>
                <a:spcPts val="600"/>
              </a:spcBef>
              <a:buClr>
                <a:schemeClr val="tx1"/>
              </a:buClr>
              <a:defRPr/>
            </a:pPr>
            <a:r>
              <a:rPr lang="en-US" sz="2400" dirty="0">
                <a:effectLst/>
                <a:cs typeface="Arial" pitchFamily="34" charset="0"/>
              </a:rPr>
              <a:t>Areas of emphasis include:</a:t>
            </a:r>
          </a:p>
          <a:p>
            <a:pPr marL="1066800" lvl="1" indent="-609600">
              <a:lnSpc>
                <a:spcPct val="110000"/>
              </a:lnSpc>
              <a:spcBef>
                <a:spcPts val="600"/>
              </a:spcBef>
              <a:buClr>
                <a:schemeClr val="tx1"/>
              </a:buClr>
              <a:defRPr/>
            </a:pPr>
            <a:r>
              <a:rPr lang="en-US" sz="2400" dirty="0">
                <a:effectLst/>
                <a:cs typeface="Arial" pitchFamily="34" charset="0"/>
              </a:rPr>
              <a:t>The impact of services on clients </a:t>
            </a:r>
          </a:p>
          <a:p>
            <a:pPr marL="1066800" lvl="1" indent="-609600">
              <a:lnSpc>
                <a:spcPct val="110000"/>
              </a:lnSpc>
              <a:spcBef>
                <a:spcPts val="600"/>
              </a:spcBef>
              <a:buClr>
                <a:schemeClr val="tx1"/>
              </a:buClr>
              <a:defRPr/>
            </a:pPr>
            <a:r>
              <a:rPr lang="en-US" sz="2400" dirty="0">
                <a:effectLst/>
                <a:cs typeface="Arial" pitchFamily="34" charset="0"/>
              </a:rPr>
              <a:t>The quality of service delivery</a:t>
            </a:r>
          </a:p>
          <a:p>
            <a:pPr marL="0" indent="0">
              <a:lnSpc>
                <a:spcPct val="110000"/>
              </a:lnSpc>
              <a:spcBef>
                <a:spcPts val="600"/>
              </a:spcBef>
              <a:buClr>
                <a:schemeClr val="tx1"/>
              </a:buClr>
              <a:buNone/>
              <a:defRPr/>
            </a:pPr>
            <a:endParaRPr lang="en-US" sz="2400" dirty="0">
              <a:effectLst/>
              <a:cs typeface="Arial" pitchFamily="34" charset="0"/>
            </a:endParaRPr>
          </a:p>
        </p:txBody>
      </p:sp>
    </p:spTree>
    <p:extLst>
      <p:ext uri="{BB962C8B-B14F-4D97-AF65-F5344CB8AC3E}">
        <p14:creationId xmlns:p14="http://schemas.microsoft.com/office/powerpoint/2010/main" val="39181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7843">
                                            <p:txEl>
                                              <p:pRg st="1" end="1"/>
                                            </p:txEl>
                                          </p:spTgt>
                                        </p:tgtEl>
                                        <p:attrNameLst>
                                          <p:attrName>style.visibility</p:attrName>
                                        </p:attrNameLst>
                                      </p:cBhvr>
                                      <p:to>
                                        <p:strVal val="visible"/>
                                      </p:to>
                                    </p:set>
                                    <p:animEffect transition="in" filter="wipe(left)">
                                      <p:cBhvr>
                                        <p:cTn id="12" dur="500"/>
                                        <p:tgtEl>
                                          <p:spTgt spid="547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7843">
                                            <p:txEl>
                                              <p:pRg st="2" end="2"/>
                                            </p:txEl>
                                          </p:spTgt>
                                        </p:tgtEl>
                                        <p:attrNameLst>
                                          <p:attrName>style.visibility</p:attrName>
                                        </p:attrNameLst>
                                      </p:cBhvr>
                                      <p:to>
                                        <p:strVal val="visible"/>
                                      </p:to>
                                    </p:set>
                                    <p:animEffect transition="in" filter="wipe(left)">
                                      <p:cBhvr>
                                        <p:cTn id="17" dur="500"/>
                                        <p:tgtEl>
                                          <p:spTgt spid="54784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47843">
                                            <p:txEl>
                                              <p:pRg st="3" end="3"/>
                                            </p:txEl>
                                          </p:spTgt>
                                        </p:tgtEl>
                                        <p:attrNameLst>
                                          <p:attrName>style.visibility</p:attrName>
                                        </p:attrNameLst>
                                      </p:cBhvr>
                                      <p:to>
                                        <p:strVal val="visible"/>
                                      </p:to>
                                    </p:set>
                                    <p:animEffect transition="in" filter="wipe(left)">
                                      <p:cBhvr>
                                        <p:cTn id="20" dur="500"/>
                                        <p:tgtEl>
                                          <p:spTgt spid="547843">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47843">
                                            <p:txEl>
                                              <p:pRg st="4" end="4"/>
                                            </p:txEl>
                                          </p:spTgt>
                                        </p:tgtEl>
                                        <p:attrNameLst>
                                          <p:attrName>style.visibility</p:attrName>
                                        </p:attrNameLst>
                                      </p:cBhvr>
                                      <p:to>
                                        <p:strVal val="visible"/>
                                      </p:to>
                                    </p:set>
                                    <p:animEffect transition="in" filter="wipe(left)">
                                      <p:cBhvr>
                                        <p:cTn id="23" dur="500"/>
                                        <p:tgtEl>
                                          <p:spTgt spid="547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074198" y="759862"/>
            <a:ext cx="9934113" cy="4156268"/>
          </a:xfrm>
        </p:spPr>
        <p:txBody>
          <a:bodyPr/>
          <a:lstStyle/>
          <a:p>
            <a:pPr>
              <a:defRPr/>
            </a:pPr>
            <a:r>
              <a:rPr lang="en-US" sz="4400" b="0" cap="none" dirty="0">
                <a:effectLst/>
                <a:latin typeface="Arial" pitchFamily="34" charset="0"/>
                <a:cs typeface="Arial" pitchFamily="34" charset="0"/>
              </a:rPr>
              <a:t>Four Strategies to Improve Effectiveness (and Outcomes)</a:t>
            </a:r>
            <a:endParaRPr lang="en-US" sz="3600" b="0" cap="none" dirty="0">
              <a:effectLst/>
              <a:latin typeface="Arial" pitchFamily="34" charset="0"/>
              <a:cs typeface="Arial" pitchFamily="34" charset="0"/>
            </a:endParaRPr>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88266081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773494" y="320040"/>
            <a:ext cx="4805551" cy="6217920"/>
          </a:xfrm>
          <a:ln>
            <a:solidFill>
              <a:schemeClr val="tx1"/>
            </a:solidFill>
          </a:ln>
        </p:spPr>
      </p:pic>
      <p:sp>
        <p:nvSpPr>
          <p:cNvPr id="7" name="TextBox 6">
            <a:extLst>
              <a:ext uri="{FF2B5EF4-FFF2-40B4-BE49-F238E27FC236}">
                <a16:creationId xmlns:a16="http://schemas.microsoft.com/office/drawing/2014/main" id="{E50BCA3B-0F60-4974-B834-E094853C3D72}"/>
              </a:ext>
            </a:extLst>
          </p:cNvPr>
          <p:cNvSpPr txBox="1"/>
          <p:nvPr/>
        </p:nvSpPr>
        <p:spPr>
          <a:xfrm>
            <a:off x="806245" y="751344"/>
            <a:ext cx="5289755" cy="5355312"/>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SONAR SFC</a:t>
            </a:r>
          </a:p>
          <a:p>
            <a:pPr algn="ctr"/>
            <a:endParaRPr lang="en-US"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SSFC: Sonar Session Feedback Checklist</a:t>
            </a:r>
          </a:p>
          <a:p>
            <a:pPr marL="457200" indent="-4572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guide for clinicians interested in eliciting feedback to measure the </a:t>
            </a:r>
            <a:r>
              <a:rPr lang="en-US" sz="2400" i="1" dirty="0">
                <a:solidFill>
                  <a:schemeClr val="bg1"/>
                </a:solidFill>
                <a:latin typeface="Arial" panose="020B0604020202020204" pitchFamily="34" charset="0"/>
                <a:cs typeface="Arial" panose="020B0604020202020204" pitchFamily="34" charset="0"/>
              </a:rPr>
              <a:t>fit </a:t>
            </a:r>
            <a:r>
              <a:rPr lang="en-US" sz="2400" dirty="0">
                <a:solidFill>
                  <a:schemeClr val="bg1"/>
                </a:solidFill>
                <a:latin typeface="Arial" panose="020B0604020202020204" pitchFamily="34" charset="0"/>
                <a:cs typeface="Arial" panose="020B0604020202020204" pitchFamily="34" charset="0"/>
              </a:rPr>
              <a:t>of their approach with clients and the </a:t>
            </a:r>
            <a:r>
              <a:rPr lang="en-US" sz="2400" i="1" dirty="0">
                <a:solidFill>
                  <a:schemeClr val="bg1"/>
                </a:solidFill>
                <a:latin typeface="Arial" panose="020B0604020202020204" pitchFamily="34" charset="0"/>
                <a:cs typeface="Arial" panose="020B0604020202020204" pitchFamily="34" charset="0"/>
              </a:rPr>
              <a:t>effect </a:t>
            </a:r>
            <a:r>
              <a:rPr lang="en-US" sz="2400" dirty="0">
                <a:solidFill>
                  <a:schemeClr val="bg1"/>
                </a:solidFill>
                <a:latin typeface="Arial" panose="020B0604020202020204" pitchFamily="34" charset="0"/>
                <a:cs typeface="Arial" panose="020B0604020202020204" pitchFamily="34" charset="0"/>
              </a:rPr>
              <a:t>of those efforts have on outcomes and the benefit of services.</a:t>
            </a:r>
          </a:p>
          <a:p>
            <a:pPr marL="457200" indent="-4572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full SSFC with instructions is available for free at:</a:t>
            </a:r>
            <a:r>
              <a:rPr lang="en-US" sz="28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hlinkClick r:id="rId4"/>
              </a:rPr>
              <a:t>https://www.bobbertolino.com/handouts</a:t>
            </a:r>
            <a:r>
              <a:rPr lang="en-US" sz="24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95681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09800" y="1981201"/>
            <a:ext cx="7620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cs typeface="Arial" pitchFamily="34" charset="0"/>
            </a:endParaRPr>
          </a:p>
        </p:txBody>
      </p:sp>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Rectangle 2"/>
          <p:cNvSpPr/>
          <p:nvPr/>
        </p:nvSpPr>
        <p:spPr>
          <a:xfrm>
            <a:off x="2558265" y="4849402"/>
            <a:ext cx="8856324" cy="5856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83025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nodePh="1">
                                  <p:stCondLst>
                                    <p:cond delay="0"/>
                                  </p:stCondLst>
                                  <p:endCondLst>
                                    <p:cond evt="begin" delay="0">
                                      <p:tn val="5"/>
                                    </p:cond>
                                  </p:endCondLst>
                                  <p:iterate type="wd">
                                    <p:tmPct val="10000"/>
                                  </p:iterate>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72278"/>
            <a:ext cx="8229600" cy="1295400"/>
          </a:xfrm>
          <a:effectLst/>
        </p:spPr>
        <p:txBody>
          <a:bodyPr>
            <a:normAutofit fontScale="90000"/>
          </a:bodyPr>
          <a:lstStyle/>
          <a:p>
            <a:pPr>
              <a:defRPr/>
            </a:pPr>
            <a:r>
              <a:rPr lang="en-US" sz="4400" dirty="0">
                <a:solidFill>
                  <a:schemeClr val="tx1"/>
                </a:solidFill>
                <a:effectLst/>
                <a:latin typeface="Arial" pitchFamily="34" charset="0"/>
                <a:cs typeface="Arial" pitchFamily="34" charset="0"/>
              </a:rPr>
              <a:t>Strategy #1</a:t>
            </a:r>
            <a:br>
              <a:rPr lang="en-US" sz="4400" dirty="0">
                <a:solidFill>
                  <a:schemeClr val="tx1"/>
                </a:solidFill>
                <a:effectLst/>
                <a:latin typeface="Arial" pitchFamily="34" charset="0"/>
                <a:cs typeface="Arial" pitchFamily="34" charset="0"/>
              </a:rPr>
            </a:br>
            <a:r>
              <a:rPr lang="en-US" sz="3600" dirty="0">
                <a:solidFill>
                  <a:schemeClr val="tx1"/>
                </a:solidFill>
                <a:effectLst/>
                <a:latin typeface="Arial" pitchFamily="34" charset="0"/>
                <a:cs typeface="Arial" pitchFamily="34" charset="0"/>
              </a:rPr>
              <a:t>Monitor the Client’s Distress from the Outset</a:t>
            </a:r>
            <a:endParaRPr lang="en-US" sz="4400" dirty="0">
              <a:solidFill>
                <a:schemeClr val="tx1"/>
              </a:solidFill>
              <a:effectLst/>
              <a:latin typeface="Arial" pitchFamily="34" charset="0"/>
              <a:cs typeface="Arial" pitchFamily="34" charset="0"/>
            </a:endParaRPr>
          </a:p>
        </p:txBody>
      </p:sp>
      <p:sp>
        <p:nvSpPr>
          <p:cNvPr id="5" name="Content Placeholder 4"/>
          <p:cNvSpPr>
            <a:spLocks noGrp="1"/>
          </p:cNvSpPr>
          <p:nvPr>
            <p:ph idx="1"/>
          </p:nvPr>
        </p:nvSpPr>
        <p:spPr>
          <a:xfrm>
            <a:off x="715617" y="1616765"/>
            <a:ext cx="10495722" cy="4784037"/>
          </a:xfrm>
          <a:effectLst/>
        </p:spPr>
        <p:txBody>
          <a:bodyPr>
            <a:normAutofit/>
          </a:bodyPr>
          <a:lstStyle/>
          <a:p>
            <a:pPr marL="498862" indent="-342900" fontAlgn="base">
              <a:spcAft>
                <a:spcPct val="0"/>
              </a:spcAft>
              <a:defRPr/>
            </a:pPr>
            <a:r>
              <a:rPr lang="en-US" sz="2400" dirty="0">
                <a:solidFill>
                  <a:schemeClr val="tx1"/>
                </a:solidFill>
                <a:effectLst/>
                <a:cs typeface="Arial" pitchFamily="34" charset="0"/>
              </a:rPr>
              <a:t>More so than diagnosis, the severity of the client’s distress at intake predicts eventual outcome. Clients with higher levels of distress are more likely to show measured benefit from treatment than those with lower levels or who present as non-distressed (Duncan, Miller, </a:t>
            </a:r>
            <a:r>
              <a:rPr lang="en-US" sz="2400" dirty="0" err="1">
                <a:solidFill>
                  <a:schemeClr val="tx1"/>
                </a:solidFill>
                <a:effectLst/>
                <a:cs typeface="Arial" pitchFamily="34" charset="0"/>
              </a:rPr>
              <a:t>Wampold</a:t>
            </a:r>
            <a:r>
              <a:rPr lang="en-US" sz="2400" dirty="0">
                <a:solidFill>
                  <a:schemeClr val="tx1"/>
                </a:solidFill>
                <a:effectLst/>
                <a:cs typeface="Arial" pitchFamily="34" charset="0"/>
              </a:rPr>
              <a:t>, &amp; Hubble, 2010). Knowledge about client distress can inform decisions regarding the dose and intensity of services.</a:t>
            </a:r>
          </a:p>
        </p:txBody>
      </p:sp>
      <p:sp>
        <p:nvSpPr>
          <p:cNvPr id="6" name="TextBox 5"/>
          <p:cNvSpPr txBox="1"/>
          <p:nvPr/>
        </p:nvSpPr>
        <p:spPr>
          <a:xfrm>
            <a:off x="1091768" y="5819055"/>
            <a:ext cx="10008464" cy="461665"/>
          </a:xfrm>
          <a:prstGeom prst="rect">
            <a:avLst/>
          </a:prstGeom>
          <a:noFill/>
          <a:effectLst/>
        </p:spPr>
        <p:txBody>
          <a:bodyPr wrap="square" rtlCol="0">
            <a:spAutoFit/>
          </a:bodyPr>
          <a:lstStyle/>
          <a:p>
            <a:r>
              <a:rPr lang="en-US" sz="1200" dirty="0">
                <a:solidFill>
                  <a:prstClr val="white"/>
                </a:solidFill>
                <a:latin typeface="Arial" pitchFamily="34" charset="0"/>
                <a:cs typeface="Arial" pitchFamily="34" charset="0"/>
              </a:rPr>
              <a:t>Duncan, B. L., Miller, S. D., </a:t>
            </a:r>
            <a:r>
              <a:rPr lang="en-US" sz="1200" dirty="0" err="1">
                <a:solidFill>
                  <a:prstClr val="white"/>
                </a:solidFill>
                <a:latin typeface="Arial" pitchFamily="34" charset="0"/>
                <a:cs typeface="Arial" pitchFamily="34" charset="0"/>
              </a:rPr>
              <a:t>Wampold</a:t>
            </a:r>
            <a:r>
              <a:rPr lang="en-US" sz="1200" dirty="0">
                <a:solidFill>
                  <a:prstClr val="white"/>
                </a:solidFill>
                <a:latin typeface="Arial" pitchFamily="34" charset="0"/>
                <a:cs typeface="Arial" pitchFamily="34" charset="0"/>
              </a:rPr>
              <a:t>, B. E., &amp; Hubble, M.A. (Eds.), (2010). </a:t>
            </a:r>
            <a:r>
              <a:rPr lang="en-US" sz="1200" i="1" dirty="0">
                <a:solidFill>
                  <a:prstClr val="white"/>
                </a:solidFill>
                <a:latin typeface="Arial" pitchFamily="34" charset="0"/>
                <a:cs typeface="Arial" pitchFamily="34" charset="0"/>
              </a:rPr>
              <a:t>The heart and soul of  change: Delivering what works in therapy </a:t>
            </a:r>
          </a:p>
          <a:p>
            <a:r>
              <a:rPr lang="en-US" sz="1200" i="1" dirty="0">
                <a:solidFill>
                  <a:prstClr val="white"/>
                </a:solidFill>
                <a:latin typeface="Arial" pitchFamily="34" charset="0"/>
                <a:cs typeface="Arial" pitchFamily="34" charset="0"/>
              </a:rPr>
              <a:t>     </a:t>
            </a:r>
            <a:r>
              <a:rPr lang="en-US" sz="1200" dirty="0">
                <a:solidFill>
                  <a:prstClr val="white"/>
                </a:solidFill>
                <a:latin typeface="Arial" pitchFamily="34" charset="0"/>
                <a:cs typeface="Arial" pitchFamily="34" charset="0"/>
              </a:rPr>
              <a:t>(2</a:t>
            </a:r>
            <a:r>
              <a:rPr lang="en-US" sz="1200" baseline="30000" dirty="0">
                <a:solidFill>
                  <a:prstClr val="white"/>
                </a:solidFill>
                <a:latin typeface="Arial" pitchFamily="34" charset="0"/>
                <a:cs typeface="Arial" pitchFamily="34" charset="0"/>
              </a:rPr>
              <a:t>nd</a:t>
            </a:r>
            <a:r>
              <a:rPr lang="en-US" sz="1200" dirty="0">
                <a:solidFill>
                  <a:prstClr val="white"/>
                </a:solidFill>
                <a:latin typeface="Arial" pitchFamily="34" charset="0"/>
                <a:cs typeface="Arial" pitchFamily="34" charset="0"/>
              </a:rPr>
              <a:t>, Ed.). Washington, DC: American Psychological Association.</a:t>
            </a:r>
          </a:p>
        </p:txBody>
      </p:sp>
    </p:spTree>
    <p:extLst>
      <p:ext uri="{BB962C8B-B14F-4D97-AF65-F5344CB8AC3E}">
        <p14:creationId xmlns:p14="http://schemas.microsoft.com/office/powerpoint/2010/main" val="42558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228600"/>
            <a:ext cx="8229600" cy="1143000"/>
          </a:xfrm>
        </p:spPr>
        <p:txBody>
          <a:bodyPr/>
          <a:lstStyle/>
          <a:p>
            <a:pPr algn="ctr" eaLnBrk="1" hangingPunct="1"/>
            <a:r>
              <a:rPr lang="en-US" sz="4000" dirty="0">
                <a:effectLst>
                  <a:outerShdw blurRad="38100" dist="38100" dir="2700000" algn="tl">
                    <a:srgbClr val="000000">
                      <a:alpha val="43137"/>
                    </a:srgbClr>
                  </a:outerShdw>
                </a:effectLst>
              </a:rPr>
              <a:t>The Outcome Rating Scale (ORS)</a:t>
            </a:r>
          </a:p>
        </p:txBody>
      </p:sp>
      <p:sp>
        <p:nvSpPr>
          <p:cNvPr id="547843" name="Rectangle 3"/>
          <p:cNvSpPr>
            <a:spLocks noGrp="1" noChangeArrowheads="1"/>
          </p:cNvSpPr>
          <p:nvPr>
            <p:ph type="body" idx="1"/>
          </p:nvPr>
        </p:nvSpPr>
        <p:spPr>
          <a:xfrm>
            <a:off x="923365" y="1600200"/>
            <a:ext cx="10139082" cy="5029200"/>
          </a:xfrm>
        </p:spPr>
        <p:txBody>
          <a:bodyPr>
            <a:normAutofit/>
          </a:bodyPr>
          <a:lstStyle/>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A 40-point measure with 4 subscales</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Two versions can be scored: ORS &amp; CORS</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Higher score indicate lower levels of distress; lower scores indicate higher levels of distress</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Clinical Cutoffs: 25 (&gt; Age 19); 28 (Ages 13-19); 32 (≤ Age 12)</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Reliable Change Index (RCI): 5</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Complete at the </a:t>
            </a:r>
            <a:r>
              <a:rPr lang="en-US" sz="2400" u="sng" dirty="0">
                <a:effectLst>
                  <a:outerShdw blurRad="38100" dist="38100" dir="2700000" algn="tl">
                    <a:srgbClr val="000000">
                      <a:alpha val="43137"/>
                    </a:srgbClr>
                  </a:outerShdw>
                </a:effectLst>
                <a:cs typeface="Arial" pitchFamily="34" charset="0"/>
              </a:rPr>
              <a:t>beginning</a:t>
            </a:r>
            <a:r>
              <a:rPr lang="en-US" sz="2400" dirty="0">
                <a:effectLst>
                  <a:outerShdw blurRad="38100" dist="38100" dir="2700000" algn="tl">
                    <a:srgbClr val="000000">
                      <a:alpha val="43137"/>
                    </a:srgbClr>
                  </a:outerShdw>
                </a:effectLst>
                <a:cs typeface="Arial" pitchFamily="34" charset="0"/>
              </a:rPr>
              <a:t> of session</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Takes less than 1 minute to administer</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Paper/pencil and electronic scoring systems</a:t>
            </a:r>
          </a:p>
          <a:p>
            <a:pPr marL="609600" indent="-609600">
              <a:lnSpc>
                <a:spcPct val="110000"/>
              </a:lnSpc>
              <a:spcBef>
                <a:spcPts val="600"/>
              </a:spcBef>
              <a:buClr>
                <a:schemeClr val="tx1"/>
              </a:buClr>
              <a:defRPr/>
            </a:pPr>
            <a:r>
              <a:rPr lang="en-US" sz="2400" dirty="0">
                <a:effectLst>
                  <a:outerShdw blurRad="38100" dist="38100" dir="2700000" algn="tl">
                    <a:srgbClr val="000000">
                      <a:alpha val="43137"/>
                    </a:srgbClr>
                  </a:outerShdw>
                </a:effectLst>
                <a:cs typeface="Arial" pitchFamily="34" charset="0"/>
              </a:rPr>
              <a:t>Can plot personal data on Excel spreadsheet</a:t>
            </a:r>
          </a:p>
        </p:txBody>
      </p:sp>
    </p:spTree>
    <p:extLst>
      <p:ext uri="{BB962C8B-B14F-4D97-AF65-F5344CB8AC3E}">
        <p14:creationId xmlns:p14="http://schemas.microsoft.com/office/powerpoint/2010/main" val="1937329360"/>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574BA1-EE82-4D9C-8B86-9FBAC93D8500}"/>
              </a:ext>
            </a:extLst>
          </p:cNvPr>
          <p:cNvPicPr>
            <a:picLocks noChangeAspect="1"/>
          </p:cNvPicPr>
          <p:nvPr/>
        </p:nvPicPr>
        <p:blipFill>
          <a:blip r:embed="rId2"/>
          <a:stretch>
            <a:fillRect/>
          </a:stretch>
        </p:blipFill>
        <p:spPr>
          <a:xfrm>
            <a:off x="0" y="896"/>
            <a:ext cx="12192000" cy="6856207"/>
          </a:xfrm>
          <a:prstGeom prst="rect">
            <a:avLst/>
          </a:prstGeom>
        </p:spPr>
      </p:pic>
    </p:spTree>
    <p:extLst>
      <p:ext uri="{BB962C8B-B14F-4D97-AF65-F5344CB8AC3E}">
        <p14:creationId xmlns:p14="http://schemas.microsoft.com/office/powerpoint/2010/main" val="378514443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11806-C7BA-4753-95C9-9F2709685FA4}"/>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5271575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9DA7C-B496-4CD4-9890-1AB6FDCDE6B2}"/>
              </a:ext>
            </a:extLst>
          </p:cNvPr>
          <p:cNvPicPr>
            <a:picLocks noChangeAspect="1"/>
          </p:cNvPicPr>
          <p:nvPr/>
        </p:nvPicPr>
        <p:blipFill>
          <a:blip r:embed="rId2"/>
          <a:stretch>
            <a:fillRect/>
          </a:stretch>
        </p:blipFill>
        <p:spPr>
          <a:xfrm>
            <a:off x="2626916" y="0"/>
            <a:ext cx="6938168" cy="6858000"/>
          </a:xfrm>
          <a:prstGeom prst="rect">
            <a:avLst/>
          </a:prstGeom>
        </p:spPr>
      </p:pic>
    </p:spTree>
    <p:extLst>
      <p:ext uri="{BB962C8B-B14F-4D97-AF65-F5344CB8AC3E}">
        <p14:creationId xmlns:p14="http://schemas.microsoft.com/office/powerpoint/2010/main" val="373156450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4291"/>
            <a:ext cx="12192000" cy="6309418"/>
          </a:xfrm>
          <a:prstGeom prst="rect">
            <a:avLst/>
          </a:prstGeom>
        </p:spPr>
      </p:pic>
      <p:sp>
        <p:nvSpPr>
          <p:cNvPr id="3" name="Oval 2"/>
          <p:cNvSpPr/>
          <p:nvPr/>
        </p:nvSpPr>
        <p:spPr>
          <a:xfrm>
            <a:off x="6241429" y="274291"/>
            <a:ext cx="916753" cy="520036"/>
          </a:xfrm>
          <a:prstGeom prst="ellipse">
            <a:avLst/>
          </a:prstGeom>
          <a:noFill/>
          <a:ln w="3175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92108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E4ED0C-6F19-4723-96F1-785D1D1B3E93}"/>
              </a:ext>
            </a:extLst>
          </p:cNvPr>
          <p:cNvPicPr>
            <a:picLocks noChangeAspect="1"/>
          </p:cNvPicPr>
          <p:nvPr/>
        </p:nvPicPr>
        <p:blipFill>
          <a:blip r:embed="rId2"/>
          <a:stretch>
            <a:fillRect/>
          </a:stretch>
        </p:blipFill>
        <p:spPr>
          <a:xfrm>
            <a:off x="-1" y="0"/>
            <a:ext cx="6080289" cy="6858000"/>
          </a:xfrm>
          <a:prstGeom prst="rect">
            <a:avLst/>
          </a:prstGeom>
        </p:spPr>
      </p:pic>
      <p:pic>
        <p:nvPicPr>
          <p:cNvPr id="3" name="Picture 2">
            <a:extLst>
              <a:ext uri="{FF2B5EF4-FFF2-40B4-BE49-F238E27FC236}">
                <a16:creationId xmlns:a16="http://schemas.microsoft.com/office/drawing/2014/main" id="{33B40034-FC59-4387-BED0-4D7B8D261472}"/>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64458805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
            <a:ext cx="8229600" cy="1387475"/>
          </a:xfrm>
        </p:spPr>
        <p:txBody>
          <a:bodyPr>
            <a:normAutofit/>
          </a:bodyPr>
          <a:lstStyle/>
          <a:p>
            <a:pPr algn="ctr" eaLnBrk="1" hangingPunct="1"/>
            <a:r>
              <a:rPr lang="en-US" sz="4400" dirty="0">
                <a:solidFill>
                  <a:schemeClr val="tx1"/>
                </a:solidFill>
                <a:effectLst>
                  <a:outerShdw blurRad="38100" dist="38100" dir="2700000" algn="tl">
                    <a:srgbClr val="000000">
                      <a:alpha val="43137"/>
                    </a:srgbClr>
                  </a:outerShdw>
                </a:effectLst>
                <a:latin typeface="Arial" pitchFamily="34" charset="0"/>
              </a:rPr>
              <a:t>ORS – Individual</a:t>
            </a:r>
            <a:endParaRPr lang="en-US" sz="3200" dirty="0">
              <a:solidFill>
                <a:schemeClr val="tx1"/>
              </a:solidFill>
              <a:effectLst>
                <a:outerShdw blurRad="38100" dist="38100" dir="2700000" algn="tl">
                  <a:srgbClr val="000000">
                    <a:alpha val="43137"/>
                  </a:srgbClr>
                </a:outerShdw>
              </a:effectLst>
              <a:latin typeface="Arial" pitchFamily="34" charset="0"/>
            </a:endParaRPr>
          </a:p>
        </p:txBody>
      </p:sp>
      <p:sp>
        <p:nvSpPr>
          <p:cNvPr id="547843" name="Rectangle 3"/>
          <p:cNvSpPr>
            <a:spLocks noGrp="1" noChangeArrowheads="1"/>
          </p:cNvSpPr>
          <p:nvPr>
            <p:ph idx="1"/>
          </p:nvPr>
        </p:nvSpPr>
        <p:spPr>
          <a:xfrm>
            <a:off x="700391" y="1387476"/>
            <a:ext cx="10107039" cy="5029200"/>
          </a:xfrm>
          <a:effectLst/>
        </p:spPr>
        <p:txBody>
          <a:bodyPr>
            <a:noAutofit/>
          </a:bodyPr>
          <a:lstStyle/>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Self-esteem</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Self-perception</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Sense of Self</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Internal Strengths</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Healthy activities and behaviors</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Coping Skills</a:t>
            </a:r>
          </a:p>
          <a:p>
            <a:pPr marL="411480" lvl="1" indent="0">
              <a:lnSpc>
                <a:spcPct val="100000"/>
              </a:lnSpc>
              <a:spcBef>
                <a:spcPts val="0"/>
              </a:spcBef>
              <a:buClr>
                <a:prstClr val="black"/>
              </a:buClr>
              <a:buSzPct val="100000"/>
              <a:buNone/>
            </a:pPr>
            <a:r>
              <a:rPr lang="en-US" sz="2800" dirty="0">
                <a:effectLst>
                  <a:outerShdw blurRad="38100" dist="38100" dir="2700000" algn="tl">
                    <a:srgbClr val="000000">
                      <a:alpha val="43137"/>
                    </a:srgbClr>
                  </a:outerShdw>
                </a:effectLst>
                <a:cs typeface="Arial" pitchFamily="34" charset="0"/>
              </a:rPr>
              <a:t>+	Safety</a:t>
            </a:r>
            <a:endPar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Anxiety</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Depression</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Substance Abuse</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Somatic problems (i.e., sleep, headaches, etc.)</a:t>
            </a:r>
          </a:p>
        </p:txBody>
      </p:sp>
    </p:spTree>
    <p:extLst>
      <p:ext uri="{BB962C8B-B14F-4D97-AF65-F5344CB8AC3E}">
        <p14:creationId xmlns:p14="http://schemas.microsoft.com/office/powerpoint/2010/main" val="15496296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7843">
                                            <p:txEl>
                                              <p:pRg st="1" end="1"/>
                                            </p:txEl>
                                          </p:spTgt>
                                        </p:tgtEl>
                                        <p:attrNameLst>
                                          <p:attrName>style.visibility</p:attrName>
                                        </p:attrNameLst>
                                      </p:cBhvr>
                                      <p:to>
                                        <p:strVal val="visible"/>
                                      </p:to>
                                    </p:set>
                                    <p:animEffect transition="in" filter="wipe(left)">
                                      <p:cBhvr>
                                        <p:cTn id="10" dur="500"/>
                                        <p:tgtEl>
                                          <p:spTgt spid="54784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7843">
                                            <p:txEl>
                                              <p:pRg st="2" end="2"/>
                                            </p:txEl>
                                          </p:spTgt>
                                        </p:tgtEl>
                                        <p:attrNameLst>
                                          <p:attrName>style.visibility</p:attrName>
                                        </p:attrNameLst>
                                      </p:cBhvr>
                                      <p:to>
                                        <p:strVal val="visible"/>
                                      </p:to>
                                    </p:set>
                                    <p:animEffect transition="in" filter="wipe(left)">
                                      <p:cBhvr>
                                        <p:cTn id="13" dur="500"/>
                                        <p:tgtEl>
                                          <p:spTgt spid="54784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47843">
                                            <p:txEl>
                                              <p:pRg st="3" end="3"/>
                                            </p:txEl>
                                          </p:spTgt>
                                        </p:tgtEl>
                                        <p:attrNameLst>
                                          <p:attrName>style.visibility</p:attrName>
                                        </p:attrNameLst>
                                      </p:cBhvr>
                                      <p:to>
                                        <p:strVal val="visible"/>
                                      </p:to>
                                    </p:set>
                                    <p:animEffect transition="in" filter="wipe(left)">
                                      <p:cBhvr>
                                        <p:cTn id="16" dur="500"/>
                                        <p:tgtEl>
                                          <p:spTgt spid="54784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47843">
                                            <p:txEl>
                                              <p:pRg st="4" end="4"/>
                                            </p:txEl>
                                          </p:spTgt>
                                        </p:tgtEl>
                                        <p:attrNameLst>
                                          <p:attrName>style.visibility</p:attrName>
                                        </p:attrNameLst>
                                      </p:cBhvr>
                                      <p:to>
                                        <p:strVal val="visible"/>
                                      </p:to>
                                    </p:set>
                                    <p:animEffect transition="in" filter="wipe(left)">
                                      <p:cBhvr>
                                        <p:cTn id="19" dur="500"/>
                                        <p:tgtEl>
                                          <p:spTgt spid="54784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47843">
                                            <p:txEl>
                                              <p:pRg st="5" end="5"/>
                                            </p:txEl>
                                          </p:spTgt>
                                        </p:tgtEl>
                                        <p:attrNameLst>
                                          <p:attrName>style.visibility</p:attrName>
                                        </p:attrNameLst>
                                      </p:cBhvr>
                                      <p:to>
                                        <p:strVal val="visible"/>
                                      </p:to>
                                    </p:set>
                                    <p:animEffect transition="in" filter="wipe(left)">
                                      <p:cBhvr>
                                        <p:cTn id="22" dur="500"/>
                                        <p:tgtEl>
                                          <p:spTgt spid="54784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47843">
                                            <p:txEl>
                                              <p:pRg st="6" end="6"/>
                                            </p:txEl>
                                          </p:spTgt>
                                        </p:tgtEl>
                                        <p:attrNameLst>
                                          <p:attrName>style.visibility</p:attrName>
                                        </p:attrNameLst>
                                      </p:cBhvr>
                                      <p:to>
                                        <p:strVal val="visible"/>
                                      </p:to>
                                    </p:set>
                                    <p:animEffect transition="in" filter="wipe(left)">
                                      <p:cBhvr>
                                        <p:cTn id="25" dur="500"/>
                                        <p:tgtEl>
                                          <p:spTgt spid="54784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47843">
                                            <p:txEl>
                                              <p:pRg st="7" end="7"/>
                                            </p:txEl>
                                          </p:spTgt>
                                        </p:tgtEl>
                                        <p:attrNameLst>
                                          <p:attrName>style.visibility</p:attrName>
                                        </p:attrNameLst>
                                      </p:cBhvr>
                                      <p:to>
                                        <p:strVal val="visible"/>
                                      </p:to>
                                    </p:set>
                                    <p:animEffect transition="in" filter="wipe(left)">
                                      <p:cBhvr>
                                        <p:cTn id="28" dur="500"/>
                                        <p:tgtEl>
                                          <p:spTgt spid="547843">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7843">
                                            <p:txEl>
                                              <p:pRg st="8" end="8"/>
                                            </p:txEl>
                                          </p:spTgt>
                                        </p:tgtEl>
                                        <p:attrNameLst>
                                          <p:attrName>style.visibility</p:attrName>
                                        </p:attrNameLst>
                                      </p:cBhvr>
                                      <p:to>
                                        <p:strVal val="visible"/>
                                      </p:to>
                                    </p:set>
                                    <p:animEffect transition="in" filter="wipe(left)">
                                      <p:cBhvr>
                                        <p:cTn id="31" dur="500"/>
                                        <p:tgtEl>
                                          <p:spTgt spid="547843">
                                            <p:txEl>
                                              <p:pRg st="8" end="8"/>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47843">
                                            <p:txEl>
                                              <p:pRg st="9" end="9"/>
                                            </p:txEl>
                                          </p:spTgt>
                                        </p:tgtEl>
                                        <p:attrNameLst>
                                          <p:attrName>style.visibility</p:attrName>
                                        </p:attrNameLst>
                                      </p:cBhvr>
                                      <p:to>
                                        <p:strVal val="visible"/>
                                      </p:to>
                                    </p:set>
                                    <p:animEffect transition="in" filter="wipe(left)">
                                      <p:cBhvr>
                                        <p:cTn id="34" dur="400"/>
                                        <p:tgtEl>
                                          <p:spTgt spid="547843">
                                            <p:txEl>
                                              <p:pRg st="9" end="9"/>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47843">
                                            <p:txEl>
                                              <p:pRg st="10" end="10"/>
                                            </p:txEl>
                                          </p:spTgt>
                                        </p:tgtEl>
                                        <p:attrNameLst>
                                          <p:attrName>style.visibility</p:attrName>
                                        </p:attrNameLst>
                                      </p:cBhvr>
                                      <p:to>
                                        <p:strVal val="visible"/>
                                      </p:to>
                                    </p:set>
                                    <p:animEffect transition="in" filter="wipe(left)">
                                      <p:cBhvr>
                                        <p:cTn id="37" dur="500"/>
                                        <p:tgtEl>
                                          <p:spTgt spid="5478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
            <a:ext cx="8229600" cy="1387475"/>
          </a:xfrm>
        </p:spPr>
        <p:txBody>
          <a:bodyPr>
            <a:normAutofit/>
          </a:bodyPr>
          <a:lstStyle/>
          <a:p>
            <a:pPr algn="ctr" eaLnBrk="1" hangingPunct="1"/>
            <a:r>
              <a:rPr lang="en-US" sz="4400" dirty="0">
                <a:solidFill>
                  <a:schemeClr val="tx1"/>
                </a:solidFill>
                <a:effectLst>
                  <a:outerShdw blurRad="38100" dist="38100" dir="2700000" algn="tl">
                    <a:srgbClr val="000000">
                      <a:alpha val="43137"/>
                    </a:srgbClr>
                  </a:outerShdw>
                </a:effectLst>
                <a:latin typeface="Arial" pitchFamily="34" charset="0"/>
              </a:rPr>
              <a:t>ORS – Interpersonal</a:t>
            </a:r>
            <a:endParaRPr lang="en-US" sz="3200" dirty="0">
              <a:solidFill>
                <a:schemeClr val="tx1"/>
              </a:solidFill>
              <a:effectLst>
                <a:outerShdw blurRad="38100" dist="38100" dir="2700000" algn="tl">
                  <a:srgbClr val="000000">
                    <a:alpha val="43137"/>
                  </a:srgbClr>
                </a:outerShdw>
              </a:effectLst>
              <a:latin typeface="Arial" pitchFamily="34" charset="0"/>
            </a:endParaRPr>
          </a:p>
        </p:txBody>
      </p:sp>
      <p:sp>
        <p:nvSpPr>
          <p:cNvPr id="547843" name="Rectangle 3"/>
          <p:cNvSpPr>
            <a:spLocks noGrp="1" noChangeArrowheads="1"/>
          </p:cNvSpPr>
          <p:nvPr>
            <p:ph idx="1"/>
          </p:nvPr>
        </p:nvSpPr>
        <p:spPr>
          <a:xfrm>
            <a:off x="719847" y="1387476"/>
            <a:ext cx="9414753" cy="4974413"/>
          </a:xfrm>
          <a:effectLst/>
        </p:spPr>
        <p:txBody>
          <a:bodyPr>
            <a:noAutofit/>
          </a:bodyPr>
          <a:lstStyle/>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Close Relationships</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Romantic Relationships</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Family</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Close Friends</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Stable Living Environment</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Conflict Resolution</a:t>
            </a:r>
          </a:p>
          <a:p>
            <a:pPr marL="411480" lvl="1" indent="0">
              <a:lnSpc>
                <a:spcPct val="100000"/>
              </a:lnSpc>
              <a:spcBef>
                <a:spcPts val="0"/>
              </a:spcBef>
              <a:buClr>
                <a:prstClr val="black"/>
              </a:buClr>
              <a:buSzPct val="100000"/>
              <a:buNone/>
            </a:pPr>
            <a:r>
              <a:rPr lang="en-US" sz="2800" dirty="0">
                <a:effectLst>
                  <a:outerShdw blurRad="38100" dist="38100" dir="2700000" algn="tl">
                    <a:srgbClr val="000000">
                      <a:alpha val="43137"/>
                    </a:srgbClr>
                  </a:outerShdw>
                </a:effectLst>
                <a:cs typeface="Arial" pitchFamily="34" charset="0"/>
              </a:rPr>
              <a:t>+	Safety</a:t>
            </a:r>
            <a:endPar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cs typeface="Arial" pitchFamily="34" charset="0"/>
              </a:rPr>
              <a:t>-</a:t>
            </a: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Violence</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Mystification</a:t>
            </a:r>
          </a:p>
          <a:p>
            <a:pPr marL="411480" lvl="1" indent="0">
              <a:lnSpc>
                <a:spcPct val="100000"/>
              </a:lnSpc>
              <a:spcBef>
                <a:spcPts val="0"/>
              </a:spcBef>
              <a:spcAft>
                <a:spcPts val="0"/>
              </a:spcAft>
              <a:buClr>
                <a:prstClr val="black"/>
              </a:buClr>
              <a:buSzPct val="100000"/>
              <a:buNone/>
            </a:pPr>
            <a:r>
              <a:rPr lang="en-US" sz="2800" dirty="0">
                <a:solidFill>
                  <a:schemeClr val="tx1"/>
                </a:solidFill>
                <a:effectLst>
                  <a:outerShdw blurRad="38100" dist="38100" dir="2700000" algn="tl">
                    <a:srgbClr val="000000">
                      <a:alpha val="43137"/>
                    </a:srgbClr>
                  </a:outerShdw>
                </a:effectLst>
                <a:latin typeface="Arial" pitchFamily="34" charset="0"/>
                <a:cs typeface="Arial" pitchFamily="34" charset="0"/>
              </a:rPr>
              <a:t>-	Disconnection</a:t>
            </a:r>
          </a:p>
        </p:txBody>
      </p:sp>
    </p:spTree>
    <p:extLst>
      <p:ext uri="{BB962C8B-B14F-4D97-AF65-F5344CB8AC3E}">
        <p14:creationId xmlns:p14="http://schemas.microsoft.com/office/powerpoint/2010/main" val="24872123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7843">
                                            <p:txEl>
                                              <p:pRg st="1" end="1"/>
                                            </p:txEl>
                                          </p:spTgt>
                                        </p:tgtEl>
                                        <p:attrNameLst>
                                          <p:attrName>style.visibility</p:attrName>
                                        </p:attrNameLst>
                                      </p:cBhvr>
                                      <p:to>
                                        <p:strVal val="visible"/>
                                      </p:to>
                                    </p:set>
                                    <p:animEffect transition="in" filter="wipe(left)">
                                      <p:cBhvr>
                                        <p:cTn id="10" dur="500"/>
                                        <p:tgtEl>
                                          <p:spTgt spid="54784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7843">
                                            <p:txEl>
                                              <p:pRg st="2" end="2"/>
                                            </p:txEl>
                                          </p:spTgt>
                                        </p:tgtEl>
                                        <p:attrNameLst>
                                          <p:attrName>style.visibility</p:attrName>
                                        </p:attrNameLst>
                                      </p:cBhvr>
                                      <p:to>
                                        <p:strVal val="visible"/>
                                      </p:to>
                                    </p:set>
                                    <p:animEffect transition="in" filter="wipe(left)">
                                      <p:cBhvr>
                                        <p:cTn id="13" dur="500"/>
                                        <p:tgtEl>
                                          <p:spTgt spid="54784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47843">
                                            <p:txEl>
                                              <p:pRg st="3" end="3"/>
                                            </p:txEl>
                                          </p:spTgt>
                                        </p:tgtEl>
                                        <p:attrNameLst>
                                          <p:attrName>style.visibility</p:attrName>
                                        </p:attrNameLst>
                                      </p:cBhvr>
                                      <p:to>
                                        <p:strVal val="visible"/>
                                      </p:to>
                                    </p:set>
                                    <p:animEffect transition="in" filter="wipe(left)">
                                      <p:cBhvr>
                                        <p:cTn id="16" dur="500"/>
                                        <p:tgtEl>
                                          <p:spTgt spid="54784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47843">
                                            <p:txEl>
                                              <p:pRg st="4" end="4"/>
                                            </p:txEl>
                                          </p:spTgt>
                                        </p:tgtEl>
                                        <p:attrNameLst>
                                          <p:attrName>style.visibility</p:attrName>
                                        </p:attrNameLst>
                                      </p:cBhvr>
                                      <p:to>
                                        <p:strVal val="visible"/>
                                      </p:to>
                                    </p:set>
                                    <p:animEffect transition="in" filter="wipe(left)">
                                      <p:cBhvr>
                                        <p:cTn id="19" dur="500"/>
                                        <p:tgtEl>
                                          <p:spTgt spid="54784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47843">
                                            <p:txEl>
                                              <p:pRg st="5" end="5"/>
                                            </p:txEl>
                                          </p:spTgt>
                                        </p:tgtEl>
                                        <p:attrNameLst>
                                          <p:attrName>style.visibility</p:attrName>
                                        </p:attrNameLst>
                                      </p:cBhvr>
                                      <p:to>
                                        <p:strVal val="visible"/>
                                      </p:to>
                                    </p:set>
                                    <p:animEffect transition="in" filter="wipe(left)">
                                      <p:cBhvr>
                                        <p:cTn id="22" dur="500"/>
                                        <p:tgtEl>
                                          <p:spTgt spid="54784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47843">
                                            <p:txEl>
                                              <p:pRg st="6" end="6"/>
                                            </p:txEl>
                                          </p:spTgt>
                                        </p:tgtEl>
                                        <p:attrNameLst>
                                          <p:attrName>style.visibility</p:attrName>
                                        </p:attrNameLst>
                                      </p:cBhvr>
                                      <p:to>
                                        <p:strVal val="visible"/>
                                      </p:to>
                                    </p:set>
                                    <p:animEffect transition="in" filter="wipe(left)">
                                      <p:cBhvr>
                                        <p:cTn id="25" dur="500"/>
                                        <p:tgtEl>
                                          <p:spTgt spid="54784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47843">
                                            <p:txEl>
                                              <p:pRg st="7" end="7"/>
                                            </p:txEl>
                                          </p:spTgt>
                                        </p:tgtEl>
                                        <p:attrNameLst>
                                          <p:attrName>style.visibility</p:attrName>
                                        </p:attrNameLst>
                                      </p:cBhvr>
                                      <p:to>
                                        <p:strVal val="visible"/>
                                      </p:to>
                                    </p:set>
                                    <p:animEffect transition="in" filter="wipe(left)">
                                      <p:cBhvr>
                                        <p:cTn id="28" dur="500"/>
                                        <p:tgtEl>
                                          <p:spTgt spid="547843">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7843">
                                            <p:txEl>
                                              <p:pRg st="8" end="8"/>
                                            </p:txEl>
                                          </p:spTgt>
                                        </p:tgtEl>
                                        <p:attrNameLst>
                                          <p:attrName>style.visibility</p:attrName>
                                        </p:attrNameLst>
                                      </p:cBhvr>
                                      <p:to>
                                        <p:strVal val="visible"/>
                                      </p:to>
                                    </p:set>
                                    <p:animEffect transition="in" filter="wipe(left)">
                                      <p:cBhvr>
                                        <p:cTn id="31" dur="500"/>
                                        <p:tgtEl>
                                          <p:spTgt spid="547843">
                                            <p:txEl>
                                              <p:pRg st="8" end="8"/>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47843">
                                            <p:txEl>
                                              <p:pRg st="9" end="9"/>
                                            </p:txEl>
                                          </p:spTgt>
                                        </p:tgtEl>
                                        <p:attrNameLst>
                                          <p:attrName>style.visibility</p:attrName>
                                        </p:attrNameLst>
                                      </p:cBhvr>
                                      <p:to>
                                        <p:strVal val="visible"/>
                                      </p:to>
                                    </p:set>
                                    <p:animEffect transition="in" filter="wipe(left)">
                                      <p:cBhvr>
                                        <p:cTn id="34" dur="500"/>
                                        <p:tgtEl>
                                          <p:spTgt spid="5478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
            <a:ext cx="8229600" cy="1387475"/>
          </a:xfrm>
        </p:spPr>
        <p:txBody>
          <a:bodyPr>
            <a:normAutofit/>
          </a:bodyPr>
          <a:lstStyle/>
          <a:p>
            <a:pPr algn="ctr" eaLnBrk="1" hangingPunct="1"/>
            <a:r>
              <a:rPr lang="en-US" sz="4400" dirty="0">
                <a:solidFill>
                  <a:schemeClr val="tx1"/>
                </a:solidFill>
                <a:effectLst>
                  <a:outerShdw blurRad="38100" dist="38100" dir="2700000" algn="tl">
                    <a:srgbClr val="000000">
                      <a:alpha val="43137"/>
                    </a:srgbClr>
                  </a:outerShdw>
                </a:effectLst>
                <a:latin typeface="Arial" pitchFamily="34" charset="0"/>
              </a:rPr>
              <a:t>ORS – Social Role</a:t>
            </a:r>
            <a:endParaRPr lang="en-US" sz="3200" dirty="0">
              <a:solidFill>
                <a:schemeClr val="tx1"/>
              </a:solidFill>
              <a:effectLst>
                <a:outerShdw blurRad="38100" dist="38100" dir="2700000" algn="tl">
                  <a:srgbClr val="000000">
                    <a:alpha val="43137"/>
                  </a:srgbClr>
                </a:outerShdw>
              </a:effectLst>
              <a:latin typeface="Arial" pitchFamily="34" charset="0"/>
            </a:endParaRPr>
          </a:p>
        </p:txBody>
      </p:sp>
      <p:sp>
        <p:nvSpPr>
          <p:cNvPr id="547843" name="Rectangle 3"/>
          <p:cNvSpPr>
            <a:spLocks noGrp="1" noChangeArrowheads="1"/>
          </p:cNvSpPr>
          <p:nvPr>
            <p:ph idx="1"/>
          </p:nvPr>
        </p:nvSpPr>
        <p:spPr>
          <a:xfrm>
            <a:off x="807396" y="1387477"/>
            <a:ext cx="10204315" cy="5241924"/>
          </a:xfrm>
          <a:effectLst/>
        </p:spPr>
        <p:txBody>
          <a:bodyPr>
            <a:noAutofit/>
          </a:bodyPr>
          <a:lstStyle/>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Other Friends and Supports</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Community Connections (to individuals, groups, and the </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community at-large)</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Education (School, GED, Job Skills Programs)</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Employment</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Volunteering</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Feeling Valued and Empowered as a Member of a Community </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(there can be more than one)</a:t>
            </a:r>
          </a:p>
          <a:p>
            <a:pPr marL="411480" lvl="1" indent="0">
              <a:lnSpc>
                <a:spcPct val="100000"/>
              </a:lnSpc>
              <a:spcBef>
                <a:spcPts val="0"/>
              </a:spcBef>
              <a:buClr>
                <a:prstClr val="black"/>
              </a:buClr>
              <a:buSzPct val="100000"/>
              <a:buNone/>
            </a:pPr>
            <a:r>
              <a:rPr lang="en-US" sz="2400" dirty="0">
                <a:effectLst>
                  <a:outerShdw blurRad="38100" dist="38100" dir="2700000" algn="tl">
                    <a:srgbClr val="000000">
                      <a:alpha val="43137"/>
                    </a:srgbClr>
                  </a:outerShdw>
                </a:effectLst>
                <a:cs typeface="Arial" pitchFamily="34" charset="0"/>
              </a:rPr>
              <a:t>+	Safety</a:t>
            </a:r>
            <a:endParaRPr lang="en-US" sz="2400" dirty="0">
              <a:solidFill>
                <a:schemeClr val="tx1"/>
              </a:solidFill>
              <a:effectLst>
                <a:outerShdw blurRad="38100" dist="38100" dir="2700000" algn="tl">
                  <a:srgbClr val="000000">
                    <a:alpha val="43137"/>
                  </a:srgbClr>
                </a:outerShdw>
              </a:effectLst>
              <a:cs typeface="Arial" pitchFamily="34" charset="0"/>
            </a:endParaRP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Feeling Isolated (disconnection)</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Lack of Acceptance</a:t>
            </a:r>
          </a:p>
          <a:p>
            <a:pPr marL="411480" lvl="1" indent="0">
              <a:lnSpc>
                <a:spcPct val="100000"/>
              </a:lnSpc>
              <a:spcBef>
                <a:spcPts val="0"/>
              </a:spcBef>
              <a:spcAft>
                <a:spcPts val="0"/>
              </a:spcAft>
              <a:buClr>
                <a:prstClr val="black"/>
              </a:buClr>
              <a:buSzPct val="100000"/>
              <a:buNone/>
            </a:pPr>
            <a:r>
              <a:rPr lang="en-US" sz="2400" dirty="0">
                <a:solidFill>
                  <a:schemeClr val="tx1"/>
                </a:solidFill>
                <a:effectLst>
                  <a:outerShdw blurRad="38100" dist="38100" dir="2700000" algn="tl">
                    <a:srgbClr val="000000">
                      <a:alpha val="43137"/>
                    </a:srgbClr>
                  </a:outerShdw>
                </a:effectLst>
                <a:cs typeface="Arial" pitchFamily="34" charset="0"/>
              </a:rPr>
              <a:t>-	Lack of Opportunity</a:t>
            </a:r>
          </a:p>
        </p:txBody>
      </p:sp>
    </p:spTree>
    <p:extLst>
      <p:ext uri="{BB962C8B-B14F-4D97-AF65-F5344CB8AC3E}">
        <p14:creationId xmlns:p14="http://schemas.microsoft.com/office/powerpoint/2010/main" val="37525240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7843">
                                            <p:txEl>
                                              <p:pRg st="1" end="1"/>
                                            </p:txEl>
                                          </p:spTgt>
                                        </p:tgtEl>
                                        <p:attrNameLst>
                                          <p:attrName>style.visibility</p:attrName>
                                        </p:attrNameLst>
                                      </p:cBhvr>
                                      <p:to>
                                        <p:strVal val="visible"/>
                                      </p:to>
                                    </p:set>
                                    <p:animEffect transition="in" filter="wipe(left)">
                                      <p:cBhvr>
                                        <p:cTn id="10" dur="500"/>
                                        <p:tgtEl>
                                          <p:spTgt spid="54784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7843">
                                            <p:txEl>
                                              <p:pRg st="2" end="2"/>
                                            </p:txEl>
                                          </p:spTgt>
                                        </p:tgtEl>
                                        <p:attrNameLst>
                                          <p:attrName>style.visibility</p:attrName>
                                        </p:attrNameLst>
                                      </p:cBhvr>
                                      <p:to>
                                        <p:strVal val="visible"/>
                                      </p:to>
                                    </p:set>
                                    <p:animEffect transition="in" filter="wipe(left)">
                                      <p:cBhvr>
                                        <p:cTn id="13" dur="500"/>
                                        <p:tgtEl>
                                          <p:spTgt spid="54784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47843">
                                            <p:txEl>
                                              <p:pRg st="3" end="3"/>
                                            </p:txEl>
                                          </p:spTgt>
                                        </p:tgtEl>
                                        <p:attrNameLst>
                                          <p:attrName>style.visibility</p:attrName>
                                        </p:attrNameLst>
                                      </p:cBhvr>
                                      <p:to>
                                        <p:strVal val="visible"/>
                                      </p:to>
                                    </p:set>
                                    <p:animEffect transition="in" filter="wipe(left)">
                                      <p:cBhvr>
                                        <p:cTn id="16" dur="500"/>
                                        <p:tgtEl>
                                          <p:spTgt spid="54784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47843">
                                            <p:txEl>
                                              <p:pRg st="4" end="4"/>
                                            </p:txEl>
                                          </p:spTgt>
                                        </p:tgtEl>
                                        <p:attrNameLst>
                                          <p:attrName>style.visibility</p:attrName>
                                        </p:attrNameLst>
                                      </p:cBhvr>
                                      <p:to>
                                        <p:strVal val="visible"/>
                                      </p:to>
                                    </p:set>
                                    <p:animEffect transition="in" filter="wipe(left)">
                                      <p:cBhvr>
                                        <p:cTn id="19" dur="500"/>
                                        <p:tgtEl>
                                          <p:spTgt spid="547843">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47843">
                                            <p:txEl>
                                              <p:pRg st="5" end="5"/>
                                            </p:txEl>
                                          </p:spTgt>
                                        </p:tgtEl>
                                        <p:attrNameLst>
                                          <p:attrName>style.visibility</p:attrName>
                                        </p:attrNameLst>
                                      </p:cBhvr>
                                      <p:to>
                                        <p:strVal val="visible"/>
                                      </p:to>
                                    </p:set>
                                    <p:animEffect transition="in" filter="wipe(left)">
                                      <p:cBhvr>
                                        <p:cTn id="22" dur="500"/>
                                        <p:tgtEl>
                                          <p:spTgt spid="547843">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47843">
                                            <p:txEl>
                                              <p:pRg st="6" end="6"/>
                                            </p:txEl>
                                          </p:spTgt>
                                        </p:tgtEl>
                                        <p:attrNameLst>
                                          <p:attrName>style.visibility</p:attrName>
                                        </p:attrNameLst>
                                      </p:cBhvr>
                                      <p:to>
                                        <p:strVal val="visible"/>
                                      </p:to>
                                    </p:set>
                                    <p:animEffect transition="in" filter="wipe(left)">
                                      <p:cBhvr>
                                        <p:cTn id="25" dur="500"/>
                                        <p:tgtEl>
                                          <p:spTgt spid="547843">
                                            <p:txEl>
                                              <p:pRg st="6" end="6"/>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47843">
                                            <p:txEl>
                                              <p:pRg st="7" end="7"/>
                                            </p:txEl>
                                          </p:spTgt>
                                        </p:tgtEl>
                                        <p:attrNameLst>
                                          <p:attrName>style.visibility</p:attrName>
                                        </p:attrNameLst>
                                      </p:cBhvr>
                                      <p:to>
                                        <p:strVal val="visible"/>
                                      </p:to>
                                    </p:set>
                                    <p:animEffect transition="in" filter="wipe(left)">
                                      <p:cBhvr>
                                        <p:cTn id="28" dur="500"/>
                                        <p:tgtEl>
                                          <p:spTgt spid="547843">
                                            <p:txEl>
                                              <p:pRg st="7" end="7"/>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7843">
                                            <p:txEl>
                                              <p:pRg st="8" end="8"/>
                                            </p:txEl>
                                          </p:spTgt>
                                        </p:tgtEl>
                                        <p:attrNameLst>
                                          <p:attrName>style.visibility</p:attrName>
                                        </p:attrNameLst>
                                      </p:cBhvr>
                                      <p:to>
                                        <p:strVal val="visible"/>
                                      </p:to>
                                    </p:set>
                                    <p:animEffect transition="in" filter="wipe(left)">
                                      <p:cBhvr>
                                        <p:cTn id="31" dur="500"/>
                                        <p:tgtEl>
                                          <p:spTgt spid="547843">
                                            <p:txEl>
                                              <p:pRg st="8" end="8"/>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47843">
                                            <p:txEl>
                                              <p:pRg st="9" end="9"/>
                                            </p:txEl>
                                          </p:spTgt>
                                        </p:tgtEl>
                                        <p:attrNameLst>
                                          <p:attrName>style.visibility</p:attrName>
                                        </p:attrNameLst>
                                      </p:cBhvr>
                                      <p:to>
                                        <p:strVal val="visible"/>
                                      </p:to>
                                    </p:set>
                                    <p:animEffect transition="in" filter="wipe(left)">
                                      <p:cBhvr>
                                        <p:cTn id="34" dur="500"/>
                                        <p:tgtEl>
                                          <p:spTgt spid="547843">
                                            <p:txEl>
                                              <p:pRg st="9" end="9"/>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47843">
                                            <p:txEl>
                                              <p:pRg st="10" end="10"/>
                                            </p:txEl>
                                          </p:spTgt>
                                        </p:tgtEl>
                                        <p:attrNameLst>
                                          <p:attrName>style.visibility</p:attrName>
                                        </p:attrNameLst>
                                      </p:cBhvr>
                                      <p:to>
                                        <p:strVal val="visible"/>
                                      </p:to>
                                    </p:set>
                                    <p:animEffect transition="in" filter="wipe(left)">
                                      <p:cBhvr>
                                        <p:cTn id="37" dur="500"/>
                                        <p:tgtEl>
                                          <p:spTgt spid="547843">
                                            <p:txEl>
                                              <p:pRg st="10" end="1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47843">
                                            <p:txEl>
                                              <p:pRg st="11" end="11"/>
                                            </p:txEl>
                                          </p:spTgt>
                                        </p:tgtEl>
                                        <p:attrNameLst>
                                          <p:attrName>style.visibility</p:attrName>
                                        </p:attrNameLst>
                                      </p:cBhvr>
                                      <p:to>
                                        <p:strVal val="visible"/>
                                      </p:to>
                                    </p:set>
                                    <p:animEffect transition="in" filter="wipe(left)">
                                      <p:cBhvr>
                                        <p:cTn id="40" dur="500"/>
                                        <p:tgtEl>
                                          <p:spTgt spid="5478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16787C-0E51-40AD-9954-C1198686D75A}"/>
              </a:ext>
            </a:extLst>
          </p:cNvPr>
          <p:cNvSpPr/>
          <p:nvPr/>
        </p:nvSpPr>
        <p:spPr>
          <a:xfrm>
            <a:off x="355270" y="3064823"/>
            <a:ext cx="1357746" cy="20504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descr="Graphical user interface, application, table&#10;&#10;Description automatically generated">
            <a:extLst>
              <a:ext uri="{FF2B5EF4-FFF2-40B4-BE49-F238E27FC236}">
                <a16:creationId xmlns:a16="http://schemas.microsoft.com/office/drawing/2014/main" id="{A17A7E29-CD2E-36CF-C60F-037027437262}"/>
              </a:ext>
            </a:extLst>
          </p:cNvPr>
          <p:cNvPicPr>
            <a:picLocks noChangeAspect="1"/>
          </p:cNvPicPr>
          <p:nvPr/>
        </p:nvPicPr>
        <p:blipFill>
          <a:blip r:embed="rId3"/>
          <a:stretch>
            <a:fillRect/>
          </a:stretch>
        </p:blipFill>
        <p:spPr>
          <a:xfrm>
            <a:off x="355270" y="365760"/>
            <a:ext cx="11556614" cy="6126480"/>
          </a:xfrm>
          <a:prstGeom prst="rect">
            <a:avLst/>
          </a:prstGeom>
        </p:spPr>
      </p:pic>
      <p:sp>
        <p:nvSpPr>
          <p:cNvPr id="5" name="Rectangle 4">
            <a:extLst>
              <a:ext uri="{FF2B5EF4-FFF2-40B4-BE49-F238E27FC236}">
                <a16:creationId xmlns:a16="http://schemas.microsoft.com/office/drawing/2014/main" id="{995C3F07-C5FA-865C-47C3-45993E510BC4}"/>
              </a:ext>
            </a:extLst>
          </p:cNvPr>
          <p:cNvSpPr/>
          <p:nvPr/>
        </p:nvSpPr>
        <p:spPr>
          <a:xfrm>
            <a:off x="596900" y="2247900"/>
            <a:ext cx="1357746" cy="4178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 name="Rectangle 6">
            <a:extLst>
              <a:ext uri="{FF2B5EF4-FFF2-40B4-BE49-F238E27FC236}">
                <a16:creationId xmlns:a16="http://schemas.microsoft.com/office/drawing/2014/main" id="{7161559A-1B15-24F8-3667-BC596B1185FA}"/>
              </a:ext>
            </a:extLst>
          </p:cNvPr>
          <p:cNvSpPr/>
          <p:nvPr/>
        </p:nvSpPr>
        <p:spPr>
          <a:xfrm>
            <a:off x="5689819" y="2247900"/>
            <a:ext cx="1357746" cy="4178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647303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5037" y="0"/>
            <a:ext cx="9773779" cy="1541669"/>
          </a:xfrm>
          <a:effectLst/>
        </p:spPr>
        <p:txBody>
          <a:bodyPr>
            <a:normAutofit/>
          </a:bodyPr>
          <a:lstStyle/>
          <a:p>
            <a:pPr>
              <a:defRPr/>
            </a:pPr>
            <a:r>
              <a:rPr lang="en-US" sz="4400" dirty="0">
                <a:solidFill>
                  <a:schemeClr val="tx1"/>
                </a:solidFill>
                <a:effectLst>
                  <a:outerShdw blurRad="38100" dist="38100" dir="2700000" algn="tl">
                    <a:srgbClr val="000000">
                      <a:alpha val="43137"/>
                    </a:srgbClr>
                  </a:outerShdw>
                </a:effectLst>
                <a:latin typeface="Arial" pitchFamily="34" charset="0"/>
                <a:cs typeface="Arial" pitchFamily="34" charset="0"/>
              </a:rPr>
              <a:t>Strategy #2</a:t>
            </a:r>
            <a:br>
              <a:rPr lang="en-US"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n-US" sz="3600" dirty="0">
                <a:solidFill>
                  <a:schemeClr val="tx1"/>
                </a:solidFill>
                <a:effectLst>
                  <a:outerShdw blurRad="38100" dist="38100" dir="2700000" algn="tl">
                    <a:srgbClr val="000000">
                      <a:alpha val="43137"/>
                    </a:srgbClr>
                  </a:outerShdw>
                </a:effectLst>
                <a:latin typeface="Arial" pitchFamily="34" charset="0"/>
                <a:cs typeface="Arial" pitchFamily="34" charset="0"/>
              </a:rPr>
              <a:t>Focus on Engagement</a:t>
            </a:r>
            <a:endParaRPr lang="en-US" sz="4400" dirty="0">
              <a:solidFill>
                <a:schemeClr val="tx1"/>
              </a:solidFill>
              <a:effectLst>
                <a:outerShdw blurRad="38100" dist="38100" dir="2700000" algn="tl">
                  <a:srgbClr val="000000">
                    <a:alpha val="43137"/>
                  </a:srgbClr>
                </a:outerShdw>
              </a:effectLst>
              <a:latin typeface="Arial Rounded MT Bold" pitchFamily="34" charset="0"/>
              <a:cs typeface="Arial" pitchFamily="34" charset="0"/>
            </a:endParaRPr>
          </a:p>
        </p:txBody>
      </p:sp>
      <p:sp>
        <p:nvSpPr>
          <p:cNvPr id="5" name="Content Placeholder 4"/>
          <p:cNvSpPr>
            <a:spLocks noGrp="1"/>
          </p:cNvSpPr>
          <p:nvPr>
            <p:ph idx="1"/>
          </p:nvPr>
        </p:nvSpPr>
        <p:spPr>
          <a:xfrm>
            <a:off x="394448" y="1541669"/>
            <a:ext cx="11157472" cy="4859133"/>
          </a:xfrm>
          <a:effectLst/>
        </p:spPr>
        <p:txBody>
          <a:bodyPr>
            <a:normAutofit/>
          </a:bodyPr>
          <a:lstStyle/>
          <a:p>
            <a:pPr marL="441712" indent="-285750">
              <a:lnSpc>
                <a:spcPct val="100000"/>
              </a:lnSpc>
              <a:spcBef>
                <a:spcPts val="600"/>
              </a:spcBef>
              <a:buClr>
                <a:schemeClr val="tx1"/>
              </a:buClr>
              <a:buSzPct val="100000"/>
              <a:defRPr/>
            </a:pPr>
            <a:r>
              <a:rPr lang="en-US" dirty="0" err="1">
                <a:effectLst/>
                <a:cs typeface="Arial" pitchFamily="34" charset="0"/>
              </a:rPr>
              <a:t>Orlinsky</a:t>
            </a:r>
            <a:r>
              <a:rPr lang="en-US" dirty="0">
                <a:effectLst/>
                <a:cs typeface="Arial" pitchFamily="34" charset="0"/>
              </a:rPr>
              <a:t>, </a:t>
            </a:r>
            <a:r>
              <a:rPr lang="en-US" dirty="0" err="1">
                <a:effectLst/>
                <a:cs typeface="Arial" pitchFamily="34" charset="0"/>
              </a:rPr>
              <a:t>Rønnestad</a:t>
            </a:r>
            <a:r>
              <a:rPr lang="en-US" dirty="0">
                <a:effectLst/>
                <a:cs typeface="Arial" pitchFamily="34" charset="0"/>
              </a:rPr>
              <a:t>, and </a:t>
            </a:r>
            <a:r>
              <a:rPr lang="en-US" dirty="0" err="1">
                <a:effectLst/>
                <a:cs typeface="Arial" pitchFamily="34" charset="0"/>
              </a:rPr>
              <a:t>Willutzki</a:t>
            </a:r>
            <a:r>
              <a:rPr lang="en-US" dirty="0">
                <a:effectLst/>
                <a:cs typeface="Arial" pitchFamily="34" charset="0"/>
              </a:rPr>
              <a:t> (2004) observe, “The quality of the patient’s participation… [emerges] as the most important [process] determinant in outcome” (p. 324). Clients who are more engaged and involved in therapy are likely to receive greater benefit from therapy.</a:t>
            </a:r>
            <a:endParaRPr lang="en-US" dirty="0">
              <a:solidFill>
                <a:schemeClr val="tx1"/>
              </a:solidFill>
              <a:effectLst/>
              <a:cs typeface="Arial" pitchFamily="34" charset="0"/>
            </a:endParaRPr>
          </a:p>
          <a:p>
            <a:pPr marL="441712" indent="-285750">
              <a:lnSpc>
                <a:spcPct val="100000"/>
              </a:lnSpc>
              <a:spcBef>
                <a:spcPts val="600"/>
              </a:spcBef>
              <a:buClr>
                <a:schemeClr val="tx1"/>
              </a:buClr>
              <a:buSzPct val="100000"/>
              <a:defRPr/>
            </a:pPr>
            <a:r>
              <a:rPr lang="en-US" dirty="0">
                <a:solidFill>
                  <a:schemeClr val="tx1"/>
                </a:solidFill>
                <a:effectLst/>
                <a:cs typeface="Arial" pitchFamily="34" charset="0"/>
              </a:rPr>
              <a:t>Next to the level of functioning at intake, the consumer’s rating of the alliance is the best predictor of treatment outcome and is more highly correlated with outcome than clinician ratings (Martin, </a:t>
            </a:r>
            <a:r>
              <a:rPr lang="en-US" dirty="0" err="1">
                <a:solidFill>
                  <a:schemeClr val="tx1"/>
                </a:solidFill>
                <a:effectLst/>
                <a:cs typeface="Arial" pitchFamily="34" charset="0"/>
              </a:rPr>
              <a:t>Garske</a:t>
            </a:r>
            <a:r>
              <a:rPr lang="en-US" dirty="0">
                <a:solidFill>
                  <a:schemeClr val="tx1"/>
                </a:solidFill>
                <a:effectLst/>
                <a:cs typeface="Arial" pitchFamily="34" charset="0"/>
              </a:rPr>
              <a:t>, &amp; Davis, 2000; Norcross, 2011). Better client-therapist alliances lead to better outcomes whereas clients of therapists with weaker alliances tend to drop out at higher rates and experience poorer outcomes (Hubble et al., 2010; Lambert, 2010).</a:t>
            </a:r>
          </a:p>
          <a:p>
            <a:pPr marL="441712" indent="-285750">
              <a:lnSpc>
                <a:spcPct val="100000"/>
              </a:lnSpc>
              <a:spcBef>
                <a:spcPts val="600"/>
              </a:spcBef>
              <a:buClr>
                <a:schemeClr val="tx1"/>
              </a:buClr>
              <a:buSzPct val="100000"/>
              <a:defRPr/>
            </a:pPr>
            <a:r>
              <a:rPr lang="en-US" dirty="0">
                <a:effectLst/>
                <a:cs typeface="Arial" pitchFamily="34" charset="0"/>
              </a:rPr>
              <a:t>Emphasis is on an “error-centric” culture in which negative client feedback is sought as a means of learning about what is not working and/or failing and then responding to that feedback.</a:t>
            </a:r>
            <a:endParaRPr lang="en-US" dirty="0">
              <a:solidFill>
                <a:schemeClr val="tx1"/>
              </a:solidFill>
              <a:effectLst/>
              <a:cs typeface="Arial" pitchFamily="34" charset="0"/>
            </a:endParaRPr>
          </a:p>
          <a:p>
            <a:pPr marL="233362" indent="0">
              <a:lnSpc>
                <a:spcPct val="100000"/>
              </a:lnSpc>
              <a:buClr>
                <a:schemeClr val="tx1"/>
              </a:buClr>
              <a:buSzPct val="100000"/>
              <a:buNone/>
              <a:defRPr/>
            </a:pPr>
            <a:endParaRPr lang="en-US" dirty="0">
              <a:solidFill>
                <a:schemeClr val="tx1"/>
              </a:solidFill>
              <a:effectLst>
                <a:outerShdw blurRad="38100" dist="38100" dir="2700000" algn="tl">
                  <a:srgbClr val="000000">
                    <a:alpha val="43137"/>
                  </a:srgbClr>
                </a:outerShdw>
              </a:effectLst>
              <a:cs typeface="Arial" pitchFamily="34" charset="0"/>
            </a:endParaRPr>
          </a:p>
        </p:txBody>
      </p:sp>
      <p:sp>
        <p:nvSpPr>
          <p:cNvPr id="2" name="TextBox 1"/>
          <p:cNvSpPr txBox="1"/>
          <p:nvPr/>
        </p:nvSpPr>
        <p:spPr>
          <a:xfrm>
            <a:off x="756715" y="5310706"/>
            <a:ext cx="10397157" cy="1323439"/>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Hubble, M. A., Duncan, B. L., Miller, S. D., &amp; </a:t>
            </a:r>
            <a:r>
              <a:rPr kumimoji="0" lang="en-U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Wampold</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B. E. (2010). Introduction. In B. L. Duncan, S. D. Miller, B. E. </a:t>
            </a:r>
            <a:r>
              <a:rPr kumimoji="0" lang="en-U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Wampold</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&amp; M. A. Hubble (Eds.), </a:t>
            </a: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The heart and soul of change: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Delivering what works in therapy</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(2nd ed.)(pp. 23-46). Washington, DC: American Psychological Association.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Lambert, M. J. (2010). </a:t>
            </a: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Prevention of treatment failure: The use of measuring, monitoring, and feedback in clinical practice</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Washington, DC: American Psychological Association.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Martin, D. J., </a:t>
            </a:r>
            <a:r>
              <a:rPr kumimoji="0" lang="en-U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Garske</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J. P., &amp; Davis, M. K. (2000). Relationship of the therapeutic alliance with outcome and other variables: A meta-analytic review. </a:t>
            </a: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Journal of Consulting and Clinical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Psychology, 68</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(3), 438–450.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Norcross, J. C. (Ed.). (2011). </a:t>
            </a: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Psychotherapy relationships that work: Evidence-based responsiveness </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(2nd ed.). New York: Oxford.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Orlinsky</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D. E., </a:t>
            </a:r>
            <a:r>
              <a:rPr kumimoji="0" lang="en-U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Rønnestad</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M. H., </a:t>
            </a:r>
            <a:r>
              <a:rPr kumimoji="0" lang="en-U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Willutzki</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U. (2004). Fifty years of psychotherapy process-outcome research: Continuity and change. In M. J. Lambert (Ed.), </a:t>
            </a: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Bergin and Garfield’s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     handbook of psychotherapy and behavior change </a:t>
            </a:r>
            <a:r>
              <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(5th ed.)(pp. 307-390). New York: Wiley.</a:t>
            </a:r>
          </a:p>
        </p:txBody>
      </p:sp>
    </p:spTree>
    <p:extLst>
      <p:ext uri="{BB962C8B-B14F-4D97-AF65-F5344CB8AC3E}">
        <p14:creationId xmlns:p14="http://schemas.microsoft.com/office/powerpoint/2010/main" val="1416709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7291" y="304800"/>
            <a:ext cx="10353762" cy="970450"/>
          </a:xfrm>
          <a:effectLst/>
        </p:spPr>
        <p:txBody>
          <a:bodyPr>
            <a:normAutofit/>
          </a:bodyPr>
          <a:lstStyle/>
          <a:p>
            <a:pPr>
              <a:defRPr/>
            </a:pPr>
            <a:r>
              <a:rPr lang="en-US" b="0" cap="none" dirty="0">
                <a:solidFill>
                  <a:schemeClr val="tx1"/>
                </a:solidFill>
                <a:effectLst>
                  <a:outerShdw blurRad="38100" dist="38100" dir="2700000" algn="tl">
                    <a:srgbClr val="000000">
                      <a:alpha val="43137"/>
                    </a:srgbClr>
                  </a:outerShdw>
                </a:effectLst>
                <a:latin typeface="Arial" pitchFamily="34" charset="0"/>
                <a:cs typeface="Arial" pitchFamily="34" charset="0"/>
              </a:rPr>
              <a:t>What is the Therapeutic Alliance?</a:t>
            </a:r>
          </a:p>
        </p:txBody>
      </p:sp>
      <p:sp>
        <p:nvSpPr>
          <p:cNvPr id="5" name="Content Placeholder 4"/>
          <p:cNvSpPr>
            <a:spLocks noGrp="1"/>
          </p:cNvSpPr>
          <p:nvPr>
            <p:ph sz="half" idx="1"/>
          </p:nvPr>
        </p:nvSpPr>
        <p:spPr>
          <a:xfrm>
            <a:off x="703063" y="1589103"/>
            <a:ext cx="5361109" cy="4960784"/>
          </a:xfrm>
          <a:effectLst/>
        </p:spPr>
        <p:txBody>
          <a:bodyPr>
            <a:normAutofit/>
          </a:bodyPr>
          <a:lstStyle/>
          <a:p>
            <a:pPr marL="119062" indent="0">
              <a:lnSpc>
                <a:spcPct val="100000"/>
              </a:lnSpc>
              <a:buClrTx/>
              <a:buSzPct val="100000"/>
              <a:buNone/>
              <a:defRPr/>
            </a:pPr>
            <a:r>
              <a:rPr lang="en-US" dirty="0">
                <a:solidFill>
                  <a:schemeClr val="tx1"/>
                </a:solidFill>
                <a:effectLst>
                  <a:outerShdw blurRad="38100" dist="38100" dir="2700000" algn="tl">
                    <a:srgbClr val="000000">
                      <a:alpha val="43137"/>
                    </a:srgbClr>
                  </a:outerShdw>
                </a:effectLst>
                <a:latin typeface="Arial" pitchFamily="34" charset="0"/>
                <a:cs typeface="Arial" pitchFamily="34" charset="0"/>
              </a:rPr>
              <a:t>The therapeutic alliance refers to the quality and strength of the collaborative relationship between the client and therapist and is comprised of four empirically established components: </a:t>
            </a:r>
            <a:endParaRPr lang="en-US" sz="10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461962" indent="-342900">
              <a:lnSpc>
                <a:spcPct val="100000"/>
              </a:lnSpc>
              <a:buClrTx/>
              <a:buSzPct val="100000"/>
              <a:buFont typeface="+mj-lt"/>
              <a:buAutoNum type="arabicParenR"/>
              <a:defRPr/>
            </a:pPr>
            <a:r>
              <a:rPr lang="en-US" sz="1800" dirty="0">
                <a:solidFill>
                  <a:schemeClr val="tx1"/>
                </a:solidFill>
                <a:effectLst>
                  <a:outerShdw blurRad="38100" dist="38100" dir="2700000" algn="tl">
                    <a:srgbClr val="000000">
                      <a:alpha val="43137"/>
                    </a:srgbClr>
                  </a:outerShdw>
                </a:effectLst>
                <a:latin typeface="Arial" pitchFamily="34" charset="0"/>
                <a:cs typeface="Arial" pitchFamily="34" charset="0"/>
              </a:rPr>
              <a:t>agreement on the goals, meaning or purpose of the treatment;</a:t>
            </a:r>
          </a:p>
          <a:p>
            <a:pPr marL="461962" indent="-342900">
              <a:lnSpc>
                <a:spcPct val="100000"/>
              </a:lnSpc>
              <a:buClrTx/>
              <a:buSzPct val="100000"/>
              <a:buFont typeface="+mj-lt"/>
              <a:buAutoNum type="arabicParenR"/>
              <a:defRPr/>
            </a:pPr>
            <a:r>
              <a:rPr lang="en-US" sz="1800" dirty="0">
                <a:solidFill>
                  <a:schemeClr val="tx1"/>
                </a:solidFill>
                <a:effectLst>
                  <a:outerShdw blurRad="38100" dist="38100" dir="2700000" algn="tl">
                    <a:srgbClr val="000000">
                      <a:alpha val="43137"/>
                    </a:srgbClr>
                  </a:outerShdw>
                </a:effectLst>
                <a:latin typeface="Arial" pitchFamily="34" charset="0"/>
                <a:cs typeface="Arial" pitchFamily="34" charset="0"/>
              </a:rPr>
              <a:t>agreement on the means and methods used;</a:t>
            </a:r>
          </a:p>
          <a:p>
            <a:pPr marL="461962" indent="-342900">
              <a:lnSpc>
                <a:spcPct val="100000"/>
              </a:lnSpc>
              <a:buClrTx/>
              <a:buSzPct val="100000"/>
              <a:buFont typeface="+mj-lt"/>
              <a:buAutoNum type="arabicParenR"/>
              <a:defRPr/>
            </a:pPr>
            <a:r>
              <a:rPr lang="en-US" sz="1800" dirty="0">
                <a:solidFill>
                  <a:schemeClr val="tx1"/>
                </a:solidFill>
                <a:effectLst>
                  <a:outerShdw blurRad="38100" dist="38100" dir="2700000" algn="tl">
                    <a:srgbClr val="000000">
                      <a:alpha val="43137"/>
                    </a:srgbClr>
                  </a:outerShdw>
                </a:effectLst>
                <a:latin typeface="Arial" pitchFamily="34" charset="0"/>
                <a:cs typeface="Arial" pitchFamily="34" charset="0"/>
              </a:rPr>
              <a:t>the client’s view of the relationship (including the therapist being perceived as warm, empathic, and genuine); and,</a:t>
            </a:r>
          </a:p>
          <a:p>
            <a:pPr marL="461962" indent="-342900">
              <a:lnSpc>
                <a:spcPct val="100000"/>
              </a:lnSpc>
              <a:buClrTx/>
              <a:buSzPct val="100000"/>
              <a:buFont typeface="+mj-lt"/>
              <a:buAutoNum type="arabicParenR"/>
              <a:defRPr/>
            </a:pPr>
            <a:r>
              <a:rPr lang="en-US" sz="1800" dirty="0">
                <a:solidFill>
                  <a:schemeClr val="tx1"/>
                </a:solidFill>
                <a:effectLst>
                  <a:outerShdw blurRad="38100" dist="38100" dir="2700000" algn="tl">
                    <a:srgbClr val="000000">
                      <a:alpha val="43137"/>
                    </a:srgbClr>
                  </a:outerShdw>
                </a:effectLst>
                <a:latin typeface="Arial" pitchFamily="34" charset="0"/>
                <a:cs typeface="Arial" pitchFamily="34" charset="0"/>
              </a:rPr>
              <a:t>accommodating the client’s preferences.</a:t>
            </a:r>
            <a:endParaRPr lang="en-US" sz="18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118872" indent="0">
              <a:buClrTx/>
              <a:buSzPct val="100000"/>
              <a:buNone/>
              <a:defRPr/>
            </a:pPr>
            <a:endParaRPr lang="en-US" sz="10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Content Placeholder 6"/>
          <p:cNvSpPr>
            <a:spLocks noGrp="1"/>
          </p:cNvSpPr>
          <p:nvPr>
            <p:ph sz="half" idx="2"/>
          </p:nvPr>
        </p:nvSpPr>
        <p:spPr/>
        <p:txBody>
          <a:bodyPr>
            <a:normAutofit/>
          </a:bodyPr>
          <a:lstStyle/>
          <a:p>
            <a:pPr marL="36900" indent="0">
              <a:buNone/>
            </a:pPr>
            <a:endParaRPr lang="en-US" dirty="0"/>
          </a:p>
        </p:txBody>
      </p:sp>
      <p:grpSp>
        <p:nvGrpSpPr>
          <p:cNvPr id="28" name="Group 27"/>
          <p:cNvGrpSpPr>
            <a:grpSpLocks noChangeAspect="1"/>
          </p:cNvGrpSpPr>
          <p:nvPr/>
        </p:nvGrpSpPr>
        <p:grpSpPr bwMode="auto">
          <a:xfrm>
            <a:off x="6552546" y="1859917"/>
            <a:ext cx="4665076" cy="3756296"/>
            <a:chOff x="2133" y="1215"/>
            <a:chExt cx="3927" cy="3162"/>
          </a:xfrm>
        </p:grpSpPr>
        <p:sp>
          <p:nvSpPr>
            <p:cNvPr id="29" name="Text Box 11"/>
            <p:cNvSpPr txBox="1">
              <a:spLocks noChangeArrowheads="1"/>
            </p:cNvSpPr>
            <p:nvPr/>
          </p:nvSpPr>
          <p:spPr bwMode="auto">
            <a:xfrm>
              <a:off x="4908" y="2480"/>
              <a:ext cx="1152" cy="544"/>
            </a:xfrm>
            <a:prstGeom prst="rect">
              <a:avLst/>
            </a:prstGeom>
            <a:noFill/>
            <a:ln w="9525">
              <a:noFill/>
              <a:miter lim="800000"/>
              <a:headEnd/>
              <a:tailEnd/>
            </a:ln>
            <a:effectLst/>
          </p:spPr>
          <p:txBody>
            <a:bodyPr>
              <a:spAutoFit/>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pPr algn="ctr" eaLnBrk="1" hangingPunct="1">
                <a:spcBef>
                  <a:spcPct val="50000"/>
                </a:spcBef>
                <a:defRPr/>
              </a:pPr>
              <a:r>
                <a:rPr lang="en-US" dirty="0">
                  <a:solidFill>
                    <a:prstClr val="white"/>
                  </a:solidFill>
                  <a:latin typeface="Arial" panose="020B0604020202020204" pitchFamily="34" charset="0"/>
                  <a:cs typeface="Arial" panose="020B0604020202020204" pitchFamily="34" charset="0"/>
                </a:rPr>
                <a:t>Means or Methods</a:t>
              </a:r>
            </a:p>
          </p:txBody>
        </p:sp>
        <p:sp>
          <p:nvSpPr>
            <p:cNvPr id="30" name="Text Box 9"/>
            <p:cNvSpPr txBox="1">
              <a:spLocks noChangeArrowheads="1"/>
            </p:cNvSpPr>
            <p:nvPr/>
          </p:nvSpPr>
          <p:spPr bwMode="auto">
            <a:xfrm>
              <a:off x="2133" y="2291"/>
              <a:ext cx="1344" cy="777"/>
            </a:xfrm>
            <a:prstGeom prst="rect">
              <a:avLst/>
            </a:prstGeom>
            <a:noFill/>
            <a:ln w="9525">
              <a:noFill/>
              <a:miter lim="800000"/>
              <a:headEnd/>
              <a:tailEnd/>
            </a:ln>
            <a:effectLst/>
          </p:spPr>
          <p:txBody>
            <a:bodyPr>
              <a:spAutoFit/>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pPr algn="ctr" eaLnBrk="1" hangingPunct="1">
                <a:spcBef>
                  <a:spcPct val="50000"/>
                </a:spcBef>
                <a:defRPr/>
              </a:pPr>
              <a:r>
                <a:rPr lang="en-US" dirty="0">
                  <a:solidFill>
                    <a:prstClr val="white"/>
                  </a:solidFill>
                  <a:latin typeface="Arial" panose="020B0604020202020204" pitchFamily="34" charset="0"/>
                  <a:cs typeface="Arial" panose="020B0604020202020204" pitchFamily="34" charset="0"/>
                </a:rPr>
                <a:t>Goals, </a:t>
              </a:r>
              <a:br>
                <a:rPr lang="en-US" dirty="0">
                  <a:solidFill>
                    <a:prstClr val="white"/>
                  </a:solidFill>
                  <a:latin typeface="Arial" panose="020B0604020202020204" pitchFamily="34" charset="0"/>
                  <a:cs typeface="Arial" panose="020B0604020202020204" pitchFamily="34" charset="0"/>
                </a:rPr>
              </a:br>
              <a:r>
                <a:rPr lang="en-US" dirty="0">
                  <a:solidFill>
                    <a:prstClr val="white"/>
                  </a:solidFill>
                  <a:latin typeface="Arial" panose="020B0604020202020204" pitchFamily="34" charset="0"/>
                  <a:cs typeface="Arial" panose="020B0604020202020204" pitchFamily="34" charset="0"/>
                </a:rPr>
                <a:t>Meaning or Purpose</a:t>
              </a:r>
            </a:p>
          </p:txBody>
        </p:sp>
        <p:sp>
          <p:nvSpPr>
            <p:cNvPr id="31" name="Freeform 30"/>
            <p:cNvSpPr>
              <a:spLocks/>
            </p:cNvSpPr>
            <p:nvPr/>
          </p:nvSpPr>
          <p:spPr bwMode="auto">
            <a:xfrm>
              <a:off x="4512" y="2064"/>
              <a:ext cx="369" cy="1352"/>
            </a:xfrm>
            <a:custGeom>
              <a:avLst/>
              <a:gdLst>
                <a:gd name="T0" fmla="*/ 47 w 1122"/>
                <a:gd name="T1" fmla="*/ 3 h 3374"/>
                <a:gd name="T2" fmla="*/ 41 w 1122"/>
                <a:gd name="T3" fmla="*/ 5 h 3374"/>
                <a:gd name="T4" fmla="*/ 35 w 1122"/>
                <a:gd name="T5" fmla="*/ 8 h 3374"/>
                <a:gd name="T6" fmla="*/ 30 w 1122"/>
                <a:gd name="T7" fmla="*/ 11 h 3374"/>
                <a:gd name="T8" fmla="*/ 25 w 1122"/>
                <a:gd name="T9" fmla="*/ 15 h 3374"/>
                <a:gd name="T10" fmla="*/ 16 w 1122"/>
                <a:gd name="T11" fmla="*/ 24 h 3374"/>
                <a:gd name="T12" fmla="*/ 9 w 1122"/>
                <a:gd name="T13" fmla="*/ 36 h 3374"/>
                <a:gd name="T14" fmla="*/ 4 w 1122"/>
                <a:gd name="T15" fmla="*/ 48 h 3374"/>
                <a:gd name="T16" fmla="*/ 2 w 1122"/>
                <a:gd name="T17" fmla="*/ 54 h 3374"/>
                <a:gd name="T18" fmla="*/ 1 w 1122"/>
                <a:gd name="T19" fmla="*/ 62 h 3374"/>
                <a:gd name="T20" fmla="*/ 0 w 1122"/>
                <a:gd name="T21" fmla="*/ 69 h 3374"/>
                <a:gd name="T22" fmla="*/ 0 w 1122"/>
                <a:gd name="T23" fmla="*/ 77 h 3374"/>
                <a:gd name="T24" fmla="*/ 0 w 1122"/>
                <a:gd name="T25" fmla="*/ 84 h 3374"/>
                <a:gd name="T26" fmla="*/ 2 w 1122"/>
                <a:gd name="T27" fmla="*/ 92 h 3374"/>
                <a:gd name="T28" fmla="*/ 249 w 1122"/>
                <a:gd name="T29" fmla="*/ 1301 h 3374"/>
                <a:gd name="T30" fmla="*/ 251 w 1122"/>
                <a:gd name="T31" fmla="*/ 1308 h 3374"/>
                <a:gd name="T32" fmla="*/ 255 w 1122"/>
                <a:gd name="T33" fmla="*/ 1317 h 3374"/>
                <a:gd name="T34" fmla="*/ 262 w 1122"/>
                <a:gd name="T35" fmla="*/ 1328 h 3374"/>
                <a:gd name="T36" fmla="*/ 271 w 1122"/>
                <a:gd name="T37" fmla="*/ 1338 h 3374"/>
                <a:gd name="T38" fmla="*/ 281 w 1122"/>
                <a:gd name="T39" fmla="*/ 1345 h 3374"/>
                <a:gd name="T40" fmla="*/ 289 w 1122"/>
                <a:gd name="T41" fmla="*/ 1348 h 3374"/>
                <a:gd name="T42" fmla="*/ 295 w 1122"/>
                <a:gd name="T43" fmla="*/ 1350 h 3374"/>
                <a:gd name="T44" fmla="*/ 301 w 1122"/>
                <a:gd name="T45" fmla="*/ 1352 h 3374"/>
                <a:gd name="T46" fmla="*/ 307 w 1122"/>
                <a:gd name="T47" fmla="*/ 1352 h 3374"/>
                <a:gd name="T48" fmla="*/ 313 w 1122"/>
                <a:gd name="T49" fmla="*/ 1352 h 3374"/>
                <a:gd name="T50" fmla="*/ 319 w 1122"/>
                <a:gd name="T51" fmla="*/ 1351 h 3374"/>
                <a:gd name="T52" fmla="*/ 324 w 1122"/>
                <a:gd name="T53" fmla="*/ 1350 h 3374"/>
                <a:gd name="T54" fmla="*/ 329 w 1122"/>
                <a:gd name="T55" fmla="*/ 1348 h 3374"/>
                <a:gd name="T56" fmla="*/ 335 w 1122"/>
                <a:gd name="T57" fmla="*/ 1345 h 3374"/>
                <a:gd name="T58" fmla="*/ 345 w 1122"/>
                <a:gd name="T59" fmla="*/ 1338 h 3374"/>
                <a:gd name="T60" fmla="*/ 354 w 1122"/>
                <a:gd name="T61" fmla="*/ 1328 h 3374"/>
                <a:gd name="T62" fmla="*/ 361 w 1122"/>
                <a:gd name="T63" fmla="*/ 1317 h 3374"/>
                <a:gd name="T64" fmla="*/ 365 w 1122"/>
                <a:gd name="T65" fmla="*/ 1304 h 3374"/>
                <a:gd name="T66" fmla="*/ 367 w 1122"/>
                <a:gd name="T67" fmla="*/ 1297 h 3374"/>
                <a:gd name="T68" fmla="*/ 368 w 1122"/>
                <a:gd name="T69" fmla="*/ 1290 h 3374"/>
                <a:gd name="T70" fmla="*/ 368 w 1122"/>
                <a:gd name="T71" fmla="*/ 1283 h 3374"/>
                <a:gd name="T72" fmla="*/ 369 w 1122"/>
                <a:gd name="T73" fmla="*/ 1276 h 3374"/>
                <a:gd name="T74" fmla="*/ 368 w 1122"/>
                <a:gd name="T75" fmla="*/ 1268 h 3374"/>
                <a:gd name="T76" fmla="*/ 367 w 1122"/>
                <a:gd name="T77" fmla="*/ 1261 h 3374"/>
                <a:gd name="T78" fmla="*/ 120 w 1122"/>
                <a:gd name="T79" fmla="*/ 53 h 3374"/>
                <a:gd name="T80" fmla="*/ 117 w 1122"/>
                <a:gd name="T81" fmla="*/ 46 h 3374"/>
                <a:gd name="T82" fmla="*/ 113 w 1122"/>
                <a:gd name="T83" fmla="*/ 35 h 3374"/>
                <a:gd name="T84" fmla="*/ 107 w 1122"/>
                <a:gd name="T85" fmla="*/ 24 h 3374"/>
                <a:gd name="T86" fmla="*/ 98 w 1122"/>
                <a:gd name="T87" fmla="*/ 15 h 3374"/>
                <a:gd name="T88" fmla="*/ 91 w 1122"/>
                <a:gd name="T89" fmla="*/ 9 h 3374"/>
                <a:gd name="T90" fmla="*/ 85 w 1122"/>
                <a:gd name="T91" fmla="*/ 6 h 3374"/>
                <a:gd name="T92" fmla="*/ 79 w 1122"/>
                <a:gd name="T93" fmla="*/ 3 h 3374"/>
                <a:gd name="T94" fmla="*/ 73 w 1122"/>
                <a:gd name="T95" fmla="*/ 1 h 3374"/>
                <a:gd name="T96" fmla="*/ 68 w 1122"/>
                <a:gd name="T97" fmla="*/ 0 h 3374"/>
                <a:gd name="T98" fmla="*/ 61 w 1122"/>
                <a:gd name="T99" fmla="*/ 0 h 3374"/>
                <a:gd name="T100" fmla="*/ 56 w 1122"/>
                <a:gd name="T101" fmla="*/ 0 h 3374"/>
                <a:gd name="T102" fmla="*/ 49 w 1122"/>
                <a:gd name="T103" fmla="*/ 1 h 33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22"/>
                <a:gd name="T157" fmla="*/ 0 h 3374"/>
                <a:gd name="T158" fmla="*/ 1122 w 1122"/>
                <a:gd name="T159" fmla="*/ 3374 h 33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22" h="3374">
                  <a:moveTo>
                    <a:pt x="142" y="8"/>
                  </a:moveTo>
                  <a:lnTo>
                    <a:pt x="142" y="8"/>
                  </a:lnTo>
                  <a:lnTo>
                    <a:pt x="133" y="9"/>
                  </a:lnTo>
                  <a:lnTo>
                    <a:pt x="124" y="12"/>
                  </a:lnTo>
                  <a:lnTo>
                    <a:pt x="114" y="15"/>
                  </a:lnTo>
                  <a:lnTo>
                    <a:pt x="107" y="20"/>
                  </a:lnTo>
                  <a:lnTo>
                    <a:pt x="97" y="23"/>
                  </a:lnTo>
                  <a:lnTo>
                    <a:pt x="90" y="27"/>
                  </a:lnTo>
                  <a:lnTo>
                    <a:pt x="82" y="32"/>
                  </a:lnTo>
                  <a:lnTo>
                    <a:pt x="76" y="38"/>
                  </a:lnTo>
                  <a:lnTo>
                    <a:pt x="60" y="47"/>
                  </a:lnTo>
                  <a:lnTo>
                    <a:pt x="48" y="61"/>
                  </a:lnTo>
                  <a:lnTo>
                    <a:pt x="37" y="75"/>
                  </a:lnTo>
                  <a:lnTo>
                    <a:pt x="28" y="90"/>
                  </a:lnTo>
                  <a:lnTo>
                    <a:pt x="18" y="104"/>
                  </a:lnTo>
                  <a:lnTo>
                    <a:pt x="12" y="121"/>
                  </a:lnTo>
                  <a:lnTo>
                    <a:pt x="7" y="128"/>
                  </a:lnTo>
                  <a:lnTo>
                    <a:pt x="6" y="136"/>
                  </a:lnTo>
                  <a:lnTo>
                    <a:pt x="3" y="145"/>
                  </a:lnTo>
                  <a:lnTo>
                    <a:pt x="3" y="154"/>
                  </a:lnTo>
                  <a:lnTo>
                    <a:pt x="1" y="163"/>
                  </a:lnTo>
                  <a:lnTo>
                    <a:pt x="0" y="172"/>
                  </a:lnTo>
                  <a:lnTo>
                    <a:pt x="0" y="182"/>
                  </a:lnTo>
                  <a:lnTo>
                    <a:pt x="0" y="191"/>
                  </a:lnTo>
                  <a:lnTo>
                    <a:pt x="0" y="200"/>
                  </a:lnTo>
                  <a:lnTo>
                    <a:pt x="1" y="209"/>
                  </a:lnTo>
                  <a:lnTo>
                    <a:pt x="3" y="218"/>
                  </a:lnTo>
                  <a:lnTo>
                    <a:pt x="6" y="229"/>
                  </a:lnTo>
                  <a:lnTo>
                    <a:pt x="754" y="3239"/>
                  </a:lnTo>
                  <a:lnTo>
                    <a:pt x="756" y="3246"/>
                  </a:lnTo>
                  <a:lnTo>
                    <a:pt x="759" y="3255"/>
                  </a:lnTo>
                  <a:lnTo>
                    <a:pt x="762" y="3263"/>
                  </a:lnTo>
                  <a:lnTo>
                    <a:pt x="767" y="3272"/>
                  </a:lnTo>
                  <a:lnTo>
                    <a:pt x="775" y="3287"/>
                  </a:lnTo>
                  <a:lnTo>
                    <a:pt x="785" y="3303"/>
                  </a:lnTo>
                  <a:lnTo>
                    <a:pt x="796" y="3315"/>
                  </a:lnTo>
                  <a:lnTo>
                    <a:pt x="810" y="3329"/>
                  </a:lnTo>
                  <a:lnTo>
                    <a:pt x="824" y="3339"/>
                  </a:lnTo>
                  <a:lnTo>
                    <a:pt x="840" y="3350"/>
                  </a:lnTo>
                  <a:lnTo>
                    <a:pt x="854" y="3356"/>
                  </a:lnTo>
                  <a:lnTo>
                    <a:pt x="871" y="3364"/>
                  </a:lnTo>
                  <a:lnTo>
                    <a:pt x="878" y="3365"/>
                  </a:lnTo>
                  <a:lnTo>
                    <a:pt x="888" y="3368"/>
                  </a:lnTo>
                  <a:lnTo>
                    <a:pt x="897" y="3370"/>
                  </a:lnTo>
                  <a:lnTo>
                    <a:pt x="906" y="3373"/>
                  </a:lnTo>
                  <a:lnTo>
                    <a:pt x="914" y="3373"/>
                  </a:lnTo>
                  <a:lnTo>
                    <a:pt x="923" y="3373"/>
                  </a:lnTo>
                  <a:lnTo>
                    <a:pt x="933" y="3373"/>
                  </a:lnTo>
                  <a:lnTo>
                    <a:pt x="942" y="3374"/>
                  </a:lnTo>
                  <a:lnTo>
                    <a:pt x="951" y="3373"/>
                  </a:lnTo>
                  <a:lnTo>
                    <a:pt x="961" y="3373"/>
                  </a:lnTo>
                  <a:lnTo>
                    <a:pt x="970" y="3371"/>
                  </a:lnTo>
                  <a:lnTo>
                    <a:pt x="979" y="3370"/>
                  </a:lnTo>
                  <a:lnTo>
                    <a:pt x="984" y="3370"/>
                  </a:lnTo>
                  <a:lnTo>
                    <a:pt x="992" y="3367"/>
                  </a:lnTo>
                  <a:lnTo>
                    <a:pt x="1001" y="3364"/>
                  </a:lnTo>
                  <a:lnTo>
                    <a:pt x="1009" y="3359"/>
                  </a:lnTo>
                  <a:lnTo>
                    <a:pt x="1018" y="3356"/>
                  </a:lnTo>
                  <a:lnTo>
                    <a:pt x="1033" y="3347"/>
                  </a:lnTo>
                  <a:lnTo>
                    <a:pt x="1049" y="3338"/>
                  </a:lnTo>
                  <a:lnTo>
                    <a:pt x="1061" y="3326"/>
                  </a:lnTo>
                  <a:lnTo>
                    <a:pt x="1075" y="3313"/>
                  </a:lnTo>
                  <a:lnTo>
                    <a:pt x="1086" y="3300"/>
                  </a:lnTo>
                  <a:lnTo>
                    <a:pt x="1097" y="3286"/>
                  </a:lnTo>
                  <a:lnTo>
                    <a:pt x="1103" y="3269"/>
                  </a:lnTo>
                  <a:lnTo>
                    <a:pt x="1111" y="3254"/>
                  </a:lnTo>
                  <a:lnTo>
                    <a:pt x="1113" y="3245"/>
                  </a:lnTo>
                  <a:lnTo>
                    <a:pt x="1116" y="3237"/>
                  </a:lnTo>
                  <a:lnTo>
                    <a:pt x="1117" y="3228"/>
                  </a:lnTo>
                  <a:lnTo>
                    <a:pt x="1120" y="3220"/>
                  </a:lnTo>
                  <a:lnTo>
                    <a:pt x="1120" y="3211"/>
                  </a:lnTo>
                  <a:lnTo>
                    <a:pt x="1120" y="3202"/>
                  </a:lnTo>
                  <a:lnTo>
                    <a:pt x="1120" y="3193"/>
                  </a:lnTo>
                  <a:lnTo>
                    <a:pt x="1122" y="3184"/>
                  </a:lnTo>
                  <a:lnTo>
                    <a:pt x="1120" y="3174"/>
                  </a:lnTo>
                  <a:lnTo>
                    <a:pt x="1120" y="3165"/>
                  </a:lnTo>
                  <a:lnTo>
                    <a:pt x="1119" y="3156"/>
                  </a:lnTo>
                  <a:lnTo>
                    <a:pt x="1117" y="3148"/>
                  </a:lnTo>
                  <a:lnTo>
                    <a:pt x="367" y="142"/>
                  </a:lnTo>
                  <a:lnTo>
                    <a:pt x="364" y="133"/>
                  </a:lnTo>
                  <a:lnTo>
                    <a:pt x="361" y="124"/>
                  </a:lnTo>
                  <a:lnTo>
                    <a:pt x="356" y="114"/>
                  </a:lnTo>
                  <a:lnTo>
                    <a:pt x="353" y="105"/>
                  </a:lnTo>
                  <a:lnTo>
                    <a:pt x="344" y="88"/>
                  </a:lnTo>
                  <a:lnTo>
                    <a:pt x="336" y="75"/>
                  </a:lnTo>
                  <a:lnTo>
                    <a:pt x="324" y="59"/>
                  </a:lnTo>
                  <a:lnTo>
                    <a:pt x="313" y="47"/>
                  </a:lnTo>
                  <a:lnTo>
                    <a:pt x="299" y="37"/>
                  </a:lnTo>
                  <a:lnTo>
                    <a:pt x="285" y="27"/>
                  </a:lnTo>
                  <a:lnTo>
                    <a:pt x="276" y="23"/>
                  </a:lnTo>
                  <a:lnTo>
                    <a:pt x="268" y="18"/>
                  </a:lnTo>
                  <a:lnTo>
                    <a:pt x="258" y="14"/>
                  </a:lnTo>
                  <a:lnTo>
                    <a:pt x="251" y="11"/>
                  </a:lnTo>
                  <a:lnTo>
                    <a:pt x="241" y="8"/>
                  </a:lnTo>
                  <a:lnTo>
                    <a:pt x="232" y="6"/>
                  </a:lnTo>
                  <a:lnTo>
                    <a:pt x="223" y="3"/>
                  </a:lnTo>
                  <a:lnTo>
                    <a:pt x="215" y="3"/>
                  </a:lnTo>
                  <a:lnTo>
                    <a:pt x="206" y="0"/>
                  </a:lnTo>
                  <a:lnTo>
                    <a:pt x="196" y="0"/>
                  </a:lnTo>
                  <a:lnTo>
                    <a:pt x="187" y="0"/>
                  </a:lnTo>
                  <a:lnTo>
                    <a:pt x="178" y="0"/>
                  </a:lnTo>
                  <a:lnTo>
                    <a:pt x="169" y="0"/>
                  </a:lnTo>
                  <a:lnTo>
                    <a:pt x="159" y="1"/>
                  </a:lnTo>
                  <a:lnTo>
                    <a:pt x="150" y="3"/>
                  </a:lnTo>
                  <a:lnTo>
                    <a:pt x="142" y="8"/>
                  </a:lnTo>
                  <a:close/>
                </a:path>
              </a:pathLst>
            </a:custGeom>
            <a:solidFill>
              <a:srgbClr val="B08000"/>
            </a:solidFill>
            <a:ln w="66675">
              <a:solidFill>
                <a:srgbClr val="000000"/>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endParaRPr lang="en-US">
                <a:solidFill>
                  <a:prstClr val="white"/>
                </a:solidFill>
              </a:endParaRPr>
            </a:p>
          </p:txBody>
        </p:sp>
        <p:sp>
          <p:nvSpPr>
            <p:cNvPr id="32" name="Freeform 31"/>
            <p:cNvSpPr>
              <a:spLocks/>
            </p:cNvSpPr>
            <p:nvPr/>
          </p:nvSpPr>
          <p:spPr bwMode="auto">
            <a:xfrm>
              <a:off x="3504" y="2064"/>
              <a:ext cx="384" cy="1344"/>
            </a:xfrm>
            <a:custGeom>
              <a:avLst/>
              <a:gdLst>
                <a:gd name="T0" fmla="*/ 338 w 1120"/>
                <a:gd name="T1" fmla="*/ 3 h 3374"/>
                <a:gd name="T2" fmla="*/ 349 w 1120"/>
                <a:gd name="T3" fmla="*/ 8 h 3374"/>
                <a:gd name="T4" fmla="*/ 360 w 1120"/>
                <a:gd name="T5" fmla="*/ 15 h 3374"/>
                <a:gd name="T6" fmla="*/ 368 w 1120"/>
                <a:gd name="T7" fmla="*/ 24 h 3374"/>
                <a:gd name="T8" fmla="*/ 375 w 1120"/>
                <a:gd name="T9" fmla="*/ 36 h 3374"/>
                <a:gd name="T10" fmla="*/ 380 w 1120"/>
                <a:gd name="T11" fmla="*/ 48 h 3374"/>
                <a:gd name="T12" fmla="*/ 382 w 1120"/>
                <a:gd name="T13" fmla="*/ 54 h 3374"/>
                <a:gd name="T14" fmla="*/ 384 w 1120"/>
                <a:gd name="T15" fmla="*/ 61 h 3374"/>
                <a:gd name="T16" fmla="*/ 384 w 1120"/>
                <a:gd name="T17" fmla="*/ 69 h 3374"/>
                <a:gd name="T18" fmla="*/ 384 w 1120"/>
                <a:gd name="T19" fmla="*/ 76 h 3374"/>
                <a:gd name="T20" fmla="*/ 384 w 1120"/>
                <a:gd name="T21" fmla="*/ 83 h 3374"/>
                <a:gd name="T22" fmla="*/ 382 w 1120"/>
                <a:gd name="T23" fmla="*/ 91 h 3374"/>
                <a:gd name="T24" fmla="*/ 126 w 1120"/>
                <a:gd name="T25" fmla="*/ 1293 h 3374"/>
                <a:gd name="T26" fmla="*/ 123 w 1120"/>
                <a:gd name="T27" fmla="*/ 1300 h 3374"/>
                <a:gd name="T28" fmla="*/ 119 w 1120"/>
                <a:gd name="T29" fmla="*/ 1309 h 3374"/>
                <a:gd name="T30" fmla="*/ 111 w 1120"/>
                <a:gd name="T31" fmla="*/ 1320 h 3374"/>
                <a:gd name="T32" fmla="*/ 103 w 1120"/>
                <a:gd name="T33" fmla="*/ 1330 h 3374"/>
                <a:gd name="T34" fmla="*/ 92 w 1120"/>
                <a:gd name="T35" fmla="*/ 1337 h 3374"/>
                <a:gd name="T36" fmla="*/ 83 w 1120"/>
                <a:gd name="T37" fmla="*/ 1340 h 3374"/>
                <a:gd name="T38" fmla="*/ 77 w 1120"/>
                <a:gd name="T39" fmla="*/ 1342 h 3374"/>
                <a:gd name="T40" fmla="*/ 72 w 1120"/>
                <a:gd name="T41" fmla="*/ 1344 h 3374"/>
                <a:gd name="T42" fmla="*/ 65 w 1120"/>
                <a:gd name="T43" fmla="*/ 1344 h 3374"/>
                <a:gd name="T44" fmla="*/ 59 w 1120"/>
                <a:gd name="T45" fmla="*/ 1344 h 3374"/>
                <a:gd name="T46" fmla="*/ 52 w 1120"/>
                <a:gd name="T47" fmla="*/ 1343 h 3374"/>
                <a:gd name="T48" fmla="*/ 48 w 1120"/>
                <a:gd name="T49" fmla="*/ 1342 h 3374"/>
                <a:gd name="T50" fmla="*/ 42 w 1120"/>
                <a:gd name="T51" fmla="*/ 1340 h 3374"/>
                <a:gd name="T52" fmla="*/ 36 w 1120"/>
                <a:gd name="T53" fmla="*/ 1337 h 3374"/>
                <a:gd name="T54" fmla="*/ 25 w 1120"/>
                <a:gd name="T55" fmla="*/ 1330 h 3374"/>
                <a:gd name="T56" fmla="*/ 16 w 1120"/>
                <a:gd name="T57" fmla="*/ 1320 h 3374"/>
                <a:gd name="T58" fmla="*/ 9 w 1120"/>
                <a:gd name="T59" fmla="*/ 1309 h 3374"/>
                <a:gd name="T60" fmla="*/ 4 w 1120"/>
                <a:gd name="T61" fmla="*/ 1296 h 3374"/>
                <a:gd name="T62" fmla="*/ 2 w 1120"/>
                <a:gd name="T63" fmla="*/ 1289 h 3374"/>
                <a:gd name="T64" fmla="*/ 1 w 1120"/>
                <a:gd name="T65" fmla="*/ 1283 h 3374"/>
                <a:gd name="T66" fmla="*/ 0 w 1120"/>
                <a:gd name="T67" fmla="*/ 1275 h 3374"/>
                <a:gd name="T68" fmla="*/ 0 w 1120"/>
                <a:gd name="T69" fmla="*/ 1268 h 3374"/>
                <a:gd name="T70" fmla="*/ 1 w 1120"/>
                <a:gd name="T71" fmla="*/ 1261 h 3374"/>
                <a:gd name="T72" fmla="*/ 2 w 1120"/>
                <a:gd name="T73" fmla="*/ 1254 h 3374"/>
                <a:gd name="T74" fmla="*/ 260 w 1120"/>
                <a:gd name="T75" fmla="*/ 53 h 3374"/>
                <a:gd name="T76" fmla="*/ 262 w 1120"/>
                <a:gd name="T77" fmla="*/ 45 h 3374"/>
                <a:gd name="T78" fmla="*/ 267 w 1120"/>
                <a:gd name="T79" fmla="*/ 35 h 3374"/>
                <a:gd name="T80" fmla="*/ 274 w 1120"/>
                <a:gd name="T81" fmla="*/ 24 h 3374"/>
                <a:gd name="T82" fmla="*/ 283 w 1120"/>
                <a:gd name="T83" fmla="*/ 15 h 3374"/>
                <a:gd name="T84" fmla="*/ 293 w 1120"/>
                <a:gd name="T85" fmla="*/ 7 h 3374"/>
                <a:gd name="T86" fmla="*/ 302 w 1120"/>
                <a:gd name="T87" fmla="*/ 3 h 3374"/>
                <a:gd name="T88" fmla="*/ 308 w 1120"/>
                <a:gd name="T89" fmla="*/ 1 h 3374"/>
                <a:gd name="T90" fmla="*/ 314 w 1120"/>
                <a:gd name="T91" fmla="*/ 0 h 3374"/>
                <a:gd name="T92" fmla="*/ 320 w 1120"/>
                <a:gd name="T93" fmla="*/ 0 h 3374"/>
                <a:gd name="T94" fmla="*/ 327 w 1120"/>
                <a:gd name="T95" fmla="*/ 0 h 3374"/>
                <a:gd name="T96" fmla="*/ 333 w 1120"/>
                <a:gd name="T97" fmla="*/ 1 h 33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0"/>
                <a:gd name="T148" fmla="*/ 0 h 3374"/>
                <a:gd name="T149" fmla="*/ 1120 w 1120"/>
                <a:gd name="T150" fmla="*/ 3374 h 33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0" h="3374">
                  <a:moveTo>
                    <a:pt x="982" y="8"/>
                  </a:moveTo>
                  <a:lnTo>
                    <a:pt x="987" y="8"/>
                  </a:lnTo>
                  <a:lnTo>
                    <a:pt x="1002" y="12"/>
                  </a:lnTo>
                  <a:lnTo>
                    <a:pt x="1019" y="20"/>
                  </a:lnTo>
                  <a:lnTo>
                    <a:pt x="1033" y="27"/>
                  </a:lnTo>
                  <a:lnTo>
                    <a:pt x="1049" y="38"/>
                  </a:lnTo>
                  <a:lnTo>
                    <a:pt x="1061" y="47"/>
                  </a:lnTo>
                  <a:lnTo>
                    <a:pt x="1074" y="61"/>
                  </a:lnTo>
                  <a:lnTo>
                    <a:pt x="1084" y="75"/>
                  </a:lnTo>
                  <a:lnTo>
                    <a:pt x="1095" y="90"/>
                  </a:lnTo>
                  <a:lnTo>
                    <a:pt x="1102" y="104"/>
                  </a:lnTo>
                  <a:lnTo>
                    <a:pt x="1109" y="121"/>
                  </a:lnTo>
                  <a:lnTo>
                    <a:pt x="1111" y="128"/>
                  </a:lnTo>
                  <a:lnTo>
                    <a:pt x="1114" y="136"/>
                  </a:lnTo>
                  <a:lnTo>
                    <a:pt x="1115" y="145"/>
                  </a:lnTo>
                  <a:lnTo>
                    <a:pt x="1119" y="154"/>
                  </a:lnTo>
                  <a:lnTo>
                    <a:pt x="1119" y="163"/>
                  </a:lnTo>
                  <a:lnTo>
                    <a:pt x="1119" y="172"/>
                  </a:lnTo>
                  <a:lnTo>
                    <a:pt x="1119" y="182"/>
                  </a:lnTo>
                  <a:lnTo>
                    <a:pt x="1120" y="191"/>
                  </a:lnTo>
                  <a:lnTo>
                    <a:pt x="1119" y="200"/>
                  </a:lnTo>
                  <a:lnTo>
                    <a:pt x="1119" y="209"/>
                  </a:lnTo>
                  <a:lnTo>
                    <a:pt x="1117" y="218"/>
                  </a:lnTo>
                  <a:lnTo>
                    <a:pt x="1115" y="229"/>
                  </a:lnTo>
                  <a:lnTo>
                    <a:pt x="370" y="3239"/>
                  </a:lnTo>
                  <a:lnTo>
                    <a:pt x="367" y="3246"/>
                  </a:lnTo>
                  <a:lnTo>
                    <a:pt x="364" y="3255"/>
                  </a:lnTo>
                  <a:lnTo>
                    <a:pt x="359" y="3263"/>
                  </a:lnTo>
                  <a:lnTo>
                    <a:pt x="356" y="3272"/>
                  </a:lnTo>
                  <a:lnTo>
                    <a:pt x="347" y="3287"/>
                  </a:lnTo>
                  <a:lnTo>
                    <a:pt x="337" y="3303"/>
                  </a:lnTo>
                  <a:lnTo>
                    <a:pt x="325" y="3315"/>
                  </a:lnTo>
                  <a:lnTo>
                    <a:pt x="313" y="3329"/>
                  </a:lnTo>
                  <a:lnTo>
                    <a:pt x="299" y="3339"/>
                  </a:lnTo>
                  <a:lnTo>
                    <a:pt x="285" y="3350"/>
                  </a:lnTo>
                  <a:lnTo>
                    <a:pt x="268" y="3356"/>
                  </a:lnTo>
                  <a:lnTo>
                    <a:pt x="252" y="3364"/>
                  </a:lnTo>
                  <a:lnTo>
                    <a:pt x="243" y="3365"/>
                  </a:lnTo>
                  <a:lnTo>
                    <a:pt x="235" y="3368"/>
                  </a:lnTo>
                  <a:lnTo>
                    <a:pt x="226" y="3370"/>
                  </a:lnTo>
                  <a:lnTo>
                    <a:pt x="218" y="3373"/>
                  </a:lnTo>
                  <a:lnTo>
                    <a:pt x="209" y="3373"/>
                  </a:lnTo>
                  <a:lnTo>
                    <a:pt x="199" y="3373"/>
                  </a:lnTo>
                  <a:lnTo>
                    <a:pt x="190" y="3373"/>
                  </a:lnTo>
                  <a:lnTo>
                    <a:pt x="181" y="3374"/>
                  </a:lnTo>
                  <a:lnTo>
                    <a:pt x="172" y="3373"/>
                  </a:lnTo>
                  <a:lnTo>
                    <a:pt x="162" y="3373"/>
                  </a:lnTo>
                  <a:lnTo>
                    <a:pt x="153" y="3371"/>
                  </a:lnTo>
                  <a:lnTo>
                    <a:pt x="145" y="3370"/>
                  </a:lnTo>
                  <a:lnTo>
                    <a:pt x="141" y="3370"/>
                  </a:lnTo>
                  <a:lnTo>
                    <a:pt x="131" y="3367"/>
                  </a:lnTo>
                  <a:lnTo>
                    <a:pt x="122" y="3364"/>
                  </a:lnTo>
                  <a:lnTo>
                    <a:pt x="113" y="3359"/>
                  </a:lnTo>
                  <a:lnTo>
                    <a:pt x="105" y="3356"/>
                  </a:lnTo>
                  <a:lnTo>
                    <a:pt x="88" y="3347"/>
                  </a:lnTo>
                  <a:lnTo>
                    <a:pt x="74" y="3338"/>
                  </a:lnTo>
                  <a:lnTo>
                    <a:pt x="60" y="3326"/>
                  </a:lnTo>
                  <a:lnTo>
                    <a:pt x="48" y="3313"/>
                  </a:lnTo>
                  <a:lnTo>
                    <a:pt x="37" y="3300"/>
                  </a:lnTo>
                  <a:lnTo>
                    <a:pt x="27" y="3286"/>
                  </a:lnTo>
                  <a:lnTo>
                    <a:pt x="18" y="3269"/>
                  </a:lnTo>
                  <a:lnTo>
                    <a:pt x="12" y="3254"/>
                  </a:lnTo>
                  <a:lnTo>
                    <a:pt x="7" y="3245"/>
                  </a:lnTo>
                  <a:lnTo>
                    <a:pt x="6" y="3237"/>
                  </a:lnTo>
                  <a:lnTo>
                    <a:pt x="3" y="3228"/>
                  </a:lnTo>
                  <a:lnTo>
                    <a:pt x="3" y="3220"/>
                  </a:lnTo>
                  <a:lnTo>
                    <a:pt x="1" y="3211"/>
                  </a:lnTo>
                  <a:lnTo>
                    <a:pt x="0" y="3202"/>
                  </a:lnTo>
                  <a:lnTo>
                    <a:pt x="0" y="3193"/>
                  </a:lnTo>
                  <a:lnTo>
                    <a:pt x="1" y="3184"/>
                  </a:lnTo>
                  <a:lnTo>
                    <a:pt x="1" y="3174"/>
                  </a:lnTo>
                  <a:lnTo>
                    <a:pt x="3" y="3165"/>
                  </a:lnTo>
                  <a:lnTo>
                    <a:pt x="4" y="3156"/>
                  </a:lnTo>
                  <a:lnTo>
                    <a:pt x="7" y="3148"/>
                  </a:lnTo>
                  <a:lnTo>
                    <a:pt x="757" y="142"/>
                  </a:lnTo>
                  <a:lnTo>
                    <a:pt x="759" y="133"/>
                  </a:lnTo>
                  <a:lnTo>
                    <a:pt x="762" y="124"/>
                  </a:lnTo>
                  <a:lnTo>
                    <a:pt x="765" y="114"/>
                  </a:lnTo>
                  <a:lnTo>
                    <a:pt x="770" y="105"/>
                  </a:lnTo>
                  <a:lnTo>
                    <a:pt x="778" y="88"/>
                  </a:lnTo>
                  <a:lnTo>
                    <a:pt x="788" y="75"/>
                  </a:lnTo>
                  <a:lnTo>
                    <a:pt x="798" y="59"/>
                  </a:lnTo>
                  <a:lnTo>
                    <a:pt x="812" y="47"/>
                  </a:lnTo>
                  <a:lnTo>
                    <a:pt x="826" y="37"/>
                  </a:lnTo>
                  <a:lnTo>
                    <a:pt x="841" y="27"/>
                  </a:lnTo>
                  <a:lnTo>
                    <a:pt x="855" y="18"/>
                  </a:lnTo>
                  <a:lnTo>
                    <a:pt x="872" y="11"/>
                  </a:lnTo>
                  <a:lnTo>
                    <a:pt x="880" y="8"/>
                  </a:lnTo>
                  <a:lnTo>
                    <a:pt x="888" y="6"/>
                  </a:lnTo>
                  <a:lnTo>
                    <a:pt x="897" y="3"/>
                  </a:lnTo>
                  <a:lnTo>
                    <a:pt x="906" y="3"/>
                  </a:lnTo>
                  <a:lnTo>
                    <a:pt x="916" y="0"/>
                  </a:lnTo>
                  <a:lnTo>
                    <a:pt x="925" y="0"/>
                  </a:lnTo>
                  <a:lnTo>
                    <a:pt x="934" y="0"/>
                  </a:lnTo>
                  <a:lnTo>
                    <a:pt x="943" y="0"/>
                  </a:lnTo>
                  <a:lnTo>
                    <a:pt x="953" y="0"/>
                  </a:lnTo>
                  <a:lnTo>
                    <a:pt x="962" y="1"/>
                  </a:lnTo>
                  <a:lnTo>
                    <a:pt x="971" y="3"/>
                  </a:lnTo>
                  <a:lnTo>
                    <a:pt x="982" y="8"/>
                  </a:lnTo>
                  <a:close/>
                </a:path>
              </a:pathLst>
            </a:custGeom>
            <a:solidFill>
              <a:srgbClr val="B08000"/>
            </a:solidFill>
            <a:ln w="66675">
              <a:solidFill>
                <a:srgbClr val="000000"/>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endParaRPr lang="en-US">
                <a:solidFill>
                  <a:prstClr val="white"/>
                </a:solidFill>
              </a:endParaRPr>
            </a:p>
          </p:txBody>
        </p:sp>
        <p:sp>
          <p:nvSpPr>
            <p:cNvPr id="33" name="Freeform 32"/>
            <p:cNvSpPr>
              <a:spLocks/>
            </p:cNvSpPr>
            <p:nvPr/>
          </p:nvSpPr>
          <p:spPr bwMode="auto">
            <a:xfrm>
              <a:off x="4128" y="2112"/>
              <a:ext cx="144" cy="1392"/>
            </a:xfrm>
            <a:custGeom>
              <a:avLst/>
              <a:gdLst>
                <a:gd name="T0" fmla="*/ 74 w 375"/>
                <a:gd name="T1" fmla="*/ 0 h 3461"/>
                <a:gd name="T2" fmla="*/ 81 w 375"/>
                <a:gd name="T3" fmla="*/ 0 h 3461"/>
                <a:gd name="T4" fmla="*/ 88 w 375"/>
                <a:gd name="T5" fmla="*/ 1 h 3461"/>
                <a:gd name="T6" fmla="*/ 94 w 375"/>
                <a:gd name="T7" fmla="*/ 2 h 3461"/>
                <a:gd name="T8" fmla="*/ 101 w 375"/>
                <a:gd name="T9" fmla="*/ 5 h 3461"/>
                <a:gd name="T10" fmla="*/ 113 w 375"/>
                <a:gd name="T11" fmla="*/ 12 h 3461"/>
                <a:gd name="T12" fmla="*/ 123 w 375"/>
                <a:gd name="T13" fmla="*/ 21 h 3461"/>
                <a:gd name="T14" fmla="*/ 132 w 375"/>
                <a:gd name="T15" fmla="*/ 32 h 3461"/>
                <a:gd name="T16" fmla="*/ 138 w 375"/>
                <a:gd name="T17" fmla="*/ 44 h 3461"/>
                <a:gd name="T18" fmla="*/ 140 w 375"/>
                <a:gd name="T19" fmla="*/ 50 h 3461"/>
                <a:gd name="T20" fmla="*/ 142 w 375"/>
                <a:gd name="T21" fmla="*/ 58 h 3461"/>
                <a:gd name="T22" fmla="*/ 144 w 375"/>
                <a:gd name="T23" fmla="*/ 65 h 3461"/>
                <a:gd name="T24" fmla="*/ 144 w 375"/>
                <a:gd name="T25" fmla="*/ 72 h 3461"/>
                <a:gd name="T26" fmla="*/ 144 w 375"/>
                <a:gd name="T27" fmla="*/ 1323 h 3461"/>
                <a:gd name="T28" fmla="*/ 143 w 375"/>
                <a:gd name="T29" fmla="*/ 1330 h 3461"/>
                <a:gd name="T30" fmla="*/ 141 w 375"/>
                <a:gd name="T31" fmla="*/ 1337 h 3461"/>
                <a:gd name="T32" fmla="*/ 139 w 375"/>
                <a:gd name="T33" fmla="*/ 1344 h 3461"/>
                <a:gd name="T34" fmla="*/ 135 w 375"/>
                <a:gd name="T35" fmla="*/ 1353 h 3461"/>
                <a:gd name="T36" fmla="*/ 127 w 375"/>
                <a:gd name="T37" fmla="*/ 1365 h 3461"/>
                <a:gd name="T38" fmla="*/ 118 w 375"/>
                <a:gd name="T39" fmla="*/ 1375 h 3461"/>
                <a:gd name="T40" fmla="*/ 107 w 375"/>
                <a:gd name="T41" fmla="*/ 1382 h 3461"/>
                <a:gd name="T42" fmla="*/ 97 w 375"/>
                <a:gd name="T43" fmla="*/ 1386 h 3461"/>
                <a:gd name="T44" fmla="*/ 91 w 375"/>
                <a:gd name="T45" fmla="*/ 1389 h 3461"/>
                <a:gd name="T46" fmla="*/ 84 w 375"/>
                <a:gd name="T47" fmla="*/ 1391 h 3461"/>
                <a:gd name="T48" fmla="*/ 77 w 375"/>
                <a:gd name="T49" fmla="*/ 1392 h 3461"/>
                <a:gd name="T50" fmla="*/ 72 w 375"/>
                <a:gd name="T51" fmla="*/ 1392 h 3461"/>
                <a:gd name="T52" fmla="*/ 65 w 375"/>
                <a:gd name="T53" fmla="*/ 1392 h 3461"/>
                <a:gd name="T54" fmla="*/ 58 w 375"/>
                <a:gd name="T55" fmla="*/ 1390 h 3461"/>
                <a:gd name="T56" fmla="*/ 51 w 375"/>
                <a:gd name="T57" fmla="*/ 1388 h 3461"/>
                <a:gd name="T58" fmla="*/ 44 w 375"/>
                <a:gd name="T59" fmla="*/ 1386 h 3461"/>
                <a:gd name="T60" fmla="*/ 31 w 375"/>
                <a:gd name="T61" fmla="*/ 1379 h 3461"/>
                <a:gd name="T62" fmla="*/ 22 w 375"/>
                <a:gd name="T63" fmla="*/ 1371 h 3461"/>
                <a:gd name="T64" fmla="*/ 13 w 375"/>
                <a:gd name="T65" fmla="*/ 1359 h 3461"/>
                <a:gd name="T66" fmla="*/ 5 w 375"/>
                <a:gd name="T67" fmla="*/ 1347 h 3461"/>
                <a:gd name="T68" fmla="*/ 3 w 375"/>
                <a:gd name="T69" fmla="*/ 1341 h 3461"/>
                <a:gd name="T70" fmla="*/ 1 w 375"/>
                <a:gd name="T71" fmla="*/ 1334 h 3461"/>
                <a:gd name="T72" fmla="*/ 0 w 375"/>
                <a:gd name="T73" fmla="*/ 1326 h 3461"/>
                <a:gd name="T74" fmla="*/ 0 w 375"/>
                <a:gd name="T75" fmla="*/ 1320 h 3461"/>
                <a:gd name="T76" fmla="*/ 0 w 375"/>
                <a:gd name="T77" fmla="*/ 69 h 3461"/>
                <a:gd name="T78" fmla="*/ 0 w 375"/>
                <a:gd name="T79" fmla="*/ 61 h 3461"/>
                <a:gd name="T80" fmla="*/ 1 w 375"/>
                <a:gd name="T81" fmla="*/ 54 h 3461"/>
                <a:gd name="T82" fmla="*/ 4 w 375"/>
                <a:gd name="T83" fmla="*/ 47 h 3461"/>
                <a:gd name="T84" fmla="*/ 8 w 375"/>
                <a:gd name="T85" fmla="*/ 37 h 3461"/>
                <a:gd name="T86" fmla="*/ 16 w 375"/>
                <a:gd name="T87" fmla="*/ 26 h 3461"/>
                <a:gd name="T88" fmla="*/ 26 w 375"/>
                <a:gd name="T89" fmla="*/ 16 h 3461"/>
                <a:gd name="T90" fmla="*/ 38 w 375"/>
                <a:gd name="T91" fmla="*/ 8 h 3461"/>
                <a:gd name="T92" fmla="*/ 47 w 375"/>
                <a:gd name="T93" fmla="*/ 4 h 3461"/>
                <a:gd name="T94" fmla="*/ 54 w 375"/>
                <a:gd name="T95" fmla="*/ 1 h 3461"/>
                <a:gd name="T96" fmla="*/ 61 w 375"/>
                <a:gd name="T97" fmla="*/ 0 h 3461"/>
                <a:gd name="T98" fmla="*/ 69 w 375"/>
                <a:gd name="T99" fmla="*/ 0 h 34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5"/>
                <a:gd name="T151" fmla="*/ 0 h 3461"/>
                <a:gd name="T152" fmla="*/ 375 w 375"/>
                <a:gd name="T153" fmla="*/ 3461 h 34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5" h="3461">
                  <a:moveTo>
                    <a:pt x="188" y="0"/>
                  </a:moveTo>
                  <a:lnTo>
                    <a:pt x="193" y="0"/>
                  </a:lnTo>
                  <a:lnTo>
                    <a:pt x="200" y="0"/>
                  </a:lnTo>
                  <a:lnTo>
                    <a:pt x="210" y="0"/>
                  </a:lnTo>
                  <a:lnTo>
                    <a:pt x="219" y="0"/>
                  </a:lnTo>
                  <a:lnTo>
                    <a:pt x="228" y="3"/>
                  </a:lnTo>
                  <a:lnTo>
                    <a:pt x="236" y="3"/>
                  </a:lnTo>
                  <a:lnTo>
                    <a:pt x="245" y="6"/>
                  </a:lnTo>
                  <a:lnTo>
                    <a:pt x="253" y="9"/>
                  </a:lnTo>
                  <a:lnTo>
                    <a:pt x="262" y="13"/>
                  </a:lnTo>
                  <a:lnTo>
                    <a:pt x="278" y="20"/>
                  </a:lnTo>
                  <a:lnTo>
                    <a:pt x="293" y="30"/>
                  </a:lnTo>
                  <a:lnTo>
                    <a:pt x="307" y="39"/>
                  </a:lnTo>
                  <a:lnTo>
                    <a:pt x="321" y="53"/>
                  </a:lnTo>
                  <a:lnTo>
                    <a:pt x="332" y="64"/>
                  </a:lnTo>
                  <a:lnTo>
                    <a:pt x="343" y="79"/>
                  </a:lnTo>
                  <a:lnTo>
                    <a:pt x="351" y="93"/>
                  </a:lnTo>
                  <a:lnTo>
                    <a:pt x="360" y="110"/>
                  </a:lnTo>
                  <a:lnTo>
                    <a:pt x="361" y="117"/>
                  </a:lnTo>
                  <a:lnTo>
                    <a:pt x="365" y="125"/>
                  </a:lnTo>
                  <a:lnTo>
                    <a:pt x="368" y="134"/>
                  </a:lnTo>
                  <a:lnTo>
                    <a:pt x="371" y="143"/>
                  </a:lnTo>
                  <a:lnTo>
                    <a:pt x="372" y="152"/>
                  </a:lnTo>
                  <a:lnTo>
                    <a:pt x="374" y="161"/>
                  </a:lnTo>
                  <a:lnTo>
                    <a:pt x="374" y="171"/>
                  </a:lnTo>
                  <a:lnTo>
                    <a:pt x="375" y="180"/>
                  </a:lnTo>
                  <a:lnTo>
                    <a:pt x="375" y="3281"/>
                  </a:lnTo>
                  <a:lnTo>
                    <a:pt x="374" y="3289"/>
                  </a:lnTo>
                  <a:lnTo>
                    <a:pt x="374" y="3298"/>
                  </a:lnTo>
                  <a:lnTo>
                    <a:pt x="372" y="3307"/>
                  </a:lnTo>
                  <a:lnTo>
                    <a:pt x="371" y="3316"/>
                  </a:lnTo>
                  <a:lnTo>
                    <a:pt x="368" y="3324"/>
                  </a:lnTo>
                  <a:lnTo>
                    <a:pt x="365" y="3333"/>
                  </a:lnTo>
                  <a:lnTo>
                    <a:pt x="361" y="3341"/>
                  </a:lnTo>
                  <a:lnTo>
                    <a:pt x="360" y="3350"/>
                  </a:lnTo>
                  <a:lnTo>
                    <a:pt x="351" y="3365"/>
                  </a:lnTo>
                  <a:lnTo>
                    <a:pt x="343" y="3380"/>
                  </a:lnTo>
                  <a:lnTo>
                    <a:pt x="332" y="3394"/>
                  </a:lnTo>
                  <a:lnTo>
                    <a:pt x="321" y="3408"/>
                  </a:lnTo>
                  <a:lnTo>
                    <a:pt x="307" y="3418"/>
                  </a:lnTo>
                  <a:lnTo>
                    <a:pt x="293" y="3429"/>
                  </a:lnTo>
                  <a:lnTo>
                    <a:pt x="278" y="3437"/>
                  </a:lnTo>
                  <a:lnTo>
                    <a:pt x="262" y="3446"/>
                  </a:lnTo>
                  <a:lnTo>
                    <a:pt x="253" y="3447"/>
                  </a:lnTo>
                  <a:lnTo>
                    <a:pt x="245" y="3450"/>
                  </a:lnTo>
                  <a:lnTo>
                    <a:pt x="236" y="3453"/>
                  </a:lnTo>
                  <a:lnTo>
                    <a:pt x="228" y="3456"/>
                  </a:lnTo>
                  <a:lnTo>
                    <a:pt x="219" y="3458"/>
                  </a:lnTo>
                  <a:lnTo>
                    <a:pt x="210" y="3460"/>
                  </a:lnTo>
                  <a:lnTo>
                    <a:pt x="200" y="3460"/>
                  </a:lnTo>
                  <a:lnTo>
                    <a:pt x="193" y="3461"/>
                  </a:lnTo>
                  <a:lnTo>
                    <a:pt x="188" y="3461"/>
                  </a:lnTo>
                  <a:lnTo>
                    <a:pt x="179" y="3460"/>
                  </a:lnTo>
                  <a:lnTo>
                    <a:pt x="169" y="3460"/>
                  </a:lnTo>
                  <a:lnTo>
                    <a:pt x="160" y="3458"/>
                  </a:lnTo>
                  <a:lnTo>
                    <a:pt x="151" y="3456"/>
                  </a:lnTo>
                  <a:lnTo>
                    <a:pt x="141" y="3453"/>
                  </a:lnTo>
                  <a:lnTo>
                    <a:pt x="132" y="3450"/>
                  </a:lnTo>
                  <a:lnTo>
                    <a:pt x="123" y="3447"/>
                  </a:lnTo>
                  <a:lnTo>
                    <a:pt x="115" y="3446"/>
                  </a:lnTo>
                  <a:lnTo>
                    <a:pt x="98" y="3437"/>
                  </a:lnTo>
                  <a:lnTo>
                    <a:pt x="82" y="3429"/>
                  </a:lnTo>
                  <a:lnTo>
                    <a:pt x="69" y="3418"/>
                  </a:lnTo>
                  <a:lnTo>
                    <a:pt x="56" y="3408"/>
                  </a:lnTo>
                  <a:lnTo>
                    <a:pt x="42" y="3394"/>
                  </a:lnTo>
                  <a:lnTo>
                    <a:pt x="33" y="3380"/>
                  </a:lnTo>
                  <a:lnTo>
                    <a:pt x="22" y="3365"/>
                  </a:lnTo>
                  <a:lnTo>
                    <a:pt x="14" y="3350"/>
                  </a:lnTo>
                  <a:lnTo>
                    <a:pt x="10" y="3341"/>
                  </a:lnTo>
                  <a:lnTo>
                    <a:pt x="7" y="3333"/>
                  </a:lnTo>
                  <a:lnTo>
                    <a:pt x="3" y="3324"/>
                  </a:lnTo>
                  <a:lnTo>
                    <a:pt x="3" y="3316"/>
                  </a:lnTo>
                  <a:lnTo>
                    <a:pt x="0" y="3307"/>
                  </a:lnTo>
                  <a:lnTo>
                    <a:pt x="0" y="3298"/>
                  </a:lnTo>
                  <a:lnTo>
                    <a:pt x="0" y="3289"/>
                  </a:lnTo>
                  <a:lnTo>
                    <a:pt x="0" y="3281"/>
                  </a:lnTo>
                  <a:lnTo>
                    <a:pt x="0" y="180"/>
                  </a:lnTo>
                  <a:lnTo>
                    <a:pt x="0" y="171"/>
                  </a:lnTo>
                  <a:lnTo>
                    <a:pt x="0" y="161"/>
                  </a:lnTo>
                  <a:lnTo>
                    <a:pt x="0" y="152"/>
                  </a:lnTo>
                  <a:lnTo>
                    <a:pt x="3" y="143"/>
                  </a:lnTo>
                  <a:lnTo>
                    <a:pt x="3" y="134"/>
                  </a:lnTo>
                  <a:lnTo>
                    <a:pt x="7" y="125"/>
                  </a:lnTo>
                  <a:lnTo>
                    <a:pt x="10" y="117"/>
                  </a:lnTo>
                  <a:lnTo>
                    <a:pt x="14" y="110"/>
                  </a:lnTo>
                  <a:lnTo>
                    <a:pt x="22" y="93"/>
                  </a:lnTo>
                  <a:lnTo>
                    <a:pt x="33" y="79"/>
                  </a:lnTo>
                  <a:lnTo>
                    <a:pt x="42" y="64"/>
                  </a:lnTo>
                  <a:lnTo>
                    <a:pt x="56" y="53"/>
                  </a:lnTo>
                  <a:lnTo>
                    <a:pt x="69" y="39"/>
                  </a:lnTo>
                  <a:lnTo>
                    <a:pt x="82" y="30"/>
                  </a:lnTo>
                  <a:lnTo>
                    <a:pt x="98" y="20"/>
                  </a:lnTo>
                  <a:lnTo>
                    <a:pt x="115" y="13"/>
                  </a:lnTo>
                  <a:lnTo>
                    <a:pt x="123" y="9"/>
                  </a:lnTo>
                  <a:lnTo>
                    <a:pt x="132" y="6"/>
                  </a:lnTo>
                  <a:lnTo>
                    <a:pt x="141" y="3"/>
                  </a:lnTo>
                  <a:lnTo>
                    <a:pt x="151" y="3"/>
                  </a:lnTo>
                  <a:lnTo>
                    <a:pt x="160" y="0"/>
                  </a:lnTo>
                  <a:lnTo>
                    <a:pt x="169" y="0"/>
                  </a:lnTo>
                  <a:lnTo>
                    <a:pt x="179" y="0"/>
                  </a:lnTo>
                  <a:lnTo>
                    <a:pt x="188" y="0"/>
                  </a:lnTo>
                  <a:close/>
                </a:path>
              </a:pathLst>
            </a:custGeom>
            <a:solidFill>
              <a:srgbClr val="B08000"/>
            </a:solidFill>
            <a:ln w="66675">
              <a:solidFill>
                <a:srgbClr val="000000"/>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endParaRPr lang="en-US">
                <a:solidFill>
                  <a:prstClr val="white"/>
                </a:solidFill>
              </a:endParaRPr>
            </a:p>
          </p:txBody>
        </p:sp>
        <p:sp>
          <p:nvSpPr>
            <p:cNvPr id="34" name="Freeform 33"/>
            <p:cNvSpPr>
              <a:spLocks/>
            </p:cNvSpPr>
            <p:nvPr/>
          </p:nvSpPr>
          <p:spPr bwMode="auto">
            <a:xfrm>
              <a:off x="3504" y="1920"/>
              <a:ext cx="1296" cy="373"/>
            </a:xfrm>
            <a:custGeom>
              <a:avLst/>
              <a:gdLst>
                <a:gd name="T0" fmla="*/ 1296 w 4240"/>
                <a:gd name="T1" fmla="*/ 276 h 1033"/>
                <a:gd name="T2" fmla="*/ 1283 w 4240"/>
                <a:gd name="T3" fmla="*/ 290 h 1033"/>
                <a:gd name="T4" fmla="*/ 1258 w 4240"/>
                <a:gd name="T5" fmla="*/ 305 h 1033"/>
                <a:gd name="T6" fmla="*/ 1220 w 4240"/>
                <a:gd name="T7" fmla="*/ 320 h 1033"/>
                <a:gd name="T8" fmla="*/ 1170 w 4240"/>
                <a:gd name="T9" fmla="*/ 332 h 1033"/>
                <a:gd name="T10" fmla="*/ 1109 w 4240"/>
                <a:gd name="T11" fmla="*/ 342 h 1033"/>
                <a:gd name="T12" fmla="*/ 1040 w 4240"/>
                <a:gd name="T13" fmla="*/ 354 h 1033"/>
                <a:gd name="T14" fmla="*/ 963 w 4240"/>
                <a:gd name="T15" fmla="*/ 361 h 1033"/>
                <a:gd name="T16" fmla="*/ 877 w 4240"/>
                <a:gd name="T17" fmla="*/ 368 h 1033"/>
                <a:gd name="T18" fmla="*/ 787 w 4240"/>
                <a:gd name="T19" fmla="*/ 372 h 1033"/>
                <a:gd name="T20" fmla="*/ 692 w 4240"/>
                <a:gd name="T21" fmla="*/ 373 h 1033"/>
                <a:gd name="T22" fmla="*/ 594 w 4240"/>
                <a:gd name="T23" fmla="*/ 373 h 1033"/>
                <a:gd name="T24" fmla="*/ 499 w 4240"/>
                <a:gd name="T25" fmla="*/ 370 h 1033"/>
                <a:gd name="T26" fmla="*/ 411 w 4240"/>
                <a:gd name="T27" fmla="*/ 366 h 1033"/>
                <a:gd name="T28" fmla="*/ 329 w 4240"/>
                <a:gd name="T29" fmla="*/ 359 h 1033"/>
                <a:gd name="T30" fmla="*/ 253 w 4240"/>
                <a:gd name="T31" fmla="*/ 351 h 1033"/>
                <a:gd name="T32" fmla="*/ 186 w 4240"/>
                <a:gd name="T33" fmla="*/ 339 h 1033"/>
                <a:gd name="T34" fmla="*/ 130 w 4240"/>
                <a:gd name="T35" fmla="*/ 328 h 1033"/>
                <a:gd name="T36" fmla="*/ 84 w 4240"/>
                <a:gd name="T37" fmla="*/ 316 h 1033"/>
                <a:gd name="T38" fmla="*/ 48 w 4240"/>
                <a:gd name="T39" fmla="*/ 301 h 1033"/>
                <a:gd name="T40" fmla="*/ 28 w 4240"/>
                <a:gd name="T41" fmla="*/ 286 h 1033"/>
                <a:gd name="T42" fmla="*/ 20 w 4240"/>
                <a:gd name="T43" fmla="*/ 271 h 1033"/>
                <a:gd name="T44" fmla="*/ 3 w 4240"/>
                <a:gd name="T45" fmla="*/ 12 h 1033"/>
                <a:gd name="T46" fmla="*/ 19 w 4240"/>
                <a:gd name="T47" fmla="*/ 27 h 1033"/>
                <a:gd name="T48" fmla="*/ 50 w 4240"/>
                <a:gd name="T49" fmla="*/ 42 h 1033"/>
                <a:gd name="T50" fmla="*/ 92 w 4240"/>
                <a:gd name="T51" fmla="*/ 53 h 1033"/>
                <a:gd name="T52" fmla="*/ 145 w 4240"/>
                <a:gd name="T53" fmla="*/ 65 h 1033"/>
                <a:gd name="T54" fmla="*/ 209 w 4240"/>
                <a:gd name="T55" fmla="*/ 77 h 1033"/>
                <a:gd name="T56" fmla="*/ 281 w 4240"/>
                <a:gd name="T57" fmla="*/ 86 h 1033"/>
                <a:gd name="T58" fmla="*/ 362 w 4240"/>
                <a:gd name="T59" fmla="*/ 94 h 1033"/>
                <a:gd name="T60" fmla="*/ 448 w 4240"/>
                <a:gd name="T61" fmla="*/ 99 h 1033"/>
                <a:gd name="T62" fmla="*/ 540 w 4240"/>
                <a:gd name="T63" fmla="*/ 103 h 1033"/>
                <a:gd name="T64" fmla="*/ 638 w 4240"/>
                <a:gd name="T65" fmla="*/ 104 h 1033"/>
                <a:gd name="T66" fmla="*/ 735 w 4240"/>
                <a:gd name="T67" fmla="*/ 103 h 1033"/>
                <a:gd name="T68" fmla="*/ 827 w 4240"/>
                <a:gd name="T69" fmla="*/ 99 h 1033"/>
                <a:gd name="T70" fmla="*/ 914 w 4240"/>
                <a:gd name="T71" fmla="*/ 94 h 1033"/>
                <a:gd name="T72" fmla="*/ 994 w 4240"/>
                <a:gd name="T73" fmla="*/ 86 h 1033"/>
                <a:gd name="T74" fmla="*/ 1067 w 4240"/>
                <a:gd name="T75" fmla="*/ 77 h 1033"/>
                <a:gd name="T76" fmla="*/ 1129 w 4240"/>
                <a:gd name="T77" fmla="*/ 65 h 1033"/>
                <a:gd name="T78" fmla="*/ 1183 w 4240"/>
                <a:gd name="T79" fmla="*/ 53 h 1033"/>
                <a:gd name="T80" fmla="*/ 1225 w 4240"/>
                <a:gd name="T81" fmla="*/ 42 h 1033"/>
                <a:gd name="T82" fmla="*/ 1255 w 4240"/>
                <a:gd name="T83" fmla="*/ 27 h 1033"/>
                <a:gd name="T84" fmla="*/ 1272 w 4240"/>
                <a:gd name="T85" fmla="*/ 12 h 10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40"/>
                <a:gd name="T130" fmla="*/ 0 h 1033"/>
                <a:gd name="T131" fmla="*/ 4240 w 4240"/>
                <a:gd name="T132" fmla="*/ 1033 h 10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40" h="1033">
                  <a:moveTo>
                    <a:pt x="4174" y="0"/>
                  </a:moveTo>
                  <a:lnTo>
                    <a:pt x="4240" y="751"/>
                  </a:lnTo>
                  <a:lnTo>
                    <a:pt x="4240" y="763"/>
                  </a:lnTo>
                  <a:lnTo>
                    <a:pt x="4228" y="780"/>
                  </a:lnTo>
                  <a:lnTo>
                    <a:pt x="4220" y="792"/>
                  </a:lnTo>
                  <a:lnTo>
                    <a:pt x="4199" y="804"/>
                  </a:lnTo>
                  <a:lnTo>
                    <a:pt x="4174" y="821"/>
                  </a:lnTo>
                  <a:lnTo>
                    <a:pt x="4149" y="833"/>
                  </a:lnTo>
                  <a:lnTo>
                    <a:pt x="4116" y="846"/>
                  </a:lnTo>
                  <a:lnTo>
                    <a:pt x="4078" y="862"/>
                  </a:lnTo>
                  <a:lnTo>
                    <a:pt x="4036" y="875"/>
                  </a:lnTo>
                  <a:lnTo>
                    <a:pt x="3991" y="887"/>
                  </a:lnTo>
                  <a:lnTo>
                    <a:pt x="3941" y="899"/>
                  </a:lnTo>
                  <a:lnTo>
                    <a:pt x="3887" y="907"/>
                  </a:lnTo>
                  <a:lnTo>
                    <a:pt x="3828" y="919"/>
                  </a:lnTo>
                  <a:lnTo>
                    <a:pt x="3766" y="928"/>
                  </a:lnTo>
                  <a:lnTo>
                    <a:pt x="3699" y="940"/>
                  </a:lnTo>
                  <a:lnTo>
                    <a:pt x="3628" y="948"/>
                  </a:lnTo>
                  <a:lnTo>
                    <a:pt x="3557" y="960"/>
                  </a:lnTo>
                  <a:lnTo>
                    <a:pt x="3482" y="972"/>
                  </a:lnTo>
                  <a:lnTo>
                    <a:pt x="3403" y="981"/>
                  </a:lnTo>
                  <a:lnTo>
                    <a:pt x="3320" y="984"/>
                  </a:lnTo>
                  <a:lnTo>
                    <a:pt x="3236" y="994"/>
                  </a:lnTo>
                  <a:lnTo>
                    <a:pt x="3149" y="1001"/>
                  </a:lnTo>
                  <a:lnTo>
                    <a:pt x="3062" y="1006"/>
                  </a:lnTo>
                  <a:lnTo>
                    <a:pt x="2966" y="1013"/>
                  </a:lnTo>
                  <a:lnTo>
                    <a:pt x="2870" y="1018"/>
                  </a:lnTo>
                  <a:lnTo>
                    <a:pt x="2774" y="1021"/>
                  </a:lnTo>
                  <a:lnTo>
                    <a:pt x="2675" y="1026"/>
                  </a:lnTo>
                  <a:lnTo>
                    <a:pt x="2574" y="1030"/>
                  </a:lnTo>
                  <a:lnTo>
                    <a:pt x="2475" y="1033"/>
                  </a:lnTo>
                  <a:lnTo>
                    <a:pt x="2367" y="1033"/>
                  </a:lnTo>
                  <a:lnTo>
                    <a:pt x="2263" y="1033"/>
                  </a:lnTo>
                  <a:lnTo>
                    <a:pt x="2154" y="1033"/>
                  </a:lnTo>
                  <a:lnTo>
                    <a:pt x="2046" y="1033"/>
                  </a:lnTo>
                  <a:lnTo>
                    <a:pt x="1942" y="1033"/>
                  </a:lnTo>
                  <a:lnTo>
                    <a:pt x="1836" y="1033"/>
                  </a:lnTo>
                  <a:lnTo>
                    <a:pt x="1733" y="1030"/>
                  </a:lnTo>
                  <a:lnTo>
                    <a:pt x="1633" y="1026"/>
                  </a:lnTo>
                  <a:lnTo>
                    <a:pt x="1537" y="1021"/>
                  </a:lnTo>
                  <a:lnTo>
                    <a:pt x="1441" y="1018"/>
                  </a:lnTo>
                  <a:lnTo>
                    <a:pt x="1345" y="1013"/>
                  </a:lnTo>
                  <a:lnTo>
                    <a:pt x="1251" y="1006"/>
                  </a:lnTo>
                  <a:lnTo>
                    <a:pt x="1162" y="1001"/>
                  </a:lnTo>
                  <a:lnTo>
                    <a:pt x="1075" y="994"/>
                  </a:lnTo>
                  <a:lnTo>
                    <a:pt x="992" y="984"/>
                  </a:lnTo>
                  <a:lnTo>
                    <a:pt x="908" y="981"/>
                  </a:lnTo>
                  <a:lnTo>
                    <a:pt x="829" y="972"/>
                  </a:lnTo>
                  <a:lnTo>
                    <a:pt x="755" y="960"/>
                  </a:lnTo>
                  <a:lnTo>
                    <a:pt x="683" y="948"/>
                  </a:lnTo>
                  <a:lnTo>
                    <a:pt x="609" y="940"/>
                  </a:lnTo>
                  <a:lnTo>
                    <a:pt x="545" y="928"/>
                  </a:lnTo>
                  <a:lnTo>
                    <a:pt x="483" y="919"/>
                  </a:lnTo>
                  <a:lnTo>
                    <a:pt x="424" y="907"/>
                  </a:lnTo>
                  <a:lnTo>
                    <a:pt x="370" y="899"/>
                  </a:lnTo>
                  <a:lnTo>
                    <a:pt x="321" y="887"/>
                  </a:lnTo>
                  <a:lnTo>
                    <a:pt x="276" y="875"/>
                  </a:lnTo>
                  <a:lnTo>
                    <a:pt x="234" y="862"/>
                  </a:lnTo>
                  <a:lnTo>
                    <a:pt x="192" y="846"/>
                  </a:lnTo>
                  <a:lnTo>
                    <a:pt x="158" y="833"/>
                  </a:lnTo>
                  <a:lnTo>
                    <a:pt x="133" y="821"/>
                  </a:lnTo>
                  <a:lnTo>
                    <a:pt x="108" y="804"/>
                  </a:lnTo>
                  <a:lnTo>
                    <a:pt x="91" y="792"/>
                  </a:lnTo>
                  <a:lnTo>
                    <a:pt x="79" y="780"/>
                  </a:lnTo>
                  <a:lnTo>
                    <a:pt x="71" y="763"/>
                  </a:lnTo>
                  <a:lnTo>
                    <a:pt x="66" y="751"/>
                  </a:lnTo>
                  <a:lnTo>
                    <a:pt x="0" y="0"/>
                  </a:lnTo>
                  <a:lnTo>
                    <a:pt x="0" y="17"/>
                  </a:lnTo>
                  <a:lnTo>
                    <a:pt x="9" y="34"/>
                  </a:lnTo>
                  <a:lnTo>
                    <a:pt x="21" y="46"/>
                  </a:lnTo>
                  <a:lnTo>
                    <a:pt x="42" y="58"/>
                  </a:lnTo>
                  <a:lnTo>
                    <a:pt x="63" y="75"/>
                  </a:lnTo>
                  <a:lnTo>
                    <a:pt x="91" y="87"/>
                  </a:lnTo>
                  <a:lnTo>
                    <a:pt x="125" y="99"/>
                  </a:lnTo>
                  <a:lnTo>
                    <a:pt x="163" y="115"/>
                  </a:lnTo>
                  <a:lnTo>
                    <a:pt x="204" y="128"/>
                  </a:lnTo>
                  <a:lnTo>
                    <a:pt x="251" y="136"/>
                  </a:lnTo>
                  <a:lnTo>
                    <a:pt x="300" y="148"/>
                  </a:lnTo>
                  <a:lnTo>
                    <a:pt x="355" y="160"/>
                  </a:lnTo>
                  <a:lnTo>
                    <a:pt x="417" y="173"/>
                  </a:lnTo>
                  <a:lnTo>
                    <a:pt x="476" y="180"/>
                  </a:lnTo>
                  <a:lnTo>
                    <a:pt x="542" y="194"/>
                  </a:lnTo>
                  <a:lnTo>
                    <a:pt x="612" y="202"/>
                  </a:lnTo>
                  <a:lnTo>
                    <a:pt x="683" y="214"/>
                  </a:lnTo>
                  <a:lnTo>
                    <a:pt x="758" y="221"/>
                  </a:lnTo>
                  <a:lnTo>
                    <a:pt x="837" y="234"/>
                  </a:lnTo>
                  <a:lnTo>
                    <a:pt x="920" y="238"/>
                  </a:lnTo>
                  <a:lnTo>
                    <a:pt x="1004" y="246"/>
                  </a:lnTo>
                  <a:lnTo>
                    <a:pt x="1091" y="255"/>
                  </a:lnTo>
                  <a:lnTo>
                    <a:pt x="1184" y="260"/>
                  </a:lnTo>
                  <a:lnTo>
                    <a:pt x="1275" y="263"/>
                  </a:lnTo>
                  <a:lnTo>
                    <a:pt x="1370" y="272"/>
                  </a:lnTo>
                  <a:lnTo>
                    <a:pt x="1466" y="275"/>
                  </a:lnTo>
                  <a:lnTo>
                    <a:pt x="1567" y="279"/>
                  </a:lnTo>
                  <a:lnTo>
                    <a:pt x="1666" y="284"/>
                  </a:lnTo>
                  <a:lnTo>
                    <a:pt x="1767" y="284"/>
                  </a:lnTo>
                  <a:lnTo>
                    <a:pt x="1875" y="284"/>
                  </a:lnTo>
                  <a:lnTo>
                    <a:pt x="1979" y="287"/>
                  </a:lnTo>
                  <a:lnTo>
                    <a:pt x="2088" y="287"/>
                  </a:lnTo>
                  <a:lnTo>
                    <a:pt x="2196" y="287"/>
                  </a:lnTo>
                  <a:lnTo>
                    <a:pt x="2300" y="284"/>
                  </a:lnTo>
                  <a:lnTo>
                    <a:pt x="2404" y="284"/>
                  </a:lnTo>
                  <a:lnTo>
                    <a:pt x="2503" y="284"/>
                  </a:lnTo>
                  <a:lnTo>
                    <a:pt x="2608" y="279"/>
                  </a:lnTo>
                  <a:lnTo>
                    <a:pt x="2707" y="275"/>
                  </a:lnTo>
                  <a:lnTo>
                    <a:pt x="2804" y="272"/>
                  </a:lnTo>
                  <a:lnTo>
                    <a:pt x="2900" y="263"/>
                  </a:lnTo>
                  <a:lnTo>
                    <a:pt x="2991" y="260"/>
                  </a:lnTo>
                  <a:lnTo>
                    <a:pt x="3083" y="255"/>
                  </a:lnTo>
                  <a:lnTo>
                    <a:pt x="3169" y="246"/>
                  </a:lnTo>
                  <a:lnTo>
                    <a:pt x="3253" y="238"/>
                  </a:lnTo>
                  <a:lnTo>
                    <a:pt x="3332" y="234"/>
                  </a:lnTo>
                  <a:lnTo>
                    <a:pt x="3416" y="221"/>
                  </a:lnTo>
                  <a:lnTo>
                    <a:pt x="3490" y="214"/>
                  </a:lnTo>
                  <a:lnTo>
                    <a:pt x="3562" y="202"/>
                  </a:lnTo>
                  <a:lnTo>
                    <a:pt x="3628" y="194"/>
                  </a:lnTo>
                  <a:lnTo>
                    <a:pt x="3695" y="180"/>
                  </a:lnTo>
                  <a:lnTo>
                    <a:pt x="3757" y="173"/>
                  </a:lnTo>
                  <a:lnTo>
                    <a:pt x="3816" y="160"/>
                  </a:lnTo>
                  <a:lnTo>
                    <a:pt x="3870" y="148"/>
                  </a:lnTo>
                  <a:lnTo>
                    <a:pt x="3920" y="136"/>
                  </a:lnTo>
                  <a:lnTo>
                    <a:pt x="3966" y="128"/>
                  </a:lnTo>
                  <a:lnTo>
                    <a:pt x="4008" y="115"/>
                  </a:lnTo>
                  <a:lnTo>
                    <a:pt x="4050" y="99"/>
                  </a:lnTo>
                  <a:lnTo>
                    <a:pt x="4078" y="87"/>
                  </a:lnTo>
                  <a:lnTo>
                    <a:pt x="4107" y="75"/>
                  </a:lnTo>
                  <a:lnTo>
                    <a:pt x="4132" y="58"/>
                  </a:lnTo>
                  <a:lnTo>
                    <a:pt x="4149" y="46"/>
                  </a:lnTo>
                  <a:lnTo>
                    <a:pt x="4161" y="34"/>
                  </a:lnTo>
                  <a:lnTo>
                    <a:pt x="4169" y="17"/>
                  </a:lnTo>
                  <a:lnTo>
                    <a:pt x="4174" y="0"/>
                  </a:lnTo>
                  <a:close/>
                </a:path>
              </a:pathLst>
            </a:custGeom>
            <a:solidFill>
              <a:srgbClr val="000000"/>
            </a:solidFill>
            <a:ln w="9525">
              <a:no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endParaRPr lang="en-US">
                <a:solidFill>
                  <a:prstClr val="white"/>
                </a:solidFill>
              </a:endParaRPr>
            </a:p>
          </p:txBody>
        </p:sp>
        <p:sp>
          <p:nvSpPr>
            <p:cNvPr id="35" name="Freeform 34"/>
            <p:cNvSpPr>
              <a:spLocks/>
            </p:cNvSpPr>
            <p:nvPr/>
          </p:nvSpPr>
          <p:spPr bwMode="auto">
            <a:xfrm>
              <a:off x="3504" y="1872"/>
              <a:ext cx="1296" cy="192"/>
            </a:xfrm>
            <a:custGeom>
              <a:avLst/>
              <a:gdLst>
                <a:gd name="T0" fmla="*/ 697 w 4174"/>
                <a:gd name="T1" fmla="*/ 0 h 569"/>
                <a:gd name="T2" fmla="*/ 761 w 4174"/>
                <a:gd name="T3" fmla="*/ 1 h 569"/>
                <a:gd name="T4" fmla="*/ 824 w 4174"/>
                <a:gd name="T5" fmla="*/ 2 h 569"/>
                <a:gd name="T6" fmla="*/ 884 w 4174"/>
                <a:gd name="T7" fmla="*/ 5 h 569"/>
                <a:gd name="T8" fmla="*/ 941 w 4174"/>
                <a:gd name="T9" fmla="*/ 9 h 569"/>
                <a:gd name="T10" fmla="*/ 996 w 4174"/>
                <a:gd name="T11" fmla="*/ 14 h 569"/>
                <a:gd name="T12" fmla="*/ 1047 w 4174"/>
                <a:gd name="T13" fmla="*/ 20 h 569"/>
                <a:gd name="T14" fmla="*/ 1094 w 4174"/>
                <a:gd name="T15" fmla="*/ 26 h 569"/>
                <a:gd name="T16" fmla="*/ 1137 w 4174"/>
                <a:gd name="T17" fmla="*/ 32 h 569"/>
                <a:gd name="T18" fmla="*/ 1175 w 4174"/>
                <a:gd name="T19" fmla="*/ 39 h 569"/>
                <a:gd name="T20" fmla="*/ 1209 w 4174"/>
                <a:gd name="T21" fmla="*/ 47 h 569"/>
                <a:gd name="T22" fmla="*/ 1238 w 4174"/>
                <a:gd name="T23" fmla="*/ 55 h 569"/>
                <a:gd name="T24" fmla="*/ 1261 w 4174"/>
                <a:gd name="T25" fmla="*/ 64 h 569"/>
                <a:gd name="T26" fmla="*/ 1279 w 4174"/>
                <a:gd name="T27" fmla="*/ 73 h 569"/>
                <a:gd name="T28" fmla="*/ 1290 w 4174"/>
                <a:gd name="T29" fmla="*/ 82 h 569"/>
                <a:gd name="T30" fmla="*/ 1294 w 4174"/>
                <a:gd name="T31" fmla="*/ 100 h 569"/>
                <a:gd name="T32" fmla="*/ 1285 w 4174"/>
                <a:gd name="T33" fmla="*/ 112 h 569"/>
                <a:gd name="T34" fmla="*/ 1271 w 4174"/>
                <a:gd name="T35" fmla="*/ 121 h 569"/>
                <a:gd name="T36" fmla="*/ 1250 w 4174"/>
                <a:gd name="T37" fmla="*/ 130 h 569"/>
                <a:gd name="T38" fmla="*/ 1224 w 4174"/>
                <a:gd name="T39" fmla="*/ 138 h 569"/>
                <a:gd name="T40" fmla="*/ 1192 w 4174"/>
                <a:gd name="T41" fmla="*/ 147 h 569"/>
                <a:gd name="T42" fmla="*/ 1156 w 4174"/>
                <a:gd name="T43" fmla="*/ 155 h 569"/>
                <a:gd name="T44" fmla="*/ 1116 w 4174"/>
                <a:gd name="T45" fmla="*/ 162 h 569"/>
                <a:gd name="T46" fmla="*/ 1071 w 4174"/>
                <a:gd name="T47" fmla="*/ 168 h 569"/>
                <a:gd name="T48" fmla="*/ 1022 w 4174"/>
                <a:gd name="T49" fmla="*/ 173 h 569"/>
                <a:gd name="T50" fmla="*/ 969 w 4174"/>
                <a:gd name="T51" fmla="*/ 178 h 569"/>
                <a:gd name="T52" fmla="*/ 913 w 4174"/>
                <a:gd name="T53" fmla="*/ 183 h 569"/>
                <a:gd name="T54" fmla="*/ 854 w 4174"/>
                <a:gd name="T55" fmla="*/ 186 h 569"/>
                <a:gd name="T56" fmla="*/ 793 w 4174"/>
                <a:gd name="T57" fmla="*/ 188 h 569"/>
                <a:gd name="T58" fmla="*/ 729 w 4174"/>
                <a:gd name="T59" fmla="*/ 190 h 569"/>
                <a:gd name="T60" fmla="*/ 664 w 4174"/>
                <a:gd name="T61" fmla="*/ 191 h 569"/>
                <a:gd name="T62" fmla="*/ 598 w 4174"/>
                <a:gd name="T63" fmla="*/ 191 h 569"/>
                <a:gd name="T64" fmla="*/ 533 w 4174"/>
                <a:gd name="T65" fmla="*/ 189 h 569"/>
                <a:gd name="T66" fmla="*/ 470 w 4174"/>
                <a:gd name="T67" fmla="*/ 187 h 569"/>
                <a:gd name="T68" fmla="*/ 410 w 4174"/>
                <a:gd name="T69" fmla="*/ 185 h 569"/>
                <a:gd name="T70" fmla="*/ 353 w 4174"/>
                <a:gd name="T71" fmla="*/ 181 h 569"/>
                <a:gd name="T72" fmla="*/ 299 w 4174"/>
                <a:gd name="T73" fmla="*/ 176 h 569"/>
                <a:gd name="T74" fmla="*/ 247 w 4174"/>
                <a:gd name="T75" fmla="*/ 170 h 569"/>
                <a:gd name="T76" fmla="*/ 201 w 4174"/>
                <a:gd name="T77" fmla="*/ 165 h 569"/>
                <a:gd name="T78" fmla="*/ 158 w 4174"/>
                <a:gd name="T79" fmla="*/ 158 h 569"/>
                <a:gd name="T80" fmla="*/ 119 w 4174"/>
                <a:gd name="T81" fmla="*/ 150 h 569"/>
                <a:gd name="T82" fmla="*/ 85 w 4174"/>
                <a:gd name="T83" fmla="*/ 142 h 569"/>
                <a:gd name="T84" fmla="*/ 57 w 4174"/>
                <a:gd name="T85" fmla="*/ 134 h 569"/>
                <a:gd name="T86" fmla="*/ 33 w 4174"/>
                <a:gd name="T87" fmla="*/ 126 h 569"/>
                <a:gd name="T88" fmla="*/ 16 w 4174"/>
                <a:gd name="T89" fmla="*/ 116 h 569"/>
                <a:gd name="T90" fmla="*/ 4 w 4174"/>
                <a:gd name="T91" fmla="*/ 107 h 569"/>
                <a:gd name="T92" fmla="*/ 0 w 4174"/>
                <a:gd name="T93" fmla="*/ 90 h 569"/>
                <a:gd name="T94" fmla="*/ 10 w 4174"/>
                <a:gd name="T95" fmla="*/ 78 h 569"/>
                <a:gd name="T96" fmla="*/ 24 w 4174"/>
                <a:gd name="T97" fmla="*/ 68 h 569"/>
                <a:gd name="T98" fmla="*/ 44 w 4174"/>
                <a:gd name="T99" fmla="*/ 59 h 569"/>
                <a:gd name="T100" fmla="*/ 70 w 4174"/>
                <a:gd name="T101" fmla="*/ 51 h 569"/>
                <a:gd name="T102" fmla="*/ 102 w 4174"/>
                <a:gd name="T103" fmla="*/ 43 h 569"/>
                <a:gd name="T104" fmla="*/ 138 w 4174"/>
                <a:gd name="T105" fmla="*/ 35 h 569"/>
                <a:gd name="T106" fmla="*/ 179 w 4174"/>
                <a:gd name="T107" fmla="*/ 29 h 569"/>
                <a:gd name="T108" fmla="*/ 224 w 4174"/>
                <a:gd name="T109" fmla="*/ 23 h 569"/>
                <a:gd name="T110" fmla="*/ 273 w 4174"/>
                <a:gd name="T111" fmla="*/ 17 h 569"/>
                <a:gd name="T112" fmla="*/ 325 w 4174"/>
                <a:gd name="T113" fmla="*/ 12 h 569"/>
                <a:gd name="T114" fmla="*/ 381 w 4174"/>
                <a:gd name="T115" fmla="*/ 8 h 569"/>
                <a:gd name="T116" fmla="*/ 440 w 4174"/>
                <a:gd name="T117" fmla="*/ 4 h 569"/>
                <a:gd name="T118" fmla="*/ 501 w 4174"/>
                <a:gd name="T119" fmla="*/ 1 h 569"/>
                <a:gd name="T120" fmla="*/ 565 w 4174"/>
                <a:gd name="T121" fmla="*/ 0 h 569"/>
                <a:gd name="T122" fmla="*/ 631 w 4174"/>
                <a:gd name="T123" fmla="*/ 0 h 5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4"/>
                <a:gd name="T187" fmla="*/ 0 h 569"/>
                <a:gd name="T188" fmla="*/ 4174 w 4174"/>
                <a:gd name="T189" fmla="*/ 569 h 5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4" h="569">
                  <a:moveTo>
                    <a:pt x="2088" y="0"/>
                  </a:moveTo>
                  <a:lnTo>
                    <a:pt x="2140" y="0"/>
                  </a:lnTo>
                  <a:lnTo>
                    <a:pt x="2193" y="0"/>
                  </a:lnTo>
                  <a:lnTo>
                    <a:pt x="2246" y="0"/>
                  </a:lnTo>
                  <a:lnTo>
                    <a:pt x="2298" y="0"/>
                  </a:lnTo>
                  <a:lnTo>
                    <a:pt x="2349" y="0"/>
                  </a:lnTo>
                  <a:lnTo>
                    <a:pt x="2401" y="1"/>
                  </a:lnTo>
                  <a:lnTo>
                    <a:pt x="2452" y="3"/>
                  </a:lnTo>
                  <a:lnTo>
                    <a:pt x="2504" y="4"/>
                  </a:lnTo>
                  <a:lnTo>
                    <a:pt x="2554" y="4"/>
                  </a:lnTo>
                  <a:lnTo>
                    <a:pt x="2604" y="7"/>
                  </a:lnTo>
                  <a:lnTo>
                    <a:pt x="2653" y="7"/>
                  </a:lnTo>
                  <a:lnTo>
                    <a:pt x="2703" y="10"/>
                  </a:lnTo>
                  <a:lnTo>
                    <a:pt x="2751" y="12"/>
                  </a:lnTo>
                  <a:lnTo>
                    <a:pt x="2799" y="15"/>
                  </a:lnTo>
                  <a:lnTo>
                    <a:pt x="2847" y="16"/>
                  </a:lnTo>
                  <a:lnTo>
                    <a:pt x="2895" y="21"/>
                  </a:lnTo>
                  <a:lnTo>
                    <a:pt x="2940" y="23"/>
                  </a:lnTo>
                  <a:lnTo>
                    <a:pt x="2986" y="26"/>
                  </a:lnTo>
                  <a:lnTo>
                    <a:pt x="3031" y="27"/>
                  </a:lnTo>
                  <a:lnTo>
                    <a:pt x="3076" y="32"/>
                  </a:lnTo>
                  <a:lnTo>
                    <a:pt x="3120" y="35"/>
                  </a:lnTo>
                  <a:lnTo>
                    <a:pt x="3163" y="38"/>
                  </a:lnTo>
                  <a:lnTo>
                    <a:pt x="3207" y="42"/>
                  </a:lnTo>
                  <a:lnTo>
                    <a:pt x="3250" y="47"/>
                  </a:lnTo>
                  <a:lnTo>
                    <a:pt x="3290" y="50"/>
                  </a:lnTo>
                  <a:lnTo>
                    <a:pt x="3331" y="53"/>
                  </a:lnTo>
                  <a:lnTo>
                    <a:pt x="3371" y="58"/>
                  </a:lnTo>
                  <a:lnTo>
                    <a:pt x="3411" y="62"/>
                  </a:lnTo>
                  <a:lnTo>
                    <a:pt x="3448" y="67"/>
                  </a:lnTo>
                  <a:lnTo>
                    <a:pt x="3486" y="71"/>
                  </a:lnTo>
                  <a:lnTo>
                    <a:pt x="3523" y="76"/>
                  </a:lnTo>
                  <a:lnTo>
                    <a:pt x="3560" y="82"/>
                  </a:lnTo>
                  <a:lnTo>
                    <a:pt x="3594" y="87"/>
                  </a:lnTo>
                  <a:lnTo>
                    <a:pt x="3628" y="91"/>
                  </a:lnTo>
                  <a:lnTo>
                    <a:pt x="3661" y="96"/>
                  </a:lnTo>
                  <a:lnTo>
                    <a:pt x="3693" y="100"/>
                  </a:lnTo>
                  <a:lnTo>
                    <a:pt x="3724" y="105"/>
                  </a:lnTo>
                  <a:lnTo>
                    <a:pt x="3755" y="111"/>
                  </a:lnTo>
                  <a:lnTo>
                    <a:pt x="3785" y="116"/>
                  </a:lnTo>
                  <a:lnTo>
                    <a:pt x="3814" y="122"/>
                  </a:lnTo>
                  <a:lnTo>
                    <a:pt x="3840" y="126"/>
                  </a:lnTo>
                  <a:lnTo>
                    <a:pt x="3868" y="132"/>
                  </a:lnTo>
                  <a:lnTo>
                    <a:pt x="3893" y="139"/>
                  </a:lnTo>
                  <a:lnTo>
                    <a:pt x="3920" y="145"/>
                  </a:lnTo>
                  <a:lnTo>
                    <a:pt x="3943" y="151"/>
                  </a:lnTo>
                  <a:lnTo>
                    <a:pt x="3966" y="157"/>
                  </a:lnTo>
                  <a:lnTo>
                    <a:pt x="3986" y="163"/>
                  </a:lnTo>
                  <a:lnTo>
                    <a:pt x="4008" y="171"/>
                  </a:lnTo>
                  <a:lnTo>
                    <a:pt x="4026" y="175"/>
                  </a:lnTo>
                  <a:lnTo>
                    <a:pt x="4045" y="183"/>
                  </a:lnTo>
                  <a:lnTo>
                    <a:pt x="4061" y="189"/>
                  </a:lnTo>
                  <a:lnTo>
                    <a:pt x="4078" y="197"/>
                  </a:lnTo>
                  <a:lnTo>
                    <a:pt x="4092" y="203"/>
                  </a:lnTo>
                  <a:lnTo>
                    <a:pt x="4106" y="210"/>
                  </a:lnTo>
                  <a:lnTo>
                    <a:pt x="4118" y="216"/>
                  </a:lnTo>
                  <a:lnTo>
                    <a:pt x="4130" y="224"/>
                  </a:lnTo>
                  <a:lnTo>
                    <a:pt x="4138" y="230"/>
                  </a:lnTo>
                  <a:lnTo>
                    <a:pt x="4147" y="238"/>
                  </a:lnTo>
                  <a:lnTo>
                    <a:pt x="4155" y="244"/>
                  </a:lnTo>
                  <a:lnTo>
                    <a:pt x="4161" y="252"/>
                  </a:lnTo>
                  <a:lnTo>
                    <a:pt x="4169" y="267"/>
                  </a:lnTo>
                  <a:lnTo>
                    <a:pt x="4174" y="282"/>
                  </a:lnTo>
                  <a:lnTo>
                    <a:pt x="4169" y="296"/>
                  </a:lnTo>
                  <a:lnTo>
                    <a:pt x="4161" y="310"/>
                  </a:lnTo>
                  <a:lnTo>
                    <a:pt x="4155" y="316"/>
                  </a:lnTo>
                  <a:lnTo>
                    <a:pt x="4147" y="323"/>
                  </a:lnTo>
                  <a:lnTo>
                    <a:pt x="4138" y="331"/>
                  </a:lnTo>
                  <a:lnTo>
                    <a:pt x="4130" y="339"/>
                  </a:lnTo>
                  <a:lnTo>
                    <a:pt x="4118" y="345"/>
                  </a:lnTo>
                  <a:lnTo>
                    <a:pt x="4106" y="352"/>
                  </a:lnTo>
                  <a:lnTo>
                    <a:pt x="4092" y="358"/>
                  </a:lnTo>
                  <a:lnTo>
                    <a:pt x="4078" y="366"/>
                  </a:lnTo>
                  <a:lnTo>
                    <a:pt x="4061" y="372"/>
                  </a:lnTo>
                  <a:lnTo>
                    <a:pt x="4045" y="380"/>
                  </a:lnTo>
                  <a:lnTo>
                    <a:pt x="4026" y="386"/>
                  </a:lnTo>
                  <a:lnTo>
                    <a:pt x="4008" y="393"/>
                  </a:lnTo>
                  <a:lnTo>
                    <a:pt x="3986" y="398"/>
                  </a:lnTo>
                  <a:lnTo>
                    <a:pt x="3966" y="404"/>
                  </a:lnTo>
                  <a:lnTo>
                    <a:pt x="3943" y="410"/>
                  </a:lnTo>
                  <a:lnTo>
                    <a:pt x="3920" y="416"/>
                  </a:lnTo>
                  <a:lnTo>
                    <a:pt x="3893" y="422"/>
                  </a:lnTo>
                  <a:lnTo>
                    <a:pt x="3868" y="429"/>
                  </a:lnTo>
                  <a:lnTo>
                    <a:pt x="3840" y="435"/>
                  </a:lnTo>
                  <a:lnTo>
                    <a:pt x="3814" y="441"/>
                  </a:lnTo>
                  <a:lnTo>
                    <a:pt x="3785" y="445"/>
                  </a:lnTo>
                  <a:lnTo>
                    <a:pt x="3755" y="451"/>
                  </a:lnTo>
                  <a:lnTo>
                    <a:pt x="3724" y="458"/>
                  </a:lnTo>
                  <a:lnTo>
                    <a:pt x="3693" y="464"/>
                  </a:lnTo>
                  <a:lnTo>
                    <a:pt x="3661" y="468"/>
                  </a:lnTo>
                  <a:lnTo>
                    <a:pt x="3628" y="474"/>
                  </a:lnTo>
                  <a:lnTo>
                    <a:pt x="3594" y="479"/>
                  </a:lnTo>
                  <a:lnTo>
                    <a:pt x="3560" y="485"/>
                  </a:lnTo>
                  <a:lnTo>
                    <a:pt x="3523" y="488"/>
                  </a:lnTo>
                  <a:lnTo>
                    <a:pt x="3486" y="493"/>
                  </a:lnTo>
                  <a:lnTo>
                    <a:pt x="3448" y="497"/>
                  </a:lnTo>
                  <a:lnTo>
                    <a:pt x="3411" y="502"/>
                  </a:lnTo>
                  <a:lnTo>
                    <a:pt x="3371" y="505"/>
                  </a:lnTo>
                  <a:lnTo>
                    <a:pt x="3331" y="509"/>
                  </a:lnTo>
                  <a:lnTo>
                    <a:pt x="3290" y="514"/>
                  </a:lnTo>
                  <a:lnTo>
                    <a:pt x="3250" y="519"/>
                  </a:lnTo>
                  <a:lnTo>
                    <a:pt x="3207" y="522"/>
                  </a:lnTo>
                  <a:lnTo>
                    <a:pt x="3163" y="525"/>
                  </a:lnTo>
                  <a:lnTo>
                    <a:pt x="3120" y="528"/>
                  </a:lnTo>
                  <a:lnTo>
                    <a:pt x="3076" y="532"/>
                  </a:lnTo>
                  <a:lnTo>
                    <a:pt x="3031" y="535"/>
                  </a:lnTo>
                  <a:lnTo>
                    <a:pt x="2986" y="538"/>
                  </a:lnTo>
                  <a:lnTo>
                    <a:pt x="2940" y="542"/>
                  </a:lnTo>
                  <a:lnTo>
                    <a:pt x="2895" y="546"/>
                  </a:lnTo>
                  <a:lnTo>
                    <a:pt x="2847" y="548"/>
                  </a:lnTo>
                  <a:lnTo>
                    <a:pt x="2799" y="549"/>
                  </a:lnTo>
                  <a:lnTo>
                    <a:pt x="2751" y="551"/>
                  </a:lnTo>
                  <a:lnTo>
                    <a:pt x="2703" y="554"/>
                  </a:lnTo>
                  <a:lnTo>
                    <a:pt x="2653" y="555"/>
                  </a:lnTo>
                  <a:lnTo>
                    <a:pt x="2604" y="557"/>
                  </a:lnTo>
                  <a:lnTo>
                    <a:pt x="2554" y="558"/>
                  </a:lnTo>
                  <a:lnTo>
                    <a:pt x="2504" y="561"/>
                  </a:lnTo>
                  <a:lnTo>
                    <a:pt x="2452" y="561"/>
                  </a:lnTo>
                  <a:lnTo>
                    <a:pt x="2401" y="563"/>
                  </a:lnTo>
                  <a:lnTo>
                    <a:pt x="2349" y="564"/>
                  </a:lnTo>
                  <a:lnTo>
                    <a:pt x="2298" y="566"/>
                  </a:lnTo>
                  <a:lnTo>
                    <a:pt x="2246" y="566"/>
                  </a:lnTo>
                  <a:lnTo>
                    <a:pt x="2193" y="567"/>
                  </a:lnTo>
                  <a:lnTo>
                    <a:pt x="2140" y="567"/>
                  </a:lnTo>
                  <a:lnTo>
                    <a:pt x="2088" y="569"/>
                  </a:lnTo>
                  <a:lnTo>
                    <a:pt x="2032" y="567"/>
                  </a:lnTo>
                  <a:lnTo>
                    <a:pt x="1979" y="567"/>
                  </a:lnTo>
                  <a:lnTo>
                    <a:pt x="1925" y="566"/>
                  </a:lnTo>
                  <a:lnTo>
                    <a:pt x="1874" y="566"/>
                  </a:lnTo>
                  <a:lnTo>
                    <a:pt x="1819" y="564"/>
                  </a:lnTo>
                  <a:lnTo>
                    <a:pt x="1768" y="563"/>
                  </a:lnTo>
                  <a:lnTo>
                    <a:pt x="1717" y="561"/>
                  </a:lnTo>
                  <a:lnTo>
                    <a:pt x="1666" y="561"/>
                  </a:lnTo>
                  <a:lnTo>
                    <a:pt x="1615" y="558"/>
                  </a:lnTo>
                  <a:lnTo>
                    <a:pt x="1564" y="557"/>
                  </a:lnTo>
                  <a:lnTo>
                    <a:pt x="1514" y="555"/>
                  </a:lnTo>
                  <a:lnTo>
                    <a:pt x="1466" y="554"/>
                  </a:lnTo>
                  <a:lnTo>
                    <a:pt x="1416" y="551"/>
                  </a:lnTo>
                  <a:lnTo>
                    <a:pt x="1368" y="549"/>
                  </a:lnTo>
                  <a:lnTo>
                    <a:pt x="1322" y="548"/>
                  </a:lnTo>
                  <a:lnTo>
                    <a:pt x="1275" y="546"/>
                  </a:lnTo>
                  <a:lnTo>
                    <a:pt x="1227" y="542"/>
                  </a:lnTo>
                  <a:lnTo>
                    <a:pt x="1181" y="538"/>
                  </a:lnTo>
                  <a:lnTo>
                    <a:pt x="1136" y="535"/>
                  </a:lnTo>
                  <a:lnTo>
                    <a:pt x="1092" y="532"/>
                  </a:lnTo>
                  <a:lnTo>
                    <a:pt x="1048" y="528"/>
                  </a:lnTo>
                  <a:lnTo>
                    <a:pt x="1004" y="525"/>
                  </a:lnTo>
                  <a:lnTo>
                    <a:pt x="962" y="522"/>
                  </a:lnTo>
                  <a:lnTo>
                    <a:pt x="920" y="519"/>
                  </a:lnTo>
                  <a:lnTo>
                    <a:pt x="879" y="514"/>
                  </a:lnTo>
                  <a:lnTo>
                    <a:pt x="837" y="509"/>
                  </a:lnTo>
                  <a:lnTo>
                    <a:pt x="796" y="505"/>
                  </a:lnTo>
                  <a:lnTo>
                    <a:pt x="759" y="502"/>
                  </a:lnTo>
                  <a:lnTo>
                    <a:pt x="721" y="497"/>
                  </a:lnTo>
                  <a:lnTo>
                    <a:pt x="683" y="493"/>
                  </a:lnTo>
                  <a:lnTo>
                    <a:pt x="646" y="488"/>
                  </a:lnTo>
                  <a:lnTo>
                    <a:pt x="612" y="485"/>
                  </a:lnTo>
                  <a:lnTo>
                    <a:pt x="575" y="479"/>
                  </a:lnTo>
                  <a:lnTo>
                    <a:pt x="541" y="474"/>
                  </a:lnTo>
                  <a:lnTo>
                    <a:pt x="508" y="468"/>
                  </a:lnTo>
                  <a:lnTo>
                    <a:pt x="476" y="464"/>
                  </a:lnTo>
                  <a:lnTo>
                    <a:pt x="443" y="458"/>
                  </a:lnTo>
                  <a:lnTo>
                    <a:pt x="414" y="451"/>
                  </a:lnTo>
                  <a:lnTo>
                    <a:pt x="384" y="445"/>
                  </a:lnTo>
                  <a:lnTo>
                    <a:pt x="356" y="441"/>
                  </a:lnTo>
                  <a:lnTo>
                    <a:pt x="327" y="435"/>
                  </a:lnTo>
                  <a:lnTo>
                    <a:pt x="300" y="429"/>
                  </a:lnTo>
                  <a:lnTo>
                    <a:pt x="274" y="422"/>
                  </a:lnTo>
                  <a:lnTo>
                    <a:pt x="251" y="416"/>
                  </a:lnTo>
                  <a:lnTo>
                    <a:pt x="226" y="410"/>
                  </a:lnTo>
                  <a:lnTo>
                    <a:pt x="204" y="404"/>
                  </a:lnTo>
                  <a:lnTo>
                    <a:pt x="183" y="398"/>
                  </a:lnTo>
                  <a:lnTo>
                    <a:pt x="164" y="393"/>
                  </a:lnTo>
                  <a:lnTo>
                    <a:pt x="142" y="386"/>
                  </a:lnTo>
                  <a:lnTo>
                    <a:pt x="125" y="380"/>
                  </a:lnTo>
                  <a:lnTo>
                    <a:pt x="107" y="372"/>
                  </a:lnTo>
                  <a:lnTo>
                    <a:pt x="93" y="366"/>
                  </a:lnTo>
                  <a:lnTo>
                    <a:pt x="77" y="358"/>
                  </a:lnTo>
                  <a:lnTo>
                    <a:pt x="65" y="352"/>
                  </a:lnTo>
                  <a:lnTo>
                    <a:pt x="51" y="345"/>
                  </a:lnTo>
                  <a:lnTo>
                    <a:pt x="42" y="339"/>
                  </a:lnTo>
                  <a:lnTo>
                    <a:pt x="31" y="331"/>
                  </a:lnTo>
                  <a:lnTo>
                    <a:pt x="23" y="323"/>
                  </a:lnTo>
                  <a:lnTo>
                    <a:pt x="14" y="316"/>
                  </a:lnTo>
                  <a:lnTo>
                    <a:pt x="9" y="310"/>
                  </a:lnTo>
                  <a:lnTo>
                    <a:pt x="1" y="296"/>
                  </a:lnTo>
                  <a:lnTo>
                    <a:pt x="0" y="282"/>
                  </a:lnTo>
                  <a:lnTo>
                    <a:pt x="1" y="267"/>
                  </a:lnTo>
                  <a:lnTo>
                    <a:pt x="9" y="252"/>
                  </a:lnTo>
                  <a:lnTo>
                    <a:pt x="14" y="244"/>
                  </a:lnTo>
                  <a:lnTo>
                    <a:pt x="23" y="238"/>
                  </a:lnTo>
                  <a:lnTo>
                    <a:pt x="31" y="230"/>
                  </a:lnTo>
                  <a:lnTo>
                    <a:pt x="42" y="224"/>
                  </a:lnTo>
                  <a:lnTo>
                    <a:pt x="51" y="216"/>
                  </a:lnTo>
                  <a:lnTo>
                    <a:pt x="65" y="210"/>
                  </a:lnTo>
                  <a:lnTo>
                    <a:pt x="77" y="203"/>
                  </a:lnTo>
                  <a:lnTo>
                    <a:pt x="93" y="197"/>
                  </a:lnTo>
                  <a:lnTo>
                    <a:pt x="107" y="189"/>
                  </a:lnTo>
                  <a:lnTo>
                    <a:pt x="125" y="183"/>
                  </a:lnTo>
                  <a:lnTo>
                    <a:pt x="142" y="175"/>
                  </a:lnTo>
                  <a:lnTo>
                    <a:pt x="164" y="171"/>
                  </a:lnTo>
                  <a:lnTo>
                    <a:pt x="183" y="163"/>
                  </a:lnTo>
                  <a:lnTo>
                    <a:pt x="204" y="157"/>
                  </a:lnTo>
                  <a:lnTo>
                    <a:pt x="226" y="151"/>
                  </a:lnTo>
                  <a:lnTo>
                    <a:pt x="251" y="145"/>
                  </a:lnTo>
                  <a:lnTo>
                    <a:pt x="274" y="139"/>
                  </a:lnTo>
                  <a:lnTo>
                    <a:pt x="300" y="132"/>
                  </a:lnTo>
                  <a:lnTo>
                    <a:pt x="327" y="126"/>
                  </a:lnTo>
                  <a:lnTo>
                    <a:pt x="356" y="122"/>
                  </a:lnTo>
                  <a:lnTo>
                    <a:pt x="384" y="116"/>
                  </a:lnTo>
                  <a:lnTo>
                    <a:pt x="414" y="111"/>
                  </a:lnTo>
                  <a:lnTo>
                    <a:pt x="443" y="105"/>
                  </a:lnTo>
                  <a:lnTo>
                    <a:pt x="476" y="100"/>
                  </a:lnTo>
                  <a:lnTo>
                    <a:pt x="508" y="96"/>
                  </a:lnTo>
                  <a:lnTo>
                    <a:pt x="541" y="91"/>
                  </a:lnTo>
                  <a:lnTo>
                    <a:pt x="575" y="87"/>
                  </a:lnTo>
                  <a:lnTo>
                    <a:pt x="612" y="82"/>
                  </a:lnTo>
                  <a:lnTo>
                    <a:pt x="646" y="76"/>
                  </a:lnTo>
                  <a:lnTo>
                    <a:pt x="683" y="71"/>
                  </a:lnTo>
                  <a:lnTo>
                    <a:pt x="721" y="67"/>
                  </a:lnTo>
                  <a:lnTo>
                    <a:pt x="759" y="62"/>
                  </a:lnTo>
                  <a:lnTo>
                    <a:pt x="796" y="58"/>
                  </a:lnTo>
                  <a:lnTo>
                    <a:pt x="837" y="53"/>
                  </a:lnTo>
                  <a:lnTo>
                    <a:pt x="879" y="50"/>
                  </a:lnTo>
                  <a:lnTo>
                    <a:pt x="920" y="47"/>
                  </a:lnTo>
                  <a:lnTo>
                    <a:pt x="962" y="42"/>
                  </a:lnTo>
                  <a:lnTo>
                    <a:pt x="1004" y="38"/>
                  </a:lnTo>
                  <a:lnTo>
                    <a:pt x="1048" y="35"/>
                  </a:lnTo>
                  <a:lnTo>
                    <a:pt x="1092" y="32"/>
                  </a:lnTo>
                  <a:lnTo>
                    <a:pt x="1136" y="27"/>
                  </a:lnTo>
                  <a:lnTo>
                    <a:pt x="1181" y="26"/>
                  </a:lnTo>
                  <a:lnTo>
                    <a:pt x="1227" y="23"/>
                  </a:lnTo>
                  <a:lnTo>
                    <a:pt x="1275" y="21"/>
                  </a:lnTo>
                  <a:lnTo>
                    <a:pt x="1322" y="16"/>
                  </a:lnTo>
                  <a:lnTo>
                    <a:pt x="1368" y="15"/>
                  </a:lnTo>
                  <a:lnTo>
                    <a:pt x="1416" y="12"/>
                  </a:lnTo>
                  <a:lnTo>
                    <a:pt x="1466" y="10"/>
                  </a:lnTo>
                  <a:lnTo>
                    <a:pt x="1514" y="7"/>
                  </a:lnTo>
                  <a:lnTo>
                    <a:pt x="1564" y="7"/>
                  </a:lnTo>
                  <a:lnTo>
                    <a:pt x="1615" y="4"/>
                  </a:lnTo>
                  <a:lnTo>
                    <a:pt x="1666" y="4"/>
                  </a:lnTo>
                  <a:lnTo>
                    <a:pt x="1717" y="3"/>
                  </a:lnTo>
                  <a:lnTo>
                    <a:pt x="1768" y="1"/>
                  </a:lnTo>
                  <a:lnTo>
                    <a:pt x="1819" y="0"/>
                  </a:lnTo>
                  <a:lnTo>
                    <a:pt x="1874" y="0"/>
                  </a:lnTo>
                  <a:lnTo>
                    <a:pt x="1925" y="0"/>
                  </a:lnTo>
                  <a:lnTo>
                    <a:pt x="1979" y="0"/>
                  </a:lnTo>
                  <a:lnTo>
                    <a:pt x="2032" y="0"/>
                  </a:lnTo>
                  <a:lnTo>
                    <a:pt x="2088" y="0"/>
                  </a:lnTo>
                  <a:close/>
                </a:path>
              </a:pathLst>
            </a:custGeom>
            <a:solidFill>
              <a:srgbClr val="870000"/>
            </a:solidFill>
            <a:ln w="9525">
              <a:no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endParaRPr lang="en-US">
                <a:solidFill>
                  <a:prstClr val="white"/>
                </a:solidFill>
              </a:endParaRPr>
            </a:p>
          </p:txBody>
        </p:sp>
        <p:sp>
          <p:nvSpPr>
            <p:cNvPr id="36" name="Text Box 10"/>
            <p:cNvSpPr txBox="1">
              <a:spLocks noChangeArrowheads="1"/>
            </p:cNvSpPr>
            <p:nvPr/>
          </p:nvSpPr>
          <p:spPr bwMode="auto">
            <a:xfrm>
              <a:off x="3168" y="3600"/>
              <a:ext cx="1968" cy="777"/>
            </a:xfrm>
            <a:prstGeom prst="rect">
              <a:avLst/>
            </a:prstGeom>
            <a:noFill/>
            <a:ln w="9525">
              <a:noFill/>
              <a:miter lim="800000"/>
              <a:headEnd/>
              <a:tailEnd/>
            </a:ln>
            <a:effectLst/>
          </p:spPr>
          <p:txBody>
            <a:bodyPr>
              <a:spAutoFit/>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pPr algn="ctr">
                <a:defRPr/>
              </a:pPr>
              <a:r>
                <a:rPr lang="en-US" dirty="0">
                  <a:solidFill>
                    <a:prstClr val="white"/>
                  </a:solidFill>
                  <a:latin typeface="Arial" panose="020B0604020202020204" pitchFamily="34" charset="0"/>
                  <a:cs typeface="Arial" panose="020B0604020202020204" pitchFamily="34" charset="0"/>
                </a:rPr>
                <a:t>Client’s View of the </a:t>
              </a:r>
            </a:p>
            <a:p>
              <a:pPr algn="ctr">
                <a:defRPr/>
              </a:pPr>
              <a:r>
                <a:rPr lang="en-US" dirty="0">
                  <a:solidFill>
                    <a:prstClr val="white"/>
                  </a:solidFill>
                  <a:latin typeface="Arial" panose="020B0604020202020204" pitchFamily="34" charset="0"/>
                  <a:cs typeface="Arial" panose="020B0604020202020204" pitchFamily="34" charset="0"/>
                </a:rPr>
                <a:t>Therapeutic Relationship</a:t>
              </a:r>
            </a:p>
          </p:txBody>
        </p:sp>
        <p:sp>
          <p:nvSpPr>
            <p:cNvPr id="37" name="Text Box 13"/>
            <p:cNvSpPr txBox="1">
              <a:spLocks noChangeArrowheads="1"/>
            </p:cNvSpPr>
            <p:nvPr/>
          </p:nvSpPr>
          <p:spPr bwMode="auto">
            <a:xfrm>
              <a:off x="3024" y="1215"/>
              <a:ext cx="2256" cy="544"/>
            </a:xfrm>
            <a:prstGeom prst="rect">
              <a:avLst/>
            </a:prstGeom>
            <a:noFill/>
            <a:ln w="9525">
              <a:noFill/>
              <a:miter lim="800000"/>
              <a:headEnd/>
              <a:tailEnd/>
            </a:ln>
            <a:effectLst/>
          </p:spPr>
          <p:txBody>
            <a:bodyPr>
              <a:spAutoFit/>
            </a:bodyPr>
            <a:ls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a:lstStyle>
            <a:p>
              <a:pPr algn="ctr">
                <a:defRPr/>
              </a:pPr>
              <a:r>
                <a:rPr lang="en-US" dirty="0">
                  <a:solidFill>
                    <a:prstClr val="white"/>
                  </a:solidFill>
                  <a:latin typeface="Arial" panose="020B0604020202020204" pitchFamily="34" charset="0"/>
                  <a:cs typeface="Arial" panose="020B0604020202020204" pitchFamily="34" charset="0"/>
                </a:rPr>
                <a:t>Consumer </a:t>
              </a:r>
            </a:p>
            <a:p>
              <a:pPr algn="ctr">
                <a:defRPr/>
              </a:pPr>
              <a:r>
                <a:rPr lang="en-US" dirty="0">
                  <a:solidFill>
                    <a:prstClr val="white"/>
                  </a:solidFill>
                  <a:latin typeface="Arial" panose="020B0604020202020204" pitchFamily="34" charset="0"/>
                  <a:cs typeface="Arial" panose="020B0604020202020204" pitchFamily="34" charset="0"/>
                </a:rPr>
                <a:t>Preferences</a:t>
              </a:r>
            </a:p>
          </p:txBody>
        </p:sp>
      </p:grpSp>
    </p:spTree>
    <p:extLst>
      <p:ext uri="{BB962C8B-B14F-4D97-AF65-F5344CB8AC3E}">
        <p14:creationId xmlns:p14="http://schemas.microsoft.com/office/powerpoint/2010/main" val="471282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a:xfrm>
            <a:off x="1981200" y="228600"/>
            <a:ext cx="8229600" cy="1143000"/>
          </a:xfrm>
        </p:spPr>
        <p:txBody>
          <a:bodyPr/>
          <a:lstStyle/>
          <a:p>
            <a:pPr algn="ctr" eaLnBrk="1" hangingPunct="1"/>
            <a:r>
              <a:rPr lang="en-US" sz="4000" dirty="0">
                <a:effectLst>
                  <a:outerShdw blurRad="38100" dist="38100" dir="2700000" algn="tl">
                    <a:srgbClr val="000000">
                      <a:alpha val="43137"/>
                    </a:srgbClr>
                  </a:outerShdw>
                </a:effectLst>
                <a:cs typeface="Arial" pitchFamily="34" charset="0"/>
              </a:rPr>
              <a:t>Session Rating Scale (SRS)</a:t>
            </a:r>
          </a:p>
        </p:txBody>
      </p:sp>
      <p:sp>
        <p:nvSpPr>
          <p:cNvPr id="1399811" name="Rectangle 3"/>
          <p:cNvSpPr>
            <a:spLocks noGrp="1" noChangeArrowheads="1"/>
          </p:cNvSpPr>
          <p:nvPr>
            <p:ph type="body" idx="1"/>
          </p:nvPr>
        </p:nvSpPr>
        <p:spPr>
          <a:xfrm>
            <a:off x="842681" y="1506071"/>
            <a:ext cx="10094259" cy="5123329"/>
          </a:xfrm>
        </p:spPr>
        <p:txBody>
          <a:bodyPr>
            <a:normAutofit fontScale="92500" lnSpcReduction="10000"/>
          </a:bodyPr>
          <a:lstStyle/>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A 40-point measure with 4 subscales</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Three versions can be scored: SRS, CSRS, </a:t>
            </a:r>
            <a:r>
              <a:rPr lang="en-US" sz="2600" dirty="0" err="1">
                <a:effectLst>
                  <a:outerShdw blurRad="38100" dist="38100" dir="2700000" algn="tl">
                    <a:srgbClr val="000000">
                      <a:alpha val="43137"/>
                    </a:srgbClr>
                  </a:outerShdw>
                </a:effectLst>
                <a:cs typeface="Arial" pitchFamily="34" charset="0"/>
              </a:rPr>
              <a:t>GSRS</a:t>
            </a:r>
            <a:endParaRPr lang="en-US" sz="2600" dirty="0">
              <a:effectLst>
                <a:outerShdw blurRad="38100" dist="38100" dir="2700000" algn="tl">
                  <a:srgbClr val="000000">
                    <a:alpha val="43137"/>
                  </a:srgbClr>
                </a:outerShdw>
              </a:effectLst>
              <a:cs typeface="Arial" pitchFamily="34" charset="0"/>
            </a:endParaRP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Complete near the end of session (last 5-10 minutes)</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Overall scores below 36 or any subscale below 8 should be discussed with clients</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Lower scores at the </a:t>
            </a:r>
            <a:r>
              <a:rPr lang="en-US" sz="2600" u="sng" dirty="0">
                <a:effectLst>
                  <a:outerShdw blurRad="38100" dist="38100" dir="2700000" algn="tl">
                    <a:srgbClr val="000000">
                      <a:alpha val="43137"/>
                    </a:srgbClr>
                  </a:outerShdw>
                </a:effectLst>
                <a:cs typeface="Arial" pitchFamily="34" charset="0"/>
              </a:rPr>
              <a:t>beginning</a:t>
            </a:r>
            <a:r>
              <a:rPr lang="en-US" sz="2600" dirty="0">
                <a:effectLst>
                  <a:outerShdw blurRad="38100" dist="38100" dir="2700000" algn="tl">
                    <a:srgbClr val="000000">
                      <a:alpha val="43137"/>
                    </a:srgbClr>
                  </a:outerShdw>
                </a:effectLst>
                <a:cs typeface="Arial" pitchFamily="34" charset="0"/>
              </a:rPr>
              <a:t> of services can mean very different things</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Lower scores </a:t>
            </a:r>
            <a:r>
              <a:rPr lang="en-US" sz="2600" u="sng" dirty="0">
                <a:effectLst>
                  <a:outerShdw blurRad="38100" dist="38100" dir="2700000" algn="tl">
                    <a:srgbClr val="000000">
                      <a:alpha val="43137"/>
                    </a:srgbClr>
                  </a:outerShdw>
                </a:effectLst>
                <a:cs typeface="Arial" pitchFamily="34" charset="0"/>
              </a:rPr>
              <a:t>as services progress</a:t>
            </a:r>
            <a:r>
              <a:rPr lang="en-US" sz="2600" dirty="0">
                <a:effectLst>
                  <a:outerShdw blurRad="38100" dist="38100" dir="2700000" algn="tl">
                    <a:srgbClr val="000000">
                      <a:alpha val="43137"/>
                    </a:srgbClr>
                  </a:outerShdw>
                </a:effectLst>
                <a:cs typeface="Arial" pitchFamily="34" charset="0"/>
              </a:rPr>
              <a:t> are 4x likely to contribute to dropout</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Takes less than 1 minute to administer</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Paper/pencil and electronic scoring systems</a:t>
            </a:r>
          </a:p>
          <a:p>
            <a:pPr marL="609600" indent="-609600">
              <a:lnSpc>
                <a:spcPct val="110000"/>
              </a:lnSpc>
              <a:spcBef>
                <a:spcPts val="300"/>
              </a:spcBef>
              <a:buClr>
                <a:schemeClr val="tx1"/>
              </a:buClr>
            </a:pPr>
            <a:r>
              <a:rPr lang="en-US" sz="2600" dirty="0">
                <a:effectLst>
                  <a:outerShdw blurRad="38100" dist="38100" dir="2700000" algn="tl">
                    <a:srgbClr val="000000">
                      <a:alpha val="43137"/>
                    </a:srgbClr>
                  </a:outerShdw>
                </a:effectLst>
                <a:cs typeface="Arial" pitchFamily="34" charset="0"/>
              </a:rPr>
              <a:t>Can plot personal data on Excel spreadsheet</a:t>
            </a:r>
          </a:p>
          <a:p>
            <a:pPr marL="609600" indent="-609600">
              <a:buClr>
                <a:schemeClr val="tx1"/>
              </a:buClr>
              <a:buFontTx/>
              <a:buChar char="•"/>
            </a:pPr>
            <a:endParaRPr lang="en-US" sz="2800" dirty="0">
              <a:effectLst/>
              <a:cs typeface="Arial" pitchFamily="34" charset="0"/>
            </a:endParaRPr>
          </a:p>
        </p:txBody>
      </p:sp>
    </p:spTree>
    <p:extLst>
      <p:ext uri="{BB962C8B-B14F-4D97-AF65-F5344CB8AC3E}">
        <p14:creationId xmlns:p14="http://schemas.microsoft.com/office/powerpoint/2010/main" val="1374806493"/>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0DE1E9-20D8-4DAE-B27C-FF10336E8700}"/>
              </a:ext>
            </a:extLst>
          </p:cNvPr>
          <p:cNvPicPr>
            <a:picLocks noChangeAspect="1"/>
          </p:cNvPicPr>
          <p:nvPr/>
        </p:nvPicPr>
        <p:blipFill>
          <a:blip r:embed="rId2"/>
          <a:stretch>
            <a:fillRect/>
          </a:stretch>
        </p:blipFill>
        <p:spPr>
          <a:xfrm>
            <a:off x="0" y="0"/>
            <a:ext cx="6061435" cy="6858000"/>
          </a:xfrm>
          <a:prstGeom prst="rect">
            <a:avLst/>
          </a:prstGeom>
        </p:spPr>
      </p:pic>
      <p:pic>
        <p:nvPicPr>
          <p:cNvPr id="3" name="Picture 2">
            <a:extLst>
              <a:ext uri="{FF2B5EF4-FFF2-40B4-BE49-F238E27FC236}">
                <a16:creationId xmlns:a16="http://schemas.microsoft.com/office/drawing/2014/main" id="{3DFDE795-CB16-4113-9810-211A9F4AD26F}"/>
              </a:ext>
            </a:extLst>
          </p:cNvPr>
          <p:cNvPicPr>
            <a:picLocks noChangeAspect="1"/>
          </p:cNvPicPr>
          <p:nvPr/>
        </p:nvPicPr>
        <p:blipFill>
          <a:blip r:embed="rId3"/>
          <a:stretch>
            <a:fillRect/>
          </a:stretch>
        </p:blipFill>
        <p:spPr>
          <a:xfrm>
            <a:off x="6095999" y="0"/>
            <a:ext cx="6096001" cy="6858000"/>
          </a:xfrm>
          <a:prstGeom prst="rect">
            <a:avLst/>
          </a:prstGeom>
        </p:spPr>
      </p:pic>
      <p:pic>
        <p:nvPicPr>
          <p:cNvPr id="9" name="Picture 8">
            <a:extLst>
              <a:ext uri="{FF2B5EF4-FFF2-40B4-BE49-F238E27FC236}">
                <a16:creationId xmlns:a16="http://schemas.microsoft.com/office/drawing/2014/main" id="{7D5722F6-CED9-45D7-B4E6-F6482073A73D}"/>
              </a:ext>
            </a:extLst>
          </p:cNvPr>
          <p:cNvPicPr>
            <a:picLocks noChangeAspect="1"/>
          </p:cNvPicPr>
          <p:nvPr/>
        </p:nvPicPr>
        <p:blipFill>
          <a:blip r:embed="rId2"/>
          <a:stretch>
            <a:fillRect/>
          </a:stretch>
        </p:blipFill>
        <p:spPr>
          <a:xfrm>
            <a:off x="152400" y="152400"/>
            <a:ext cx="6061435" cy="6858000"/>
          </a:xfrm>
          <a:prstGeom prst="rect">
            <a:avLst/>
          </a:prstGeom>
        </p:spPr>
      </p:pic>
    </p:spTree>
    <p:extLst>
      <p:ext uri="{BB962C8B-B14F-4D97-AF65-F5344CB8AC3E}">
        <p14:creationId xmlns:p14="http://schemas.microsoft.com/office/powerpoint/2010/main" val="291253082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869FA-FD8C-43A7-860B-78F7AB72A9DA}"/>
              </a:ext>
            </a:extLst>
          </p:cNvPr>
          <p:cNvPicPr>
            <a:picLocks noChangeAspect="1"/>
          </p:cNvPicPr>
          <p:nvPr/>
        </p:nvPicPr>
        <p:blipFill>
          <a:blip r:embed="rId2"/>
          <a:stretch>
            <a:fillRect/>
          </a:stretch>
        </p:blipFill>
        <p:spPr>
          <a:xfrm>
            <a:off x="2363435" y="0"/>
            <a:ext cx="7465130" cy="6858000"/>
          </a:xfrm>
          <a:prstGeom prst="rect">
            <a:avLst/>
          </a:prstGeom>
        </p:spPr>
      </p:pic>
    </p:spTree>
    <p:extLst>
      <p:ext uri="{BB962C8B-B14F-4D97-AF65-F5344CB8AC3E}">
        <p14:creationId xmlns:p14="http://schemas.microsoft.com/office/powerpoint/2010/main" val="208034561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64D62-588D-4993-9CFD-0511508ADD31}"/>
              </a:ext>
            </a:extLst>
          </p:cNvPr>
          <p:cNvPicPr>
            <a:picLocks noChangeAspect="1"/>
          </p:cNvPicPr>
          <p:nvPr/>
        </p:nvPicPr>
        <p:blipFill>
          <a:blip r:embed="rId2"/>
          <a:stretch>
            <a:fillRect/>
          </a:stretch>
        </p:blipFill>
        <p:spPr>
          <a:xfrm>
            <a:off x="263415" y="304423"/>
            <a:ext cx="12192000" cy="5737875"/>
          </a:xfrm>
          <a:prstGeom prst="rect">
            <a:avLst/>
          </a:prstGeom>
        </p:spPr>
      </p:pic>
      <p:sp>
        <p:nvSpPr>
          <p:cNvPr id="2" name="Arrow: Left 1"/>
          <p:cNvSpPr>
            <a:spLocks noChangeAspect="1"/>
          </p:cNvSpPr>
          <p:nvPr/>
        </p:nvSpPr>
        <p:spPr>
          <a:xfrm>
            <a:off x="3005803" y="2807600"/>
            <a:ext cx="738421" cy="36576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TextBox 5"/>
          <p:cNvSpPr txBox="1"/>
          <p:nvPr/>
        </p:nvSpPr>
        <p:spPr>
          <a:xfrm>
            <a:off x="3980110" y="2804028"/>
            <a:ext cx="31403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Slides </a:t>
            </a:r>
            <a:r>
              <a:rPr kumimoji="0" lang="en-US"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from training</a:t>
            </a:r>
            <a:endPar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7" name="Arrow: Left 6">
            <a:extLst>
              <a:ext uri="{FF2B5EF4-FFF2-40B4-BE49-F238E27FC236}">
                <a16:creationId xmlns:a16="http://schemas.microsoft.com/office/drawing/2014/main" id="{BA8D6952-82CD-48FA-8952-B51C8FFE8C8F}"/>
              </a:ext>
            </a:extLst>
          </p:cNvPr>
          <p:cNvSpPr>
            <a:spLocks noChangeAspect="1"/>
          </p:cNvSpPr>
          <p:nvPr/>
        </p:nvSpPr>
        <p:spPr>
          <a:xfrm>
            <a:off x="3000198" y="3465871"/>
            <a:ext cx="738421" cy="36576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TextBox 7">
            <a:extLst>
              <a:ext uri="{FF2B5EF4-FFF2-40B4-BE49-F238E27FC236}">
                <a16:creationId xmlns:a16="http://schemas.microsoft.com/office/drawing/2014/main" id="{7DAD4463-9515-40A3-B9A6-ADC264EBD037}"/>
              </a:ext>
            </a:extLst>
          </p:cNvPr>
          <p:cNvSpPr txBox="1"/>
          <p:nvPr/>
        </p:nvSpPr>
        <p:spPr>
          <a:xfrm>
            <a:off x="4102137" y="3429000"/>
            <a:ext cx="31403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SSFC</a:t>
            </a:r>
          </a:p>
        </p:txBody>
      </p:sp>
      <p:pic>
        <p:nvPicPr>
          <p:cNvPr id="3" name="Picture 2">
            <a:extLst>
              <a:ext uri="{FF2B5EF4-FFF2-40B4-BE49-F238E27FC236}">
                <a16:creationId xmlns:a16="http://schemas.microsoft.com/office/drawing/2014/main" id="{144E02ED-1364-40BA-9B57-DEC6801A50B4}"/>
              </a:ext>
            </a:extLst>
          </p:cNvPr>
          <p:cNvPicPr>
            <a:picLocks noChangeAspect="1"/>
          </p:cNvPicPr>
          <p:nvPr/>
        </p:nvPicPr>
        <p:blipFill>
          <a:blip r:embed="rId3"/>
          <a:stretch>
            <a:fillRect/>
          </a:stretch>
        </p:blipFill>
        <p:spPr>
          <a:xfrm>
            <a:off x="980868" y="5954623"/>
            <a:ext cx="8162925" cy="333375"/>
          </a:xfrm>
          <a:prstGeom prst="rect">
            <a:avLst/>
          </a:prstGeom>
        </p:spPr>
      </p:pic>
    </p:spTree>
    <p:extLst>
      <p:ext uri="{BB962C8B-B14F-4D97-AF65-F5344CB8AC3E}">
        <p14:creationId xmlns:p14="http://schemas.microsoft.com/office/powerpoint/2010/main" val="68999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122023" y="1058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ckwell" panose="02060603020205020403"/>
              <a:ea typeface="+mn-ea"/>
              <a:cs typeface="+mn-cs"/>
            </a:endParaRPr>
          </a:p>
        </p:txBody>
      </p:sp>
      <p:sp>
        <p:nvSpPr>
          <p:cNvPr id="5" name="Rectangle 4"/>
          <p:cNvSpPr/>
          <p:nvPr/>
        </p:nvSpPr>
        <p:spPr>
          <a:xfrm>
            <a:off x="326571" y="2194560"/>
            <a:ext cx="2037806" cy="4533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Rockwell" panose="02060603020205020403"/>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4DA2FA83-14C8-C08F-6BD4-52485964744D}"/>
              </a:ext>
            </a:extLst>
          </p:cNvPr>
          <p:cNvPicPr>
            <a:picLocks noChangeAspect="1"/>
          </p:cNvPicPr>
          <p:nvPr/>
        </p:nvPicPr>
        <p:blipFill>
          <a:blip r:embed="rId3"/>
          <a:stretch>
            <a:fillRect/>
          </a:stretch>
        </p:blipFill>
        <p:spPr>
          <a:xfrm>
            <a:off x="184661" y="579755"/>
            <a:ext cx="11822678" cy="5120640"/>
          </a:xfrm>
          <a:prstGeom prst="rect">
            <a:avLst/>
          </a:prstGeom>
        </p:spPr>
      </p:pic>
      <p:sp>
        <p:nvSpPr>
          <p:cNvPr id="6" name="Rectangle 5">
            <a:extLst>
              <a:ext uri="{FF2B5EF4-FFF2-40B4-BE49-F238E27FC236}">
                <a16:creationId xmlns:a16="http://schemas.microsoft.com/office/drawing/2014/main" id="{491ABF0E-46E5-5024-DCC2-43D151BA50E0}"/>
              </a:ext>
            </a:extLst>
          </p:cNvPr>
          <p:cNvSpPr/>
          <p:nvPr/>
        </p:nvSpPr>
        <p:spPr>
          <a:xfrm>
            <a:off x="457200" y="2754086"/>
            <a:ext cx="1012371" cy="29064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52491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122023" y="1058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ckwell" panose="02060603020205020403"/>
              <a:ea typeface="+mn-ea"/>
              <a:cs typeface="+mn-cs"/>
            </a:endParaRPr>
          </a:p>
        </p:txBody>
      </p:sp>
      <p:sp>
        <p:nvSpPr>
          <p:cNvPr id="5" name="Rectangle 4"/>
          <p:cNvSpPr/>
          <p:nvPr/>
        </p:nvSpPr>
        <p:spPr>
          <a:xfrm>
            <a:off x="326571" y="2194560"/>
            <a:ext cx="2037806" cy="4533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Rockwell" panose="02060603020205020403"/>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4EF3D229-0582-17CF-1B74-F5BB6A8B5D4D}"/>
              </a:ext>
            </a:extLst>
          </p:cNvPr>
          <p:cNvPicPr>
            <a:picLocks noChangeAspect="1"/>
          </p:cNvPicPr>
          <p:nvPr/>
        </p:nvPicPr>
        <p:blipFill>
          <a:blip r:embed="rId3"/>
          <a:stretch>
            <a:fillRect/>
          </a:stretch>
        </p:blipFill>
        <p:spPr>
          <a:xfrm>
            <a:off x="192728" y="370116"/>
            <a:ext cx="11672701" cy="5943600"/>
          </a:xfrm>
          <a:prstGeom prst="rect">
            <a:avLst/>
          </a:prstGeom>
        </p:spPr>
      </p:pic>
      <p:sp>
        <p:nvSpPr>
          <p:cNvPr id="7" name="Rectangle 6">
            <a:extLst>
              <a:ext uri="{FF2B5EF4-FFF2-40B4-BE49-F238E27FC236}">
                <a16:creationId xmlns:a16="http://schemas.microsoft.com/office/drawing/2014/main" id="{376A0274-8BB1-2956-A15D-B5B46BADAFB0}"/>
              </a:ext>
            </a:extLst>
          </p:cNvPr>
          <p:cNvSpPr/>
          <p:nvPr/>
        </p:nvSpPr>
        <p:spPr>
          <a:xfrm>
            <a:off x="446314" y="2612571"/>
            <a:ext cx="1034143" cy="3755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8" name="Rectangle 7">
            <a:extLst>
              <a:ext uri="{FF2B5EF4-FFF2-40B4-BE49-F238E27FC236}">
                <a16:creationId xmlns:a16="http://schemas.microsoft.com/office/drawing/2014/main" id="{36D986BC-4FC2-E937-0AEC-7598B66DE7E8}"/>
              </a:ext>
            </a:extLst>
          </p:cNvPr>
          <p:cNvSpPr/>
          <p:nvPr/>
        </p:nvSpPr>
        <p:spPr>
          <a:xfrm>
            <a:off x="1420586" y="2579914"/>
            <a:ext cx="1034143" cy="3755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Rectangle 8">
            <a:extLst>
              <a:ext uri="{FF2B5EF4-FFF2-40B4-BE49-F238E27FC236}">
                <a16:creationId xmlns:a16="http://schemas.microsoft.com/office/drawing/2014/main" id="{B86E8B34-E1D7-BB17-1CC4-E1DDE83A6C3A}"/>
              </a:ext>
            </a:extLst>
          </p:cNvPr>
          <p:cNvSpPr/>
          <p:nvPr/>
        </p:nvSpPr>
        <p:spPr>
          <a:xfrm>
            <a:off x="4474028" y="2579914"/>
            <a:ext cx="1034143" cy="3755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50558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122023" y="1058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ckwell" panose="02060603020205020403"/>
              <a:ea typeface="+mn-ea"/>
              <a:cs typeface="+mn-cs"/>
            </a:endParaRPr>
          </a:p>
        </p:txBody>
      </p:sp>
      <p:sp>
        <p:nvSpPr>
          <p:cNvPr id="5" name="Rectangle 4"/>
          <p:cNvSpPr/>
          <p:nvPr/>
        </p:nvSpPr>
        <p:spPr>
          <a:xfrm>
            <a:off x="326571" y="2194560"/>
            <a:ext cx="2037806" cy="4533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Rockwell" panose="02060603020205020403"/>
              <a:ea typeface="+mn-ea"/>
              <a:cs typeface="+mn-cs"/>
            </a:endParaRPr>
          </a:p>
        </p:txBody>
      </p:sp>
      <p:sp>
        <p:nvSpPr>
          <p:cNvPr id="7" name="Rectangle 6">
            <a:extLst>
              <a:ext uri="{FF2B5EF4-FFF2-40B4-BE49-F238E27FC236}">
                <a16:creationId xmlns:a16="http://schemas.microsoft.com/office/drawing/2014/main" id="{376A0274-8BB1-2956-A15D-B5B46BADAFB0}"/>
              </a:ext>
            </a:extLst>
          </p:cNvPr>
          <p:cNvSpPr/>
          <p:nvPr/>
        </p:nvSpPr>
        <p:spPr>
          <a:xfrm>
            <a:off x="446314" y="2612571"/>
            <a:ext cx="1034143" cy="3755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8" name="Rectangle 7">
            <a:extLst>
              <a:ext uri="{FF2B5EF4-FFF2-40B4-BE49-F238E27FC236}">
                <a16:creationId xmlns:a16="http://schemas.microsoft.com/office/drawing/2014/main" id="{36D986BC-4FC2-E937-0AEC-7598B66DE7E8}"/>
              </a:ext>
            </a:extLst>
          </p:cNvPr>
          <p:cNvSpPr/>
          <p:nvPr/>
        </p:nvSpPr>
        <p:spPr>
          <a:xfrm>
            <a:off x="1420586" y="2579914"/>
            <a:ext cx="1034143" cy="3755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Rectangle 8">
            <a:extLst>
              <a:ext uri="{FF2B5EF4-FFF2-40B4-BE49-F238E27FC236}">
                <a16:creationId xmlns:a16="http://schemas.microsoft.com/office/drawing/2014/main" id="{B86E8B34-E1D7-BB17-1CC4-E1DDE83A6C3A}"/>
              </a:ext>
            </a:extLst>
          </p:cNvPr>
          <p:cNvSpPr/>
          <p:nvPr/>
        </p:nvSpPr>
        <p:spPr>
          <a:xfrm>
            <a:off x="4474028" y="2579914"/>
            <a:ext cx="1034143" cy="37555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descr="Graphical user interface, application, table&#10;&#10;Description automatically generated">
            <a:extLst>
              <a:ext uri="{FF2B5EF4-FFF2-40B4-BE49-F238E27FC236}">
                <a16:creationId xmlns:a16="http://schemas.microsoft.com/office/drawing/2014/main" id="{FC27EB61-8332-04C6-9EEA-39FE52D1AF50}"/>
              </a:ext>
            </a:extLst>
          </p:cNvPr>
          <p:cNvPicPr>
            <a:picLocks noChangeAspect="1"/>
          </p:cNvPicPr>
          <p:nvPr/>
        </p:nvPicPr>
        <p:blipFill>
          <a:blip r:embed="rId3"/>
          <a:stretch>
            <a:fillRect/>
          </a:stretch>
        </p:blipFill>
        <p:spPr>
          <a:xfrm>
            <a:off x="298677" y="522514"/>
            <a:ext cx="11594645" cy="5486400"/>
          </a:xfrm>
          <a:prstGeom prst="rect">
            <a:avLst/>
          </a:prstGeom>
        </p:spPr>
      </p:pic>
      <p:sp>
        <p:nvSpPr>
          <p:cNvPr id="6" name="Rectangle 5">
            <a:extLst>
              <a:ext uri="{FF2B5EF4-FFF2-40B4-BE49-F238E27FC236}">
                <a16:creationId xmlns:a16="http://schemas.microsoft.com/office/drawing/2014/main" id="{3025779A-CED3-639C-6161-CB8CE2D91EDC}"/>
              </a:ext>
            </a:extLst>
          </p:cNvPr>
          <p:cNvSpPr/>
          <p:nvPr/>
        </p:nvSpPr>
        <p:spPr>
          <a:xfrm>
            <a:off x="609600" y="2717800"/>
            <a:ext cx="9906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0" name="Rectangle 9">
            <a:extLst>
              <a:ext uri="{FF2B5EF4-FFF2-40B4-BE49-F238E27FC236}">
                <a16:creationId xmlns:a16="http://schemas.microsoft.com/office/drawing/2014/main" id="{B099BAEA-4E9E-BAB9-190F-C757CC5C7C7A}"/>
              </a:ext>
            </a:extLst>
          </p:cNvPr>
          <p:cNvSpPr/>
          <p:nvPr/>
        </p:nvSpPr>
        <p:spPr>
          <a:xfrm>
            <a:off x="1520009" y="2685143"/>
            <a:ext cx="9906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1" name="Rectangle 10">
            <a:extLst>
              <a:ext uri="{FF2B5EF4-FFF2-40B4-BE49-F238E27FC236}">
                <a16:creationId xmlns:a16="http://schemas.microsoft.com/office/drawing/2014/main" id="{10A0244E-67D0-327D-DA3F-2FA15D4A49B3}"/>
              </a:ext>
            </a:extLst>
          </p:cNvPr>
          <p:cNvSpPr/>
          <p:nvPr/>
        </p:nvSpPr>
        <p:spPr>
          <a:xfrm>
            <a:off x="4461328" y="2685143"/>
            <a:ext cx="9906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 name="Rectangle 11">
            <a:extLst>
              <a:ext uri="{FF2B5EF4-FFF2-40B4-BE49-F238E27FC236}">
                <a16:creationId xmlns:a16="http://schemas.microsoft.com/office/drawing/2014/main" id="{D322453D-9501-C91D-4DF6-F9DF8983438F}"/>
              </a:ext>
            </a:extLst>
          </p:cNvPr>
          <p:cNvSpPr/>
          <p:nvPr/>
        </p:nvSpPr>
        <p:spPr>
          <a:xfrm>
            <a:off x="2364377" y="2717800"/>
            <a:ext cx="8570323" cy="3174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071283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5D8A7-A0D0-498A-B72E-A7732B09C496}"/>
              </a:ext>
            </a:extLst>
          </p:cNvPr>
          <p:cNvPicPr/>
          <p:nvPr/>
        </p:nvPicPr>
        <p:blipFill>
          <a:blip r:embed="rId3"/>
          <a:stretch>
            <a:fillRect/>
          </a:stretch>
        </p:blipFill>
        <p:spPr>
          <a:xfrm>
            <a:off x="76200" y="3396932"/>
            <a:ext cx="5943600" cy="2299335"/>
          </a:xfrm>
          <a:prstGeom prst="rect">
            <a:avLst/>
          </a:prstGeom>
        </p:spPr>
      </p:pic>
      <p:sp>
        <p:nvSpPr>
          <p:cNvPr id="2" name="TextBox 1">
            <a:extLst>
              <a:ext uri="{FF2B5EF4-FFF2-40B4-BE49-F238E27FC236}">
                <a16:creationId xmlns:a16="http://schemas.microsoft.com/office/drawing/2014/main" id="{31DFEF57-D773-4B90-B962-C17520855637}"/>
              </a:ext>
            </a:extLst>
          </p:cNvPr>
          <p:cNvSpPr txBox="1"/>
          <p:nvPr/>
        </p:nvSpPr>
        <p:spPr>
          <a:xfrm>
            <a:off x="538480" y="2696447"/>
            <a:ext cx="1859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Bleeding</a:t>
            </a:r>
          </a:p>
        </p:txBody>
      </p:sp>
      <p:sp>
        <p:nvSpPr>
          <p:cNvPr id="6" name="TextBox 5">
            <a:extLst>
              <a:ext uri="{FF2B5EF4-FFF2-40B4-BE49-F238E27FC236}">
                <a16:creationId xmlns:a16="http://schemas.microsoft.com/office/drawing/2014/main" id="{D97A926D-0DAA-486E-BA00-045AB9A88D3A}"/>
              </a:ext>
            </a:extLst>
          </p:cNvPr>
          <p:cNvSpPr txBox="1"/>
          <p:nvPr/>
        </p:nvSpPr>
        <p:spPr>
          <a:xfrm>
            <a:off x="396240" y="5896907"/>
            <a:ext cx="1859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Dipping</a:t>
            </a:r>
          </a:p>
        </p:txBody>
      </p:sp>
      <p:pic>
        <p:nvPicPr>
          <p:cNvPr id="7" name="Picture 6">
            <a:extLst>
              <a:ext uri="{FF2B5EF4-FFF2-40B4-BE49-F238E27FC236}">
                <a16:creationId xmlns:a16="http://schemas.microsoft.com/office/drawing/2014/main" id="{AABFFD2F-2E70-47D4-9DAF-E5B290FC4B29}"/>
              </a:ext>
            </a:extLst>
          </p:cNvPr>
          <p:cNvPicPr/>
          <p:nvPr/>
        </p:nvPicPr>
        <p:blipFill>
          <a:blip r:embed="rId4"/>
          <a:stretch>
            <a:fillRect/>
          </a:stretch>
        </p:blipFill>
        <p:spPr>
          <a:xfrm>
            <a:off x="6131560" y="210730"/>
            <a:ext cx="5943600" cy="2349500"/>
          </a:xfrm>
          <a:prstGeom prst="rect">
            <a:avLst/>
          </a:prstGeom>
        </p:spPr>
      </p:pic>
      <p:sp>
        <p:nvSpPr>
          <p:cNvPr id="8" name="TextBox 7">
            <a:extLst>
              <a:ext uri="{FF2B5EF4-FFF2-40B4-BE49-F238E27FC236}">
                <a16:creationId xmlns:a16="http://schemas.microsoft.com/office/drawing/2014/main" id="{6F9825BF-DA2D-4446-9781-B50B764C2F07}"/>
              </a:ext>
            </a:extLst>
          </p:cNvPr>
          <p:cNvSpPr txBox="1"/>
          <p:nvPr/>
        </p:nvSpPr>
        <p:spPr>
          <a:xfrm>
            <a:off x="6360160" y="2696447"/>
            <a:ext cx="33223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Seesawing/fluctuating</a:t>
            </a:r>
          </a:p>
        </p:txBody>
      </p:sp>
      <p:pic>
        <p:nvPicPr>
          <p:cNvPr id="9" name="Picture 8">
            <a:extLst>
              <a:ext uri="{FF2B5EF4-FFF2-40B4-BE49-F238E27FC236}">
                <a16:creationId xmlns:a16="http://schemas.microsoft.com/office/drawing/2014/main" id="{4E8FA99E-8712-47BA-9910-C5626604B579}"/>
              </a:ext>
            </a:extLst>
          </p:cNvPr>
          <p:cNvPicPr/>
          <p:nvPr/>
        </p:nvPicPr>
        <p:blipFill>
          <a:blip r:embed="rId5"/>
          <a:stretch>
            <a:fillRect/>
          </a:stretch>
        </p:blipFill>
        <p:spPr>
          <a:xfrm>
            <a:off x="6131560" y="3385502"/>
            <a:ext cx="5943600" cy="2310765"/>
          </a:xfrm>
          <a:prstGeom prst="rect">
            <a:avLst/>
          </a:prstGeom>
        </p:spPr>
      </p:pic>
      <p:sp>
        <p:nvSpPr>
          <p:cNvPr id="10" name="TextBox 9">
            <a:extLst>
              <a:ext uri="{FF2B5EF4-FFF2-40B4-BE49-F238E27FC236}">
                <a16:creationId xmlns:a16="http://schemas.microsoft.com/office/drawing/2014/main" id="{D9205687-7EAE-49D1-A080-D5324770EA84}"/>
              </a:ext>
            </a:extLst>
          </p:cNvPr>
          <p:cNvSpPr txBox="1"/>
          <p:nvPr/>
        </p:nvSpPr>
        <p:spPr>
          <a:xfrm>
            <a:off x="6289040" y="5857169"/>
            <a:ext cx="33223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Plateauing</a:t>
            </a:r>
          </a:p>
        </p:txBody>
      </p:sp>
      <p:pic>
        <p:nvPicPr>
          <p:cNvPr id="1026" name="Picture 2">
            <a:extLst>
              <a:ext uri="{FF2B5EF4-FFF2-40B4-BE49-F238E27FC236}">
                <a16:creationId xmlns:a16="http://schemas.microsoft.com/office/drawing/2014/main" id="{1EBE55F0-8E5C-43C3-B79E-673D29599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0" y="228857"/>
            <a:ext cx="59372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446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DFEF57-D773-4B90-B962-C17520855637}"/>
              </a:ext>
            </a:extLst>
          </p:cNvPr>
          <p:cNvSpPr txBox="1"/>
          <p:nvPr/>
        </p:nvSpPr>
        <p:spPr>
          <a:xfrm>
            <a:off x="396240" y="2696447"/>
            <a:ext cx="20015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a:t>
            </a:r>
          </a:p>
        </p:txBody>
      </p:sp>
      <p:sp>
        <p:nvSpPr>
          <p:cNvPr id="6" name="TextBox 5">
            <a:extLst>
              <a:ext uri="{FF2B5EF4-FFF2-40B4-BE49-F238E27FC236}">
                <a16:creationId xmlns:a16="http://schemas.microsoft.com/office/drawing/2014/main" id="{D97A926D-0DAA-486E-BA00-045AB9A88D3A}"/>
              </a:ext>
            </a:extLst>
          </p:cNvPr>
          <p:cNvSpPr txBox="1"/>
          <p:nvPr/>
        </p:nvSpPr>
        <p:spPr>
          <a:xfrm>
            <a:off x="396240" y="5896907"/>
            <a:ext cx="1859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32C4AE3C-3FFD-4A2A-804B-C5486551CF2F}"/>
              </a:ext>
            </a:extLst>
          </p:cNvPr>
          <p:cNvPicPr/>
          <p:nvPr/>
        </p:nvPicPr>
        <p:blipFill>
          <a:blip r:embed="rId3"/>
          <a:stretch>
            <a:fillRect/>
          </a:stretch>
        </p:blipFill>
        <p:spPr>
          <a:xfrm>
            <a:off x="76200" y="339972"/>
            <a:ext cx="5943600" cy="2256155"/>
          </a:xfrm>
          <a:prstGeom prst="rect">
            <a:avLst/>
          </a:prstGeom>
        </p:spPr>
      </p:pic>
      <p:pic>
        <p:nvPicPr>
          <p:cNvPr id="12" name="Picture 11">
            <a:extLst>
              <a:ext uri="{FF2B5EF4-FFF2-40B4-BE49-F238E27FC236}">
                <a16:creationId xmlns:a16="http://schemas.microsoft.com/office/drawing/2014/main" id="{E385F297-223F-4A48-979B-E4E97AB2CE05}"/>
              </a:ext>
            </a:extLst>
          </p:cNvPr>
          <p:cNvPicPr/>
          <p:nvPr/>
        </p:nvPicPr>
        <p:blipFill>
          <a:blip r:embed="rId4"/>
          <a:stretch>
            <a:fillRect/>
          </a:stretch>
        </p:blipFill>
        <p:spPr>
          <a:xfrm>
            <a:off x="76200" y="3334047"/>
            <a:ext cx="5943600" cy="2325370"/>
          </a:xfrm>
          <a:prstGeom prst="rect">
            <a:avLst/>
          </a:prstGeom>
        </p:spPr>
      </p:pic>
      <p:pic>
        <p:nvPicPr>
          <p:cNvPr id="13" name="Picture 12">
            <a:extLst>
              <a:ext uri="{FF2B5EF4-FFF2-40B4-BE49-F238E27FC236}">
                <a16:creationId xmlns:a16="http://schemas.microsoft.com/office/drawing/2014/main" id="{47DA0A5C-7881-42CA-A67E-B64AB9E0F704}"/>
              </a:ext>
            </a:extLst>
          </p:cNvPr>
          <p:cNvPicPr/>
          <p:nvPr/>
        </p:nvPicPr>
        <p:blipFill>
          <a:blip r:embed="rId5"/>
          <a:stretch>
            <a:fillRect/>
          </a:stretch>
        </p:blipFill>
        <p:spPr>
          <a:xfrm>
            <a:off x="6121400" y="339972"/>
            <a:ext cx="5943600" cy="2277745"/>
          </a:xfrm>
          <a:prstGeom prst="rect">
            <a:avLst/>
          </a:prstGeom>
        </p:spPr>
      </p:pic>
      <p:pic>
        <p:nvPicPr>
          <p:cNvPr id="14" name="Picture 13">
            <a:extLst>
              <a:ext uri="{FF2B5EF4-FFF2-40B4-BE49-F238E27FC236}">
                <a16:creationId xmlns:a16="http://schemas.microsoft.com/office/drawing/2014/main" id="{1DD9267B-CEC3-4ED8-BC5C-72E6D2A04C67}"/>
              </a:ext>
            </a:extLst>
          </p:cNvPr>
          <p:cNvPicPr/>
          <p:nvPr/>
        </p:nvPicPr>
        <p:blipFill>
          <a:blip r:embed="rId6"/>
          <a:stretch>
            <a:fillRect/>
          </a:stretch>
        </p:blipFill>
        <p:spPr>
          <a:xfrm>
            <a:off x="6121400" y="3334047"/>
            <a:ext cx="5943600" cy="2286000"/>
          </a:xfrm>
          <a:prstGeom prst="rect">
            <a:avLst/>
          </a:prstGeom>
        </p:spPr>
      </p:pic>
      <p:sp>
        <p:nvSpPr>
          <p:cNvPr id="15" name="TextBox 14">
            <a:extLst>
              <a:ext uri="{FF2B5EF4-FFF2-40B4-BE49-F238E27FC236}">
                <a16:creationId xmlns:a16="http://schemas.microsoft.com/office/drawing/2014/main" id="{7DBBACA9-E8E6-4CB2-AE5E-E63629C72DF6}"/>
              </a:ext>
            </a:extLst>
          </p:cNvPr>
          <p:cNvSpPr txBox="1"/>
          <p:nvPr/>
        </p:nvSpPr>
        <p:spPr>
          <a:xfrm>
            <a:off x="6268720" y="2775827"/>
            <a:ext cx="1859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a:t>
            </a:r>
          </a:p>
        </p:txBody>
      </p:sp>
      <p:sp>
        <p:nvSpPr>
          <p:cNvPr id="16" name="TextBox 15">
            <a:extLst>
              <a:ext uri="{FF2B5EF4-FFF2-40B4-BE49-F238E27FC236}">
                <a16:creationId xmlns:a16="http://schemas.microsoft.com/office/drawing/2014/main" id="{658F07DF-A2D9-4DB4-AAF8-1CBBB39C7C42}"/>
              </a:ext>
            </a:extLst>
          </p:cNvPr>
          <p:cNvSpPr txBox="1"/>
          <p:nvPr/>
        </p:nvSpPr>
        <p:spPr>
          <a:xfrm>
            <a:off x="6268720" y="5778157"/>
            <a:ext cx="1859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a:t>
            </a:r>
          </a:p>
        </p:txBody>
      </p:sp>
    </p:spTree>
    <p:extLst>
      <p:ext uri="{BB962C8B-B14F-4D97-AF65-F5344CB8AC3E}">
        <p14:creationId xmlns:p14="http://schemas.microsoft.com/office/powerpoint/2010/main" val="3054461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8650" y="143436"/>
            <a:ext cx="10174941" cy="1219200"/>
          </a:xfrm>
          <a:effectLst/>
        </p:spPr>
        <p:txBody>
          <a:bodyPr>
            <a:normAutofit/>
          </a:bodyPr>
          <a:lstStyle/>
          <a:p>
            <a:pPr>
              <a:defRPr/>
            </a:pPr>
            <a:r>
              <a:rPr lang="en-US" sz="4000" b="0" dirty="0">
                <a:solidFill>
                  <a:schemeClr val="tx1"/>
                </a:solidFill>
                <a:effectLst>
                  <a:outerShdw blurRad="38100" dist="38100" dir="2700000" algn="tl">
                    <a:srgbClr val="000000">
                      <a:alpha val="43137"/>
                    </a:srgbClr>
                  </a:outerShdw>
                </a:effectLst>
                <a:latin typeface="Arial" pitchFamily="34" charset="0"/>
                <a:cs typeface="Arial" pitchFamily="34" charset="0"/>
              </a:rPr>
              <a:t>Strategy #3</a:t>
            </a:r>
            <a:br>
              <a:rPr lang="en-US" b="0" dirty="0">
                <a:solidFill>
                  <a:schemeClr val="tx1"/>
                </a:solidFill>
                <a:effectLst>
                  <a:outerShdw blurRad="38100" dist="38100" dir="2700000" algn="tl">
                    <a:srgbClr val="000000">
                      <a:alpha val="43137"/>
                    </a:srgbClr>
                  </a:outerShdw>
                </a:effectLst>
                <a:latin typeface="Arial" pitchFamily="34" charset="0"/>
                <a:cs typeface="Arial" pitchFamily="34" charset="0"/>
              </a:rPr>
            </a:br>
            <a:r>
              <a:rPr lang="en-US" sz="3200" dirty="0">
                <a:effectLst>
                  <a:outerShdw blurRad="38100" dist="38100" dir="2700000" algn="tl">
                    <a:srgbClr val="000000">
                      <a:alpha val="43137"/>
                    </a:srgbClr>
                  </a:outerShdw>
                </a:effectLst>
                <a:cs typeface="Arial" pitchFamily="34" charset="0"/>
              </a:rPr>
              <a:t>Engage in</a:t>
            </a:r>
            <a:r>
              <a:rPr lang="en-US" sz="3200" dirty="0">
                <a:solidFill>
                  <a:schemeClr val="tx1"/>
                </a:solidFill>
                <a:effectLst>
                  <a:outerShdw blurRad="38100" dist="38100" dir="2700000" algn="tl">
                    <a:srgbClr val="000000">
                      <a:alpha val="43137"/>
                    </a:srgbClr>
                  </a:outerShdw>
                </a:effectLst>
                <a:latin typeface="Arial" pitchFamily="34" charset="0"/>
                <a:cs typeface="Arial" pitchFamily="34" charset="0"/>
              </a:rPr>
              <a:t> Routine and Ongoing Client Feedback</a:t>
            </a:r>
            <a:endParaRPr lang="en-US" sz="440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Content Placeholder 4"/>
          <p:cNvSpPr>
            <a:spLocks noGrp="1"/>
          </p:cNvSpPr>
          <p:nvPr>
            <p:ph idx="1"/>
          </p:nvPr>
        </p:nvSpPr>
        <p:spPr>
          <a:xfrm>
            <a:off x="636104" y="1559859"/>
            <a:ext cx="10880035" cy="4840943"/>
          </a:xfrm>
          <a:effectLst/>
        </p:spPr>
        <p:txBody>
          <a:bodyPr>
            <a:normAutofit/>
          </a:bodyPr>
          <a:lstStyle/>
          <a:p>
            <a:pPr marL="155962" indent="0">
              <a:lnSpc>
                <a:spcPct val="100000"/>
              </a:lnSpc>
              <a:buClrTx/>
              <a:buSzPct val="100000"/>
              <a:buNone/>
              <a:defRPr/>
            </a:pPr>
            <a:r>
              <a:rPr lang="en-US" sz="2200" dirty="0">
                <a:solidFill>
                  <a:schemeClr val="tx1"/>
                </a:solidFill>
                <a:effectLst>
                  <a:outerShdw blurRad="38100" dist="38100" dir="2700000" algn="tl">
                    <a:srgbClr val="000000">
                      <a:alpha val="43137"/>
                    </a:srgbClr>
                  </a:outerShdw>
                </a:effectLst>
                <a:cs typeface="Arial" pitchFamily="34" charset="0"/>
              </a:rPr>
              <a:t>Seeking and obtaining valid, reliable, and feasible feedback from consumers regarding the alliance and outcome as much as doubles the effect size of treatment, cuts dropout rates in half, and decreases risk of deterioration. Routine and ongoing monitoring of the alliance through real-time client feedback processes helps to both identify potential ruptures and create opportunities for clinicians to take corrective steps (Anker, Duncan, &amp; Sparks, 2009; Anker et al., 2010). In addition, improvements in the alliance (intake to termination) are associated with better outcomes and lower dropout rates (Duncan, Miller, </a:t>
            </a:r>
            <a:r>
              <a:rPr lang="en-US" sz="2200" dirty="0" err="1">
                <a:solidFill>
                  <a:schemeClr val="tx1"/>
                </a:solidFill>
                <a:effectLst>
                  <a:outerShdw blurRad="38100" dist="38100" dir="2700000" algn="tl">
                    <a:srgbClr val="000000">
                      <a:alpha val="43137"/>
                    </a:srgbClr>
                  </a:outerShdw>
                </a:effectLst>
                <a:cs typeface="Arial" pitchFamily="34" charset="0"/>
              </a:rPr>
              <a:t>Wampold</a:t>
            </a:r>
            <a:r>
              <a:rPr lang="en-US" sz="2200" dirty="0">
                <a:solidFill>
                  <a:schemeClr val="tx1"/>
                </a:solidFill>
                <a:effectLst>
                  <a:outerShdw blurRad="38100" dist="38100" dir="2700000" algn="tl">
                    <a:srgbClr val="000000">
                      <a:alpha val="43137"/>
                    </a:srgbClr>
                  </a:outerShdw>
                </a:effectLst>
                <a:cs typeface="Arial" pitchFamily="34" charset="0"/>
              </a:rPr>
              <a:t>, &amp; Hubble, 2010; Harmon et al., 2007; Lambert, 2010, Miller, Hubble, &amp; Duncan, 2007).</a:t>
            </a:r>
          </a:p>
        </p:txBody>
      </p:sp>
      <p:sp>
        <p:nvSpPr>
          <p:cNvPr id="2" name="TextBox 1"/>
          <p:cNvSpPr txBox="1"/>
          <p:nvPr/>
        </p:nvSpPr>
        <p:spPr>
          <a:xfrm>
            <a:off x="888930" y="5324298"/>
            <a:ext cx="10374382" cy="1200329"/>
          </a:xfrm>
          <a:prstGeom prst="rect">
            <a:avLst/>
          </a:prstGeom>
          <a:noFill/>
          <a:effectLst/>
        </p:spPr>
        <p:txBody>
          <a:bodyPr wrap="square" rtlCol="0">
            <a:spAutoFit/>
          </a:bodyPr>
          <a:lstStyle/>
          <a:p>
            <a:pPr>
              <a:buFont typeface="Wingdings" pitchFamily="2" charset="2"/>
              <a:buNone/>
              <a:defRPr/>
            </a:pPr>
            <a:r>
              <a:rPr lang="en-US" sz="1200" dirty="0">
                <a:solidFill>
                  <a:prstClr val="white"/>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itchFamily="34" charset="0"/>
              </a:rPr>
              <a:t>APA Presidential Task Force on Evidence-Based Practice. (2006). Evidence-based practice in psychology. </a:t>
            </a:r>
            <a:r>
              <a:rPr lang="en-US" sz="1200" i="1" dirty="0">
                <a:solidFill>
                  <a:prstClr val="white"/>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rPr>
              <a:t>American  Psychologist, 61</a:t>
            </a:r>
            <a:r>
              <a:rPr lang="en-US" sz="1200" dirty="0">
                <a:solidFill>
                  <a:prstClr val="white"/>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rPr>
              <a:t>(4), 271–</a:t>
            </a:r>
          </a:p>
          <a:p>
            <a:pPr>
              <a:buFont typeface="Wingdings" pitchFamily="2" charset="2"/>
              <a:buNone/>
              <a:defRPr/>
            </a:pPr>
            <a:r>
              <a:rPr lang="en-US" sz="1200" dirty="0">
                <a:solidFill>
                  <a:prstClr val="white"/>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rPr>
              <a:t>     285.</a:t>
            </a:r>
            <a:endPar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endParaRPr>
          </a:p>
          <a:p>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Duncan, B. L., Miller, S. D., </a:t>
            </a:r>
            <a:r>
              <a:rPr lang="en-US" sz="1200" dirty="0" err="1">
                <a:solidFill>
                  <a:prstClr val="white"/>
                </a:solidFill>
                <a:effectLst>
                  <a:outerShdw blurRad="38100" dist="38100" dir="2700000" algn="tl">
                    <a:srgbClr val="000000">
                      <a:alpha val="43137"/>
                    </a:srgbClr>
                  </a:outerShdw>
                </a:effectLst>
                <a:latin typeface="Arial" pitchFamily="34" charset="0"/>
                <a:cs typeface="Arial" pitchFamily="34" charset="0"/>
              </a:rPr>
              <a:t>Wampold</a:t>
            </a:r>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 B. E., &amp; Hubble, M.A. (Eds.), (2010). </a:t>
            </a:r>
            <a:r>
              <a:rPr lang="en-US" sz="1200" i="1" dirty="0">
                <a:solidFill>
                  <a:prstClr val="white"/>
                </a:solidFill>
                <a:effectLst>
                  <a:outerShdw blurRad="38100" dist="38100" dir="2700000" algn="tl">
                    <a:srgbClr val="000000">
                      <a:alpha val="43137"/>
                    </a:srgbClr>
                  </a:outerShdw>
                </a:effectLst>
                <a:latin typeface="Arial" pitchFamily="34" charset="0"/>
                <a:cs typeface="Arial" pitchFamily="34" charset="0"/>
              </a:rPr>
              <a:t>The heart and soul of  change: Delivering what works in therapy </a:t>
            </a:r>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(2</a:t>
            </a:r>
            <a:r>
              <a:rPr lang="en-US" sz="1200" baseline="30000" dirty="0">
                <a:solidFill>
                  <a:prstClr val="white"/>
                </a:solidFill>
                <a:effectLst>
                  <a:outerShdw blurRad="38100" dist="38100" dir="2700000" algn="tl">
                    <a:srgbClr val="000000">
                      <a:alpha val="43137"/>
                    </a:srgbClr>
                  </a:outerShdw>
                </a:effectLst>
                <a:latin typeface="Arial" pitchFamily="34" charset="0"/>
                <a:cs typeface="Arial" pitchFamily="34" charset="0"/>
              </a:rPr>
              <a:t>nd</a:t>
            </a:r>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 </a:t>
            </a:r>
          </a:p>
          <a:p>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     Ed.). Washington, DC: American Psychological Association.</a:t>
            </a:r>
          </a:p>
          <a:p>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Lambert, M. J. (2010). </a:t>
            </a:r>
            <a:r>
              <a:rPr lang="en-US" sz="1200" i="1" dirty="0">
                <a:solidFill>
                  <a:prstClr val="white"/>
                </a:solidFill>
                <a:effectLst>
                  <a:outerShdw blurRad="38100" dist="38100" dir="2700000" algn="tl">
                    <a:srgbClr val="000000">
                      <a:alpha val="43137"/>
                    </a:srgbClr>
                  </a:outerShdw>
                </a:effectLst>
                <a:latin typeface="Arial" pitchFamily="34" charset="0"/>
                <a:cs typeface="Arial" pitchFamily="34" charset="0"/>
              </a:rPr>
              <a:t>Prevention of treatment failure: The use of measuring, monitoring, and feedback in clinical practice</a:t>
            </a:r>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 Washington, DC: </a:t>
            </a:r>
          </a:p>
          <a:p>
            <a:r>
              <a:rPr lang="en-US" sz="1200" dirty="0">
                <a:solidFill>
                  <a:prstClr val="white"/>
                </a:solidFill>
                <a:effectLst>
                  <a:outerShdw blurRad="38100" dist="38100" dir="2700000" algn="tl">
                    <a:srgbClr val="000000">
                      <a:alpha val="43137"/>
                    </a:srgbClr>
                  </a:outerShdw>
                </a:effectLst>
                <a:latin typeface="Arial" pitchFamily="34" charset="0"/>
                <a:cs typeface="Arial" pitchFamily="34" charset="0"/>
              </a:rPr>
              <a:t>     American Psychological Association.</a:t>
            </a:r>
          </a:p>
        </p:txBody>
      </p:sp>
    </p:spTree>
    <p:extLst>
      <p:ext uri="{BB962C8B-B14F-4D97-AF65-F5344CB8AC3E}">
        <p14:creationId xmlns:p14="http://schemas.microsoft.com/office/powerpoint/2010/main" val="3896279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7153" y="-1"/>
            <a:ext cx="9968753" cy="1749288"/>
          </a:xfrm>
          <a:effectLst/>
        </p:spPr>
        <p:txBody>
          <a:bodyPr>
            <a:normAutofit/>
          </a:bodyPr>
          <a:lstStyle/>
          <a:p>
            <a:pPr>
              <a:defRPr/>
            </a:pPr>
            <a:r>
              <a:rPr lang="en-US" sz="4000" dirty="0">
                <a:solidFill>
                  <a:schemeClr val="tx1"/>
                </a:solidFill>
                <a:effectLst/>
                <a:latin typeface="Arial" pitchFamily="34" charset="0"/>
                <a:cs typeface="Arial" pitchFamily="34" charset="0"/>
              </a:rPr>
              <a:t>Strategy #4</a:t>
            </a:r>
            <a:br>
              <a:rPr lang="en-US" sz="4000" dirty="0">
                <a:solidFill>
                  <a:schemeClr val="tx1"/>
                </a:solidFill>
                <a:effectLst/>
                <a:latin typeface="Arial" pitchFamily="34" charset="0"/>
                <a:cs typeface="Arial" pitchFamily="34" charset="0"/>
              </a:rPr>
            </a:br>
            <a:r>
              <a:rPr lang="en-US" sz="3200" dirty="0">
                <a:solidFill>
                  <a:schemeClr val="tx1"/>
                </a:solidFill>
                <a:effectLst/>
                <a:latin typeface="Arial" pitchFamily="34" charset="0"/>
                <a:cs typeface="Arial" pitchFamily="34" charset="0"/>
              </a:rPr>
              <a:t>Focus on Early Change and Respond</a:t>
            </a:r>
            <a:br>
              <a:rPr lang="en-US" sz="3200" dirty="0">
                <a:solidFill>
                  <a:schemeClr val="tx1"/>
                </a:solidFill>
                <a:effectLst/>
                <a:latin typeface="Arial" pitchFamily="34" charset="0"/>
                <a:cs typeface="Arial" pitchFamily="34" charset="0"/>
              </a:rPr>
            </a:br>
            <a:r>
              <a:rPr lang="en-US" sz="3200" dirty="0">
                <a:solidFill>
                  <a:schemeClr val="tx1"/>
                </a:solidFill>
                <a:effectLst/>
                <a:latin typeface="Arial" pitchFamily="34" charset="0"/>
                <a:cs typeface="Arial" pitchFamily="34" charset="0"/>
              </a:rPr>
              <a:t>to Lack of Progress</a:t>
            </a:r>
          </a:p>
        </p:txBody>
      </p:sp>
      <p:sp>
        <p:nvSpPr>
          <p:cNvPr id="5" name="Content Placeholder 4"/>
          <p:cNvSpPr>
            <a:spLocks noGrp="1"/>
          </p:cNvSpPr>
          <p:nvPr>
            <p:ph idx="1"/>
          </p:nvPr>
        </p:nvSpPr>
        <p:spPr>
          <a:xfrm>
            <a:off x="583096" y="1749287"/>
            <a:ext cx="10928184" cy="4651515"/>
          </a:xfrm>
          <a:effectLst/>
        </p:spPr>
        <p:txBody>
          <a:bodyPr>
            <a:normAutofit/>
          </a:bodyPr>
          <a:lstStyle/>
          <a:p>
            <a:pPr marL="461962" indent="-342900">
              <a:lnSpc>
                <a:spcPct val="100000"/>
              </a:lnSpc>
              <a:spcBef>
                <a:spcPts val="0"/>
              </a:spcBef>
              <a:buClr>
                <a:schemeClr val="tx1"/>
              </a:buClr>
              <a:buSzPct val="100000"/>
              <a:defRPr/>
            </a:pPr>
            <a:r>
              <a:rPr lang="en-US" sz="2400" dirty="0">
                <a:solidFill>
                  <a:schemeClr val="tx1"/>
                </a:solidFill>
                <a:effectLst/>
                <a:cs typeface="Arial" pitchFamily="34" charset="0"/>
              </a:rPr>
              <a:t>The dose-effect relationship in psychotherapy; approximately 30% of clients improve by the second session, 60% to 65% by session seven, 70% to 75% by six months, and 85% by one year  (Howard, </a:t>
            </a:r>
            <a:r>
              <a:rPr lang="en-US" sz="2400" dirty="0" err="1">
                <a:solidFill>
                  <a:schemeClr val="tx1"/>
                </a:solidFill>
                <a:effectLst/>
                <a:cs typeface="Arial" pitchFamily="34" charset="0"/>
              </a:rPr>
              <a:t>Kopta</a:t>
            </a:r>
            <a:r>
              <a:rPr lang="en-US" sz="2400" dirty="0">
                <a:solidFill>
                  <a:schemeClr val="tx1"/>
                </a:solidFill>
                <a:effectLst/>
                <a:cs typeface="Arial" pitchFamily="34" charset="0"/>
              </a:rPr>
              <a:t>, Krause, &amp; </a:t>
            </a:r>
            <a:r>
              <a:rPr lang="en-US" sz="2400" dirty="0" err="1">
                <a:solidFill>
                  <a:schemeClr val="tx1"/>
                </a:solidFill>
                <a:effectLst/>
                <a:cs typeface="Arial" pitchFamily="34" charset="0"/>
              </a:rPr>
              <a:t>Orlinksy</a:t>
            </a:r>
            <a:r>
              <a:rPr lang="en-US" sz="2400" dirty="0">
                <a:solidFill>
                  <a:schemeClr val="tx1"/>
                </a:solidFill>
                <a:effectLst/>
                <a:cs typeface="Arial" pitchFamily="34" charset="0"/>
              </a:rPr>
              <a:t>, 1986). Early response in therapy is strong indicator of eventual outcome, making the monitoring of improvement from the start of therapy essential. The longer clients attend therapy without experiencing a positive change the greater the likelihood that they will experience a negative or null outcome or drop out. (Duncan, Miller, </a:t>
            </a:r>
            <a:r>
              <a:rPr lang="en-US" sz="2400" dirty="0" err="1">
                <a:solidFill>
                  <a:schemeClr val="tx1"/>
                </a:solidFill>
                <a:effectLst/>
                <a:cs typeface="Arial" pitchFamily="34" charset="0"/>
              </a:rPr>
              <a:t>Wampold</a:t>
            </a:r>
            <a:r>
              <a:rPr lang="en-US" sz="2400" dirty="0">
                <a:solidFill>
                  <a:schemeClr val="tx1"/>
                </a:solidFill>
                <a:effectLst/>
                <a:cs typeface="Arial" pitchFamily="34" charset="0"/>
              </a:rPr>
              <a:t>, &amp; Hubble, 2010)</a:t>
            </a:r>
          </a:p>
        </p:txBody>
      </p:sp>
      <p:sp>
        <p:nvSpPr>
          <p:cNvPr id="2" name="TextBox 1"/>
          <p:cNvSpPr txBox="1"/>
          <p:nvPr/>
        </p:nvSpPr>
        <p:spPr>
          <a:xfrm>
            <a:off x="849698" y="5569805"/>
            <a:ext cx="10492604" cy="830997"/>
          </a:xfrm>
          <a:prstGeom prst="rect">
            <a:avLst/>
          </a:prstGeom>
          <a:noFill/>
          <a:effectLst/>
        </p:spPr>
        <p:txBody>
          <a:bodyPr wrap="square" rtlCol="0">
            <a:spAutoFit/>
          </a:bodyPr>
          <a:lstStyle/>
          <a:p>
            <a:r>
              <a:rPr lang="en-US" sz="1200" dirty="0">
                <a:solidFill>
                  <a:prstClr val="white"/>
                </a:solidFill>
                <a:latin typeface="Arial" pitchFamily="34" charset="0"/>
                <a:cs typeface="Arial" pitchFamily="34" charset="0"/>
              </a:rPr>
              <a:t>Duncan, B. L., Miller, S. D., </a:t>
            </a:r>
            <a:r>
              <a:rPr lang="en-US" sz="1200" dirty="0" err="1">
                <a:solidFill>
                  <a:prstClr val="white"/>
                </a:solidFill>
                <a:latin typeface="Arial" pitchFamily="34" charset="0"/>
                <a:cs typeface="Arial" pitchFamily="34" charset="0"/>
              </a:rPr>
              <a:t>Wampold</a:t>
            </a:r>
            <a:r>
              <a:rPr lang="en-US" sz="1200" dirty="0">
                <a:solidFill>
                  <a:prstClr val="white"/>
                </a:solidFill>
                <a:latin typeface="Arial" pitchFamily="34" charset="0"/>
                <a:cs typeface="Arial" pitchFamily="34" charset="0"/>
              </a:rPr>
              <a:t>, B. E., &amp; Hubble, M.A. (Eds.), (2010). </a:t>
            </a:r>
            <a:r>
              <a:rPr lang="en-US" sz="1200" i="1" dirty="0">
                <a:solidFill>
                  <a:prstClr val="white"/>
                </a:solidFill>
                <a:latin typeface="Arial" pitchFamily="34" charset="0"/>
                <a:cs typeface="Arial" pitchFamily="34" charset="0"/>
              </a:rPr>
              <a:t>The heart and soul of  change: Delivering what works in therapy </a:t>
            </a:r>
            <a:r>
              <a:rPr lang="en-US" sz="1200" dirty="0">
                <a:solidFill>
                  <a:prstClr val="white"/>
                </a:solidFill>
                <a:latin typeface="Arial" pitchFamily="34" charset="0"/>
                <a:cs typeface="Arial" pitchFamily="34" charset="0"/>
              </a:rPr>
              <a:t>(2</a:t>
            </a:r>
            <a:r>
              <a:rPr lang="en-US" sz="1200" baseline="30000" dirty="0">
                <a:solidFill>
                  <a:prstClr val="white"/>
                </a:solidFill>
                <a:latin typeface="Arial" pitchFamily="34" charset="0"/>
                <a:cs typeface="Arial" pitchFamily="34" charset="0"/>
              </a:rPr>
              <a:t>nd</a:t>
            </a:r>
            <a:r>
              <a:rPr lang="en-US" sz="1200" dirty="0">
                <a:solidFill>
                  <a:prstClr val="white"/>
                </a:solidFill>
                <a:latin typeface="Arial" pitchFamily="34" charset="0"/>
                <a:cs typeface="Arial" pitchFamily="34" charset="0"/>
              </a:rPr>
              <a:t>, Ed.). </a:t>
            </a:r>
          </a:p>
          <a:p>
            <a:r>
              <a:rPr lang="en-US" sz="1200" dirty="0">
                <a:solidFill>
                  <a:prstClr val="white"/>
                </a:solidFill>
                <a:latin typeface="Arial" pitchFamily="34" charset="0"/>
                <a:cs typeface="Arial" pitchFamily="34" charset="0"/>
              </a:rPr>
              <a:t>     Washington, DC: American Psychological Association.</a:t>
            </a:r>
          </a:p>
          <a:p>
            <a:r>
              <a:rPr lang="en-US" sz="1200" dirty="0">
                <a:solidFill>
                  <a:prstClr val="white"/>
                </a:solidFill>
                <a:latin typeface="Arial" pitchFamily="34" charset="0"/>
                <a:cs typeface="Arial" pitchFamily="34" charset="0"/>
              </a:rPr>
              <a:t>Howard, K. I., </a:t>
            </a:r>
            <a:r>
              <a:rPr lang="en-US" sz="1200" dirty="0" err="1">
                <a:solidFill>
                  <a:prstClr val="white"/>
                </a:solidFill>
                <a:latin typeface="Arial" pitchFamily="34" charset="0"/>
                <a:cs typeface="Arial" pitchFamily="34" charset="0"/>
              </a:rPr>
              <a:t>Kopte</a:t>
            </a:r>
            <a:r>
              <a:rPr lang="en-US" sz="1200" dirty="0">
                <a:solidFill>
                  <a:prstClr val="white"/>
                </a:solidFill>
                <a:latin typeface="Arial" pitchFamily="34" charset="0"/>
                <a:cs typeface="Arial" pitchFamily="34" charset="0"/>
              </a:rPr>
              <a:t>, S. M., Krause, M. S., &amp; </a:t>
            </a:r>
            <a:r>
              <a:rPr lang="en-US" sz="1200" dirty="0" err="1">
                <a:solidFill>
                  <a:prstClr val="white"/>
                </a:solidFill>
                <a:latin typeface="Arial" pitchFamily="34" charset="0"/>
                <a:cs typeface="Arial" pitchFamily="34" charset="0"/>
              </a:rPr>
              <a:t>Orlinsky</a:t>
            </a:r>
            <a:r>
              <a:rPr lang="en-US" sz="1200" dirty="0">
                <a:solidFill>
                  <a:prstClr val="white"/>
                </a:solidFill>
                <a:latin typeface="Arial" pitchFamily="34" charset="0"/>
                <a:cs typeface="Arial" pitchFamily="34" charset="0"/>
              </a:rPr>
              <a:t>, D. E. (1986). The dose-effect relationship in psychotherapy. </a:t>
            </a:r>
            <a:r>
              <a:rPr lang="en-US" sz="1200" i="1" dirty="0">
                <a:solidFill>
                  <a:prstClr val="white"/>
                </a:solidFill>
                <a:latin typeface="Arial" pitchFamily="34" charset="0"/>
                <a:cs typeface="Arial" pitchFamily="34" charset="0"/>
              </a:rPr>
              <a:t>American Psychologist, 41</a:t>
            </a:r>
            <a:r>
              <a:rPr lang="en-US" sz="1200" dirty="0">
                <a:solidFill>
                  <a:prstClr val="white"/>
                </a:solidFill>
                <a:latin typeface="Arial" pitchFamily="34" charset="0"/>
                <a:cs typeface="Arial" pitchFamily="34" charset="0"/>
              </a:rPr>
              <a:t>(2), 159–</a:t>
            </a:r>
          </a:p>
          <a:p>
            <a:r>
              <a:rPr lang="en-US" sz="1200" dirty="0">
                <a:solidFill>
                  <a:prstClr val="white"/>
                </a:solidFill>
                <a:latin typeface="Arial" pitchFamily="34" charset="0"/>
                <a:cs typeface="Arial" pitchFamily="34" charset="0"/>
              </a:rPr>
              <a:t>     164.</a:t>
            </a:r>
          </a:p>
        </p:txBody>
      </p:sp>
    </p:spTree>
    <p:extLst>
      <p:ext uri="{BB962C8B-B14F-4D97-AF65-F5344CB8AC3E}">
        <p14:creationId xmlns:p14="http://schemas.microsoft.com/office/powerpoint/2010/main" val="2744079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081548" y="137652"/>
            <a:ext cx="9812594" cy="1396180"/>
          </a:xfrm>
          <a:effectLst/>
        </p:spPr>
        <p:txBody>
          <a:bodyPr>
            <a:normAutofit/>
          </a:bodyPr>
          <a:lstStyle/>
          <a:p>
            <a:pPr algn="ctr">
              <a:defRPr/>
            </a:pPr>
            <a:r>
              <a:rPr lang="en-US" sz="4000" dirty="0">
                <a:solidFill>
                  <a:schemeClr val="tx1"/>
                </a:solidFill>
                <a:effectLst/>
                <a:latin typeface="Arial" pitchFamily="34" charset="0"/>
                <a:cs typeface="Arial" pitchFamily="34" charset="0"/>
              </a:rPr>
              <a:t>Selecting and Matching </a:t>
            </a:r>
            <a:r>
              <a:rPr lang="en-US" sz="4000" dirty="0">
                <a:effectLst/>
                <a:cs typeface="Arial" pitchFamily="34" charset="0"/>
              </a:rPr>
              <a:t>Interventions</a:t>
            </a:r>
            <a:br>
              <a:rPr lang="en-US" i="1" dirty="0">
                <a:solidFill>
                  <a:schemeClr val="tx1"/>
                </a:solidFill>
                <a:latin typeface="Arial" pitchFamily="34" charset="0"/>
                <a:cs typeface="Arial" pitchFamily="34" charset="0"/>
              </a:rPr>
            </a:br>
            <a:r>
              <a:rPr lang="en-US" sz="3600" i="1" dirty="0">
                <a:solidFill>
                  <a:schemeClr val="tx1"/>
                </a:solidFill>
                <a:effectLst/>
                <a:latin typeface="Arial" pitchFamily="34" charset="0"/>
                <a:cs typeface="Arial" pitchFamily="34" charset="0"/>
              </a:rPr>
              <a:t>Fit</a:t>
            </a:r>
            <a:r>
              <a:rPr lang="en-US" sz="3600" dirty="0">
                <a:solidFill>
                  <a:schemeClr val="tx1"/>
                </a:solidFill>
                <a:effectLst/>
                <a:latin typeface="Arial" pitchFamily="34" charset="0"/>
                <a:cs typeface="Arial" pitchFamily="34" charset="0"/>
              </a:rPr>
              <a:t> and </a:t>
            </a:r>
            <a:r>
              <a:rPr lang="en-US" sz="3600" i="1" dirty="0">
                <a:solidFill>
                  <a:schemeClr val="tx1"/>
                </a:solidFill>
                <a:effectLst/>
                <a:latin typeface="Arial" pitchFamily="34" charset="0"/>
                <a:cs typeface="Arial" pitchFamily="34" charset="0"/>
              </a:rPr>
              <a:t>Effect</a:t>
            </a:r>
            <a:endParaRPr lang="en-US" i="1" dirty="0">
              <a:solidFill>
                <a:schemeClr val="tx1"/>
              </a:solidFill>
              <a:effectLst/>
              <a:latin typeface="Arial" pitchFamily="34" charset="0"/>
              <a:cs typeface="Arial" pitchFamily="34" charset="0"/>
            </a:endParaRPr>
          </a:p>
        </p:txBody>
      </p:sp>
      <p:sp>
        <p:nvSpPr>
          <p:cNvPr id="25603" name="Content Placeholder 2"/>
          <p:cNvSpPr>
            <a:spLocks noGrp="1"/>
          </p:cNvSpPr>
          <p:nvPr>
            <p:ph idx="1"/>
          </p:nvPr>
        </p:nvSpPr>
        <p:spPr>
          <a:xfrm>
            <a:off x="649356" y="1602658"/>
            <a:ext cx="10805225" cy="4721942"/>
          </a:xfrm>
          <a:effectLst/>
        </p:spPr>
        <p:txBody>
          <a:bodyPr>
            <a:normAutofit/>
          </a:bodyPr>
          <a:lstStyle/>
          <a:p>
            <a:pPr>
              <a:lnSpc>
                <a:spcPct val="110000"/>
              </a:lnSpc>
              <a:spcBef>
                <a:spcPts val="600"/>
              </a:spcBef>
              <a:buClr>
                <a:schemeClr val="tx1"/>
              </a:buClr>
              <a:buFont typeface="Arial" panose="020B0604020202020204" pitchFamily="34" charset="0"/>
              <a:buChar char="•"/>
              <a:defRPr/>
            </a:pPr>
            <a:r>
              <a:rPr lang="en-US" sz="2800" i="1" dirty="0">
                <a:effectLst/>
                <a:cs typeface="Arial" pitchFamily="34" charset="0"/>
              </a:rPr>
              <a:t>Fit</a:t>
            </a:r>
            <a:r>
              <a:rPr lang="en-US" sz="2800" dirty="0">
                <a:effectLst/>
                <a:cs typeface="Arial" pitchFamily="34" charset="0"/>
              </a:rPr>
              <a:t>: The degree to which a way of working with a client matches his or her worldview, culture, and ideas about change.</a:t>
            </a:r>
          </a:p>
          <a:p>
            <a:pPr lvl="1">
              <a:lnSpc>
                <a:spcPct val="110000"/>
              </a:lnSpc>
              <a:spcBef>
                <a:spcPts val="600"/>
              </a:spcBef>
              <a:buClr>
                <a:schemeClr val="tx1"/>
              </a:buClr>
              <a:buFont typeface="Arial" panose="020B0604020202020204" pitchFamily="34" charset="0"/>
              <a:buChar char="•"/>
              <a:defRPr/>
            </a:pPr>
            <a:r>
              <a:rPr lang="en-US" sz="2400" dirty="0">
                <a:effectLst/>
                <a:cs typeface="Arial" pitchFamily="34" charset="0"/>
              </a:rPr>
              <a:t>Consider assessment processes, diagnosis, the use of interventions, etc.</a:t>
            </a:r>
          </a:p>
          <a:p>
            <a:pPr lvl="1">
              <a:lnSpc>
                <a:spcPct val="110000"/>
              </a:lnSpc>
              <a:spcBef>
                <a:spcPts val="600"/>
              </a:spcBef>
              <a:buClr>
                <a:schemeClr val="tx1"/>
              </a:buClr>
              <a:buFont typeface="Arial" panose="020B0604020202020204" pitchFamily="34" charset="0"/>
              <a:buChar char="•"/>
              <a:defRPr/>
            </a:pPr>
            <a:r>
              <a:rPr lang="en-US" sz="2400" dirty="0">
                <a:effectLst/>
                <a:cs typeface="Arial" pitchFamily="34" charset="0"/>
              </a:rPr>
              <a:t>Feedback that focuses on the alliance assists with increasing fit.</a:t>
            </a:r>
          </a:p>
          <a:p>
            <a:pPr>
              <a:lnSpc>
                <a:spcPct val="110000"/>
              </a:lnSpc>
              <a:spcBef>
                <a:spcPts val="600"/>
              </a:spcBef>
              <a:buClr>
                <a:schemeClr val="tx1"/>
              </a:buClr>
              <a:buFont typeface="Arial" panose="020B0604020202020204" pitchFamily="34" charset="0"/>
              <a:buChar char="•"/>
              <a:defRPr/>
            </a:pPr>
            <a:r>
              <a:rPr lang="en-US" sz="2800" i="1" dirty="0">
                <a:effectLst/>
                <a:cs typeface="Arial" pitchFamily="34" charset="0"/>
              </a:rPr>
              <a:t>Effect</a:t>
            </a:r>
            <a:r>
              <a:rPr lang="en-US" sz="2800" dirty="0">
                <a:effectLst/>
                <a:cs typeface="Arial" pitchFamily="34" charset="0"/>
              </a:rPr>
              <a:t>: Did the intervention, at minimum, benefit the client, and at best contribute to a positive, measurable outcome?</a:t>
            </a:r>
          </a:p>
          <a:p>
            <a:pPr lvl="1">
              <a:lnSpc>
                <a:spcPct val="110000"/>
              </a:lnSpc>
              <a:spcBef>
                <a:spcPts val="600"/>
              </a:spcBef>
              <a:buClr>
                <a:schemeClr val="tx1"/>
              </a:buClr>
              <a:buFont typeface="Arial" panose="020B0604020202020204" pitchFamily="34" charset="0"/>
              <a:buChar char="•"/>
              <a:defRPr/>
            </a:pPr>
            <a:r>
              <a:rPr lang="en-US" sz="2400" dirty="0">
                <a:effectLst/>
                <a:cs typeface="Arial" pitchFamily="34" charset="0"/>
              </a:rPr>
              <a:t>Feedback that focuses on the client’s subjective interpretation of the benefit of services assists with increasing effect.</a:t>
            </a:r>
          </a:p>
        </p:txBody>
      </p:sp>
    </p:spTree>
    <p:extLst>
      <p:ext uri="{BB962C8B-B14F-4D97-AF65-F5344CB8AC3E}">
        <p14:creationId xmlns:p14="http://schemas.microsoft.com/office/powerpoint/2010/main" val="1147283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BAE895-2853-470E-A611-7AFBB4E02320}"/>
              </a:ext>
            </a:extLst>
          </p:cNvPr>
          <p:cNvPicPr>
            <a:picLocks noChangeAspect="1"/>
          </p:cNvPicPr>
          <p:nvPr/>
        </p:nvPicPr>
        <p:blipFill>
          <a:blip r:embed="rId2"/>
          <a:stretch>
            <a:fillRect/>
          </a:stretch>
        </p:blipFill>
        <p:spPr>
          <a:xfrm>
            <a:off x="1282431" y="0"/>
            <a:ext cx="9627137" cy="6858000"/>
          </a:xfrm>
          <a:prstGeom prst="rect">
            <a:avLst/>
          </a:prstGeom>
        </p:spPr>
      </p:pic>
    </p:spTree>
    <p:extLst>
      <p:ext uri="{BB962C8B-B14F-4D97-AF65-F5344CB8AC3E}">
        <p14:creationId xmlns:p14="http://schemas.microsoft.com/office/powerpoint/2010/main" val="28094248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6AB40E-AE62-4152-A77F-EFB9FEBFC7FF}"/>
              </a:ext>
            </a:extLst>
          </p:cNvPr>
          <p:cNvPicPr>
            <a:picLocks noChangeAspect="1"/>
          </p:cNvPicPr>
          <p:nvPr/>
        </p:nvPicPr>
        <p:blipFill>
          <a:blip r:embed="rId2"/>
          <a:stretch>
            <a:fillRect/>
          </a:stretch>
        </p:blipFill>
        <p:spPr>
          <a:xfrm>
            <a:off x="995109" y="0"/>
            <a:ext cx="10201782" cy="6858000"/>
          </a:xfrm>
          <a:prstGeom prst="rect">
            <a:avLst/>
          </a:prstGeom>
        </p:spPr>
      </p:pic>
    </p:spTree>
    <p:extLst>
      <p:ext uri="{BB962C8B-B14F-4D97-AF65-F5344CB8AC3E}">
        <p14:creationId xmlns:p14="http://schemas.microsoft.com/office/powerpoint/2010/main" val="340756094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B4C9199E-2C91-B2A9-F1EC-0A30EFD3151E}"/>
              </a:ext>
            </a:extLst>
          </p:cNvPr>
          <p:cNvPicPr>
            <a:picLocks noChangeAspect="1"/>
          </p:cNvPicPr>
          <p:nvPr/>
        </p:nvPicPr>
        <p:blipFill>
          <a:blip r:embed="rId2"/>
          <a:stretch>
            <a:fillRect/>
          </a:stretch>
        </p:blipFill>
        <p:spPr>
          <a:xfrm>
            <a:off x="965200" y="1515988"/>
            <a:ext cx="2879083" cy="3826023"/>
          </a:xfrm>
          <a:prstGeom prst="rect">
            <a:avLst/>
          </a:prstGeom>
        </p:spPr>
      </p:pic>
      <p:pic>
        <p:nvPicPr>
          <p:cNvPr id="5" name="Picture 4">
            <a:extLst>
              <a:ext uri="{FF2B5EF4-FFF2-40B4-BE49-F238E27FC236}">
                <a16:creationId xmlns:a16="http://schemas.microsoft.com/office/drawing/2014/main" id="{6DC60522-A50F-49F1-AB32-1A17108A5FBA}"/>
              </a:ext>
            </a:extLst>
          </p:cNvPr>
          <p:cNvPicPr>
            <a:picLocks noChangeAspect="1"/>
          </p:cNvPicPr>
          <p:nvPr/>
        </p:nvPicPr>
        <p:blipFill>
          <a:blip r:embed="rId3"/>
          <a:stretch>
            <a:fillRect/>
          </a:stretch>
        </p:blipFill>
        <p:spPr>
          <a:xfrm>
            <a:off x="4647976" y="1546919"/>
            <a:ext cx="2880360" cy="3765175"/>
          </a:xfrm>
          <a:prstGeom prst="rect">
            <a:avLst/>
          </a:prstGeom>
        </p:spPr>
      </p:pic>
      <p:pic>
        <p:nvPicPr>
          <p:cNvPr id="3" name="Picture 2">
            <a:extLst>
              <a:ext uri="{FF2B5EF4-FFF2-40B4-BE49-F238E27FC236}">
                <a16:creationId xmlns:a16="http://schemas.microsoft.com/office/drawing/2014/main" id="{19817B20-5B3F-42A3-8A14-C27CB37CD518}"/>
              </a:ext>
            </a:extLst>
          </p:cNvPr>
          <p:cNvPicPr>
            <a:picLocks noChangeAspect="1"/>
          </p:cNvPicPr>
          <p:nvPr/>
        </p:nvPicPr>
        <p:blipFill>
          <a:blip r:embed="rId4"/>
          <a:stretch>
            <a:fillRect/>
          </a:stretch>
        </p:blipFill>
        <p:spPr>
          <a:xfrm>
            <a:off x="8346440" y="1546918"/>
            <a:ext cx="2880360" cy="3765175"/>
          </a:xfrm>
          <a:prstGeom prst="rect">
            <a:avLst/>
          </a:prstGeom>
        </p:spPr>
      </p:pic>
    </p:spTree>
    <p:extLst>
      <p:ext uri="{BB962C8B-B14F-4D97-AF65-F5344CB8AC3E}">
        <p14:creationId xmlns:p14="http://schemas.microsoft.com/office/powerpoint/2010/main" val="1930887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649" y="599757"/>
            <a:ext cx="12250649" cy="4846320"/>
          </a:xfrm>
          <a:prstGeom prst="rect">
            <a:avLst/>
          </a:prstGeom>
        </p:spPr>
      </p:pic>
      <p:sp>
        <p:nvSpPr>
          <p:cNvPr id="3" name="TextBox 2">
            <a:extLst>
              <a:ext uri="{FF2B5EF4-FFF2-40B4-BE49-F238E27FC236}">
                <a16:creationId xmlns:a16="http://schemas.microsoft.com/office/drawing/2014/main" id="{522C6B21-8BBE-4F98-9644-3BBD7D754C5E}"/>
              </a:ext>
            </a:extLst>
          </p:cNvPr>
          <p:cNvSpPr txBox="1"/>
          <p:nvPr/>
        </p:nvSpPr>
        <p:spPr>
          <a:xfrm>
            <a:off x="1126838" y="6309271"/>
            <a:ext cx="4969162" cy="276999"/>
          </a:xfrm>
          <a:prstGeom prst="rect">
            <a:avLst/>
          </a:prstGeom>
          <a:noFill/>
        </p:spPr>
        <p:txBody>
          <a:bodyPr wrap="square" rtlCol="0">
            <a:spAutoFit/>
          </a:bodyPr>
          <a:lstStyle/>
          <a:p>
            <a:r>
              <a:rPr lang="en-US" sz="1200" dirty="0">
                <a:solidFill>
                  <a:schemeClr val="accent3">
                    <a:lumMod val="75000"/>
                  </a:schemeClr>
                </a:solidFill>
                <a:latin typeface="Arial" panose="020B0604020202020204" pitchFamily="34" charset="0"/>
                <a:cs typeface="Arial" panose="020B0604020202020204" pitchFamily="34" charset="0"/>
              </a:rPr>
              <a:t>Imagine OMS – https://www.bobbertolino.com/imagine-oms</a:t>
            </a:r>
          </a:p>
        </p:txBody>
      </p:sp>
    </p:spTree>
    <p:extLst>
      <p:ext uri="{BB962C8B-B14F-4D97-AF65-F5344CB8AC3E}">
        <p14:creationId xmlns:p14="http://schemas.microsoft.com/office/powerpoint/2010/main" val="249828361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364" y="353291"/>
            <a:ext cx="11645549" cy="3657600"/>
          </a:xfrm>
          <a:prstGeom prst="rect">
            <a:avLst/>
          </a:prstGeom>
        </p:spPr>
      </p:pic>
      <p:pic>
        <p:nvPicPr>
          <p:cNvPr id="3" name="Picture 2"/>
          <p:cNvPicPr>
            <a:picLocks noChangeAspect="1"/>
          </p:cNvPicPr>
          <p:nvPr/>
        </p:nvPicPr>
        <p:blipFill>
          <a:blip r:embed="rId4"/>
          <a:stretch>
            <a:fillRect/>
          </a:stretch>
        </p:blipFill>
        <p:spPr>
          <a:xfrm>
            <a:off x="32272" y="4495800"/>
            <a:ext cx="12174968" cy="2194560"/>
          </a:xfrm>
          <a:prstGeom prst="rect">
            <a:avLst/>
          </a:prstGeom>
        </p:spPr>
      </p:pic>
      <p:sp>
        <p:nvSpPr>
          <p:cNvPr id="4" name="Oval 3"/>
          <p:cNvSpPr/>
          <p:nvPr/>
        </p:nvSpPr>
        <p:spPr>
          <a:xfrm>
            <a:off x="6160655" y="646544"/>
            <a:ext cx="1505527" cy="23552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TextBox 4">
            <a:extLst>
              <a:ext uri="{FF2B5EF4-FFF2-40B4-BE49-F238E27FC236}">
                <a16:creationId xmlns:a16="http://schemas.microsoft.com/office/drawing/2014/main" id="{36C615F2-20D4-40FE-BA25-029EB9F078BF}"/>
              </a:ext>
            </a:extLst>
          </p:cNvPr>
          <p:cNvSpPr txBox="1"/>
          <p:nvPr/>
        </p:nvSpPr>
        <p:spPr>
          <a:xfrm>
            <a:off x="1126838" y="6504709"/>
            <a:ext cx="4969162" cy="276999"/>
          </a:xfrm>
          <a:prstGeom prst="rect">
            <a:avLst/>
          </a:prstGeom>
          <a:noFill/>
        </p:spPr>
        <p:txBody>
          <a:bodyPr wrap="square" rtlCol="0">
            <a:spAutoFit/>
          </a:bodyPr>
          <a:lstStyle/>
          <a:p>
            <a:r>
              <a:rPr lang="en-US" sz="1200" dirty="0">
                <a:solidFill>
                  <a:schemeClr val="accent3">
                    <a:lumMod val="75000"/>
                  </a:schemeClr>
                </a:solidFill>
                <a:latin typeface="Arial" panose="020B0604020202020204" pitchFamily="34" charset="0"/>
                <a:cs typeface="Arial" panose="020B0604020202020204" pitchFamily="34" charset="0"/>
              </a:rPr>
              <a:t>Imagine OMS – https://www.bobbertolino.com/imagine-oms</a:t>
            </a:r>
          </a:p>
        </p:txBody>
      </p:sp>
    </p:spTree>
    <p:extLst>
      <p:ext uri="{BB962C8B-B14F-4D97-AF65-F5344CB8AC3E}">
        <p14:creationId xmlns:p14="http://schemas.microsoft.com/office/powerpoint/2010/main" val="3282279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503873"/>
            <a:ext cx="9704518" cy="6035040"/>
          </a:xfrm>
          <a:prstGeom prst="rect">
            <a:avLst/>
          </a:prstGeom>
        </p:spPr>
      </p:pic>
      <p:pic>
        <p:nvPicPr>
          <p:cNvPr id="5" name="Picture 4"/>
          <p:cNvPicPr>
            <a:picLocks noChangeAspect="1"/>
          </p:cNvPicPr>
          <p:nvPr/>
        </p:nvPicPr>
        <p:blipFill>
          <a:blip r:embed="rId3"/>
          <a:stretch>
            <a:fillRect/>
          </a:stretch>
        </p:blipFill>
        <p:spPr>
          <a:xfrm>
            <a:off x="5473210" y="793752"/>
            <a:ext cx="6718790" cy="3890962"/>
          </a:xfrm>
          <a:prstGeom prst="rect">
            <a:avLst/>
          </a:prstGeom>
        </p:spPr>
      </p:pic>
      <p:sp>
        <p:nvSpPr>
          <p:cNvPr id="4" name="TextBox 3">
            <a:extLst>
              <a:ext uri="{FF2B5EF4-FFF2-40B4-BE49-F238E27FC236}">
                <a16:creationId xmlns:a16="http://schemas.microsoft.com/office/drawing/2014/main" id="{0366D801-F70E-46D1-875F-C3DB86A1B48D}"/>
              </a:ext>
            </a:extLst>
          </p:cNvPr>
          <p:cNvSpPr txBox="1"/>
          <p:nvPr/>
        </p:nvSpPr>
        <p:spPr>
          <a:xfrm>
            <a:off x="6964220" y="6307454"/>
            <a:ext cx="4969162" cy="276999"/>
          </a:xfrm>
          <a:prstGeom prst="rect">
            <a:avLst/>
          </a:prstGeom>
          <a:noFill/>
        </p:spPr>
        <p:txBody>
          <a:bodyPr wrap="square" rtlCol="0">
            <a:spAutoFit/>
          </a:bodyPr>
          <a:lstStyle/>
          <a:p>
            <a:r>
              <a:rPr lang="en-US" sz="1200" dirty="0">
                <a:solidFill>
                  <a:schemeClr val="accent3">
                    <a:lumMod val="75000"/>
                  </a:schemeClr>
                </a:solidFill>
                <a:latin typeface="Arial" panose="020B0604020202020204" pitchFamily="34" charset="0"/>
                <a:cs typeface="Arial" panose="020B0604020202020204" pitchFamily="34" charset="0"/>
              </a:rPr>
              <a:t>Imagine OMS – https://www.bobbertolino.com/imagine-oms</a:t>
            </a:r>
          </a:p>
        </p:txBody>
      </p:sp>
    </p:spTree>
    <p:extLst>
      <p:ext uri="{BB962C8B-B14F-4D97-AF65-F5344CB8AC3E}">
        <p14:creationId xmlns:p14="http://schemas.microsoft.com/office/powerpoint/2010/main" val="2272807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21971" y="165723"/>
            <a:ext cx="8974512" cy="6217920"/>
          </a:xfrm>
          <a:prstGeom prst="rect">
            <a:avLst/>
          </a:prstGeom>
        </p:spPr>
      </p:pic>
      <p:sp>
        <p:nvSpPr>
          <p:cNvPr id="3" name="TextBox 2">
            <a:extLst>
              <a:ext uri="{FF2B5EF4-FFF2-40B4-BE49-F238E27FC236}">
                <a16:creationId xmlns:a16="http://schemas.microsoft.com/office/drawing/2014/main" id="{5227F624-63A0-4F2A-8992-7AB9BBB8BADA}"/>
              </a:ext>
            </a:extLst>
          </p:cNvPr>
          <p:cNvSpPr txBox="1"/>
          <p:nvPr/>
        </p:nvSpPr>
        <p:spPr>
          <a:xfrm>
            <a:off x="1140065" y="6415278"/>
            <a:ext cx="4969162" cy="276999"/>
          </a:xfrm>
          <a:prstGeom prst="rect">
            <a:avLst/>
          </a:prstGeom>
          <a:noFill/>
        </p:spPr>
        <p:txBody>
          <a:bodyPr wrap="square" rtlCol="0">
            <a:spAutoFit/>
          </a:bodyPr>
          <a:lstStyle/>
          <a:p>
            <a:r>
              <a:rPr lang="en-US" sz="1200" dirty="0">
                <a:solidFill>
                  <a:schemeClr val="accent3">
                    <a:lumMod val="75000"/>
                  </a:schemeClr>
                </a:solidFill>
                <a:latin typeface="Arial" panose="020B0604020202020204" pitchFamily="34" charset="0"/>
                <a:cs typeface="Arial" panose="020B0604020202020204" pitchFamily="34" charset="0"/>
              </a:rPr>
              <a:t>Imagine OMS – https://www.bobbertolino.com/imagine-oms</a:t>
            </a:r>
          </a:p>
        </p:txBody>
      </p:sp>
    </p:spTree>
    <p:extLst>
      <p:ext uri="{BB962C8B-B14F-4D97-AF65-F5344CB8AC3E}">
        <p14:creationId xmlns:p14="http://schemas.microsoft.com/office/powerpoint/2010/main" val="1471856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
            <a:ext cx="8229600" cy="1387475"/>
          </a:xfrm>
        </p:spPr>
        <p:txBody>
          <a:bodyPr>
            <a:normAutofit/>
          </a:bodyPr>
          <a:lstStyle/>
          <a:p>
            <a:pPr algn="ctr" eaLnBrk="1" hangingPunct="1"/>
            <a:r>
              <a:rPr lang="en-US" sz="4000" b="0" dirty="0">
                <a:effectLst/>
                <a:latin typeface="Arial" pitchFamily="34" charset="0"/>
              </a:rPr>
              <a:t>At-Risk Cases</a:t>
            </a:r>
          </a:p>
        </p:txBody>
      </p:sp>
      <p:sp>
        <p:nvSpPr>
          <p:cNvPr id="547843" name="Rectangle 3"/>
          <p:cNvSpPr>
            <a:spLocks noGrp="1" noChangeArrowheads="1"/>
          </p:cNvSpPr>
          <p:nvPr>
            <p:ph idx="1"/>
          </p:nvPr>
        </p:nvSpPr>
        <p:spPr>
          <a:xfrm>
            <a:off x="935421" y="1387476"/>
            <a:ext cx="9963807" cy="5241924"/>
          </a:xfrm>
        </p:spPr>
        <p:txBody>
          <a:bodyPr>
            <a:noAutofit/>
          </a:bodyPr>
          <a:lstStyle/>
          <a:p>
            <a:pPr marL="457200" indent="-457200">
              <a:lnSpc>
                <a:spcPct val="100000"/>
              </a:lnSpc>
              <a:buClrTx/>
              <a:buSzPct val="100000"/>
              <a:buFont typeface="+mj-lt"/>
              <a:buAutoNum type="arabicPeriod"/>
              <a:defRPr/>
            </a:pPr>
            <a:r>
              <a:rPr lang="en-US" sz="3200" dirty="0">
                <a:effectLst/>
                <a:latin typeface="Arial"/>
                <a:cs typeface="Arial" pitchFamily="34" charset="0"/>
              </a:rPr>
              <a:t>Refer to ICCE Manual 3.</a:t>
            </a:r>
          </a:p>
          <a:p>
            <a:pPr marL="457200" indent="-457200">
              <a:lnSpc>
                <a:spcPct val="100000"/>
              </a:lnSpc>
              <a:buClrTx/>
              <a:buSzPct val="100000"/>
              <a:buFont typeface="+mj-lt"/>
              <a:buAutoNum type="arabicPeriod"/>
              <a:defRPr/>
            </a:pPr>
            <a:r>
              <a:rPr lang="en-US" sz="3200" dirty="0">
                <a:effectLst/>
                <a:latin typeface="Arial"/>
                <a:cs typeface="Arial" pitchFamily="34" charset="0"/>
              </a:rPr>
              <a:t>Scores at or above the clinical cut-off.</a:t>
            </a:r>
          </a:p>
          <a:p>
            <a:pPr marL="457200" indent="-457200">
              <a:lnSpc>
                <a:spcPct val="100000"/>
              </a:lnSpc>
              <a:buClrTx/>
              <a:buSzPct val="100000"/>
              <a:buFont typeface="+mj-lt"/>
              <a:buAutoNum type="arabicPeriod"/>
              <a:defRPr/>
            </a:pPr>
            <a:r>
              <a:rPr lang="en-US" sz="3200" dirty="0">
                <a:effectLst/>
                <a:latin typeface="Arial"/>
                <a:cs typeface="Arial" pitchFamily="34" charset="0"/>
              </a:rPr>
              <a:t>Lack of progress on the ORS.</a:t>
            </a:r>
          </a:p>
          <a:p>
            <a:pPr marL="457200" indent="-457200">
              <a:lnSpc>
                <a:spcPct val="100000"/>
              </a:lnSpc>
              <a:buClrTx/>
              <a:buSzPct val="100000"/>
              <a:buFont typeface="+mj-lt"/>
              <a:buAutoNum type="arabicPeriod"/>
              <a:defRPr/>
            </a:pPr>
            <a:r>
              <a:rPr lang="en-US" sz="3200" dirty="0">
                <a:effectLst/>
                <a:latin typeface="Arial"/>
                <a:cs typeface="Arial" pitchFamily="34" charset="0"/>
              </a:rPr>
              <a:t>Fluctuating ORS scores (see-saw, bleeding, ditching).</a:t>
            </a:r>
          </a:p>
          <a:p>
            <a:pPr marL="457200" indent="-457200">
              <a:lnSpc>
                <a:spcPct val="100000"/>
              </a:lnSpc>
              <a:buClrTx/>
              <a:buSzPct val="100000"/>
              <a:buFont typeface="+mj-lt"/>
              <a:buAutoNum type="arabicPeriod"/>
              <a:defRPr/>
            </a:pPr>
            <a:r>
              <a:rPr lang="en-US" sz="3200" dirty="0">
                <a:effectLst/>
                <a:latin typeface="Arial"/>
                <a:cs typeface="Arial" pitchFamily="34" charset="0"/>
              </a:rPr>
              <a:t>Problematic alliance scores. </a:t>
            </a:r>
          </a:p>
        </p:txBody>
      </p:sp>
    </p:spTree>
    <p:extLst>
      <p:ext uri="{BB962C8B-B14F-4D97-AF65-F5344CB8AC3E}">
        <p14:creationId xmlns:p14="http://schemas.microsoft.com/office/powerpoint/2010/main" val="18318486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10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47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7843">
                                            <p:txEl>
                                              <p:pRg st="1" end="1"/>
                                            </p:txEl>
                                          </p:spTgt>
                                        </p:tgtEl>
                                        <p:attrNameLst>
                                          <p:attrName>style.visibility</p:attrName>
                                        </p:attrNameLst>
                                      </p:cBhvr>
                                      <p:to>
                                        <p:strVal val="visible"/>
                                      </p:to>
                                    </p:set>
                                    <p:anim calcmode="lin" valueType="num">
                                      <p:cBhvr additive="base">
                                        <p:cTn id="13" dur="1000" fill="hold"/>
                                        <p:tgtEl>
                                          <p:spTgt spid="547843">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47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7843">
                                            <p:txEl>
                                              <p:pRg st="2" end="2"/>
                                            </p:txEl>
                                          </p:spTgt>
                                        </p:tgtEl>
                                        <p:attrNameLst>
                                          <p:attrName>style.visibility</p:attrName>
                                        </p:attrNameLst>
                                      </p:cBhvr>
                                      <p:to>
                                        <p:strVal val="visible"/>
                                      </p:to>
                                    </p:set>
                                    <p:anim calcmode="lin" valueType="num">
                                      <p:cBhvr additive="base">
                                        <p:cTn id="19" dur="1000" fill="hold"/>
                                        <p:tgtEl>
                                          <p:spTgt spid="547843">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547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7843">
                                            <p:txEl>
                                              <p:pRg st="3" end="3"/>
                                            </p:txEl>
                                          </p:spTgt>
                                        </p:tgtEl>
                                        <p:attrNameLst>
                                          <p:attrName>style.visibility</p:attrName>
                                        </p:attrNameLst>
                                      </p:cBhvr>
                                      <p:to>
                                        <p:strVal val="visible"/>
                                      </p:to>
                                    </p:set>
                                    <p:anim calcmode="lin" valueType="num">
                                      <p:cBhvr additive="base">
                                        <p:cTn id="25" dur="1000" fill="hold"/>
                                        <p:tgtEl>
                                          <p:spTgt spid="547843">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547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47843">
                                            <p:txEl>
                                              <p:pRg st="4" end="4"/>
                                            </p:txEl>
                                          </p:spTgt>
                                        </p:tgtEl>
                                        <p:attrNameLst>
                                          <p:attrName>style.visibility</p:attrName>
                                        </p:attrNameLst>
                                      </p:cBhvr>
                                      <p:to>
                                        <p:strVal val="visible"/>
                                      </p:to>
                                    </p:set>
                                    <p:anim calcmode="lin" valueType="num">
                                      <p:cBhvr additive="base">
                                        <p:cTn id="31" dur="1000" fill="hold"/>
                                        <p:tgtEl>
                                          <p:spTgt spid="547843">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5478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7268" y="223871"/>
            <a:ext cx="7324352" cy="6400800"/>
          </a:xfrm>
          <a:prstGeom prst="rect">
            <a:avLst/>
          </a:prstGeom>
        </p:spPr>
      </p:pic>
      <p:sp>
        <p:nvSpPr>
          <p:cNvPr id="3" name="TextBox 2">
            <a:extLst>
              <a:ext uri="{FF2B5EF4-FFF2-40B4-BE49-F238E27FC236}">
                <a16:creationId xmlns:a16="http://schemas.microsoft.com/office/drawing/2014/main" id="{731EB622-F96B-44CD-ABB9-7CE6A86479DA}"/>
              </a:ext>
            </a:extLst>
          </p:cNvPr>
          <p:cNvSpPr txBox="1"/>
          <p:nvPr/>
        </p:nvSpPr>
        <p:spPr>
          <a:xfrm>
            <a:off x="329883" y="6581001"/>
            <a:ext cx="4969162" cy="276999"/>
          </a:xfrm>
          <a:prstGeom prst="rect">
            <a:avLst/>
          </a:prstGeom>
          <a:noFill/>
        </p:spPr>
        <p:txBody>
          <a:bodyPr wrap="square" rtlCol="0">
            <a:spAutoFit/>
          </a:bodyPr>
          <a:lstStyle/>
          <a:p>
            <a:r>
              <a:rPr lang="en-US" sz="1200" dirty="0">
                <a:solidFill>
                  <a:schemeClr val="accent3">
                    <a:lumMod val="75000"/>
                  </a:schemeClr>
                </a:solidFill>
                <a:latin typeface="Arial" panose="020B0604020202020204" pitchFamily="34" charset="0"/>
                <a:cs typeface="Arial" panose="020B0604020202020204" pitchFamily="34" charset="0"/>
              </a:rPr>
              <a:t>Imagine OMS – https://www.bobbertolino.com/imagine-oms</a:t>
            </a:r>
          </a:p>
        </p:txBody>
      </p:sp>
    </p:spTree>
    <p:extLst>
      <p:ext uri="{BB962C8B-B14F-4D97-AF65-F5344CB8AC3E}">
        <p14:creationId xmlns:p14="http://schemas.microsoft.com/office/powerpoint/2010/main" val="1378633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7268" y="223871"/>
            <a:ext cx="7324352" cy="6400800"/>
          </a:xfrm>
          <a:prstGeom prst="rect">
            <a:avLst/>
          </a:prstGeom>
        </p:spPr>
      </p:pic>
      <p:sp>
        <p:nvSpPr>
          <p:cNvPr id="3" name="TextBox 2">
            <a:extLst>
              <a:ext uri="{FF2B5EF4-FFF2-40B4-BE49-F238E27FC236}">
                <a16:creationId xmlns:a16="http://schemas.microsoft.com/office/drawing/2014/main" id="{731EB622-F96B-44CD-ABB9-7CE6A86479DA}"/>
              </a:ext>
            </a:extLst>
          </p:cNvPr>
          <p:cNvSpPr txBox="1"/>
          <p:nvPr/>
        </p:nvSpPr>
        <p:spPr>
          <a:xfrm>
            <a:off x="329883" y="6581001"/>
            <a:ext cx="496916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9CCC">
                    <a:lumMod val="75000"/>
                  </a:srgbClr>
                </a:solidFill>
                <a:effectLst/>
                <a:uLnTx/>
                <a:uFillTx/>
                <a:latin typeface="Arial" panose="020B0604020202020204" pitchFamily="34" charset="0"/>
                <a:ea typeface="+mn-ea"/>
                <a:cs typeface="Arial" panose="020B0604020202020204" pitchFamily="34" charset="0"/>
              </a:rPr>
              <a:t>Imagine OMS – https://www.bobbertolino.com/imagine-oms</a:t>
            </a:r>
          </a:p>
        </p:txBody>
      </p:sp>
    </p:spTree>
    <p:extLst>
      <p:ext uri="{BB962C8B-B14F-4D97-AF65-F5344CB8AC3E}">
        <p14:creationId xmlns:p14="http://schemas.microsoft.com/office/powerpoint/2010/main" val="1087750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9796" y="294289"/>
            <a:ext cx="9681880" cy="2286000"/>
          </a:xfrm>
          <a:prstGeom prst="rect">
            <a:avLst/>
          </a:prstGeom>
        </p:spPr>
      </p:pic>
      <p:pic>
        <p:nvPicPr>
          <p:cNvPr id="5" name="Picture 4"/>
          <p:cNvPicPr>
            <a:picLocks noChangeAspect="1"/>
          </p:cNvPicPr>
          <p:nvPr/>
        </p:nvPicPr>
        <p:blipFill>
          <a:blip r:embed="rId4"/>
          <a:stretch>
            <a:fillRect/>
          </a:stretch>
        </p:blipFill>
        <p:spPr>
          <a:xfrm>
            <a:off x="1304622" y="2653862"/>
            <a:ext cx="9498348" cy="3383280"/>
          </a:xfrm>
          <a:prstGeom prst="rect">
            <a:avLst/>
          </a:prstGeom>
        </p:spPr>
      </p:pic>
      <p:pic>
        <p:nvPicPr>
          <p:cNvPr id="2" name="Picture 1"/>
          <p:cNvPicPr>
            <a:picLocks noChangeAspect="1"/>
          </p:cNvPicPr>
          <p:nvPr/>
        </p:nvPicPr>
        <p:blipFill>
          <a:blip r:embed="rId5"/>
          <a:stretch>
            <a:fillRect/>
          </a:stretch>
        </p:blipFill>
        <p:spPr>
          <a:xfrm>
            <a:off x="1149796" y="6037142"/>
            <a:ext cx="8737600" cy="256828"/>
          </a:xfrm>
          <a:prstGeom prst="rect">
            <a:avLst/>
          </a:prstGeom>
        </p:spPr>
      </p:pic>
    </p:spTree>
    <p:extLst>
      <p:ext uri="{BB962C8B-B14F-4D97-AF65-F5344CB8AC3E}">
        <p14:creationId xmlns:p14="http://schemas.microsoft.com/office/powerpoint/2010/main" val="18776884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47782"/>
            <a:ext cx="8229600" cy="1145309"/>
          </a:xfrm>
        </p:spPr>
        <p:txBody>
          <a:bodyPr/>
          <a:lstStyle/>
          <a:p>
            <a:pPr algn="ctr" eaLnBrk="1" hangingPunct="1"/>
            <a:r>
              <a:rPr lang="en-US" sz="4000" dirty="0">
                <a:effectLst/>
              </a:rPr>
              <a:t>Outcomes Indicators</a:t>
            </a:r>
          </a:p>
        </p:txBody>
      </p:sp>
      <p:sp>
        <p:nvSpPr>
          <p:cNvPr id="547843" name="Rectangle 3"/>
          <p:cNvSpPr>
            <a:spLocks noGrp="1" noChangeArrowheads="1"/>
          </p:cNvSpPr>
          <p:nvPr>
            <p:ph type="body" idx="1"/>
          </p:nvPr>
        </p:nvSpPr>
        <p:spPr>
          <a:xfrm>
            <a:off x="863600" y="1293091"/>
            <a:ext cx="10198847" cy="5087389"/>
          </a:xfrm>
        </p:spPr>
        <p:txBody>
          <a:bodyPr>
            <a:normAutofit/>
          </a:bodyPr>
          <a:lstStyle/>
          <a:p>
            <a:pPr marL="609600" indent="-609600">
              <a:lnSpc>
                <a:spcPct val="110000"/>
              </a:lnSpc>
              <a:spcBef>
                <a:spcPts val="600"/>
              </a:spcBef>
              <a:buClr>
                <a:schemeClr val="tx1"/>
              </a:buClr>
              <a:defRPr/>
            </a:pPr>
            <a:r>
              <a:rPr lang="en-US" sz="3000" dirty="0">
                <a:effectLst/>
                <a:cs typeface="Arial" pitchFamily="34" charset="0"/>
              </a:rPr>
              <a:t>What statistics are most meaningful in terms of outcomes?</a:t>
            </a:r>
          </a:p>
          <a:p>
            <a:pPr marL="1066800" lvl="1" indent="-609600">
              <a:lnSpc>
                <a:spcPct val="110000"/>
              </a:lnSpc>
              <a:spcBef>
                <a:spcPts val="600"/>
              </a:spcBef>
              <a:buClr>
                <a:schemeClr val="tx1"/>
              </a:buClr>
              <a:defRPr/>
            </a:pPr>
            <a:r>
              <a:rPr lang="en-US" sz="2800" dirty="0">
                <a:solidFill>
                  <a:schemeClr val="tx2">
                    <a:lumMod val="75000"/>
                  </a:schemeClr>
                </a:solidFill>
                <a:effectLst/>
                <a:cs typeface="Arial" pitchFamily="34" charset="0"/>
              </a:rPr>
              <a:t>Clinical Cutoffs</a:t>
            </a:r>
          </a:p>
          <a:p>
            <a:pPr marL="1066800" lvl="1" indent="-609600">
              <a:lnSpc>
                <a:spcPct val="110000"/>
              </a:lnSpc>
              <a:spcBef>
                <a:spcPts val="600"/>
              </a:spcBef>
              <a:buClr>
                <a:schemeClr val="tx1"/>
              </a:buClr>
              <a:defRPr/>
            </a:pPr>
            <a:r>
              <a:rPr lang="en-US" sz="2800" dirty="0">
                <a:effectLst/>
                <a:cs typeface="Arial" pitchFamily="34" charset="0"/>
              </a:rPr>
              <a:t>Reliable Change Index</a:t>
            </a:r>
          </a:p>
          <a:p>
            <a:pPr marL="1066800" lvl="1" indent="-609600">
              <a:lnSpc>
                <a:spcPct val="110000"/>
              </a:lnSpc>
              <a:spcBef>
                <a:spcPts val="600"/>
              </a:spcBef>
              <a:buClr>
                <a:schemeClr val="tx1"/>
              </a:buClr>
              <a:defRPr/>
            </a:pPr>
            <a:r>
              <a:rPr lang="en-US" sz="2800" dirty="0">
                <a:effectLst/>
                <a:cs typeface="Arial" pitchFamily="34" charset="0"/>
              </a:rPr>
              <a:t>Clinical Significance</a:t>
            </a:r>
          </a:p>
          <a:p>
            <a:pPr marL="1066800" lvl="1" indent="-609600">
              <a:lnSpc>
                <a:spcPct val="110000"/>
              </a:lnSpc>
              <a:spcBef>
                <a:spcPts val="600"/>
              </a:spcBef>
              <a:buClr>
                <a:schemeClr val="tx1"/>
              </a:buClr>
              <a:defRPr/>
            </a:pPr>
            <a:r>
              <a:rPr lang="en-US" sz="2800" dirty="0">
                <a:effectLst/>
                <a:cs typeface="Arial" pitchFamily="34" charset="0"/>
              </a:rPr>
              <a:t>Effect Sizes</a:t>
            </a:r>
          </a:p>
          <a:p>
            <a:pPr marL="1066800" lvl="1" indent="-609600">
              <a:lnSpc>
                <a:spcPct val="110000"/>
              </a:lnSpc>
              <a:spcBef>
                <a:spcPts val="600"/>
              </a:spcBef>
              <a:buClr>
                <a:schemeClr val="tx1"/>
              </a:buClr>
              <a:defRPr/>
            </a:pPr>
            <a:r>
              <a:rPr lang="en-US" sz="2800" dirty="0">
                <a:effectLst/>
                <a:cs typeface="Arial" pitchFamily="34" charset="0"/>
              </a:rPr>
              <a:t>Service Targets/Predictive Trajectories</a:t>
            </a:r>
          </a:p>
        </p:txBody>
      </p:sp>
    </p:spTree>
    <p:extLst>
      <p:ext uri="{BB962C8B-B14F-4D97-AF65-F5344CB8AC3E}">
        <p14:creationId xmlns:p14="http://schemas.microsoft.com/office/powerpoint/2010/main" val="2597679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barn(inVertical)">
                                      <p:cBhvr>
                                        <p:cTn id="7" dur="500"/>
                                        <p:tgtEl>
                                          <p:spTgt spid="54784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47843">
                                            <p:txEl>
                                              <p:pRg st="1" end="1"/>
                                            </p:txEl>
                                          </p:spTgt>
                                        </p:tgtEl>
                                        <p:attrNameLst>
                                          <p:attrName>style.visibility</p:attrName>
                                        </p:attrNameLst>
                                      </p:cBhvr>
                                      <p:to>
                                        <p:strVal val="visible"/>
                                      </p:to>
                                    </p:set>
                                    <p:animEffect transition="in" filter="barn(inVertical)">
                                      <p:cBhvr>
                                        <p:cTn id="10" dur="500"/>
                                        <p:tgtEl>
                                          <p:spTgt spid="54784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47843">
                                            <p:txEl>
                                              <p:pRg st="2" end="2"/>
                                            </p:txEl>
                                          </p:spTgt>
                                        </p:tgtEl>
                                        <p:attrNameLst>
                                          <p:attrName>style.visibility</p:attrName>
                                        </p:attrNameLst>
                                      </p:cBhvr>
                                      <p:to>
                                        <p:strVal val="visible"/>
                                      </p:to>
                                    </p:set>
                                    <p:animEffect transition="in" filter="barn(inVertical)">
                                      <p:cBhvr>
                                        <p:cTn id="13" dur="500"/>
                                        <p:tgtEl>
                                          <p:spTgt spid="54784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47843">
                                            <p:txEl>
                                              <p:pRg st="3" end="3"/>
                                            </p:txEl>
                                          </p:spTgt>
                                        </p:tgtEl>
                                        <p:attrNameLst>
                                          <p:attrName>style.visibility</p:attrName>
                                        </p:attrNameLst>
                                      </p:cBhvr>
                                      <p:to>
                                        <p:strVal val="visible"/>
                                      </p:to>
                                    </p:set>
                                    <p:animEffect transition="in" filter="barn(inVertical)">
                                      <p:cBhvr>
                                        <p:cTn id="16" dur="500"/>
                                        <p:tgtEl>
                                          <p:spTgt spid="54784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47843">
                                            <p:txEl>
                                              <p:pRg st="4" end="4"/>
                                            </p:txEl>
                                          </p:spTgt>
                                        </p:tgtEl>
                                        <p:attrNameLst>
                                          <p:attrName>style.visibility</p:attrName>
                                        </p:attrNameLst>
                                      </p:cBhvr>
                                      <p:to>
                                        <p:strVal val="visible"/>
                                      </p:to>
                                    </p:set>
                                    <p:animEffect transition="in" filter="barn(inVertical)">
                                      <p:cBhvr>
                                        <p:cTn id="19" dur="500"/>
                                        <p:tgtEl>
                                          <p:spTgt spid="54784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47843">
                                            <p:txEl>
                                              <p:pRg st="5" end="5"/>
                                            </p:txEl>
                                          </p:spTgt>
                                        </p:tgtEl>
                                        <p:attrNameLst>
                                          <p:attrName>style.visibility</p:attrName>
                                        </p:attrNameLst>
                                      </p:cBhvr>
                                      <p:to>
                                        <p:strVal val="visible"/>
                                      </p:to>
                                    </p:set>
                                    <p:animEffect transition="in" filter="barn(inVertical)">
                                      <p:cBhvr>
                                        <p:cTn id="22" dur="500"/>
                                        <p:tgtEl>
                                          <p:spTgt spid="5478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199535" y="147783"/>
            <a:ext cx="9733936" cy="904270"/>
          </a:xfrm>
        </p:spPr>
        <p:txBody>
          <a:bodyPr>
            <a:normAutofit/>
          </a:bodyPr>
          <a:lstStyle/>
          <a:p>
            <a:pPr algn="ctr" eaLnBrk="1" hangingPunct="1"/>
            <a:r>
              <a:rPr lang="en-US" sz="3600" dirty="0">
                <a:effectLst/>
              </a:rPr>
              <a:t>Clinical Cutoffs</a:t>
            </a:r>
          </a:p>
        </p:txBody>
      </p:sp>
      <p:sp>
        <p:nvSpPr>
          <p:cNvPr id="547843" name="Rectangle 3"/>
          <p:cNvSpPr>
            <a:spLocks noGrp="1" noChangeArrowheads="1"/>
          </p:cNvSpPr>
          <p:nvPr>
            <p:ph type="body" idx="1"/>
          </p:nvPr>
        </p:nvSpPr>
        <p:spPr>
          <a:xfrm>
            <a:off x="835742" y="1189703"/>
            <a:ext cx="10569677" cy="5160297"/>
          </a:xfrm>
        </p:spPr>
        <p:txBody>
          <a:bodyPr>
            <a:noAutofit/>
          </a:bodyPr>
          <a:lstStyle/>
          <a:p>
            <a:pPr marL="609600" indent="-609600">
              <a:lnSpc>
                <a:spcPct val="100000"/>
              </a:lnSpc>
              <a:spcBef>
                <a:spcPts val="600"/>
              </a:spcBef>
              <a:buClr>
                <a:schemeClr val="tx1"/>
              </a:buClr>
              <a:defRPr/>
            </a:pPr>
            <a:r>
              <a:rPr lang="en-US" sz="3200" i="1" dirty="0">
                <a:effectLst/>
                <a:cs typeface="Arial" pitchFamily="34" charset="0"/>
              </a:rPr>
              <a:t>Clinical cutoff (CC) </a:t>
            </a:r>
            <a:r>
              <a:rPr lang="en-US" sz="3200" dirty="0">
                <a:effectLst/>
                <a:cs typeface="Arial" pitchFamily="34" charset="0"/>
              </a:rPr>
              <a:t>for an outcome measure: (1) Defines the boundary between a normal and clinical range of distress; and (2) Provides a reference point for evaluating the severity of distress for a particular client or client sample. </a:t>
            </a:r>
          </a:p>
          <a:p>
            <a:pPr marL="1066800" lvl="1" indent="-609600">
              <a:lnSpc>
                <a:spcPct val="100000"/>
              </a:lnSpc>
              <a:spcBef>
                <a:spcPts val="600"/>
              </a:spcBef>
              <a:buClr>
                <a:schemeClr val="tx1"/>
              </a:buClr>
              <a:defRPr/>
            </a:pPr>
            <a:r>
              <a:rPr lang="en-US" sz="2800" dirty="0">
                <a:effectLst/>
                <a:cs typeface="Arial" pitchFamily="34" charset="0"/>
              </a:rPr>
              <a:t>CCs for ORS/CORS measure: 25 (&gt;19); 28 (13-19); 32 (≤12)</a:t>
            </a:r>
          </a:p>
          <a:p>
            <a:pPr marL="1066800" lvl="1" indent="-609600">
              <a:lnSpc>
                <a:spcPct val="100000"/>
              </a:lnSpc>
              <a:spcBef>
                <a:spcPts val="600"/>
              </a:spcBef>
              <a:buClr>
                <a:schemeClr val="tx1"/>
              </a:buClr>
              <a:defRPr/>
            </a:pPr>
            <a:r>
              <a:rPr lang="en-US" sz="2800" dirty="0">
                <a:effectLst/>
                <a:cs typeface="Arial" pitchFamily="34" charset="0"/>
              </a:rPr>
              <a:t>Note: 25-33% of people presenting for treatment score above the CC at intake</a:t>
            </a:r>
            <a:endParaRPr lang="en-US" sz="3200" i="1" dirty="0">
              <a:effectLst/>
              <a:cs typeface="Arial" pitchFamily="34" charset="0"/>
            </a:endParaRPr>
          </a:p>
        </p:txBody>
      </p:sp>
    </p:spTree>
    <p:extLst>
      <p:ext uri="{BB962C8B-B14F-4D97-AF65-F5344CB8AC3E}">
        <p14:creationId xmlns:p14="http://schemas.microsoft.com/office/powerpoint/2010/main" val="13695813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5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784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47843">
                                            <p:txEl>
                                              <p:pRg st="1" end="1"/>
                                            </p:txEl>
                                          </p:spTgt>
                                        </p:tgtEl>
                                        <p:attrNameLst>
                                          <p:attrName>style.visibility</p:attrName>
                                        </p:attrNameLst>
                                      </p:cBhvr>
                                      <p:to>
                                        <p:strVal val="visible"/>
                                      </p:to>
                                    </p:set>
                                    <p:anim calcmode="lin" valueType="num">
                                      <p:cBhvr additive="base">
                                        <p:cTn id="11" dur="500" fill="hold"/>
                                        <p:tgtEl>
                                          <p:spTgt spid="54784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4784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47843">
                                            <p:txEl>
                                              <p:pRg st="2" end="2"/>
                                            </p:txEl>
                                          </p:spTgt>
                                        </p:tgtEl>
                                        <p:attrNameLst>
                                          <p:attrName>style.visibility</p:attrName>
                                        </p:attrNameLst>
                                      </p:cBhvr>
                                      <p:to>
                                        <p:strVal val="visible"/>
                                      </p:to>
                                    </p:set>
                                    <p:anim calcmode="lin" valueType="num">
                                      <p:cBhvr additive="base">
                                        <p:cTn id="15" dur="500" fill="hold"/>
                                        <p:tgtEl>
                                          <p:spTgt spid="54784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47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1205" y="977772"/>
            <a:ext cx="3723390" cy="4643846"/>
          </a:xfrm>
          <a:prstGeom prst="rect">
            <a:avLst/>
          </a:prstGeom>
        </p:spPr>
      </p:pic>
      <p:pic>
        <p:nvPicPr>
          <p:cNvPr id="4" name="Picture 3" descr="A close up of a sign&#10;&#10;Description generated with high confidence">
            <a:extLst>
              <a:ext uri="{FF2B5EF4-FFF2-40B4-BE49-F238E27FC236}">
                <a16:creationId xmlns:a16="http://schemas.microsoft.com/office/drawing/2014/main" id="{782D55FA-B043-4C9E-A499-C2FB90A21F9E}"/>
              </a:ext>
            </a:extLst>
          </p:cNvPr>
          <p:cNvPicPr>
            <a:picLocks noChangeAspect="1"/>
          </p:cNvPicPr>
          <p:nvPr/>
        </p:nvPicPr>
        <p:blipFill>
          <a:blip r:embed="rId4"/>
          <a:stretch>
            <a:fillRect/>
          </a:stretch>
        </p:blipFill>
        <p:spPr>
          <a:xfrm>
            <a:off x="4508216" y="923207"/>
            <a:ext cx="3327083" cy="4752975"/>
          </a:xfrm>
          <a:prstGeom prst="rect">
            <a:avLst/>
          </a:prstGeom>
        </p:spPr>
      </p:pic>
      <p:pic>
        <p:nvPicPr>
          <p:cNvPr id="5" name="Picture 4" descr="A book cover of a person and a group of people&#10;&#10;Description automatically generated with low confidence">
            <a:extLst>
              <a:ext uri="{FF2B5EF4-FFF2-40B4-BE49-F238E27FC236}">
                <a16:creationId xmlns:a16="http://schemas.microsoft.com/office/drawing/2014/main" id="{DD1A5D67-DE52-FF63-6FF6-E4E613A887A5}"/>
              </a:ext>
            </a:extLst>
          </p:cNvPr>
          <p:cNvPicPr>
            <a:picLocks noChangeAspect="1"/>
          </p:cNvPicPr>
          <p:nvPr/>
        </p:nvPicPr>
        <p:blipFill>
          <a:blip r:embed="rId5"/>
          <a:stretch>
            <a:fillRect/>
          </a:stretch>
        </p:blipFill>
        <p:spPr>
          <a:xfrm>
            <a:off x="8228920" y="923207"/>
            <a:ext cx="3571875" cy="4752975"/>
          </a:xfrm>
          <a:prstGeom prst="rect">
            <a:avLst/>
          </a:prstGeom>
        </p:spPr>
      </p:pic>
    </p:spTree>
    <p:extLst>
      <p:ext uri="{BB962C8B-B14F-4D97-AF65-F5344CB8AC3E}">
        <p14:creationId xmlns:p14="http://schemas.microsoft.com/office/powerpoint/2010/main" val="9548564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199535" y="147783"/>
            <a:ext cx="9733936" cy="982928"/>
          </a:xfrm>
        </p:spPr>
        <p:txBody>
          <a:bodyPr>
            <a:normAutofit/>
          </a:bodyPr>
          <a:lstStyle/>
          <a:p>
            <a:pPr algn="ctr" eaLnBrk="1" hangingPunct="1"/>
            <a:r>
              <a:rPr lang="en-US" sz="3600" dirty="0">
                <a:effectLst/>
              </a:rPr>
              <a:t>Reliable Change Index</a:t>
            </a:r>
          </a:p>
        </p:txBody>
      </p:sp>
      <p:sp>
        <p:nvSpPr>
          <p:cNvPr id="547843" name="Rectangle 3"/>
          <p:cNvSpPr>
            <a:spLocks noGrp="1" noChangeArrowheads="1"/>
          </p:cNvSpPr>
          <p:nvPr>
            <p:ph type="body" idx="1"/>
          </p:nvPr>
        </p:nvSpPr>
        <p:spPr>
          <a:xfrm>
            <a:off x="835743" y="1413164"/>
            <a:ext cx="10589342" cy="4936836"/>
          </a:xfrm>
        </p:spPr>
        <p:txBody>
          <a:bodyPr>
            <a:normAutofit/>
          </a:bodyPr>
          <a:lstStyle/>
          <a:p>
            <a:pPr marL="609600" indent="-609600">
              <a:lnSpc>
                <a:spcPct val="100000"/>
              </a:lnSpc>
              <a:spcBef>
                <a:spcPts val="600"/>
              </a:spcBef>
              <a:buClr>
                <a:schemeClr val="tx1"/>
              </a:buClr>
              <a:defRPr/>
            </a:pPr>
            <a:r>
              <a:rPr lang="en-US" sz="3200" i="1" dirty="0">
                <a:effectLst/>
                <a:cs typeface="Arial" pitchFamily="34" charset="0"/>
              </a:rPr>
              <a:t>Reliable Change Index (RCI)</a:t>
            </a:r>
            <a:r>
              <a:rPr lang="en-US" sz="3200" dirty="0">
                <a:effectLst/>
                <a:cs typeface="Arial" pitchFamily="34" charset="0"/>
              </a:rPr>
              <a:t>: A measure used to assess the magnitude of change necessary to be considered statistically reliable and not due to chance, maturation (the passage of time), or measurement (statistical) error. It is an average based on the reliability or consistency of an instrument. </a:t>
            </a:r>
          </a:p>
          <a:p>
            <a:pPr marL="1066800" lvl="1" indent="-609600">
              <a:lnSpc>
                <a:spcPct val="100000"/>
              </a:lnSpc>
              <a:spcBef>
                <a:spcPts val="600"/>
              </a:spcBef>
              <a:buClr>
                <a:schemeClr val="tx1"/>
              </a:buClr>
              <a:defRPr/>
            </a:pPr>
            <a:r>
              <a:rPr lang="en-US" sz="2800" dirty="0">
                <a:effectLst/>
                <a:cs typeface="Arial" pitchFamily="34" charset="0"/>
              </a:rPr>
              <a:t>The RCI for the ORS is 5-point increase between two scores</a:t>
            </a:r>
          </a:p>
        </p:txBody>
      </p:sp>
    </p:spTree>
    <p:extLst>
      <p:ext uri="{BB962C8B-B14F-4D97-AF65-F5344CB8AC3E}">
        <p14:creationId xmlns:p14="http://schemas.microsoft.com/office/powerpoint/2010/main" val="2166115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5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784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47843">
                                            <p:txEl>
                                              <p:pRg st="1" end="1"/>
                                            </p:txEl>
                                          </p:spTgt>
                                        </p:tgtEl>
                                        <p:attrNameLst>
                                          <p:attrName>style.visibility</p:attrName>
                                        </p:attrNameLst>
                                      </p:cBhvr>
                                      <p:to>
                                        <p:strVal val="visible"/>
                                      </p:to>
                                    </p:set>
                                    <p:anim calcmode="lin" valueType="num">
                                      <p:cBhvr additive="base">
                                        <p:cTn id="11" dur="500" fill="hold"/>
                                        <p:tgtEl>
                                          <p:spTgt spid="54784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4784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199535" y="147783"/>
            <a:ext cx="9733936" cy="904270"/>
          </a:xfrm>
        </p:spPr>
        <p:txBody>
          <a:bodyPr>
            <a:normAutofit/>
          </a:bodyPr>
          <a:lstStyle/>
          <a:p>
            <a:pPr algn="ctr" eaLnBrk="1" hangingPunct="1"/>
            <a:r>
              <a:rPr lang="en-US" sz="3600" dirty="0">
                <a:effectLst/>
              </a:rPr>
              <a:t>Clinical Significance</a:t>
            </a:r>
          </a:p>
        </p:txBody>
      </p:sp>
      <p:sp>
        <p:nvSpPr>
          <p:cNvPr id="547843" name="Rectangle 3"/>
          <p:cNvSpPr>
            <a:spLocks noGrp="1" noChangeArrowheads="1"/>
          </p:cNvSpPr>
          <p:nvPr>
            <p:ph type="body" idx="1"/>
          </p:nvPr>
        </p:nvSpPr>
        <p:spPr>
          <a:xfrm>
            <a:off x="835742" y="1189703"/>
            <a:ext cx="10569677" cy="5160297"/>
          </a:xfrm>
        </p:spPr>
        <p:txBody>
          <a:bodyPr>
            <a:noAutofit/>
          </a:bodyPr>
          <a:lstStyle/>
          <a:p>
            <a:pPr marL="609600" indent="-609600">
              <a:lnSpc>
                <a:spcPct val="100000"/>
              </a:lnSpc>
              <a:spcBef>
                <a:spcPts val="600"/>
              </a:spcBef>
              <a:buClr>
                <a:schemeClr val="tx1"/>
              </a:buClr>
              <a:defRPr/>
            </a:pPr>
            <a:r>
              <a:rPr lang="en-US" sz="3200" i="1" dirty="0">
                <a:effectLst/>
                <a:cs typeface="Arial" pitchFamily="34" charset="0"/>
              </a:rPr>
              <a:t>Clinical significance (CS)</a:t>
            </a:r>
            <a:r>
              <a:rPr lang="en-US" sz="3200" dirty="0">
                <a:effectLst/>
                <a:cs typeface="Arial" pitchFamily="34" charset="0"/>
              </a:rPr>
              <a:t> or clinically significant change, refers to reliable improvement (i.e., 5 points or more on the ORS) that is beyond a trivial amount of “day-to-day” fluctuation and also corresponds to a change in clinical status—movement from a clinical (i.e., distressed) range to a nonclinical (non-distressed, functional) range.</a:t>
            </a:r>
          </a:p>
        </p:txBody>
      </p:sp>
    </p:spTree>
    <p:extLst>
      <p:ext uri="{BB962C8B-B14F-4D97-AF65-F5344CB8AC3E}">
        <p14:creationId xmlns:p14="http://schemas.microsoft.com/office/powerpoint/2010/main" val="39399114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5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78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47782"/>
            <a:ext cx="8229600" cy="1145309"/>
          </a:xfrm>
        </p:spPr>
        <p:txBody>
          <a:bodyPr/>
          <a:lstStyle/>
          <a:p>
            <a:pPr algn="ctr" eaLnBrk="1" hangingPunct="1"/>
            <a:r>
              <a:rPr lang="en-US" sz="4000" dirty="0">
                <a:effectLst/>
              </a:rPr>
              <a:t>Standard Effect Size (ES)</a:t>
            </a:r>
          </a:p>
        </p:txBody>
      </p:sp>
      <p:sp>
        <p:nvSpPr>
          <p:cNvPr id="547843" name="Rectangle 3"/>
          <p:cNvSpPr>
            <a:spLocks noGrp="1" noChangeArrowheads="1"/>
          </p:cNvSpPr>
          <p:nvPr>
            <p:ph type="body" idx="1"/>
          </p:nvPr>
        </p:nvSpPr>
        <p:spPr>
          <a:xfrm>
            <a:off x="923364" y="1413164"/>
            <a:ext cx="10452559" cy="4936836"/>
          </a:xfrm>
        </p:spPr>
        <p:txBody>
          <a:bodyPr>
            <a:normAutofit/>
          </a:bodyPr>
          <a:lstStyle/>
          <a:p>
            <a:pPr marL="609600" indent="-609600">
              <a:lnSpc>
                <a:spcPct val="100000"/>
              </a:lnSpc>
              <a:spcBef>
                <a:spcPts val="600"/>
              </a:spcBef>
              <a:buClr>
                <a:schemeClr val="tx1"/>
              </a:buClr>
              <a:defRPr/>
            </a:pPr>
            <a:r>
              <a:rPr lang="en-US" sz="2600" dirty="0">
                <a:effectLst/>
                <a:cs typeface="Arial" pitchFamily="34" charset="0"/>
              </a:rPr>
              <a:t>Pre-Post Effect Size</a:t>
            </a:r>
          </a:p>
          <a:p>
            <a:pPr marL="609600" indent="-609600">
              <a:lnSpc>
                <a:spcPct val="100000"/>
              </a:lnSpc>
              <a:spcBef>
                <a:spcPts val="600"/>
              </a:spcBef>
              <a:buClr>
                <a:schemeClr val="tx1"/>
              </a:buClr>
              <a:defRPr/>
            </a:pPr>
            <a:r>
              <a:rPr lang="en-US" sz="2600" dirty="0">
                <a:effectLst/>
                <a:cs typeface="Arial" pitchFamily="34" charset="0"/>
              </a:rPr>
              <a:t>Measure of change from point A to Point B. Estimates client progress compared to no treatment controls. ES for no treatment is typically reported to be around .20 and for therapy around .80; therefore an ES &gt;.20 indicates client improvement is better that no treatment. ES will be lower for active clients than inactive clients in the data base because they have not completed service. The larger the number of clients in the data pool the more confidence in the Effect Size (need at least 30-40).</a:t>
            </a:r>
          </a:p>
          <a:p>
            <a:pPr marL="609600" indent="-609600">
              <a:lnSpc>
                <a:spcPct val="100000"/>
              </a:lnSpc>
              <a:spcBef>
                <a:spcPts val="600"/>
              </a:spcBef>
              <a:buClr>
                <a:schemeClr val="tx1"/>
              </a:buClr>
              <a:defRPr/>
            </a:pPr>
            <a:r>
              <a:rPr lang="en-US" sz="2600" dirty="0">
                <a:effectLst/>
                <a:cs typeface="Arial" pitchFamily="34" charset="0"/>
              </a:rPr>
              <a:t>Average: .80 - 1.02</a:t>
            </a:r>
          </a:p>
        </p:txBody>
      </p:sp>
    </p:spTree>
    <p:extLst>
      <p:ext uri="{BB962C8B-B14F-4D97-AF65-F5344CB8AC3E}">
        <p14:creationId xmlns:p14="http://schemas.microsoft.com/office/powerpoint/2010/main" val="387288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5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7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7843">
                                            <p:txEl>
                                              <p:pRg st="1" end="1"/>
                                            </p:txEl>
                                          </p:spTgt>
                                        </p:tgtEl>
                                        <p:attrNameLst>
                                          <p:attrName>style.visibility</p:attrName>
                                        </p:attrNameLst>
                                      </p:cBhvr>
                                      <p:to>
                                        <p:strVal val="visible"/>
                                      </p:to>
                                    </p:set>
                                    <p:anim calcmode="lin" valueType="num">
                                      <p:cBhvr additive="base">
                                        <p:cTn id="13" dur="500" fill="hold"/>
                                        <p:tgtEl>
                                          <p:spTgt spid="547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7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7843">
                                            <p:txEl>
                                              <p:pRg st="2" end="2"/>
                                            </p:txEl>
                                          </p:spTgt>
                                        </p:tgtEl>
                                        <p:attrNameLst>
                                          <p:attrName>style.visibility</p:attrName>
                                        </p:attrNameLst>
                                      </p:cBhvr>
                                      <p:to>
                                        <p:strVal val="visible"/>
                                      </p:to>
                                    </p:set>
                                    <p:anim calcmode="lin" valueType="num">
                                      <p:cBhvr additive="base">
                                        <p:cTn id="19" dur="500" fill="hold"/>
                                        <p:tgtEl>
                                          <p:spTgt spid="547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7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47782"/>
            <a:ext cx="8229600" cy="1145309"/>
          </a:xfrm>
        </p:spPr>
        <p:txBody>
          <a:bodyPr/>
          <a:lstStyle/>
          <a:p>
            <a:pPr algn="ctr" eaLnBrk="1" hangingPunct="1"/>
            <a:r>
              <a:rPr lang="en-US" sz="4000" dirty="0">
                <a:effectLst/>
              </a:rPr>
              <a:t>Relative Effect Size</a:t>
            </a:r>
          </a:p>
        </p:txBody>
      </p:sp>
      <p:sp>
        <p:nvSpPr>
          <p:cNvPr id="547843" name="Rectangle 3"/>
          <p:cNvSpPr>
            <a:spLocks noGrp="1" noChangeArrowheads="1"/>
          </p:cNvSpPr>
          <p:nvPr>
            <p:ph type="body" idx="1"/>
          </p:nvPr>
        </p:nvSpPr>
        <p:spPr>
          <a:xfrm>
            <a:off x="923364" y="1293091"/>
            <a:ext cx="10557435" cy="5077229"/>
          </a:xfrm>
        </p:spPr>
        <p:txBody>
          <a:bodyPr>
            <a:normAutofit/>
          </a:bodyPr>
          <a:lstStyle/>
          <a:p>
            <a:pPr marL="609600" indent="-609600">
              <a:lnSpc>
                <a:spcPct val="100000"/>
              </a:lnSpc>
              <a:spcBef>
                <a:spcPts val="600"/>
              </a:spcBef>
              <a:buClr>
                <a:schemeClr val="tx1"/>
              </a:buClr>
              <a:defRPr/>
            </a:pPr>
            <a:r>
              <a:rPr lang="en-US" sz="2800" dirty="0">
                <a:effectLst/>
                <a:cs typeface="Arial" pitchFamily="34" charset="0"/>
              </a:rPr>
              <a:t>Also referred to as comparative or corrected effect size.</a:t>
            </a:r>
          </a:p>
          <a:p>
            <a:pPr marL="609600" indent="-609600">
              <a:lnSpc>
                <a:spcPct val="100000"/>
              </a:lnSpc>
              <a:spcBef>
                <a:spcPts val="600"/>
              </a:spcBef>
              <a:buClr>
                <a:schemeClr val="tx1"/>
              </a:buClr>
              <a:defRPr/>
            </a:pPr>
            <a:r>
              <a:rPr lang="en-US" sz="2800" dirty="0">
                <a:effectLst/>
                <a:cs typeface="Arial" pitchFamily="34" charset="0"/>
              </a:rPr>
              <a:t>Compares client progress to progress of clients in the normative sample who have the same intake score (compares like to like).</a:t>
            </a:r>
          </a:p>
          <a:p>
            <a:pPr marL="609600" indent="-609600">
              <a:lnSpc>
                <a:spcPct val="100000"/>
              </a:lnSpc>
              <a:spcBef>
                <a:spcPts val="600"/>
              </a:spcBef>
              <a:buClr>
                <a:schemeClr val="tx1"/>
              </a:buClr>
              <a:defRPr/>
            </a:pPr>
            <a:r>
              <a:rPr lang="en-US" sz="2800" dirty="0">
                <a:effectLst/>
                <a:cs typeface="Arial" pitchFamily="34" charset="0"/>
              </a:rPr>
              <a:t>A corrected ES of 0.0 indicates change is average; above 0.0 is better than average; less than 0.0 is below average. The larger the number of clients in the data pool the more confidence in the Corrected Effect Size.</a:t>
            </a:r>
          </a:p>
          <a:p>
            <a:pPr marL="609600" indent="-609600">
              <a:lnSpc>
                <a:spcPct val="100000"/>
              </a:lnSpc>
              <a:spcBef>
                <a:spcPts val="600"/>
              </a:spcBef>
              <a:buClr>
                <a:schemeClr val="tx1"/>
              </a:buClr>
              <a:defRPr/>
            </a:pPr>
            <a:r>
              <a:rPr lang="en-US" sz="2800" dirty="0">
                <a:effectLst/>
                <a:cs typeface="Arial" pitchFamily="34" charset="0"/>
              </a:rPr>
              <a:t>-.3 - .3 (0 is average)</a:t>
            </a:r>
          </a:p>
        </p:txBody>
      </p:sp>
    </p:spTree>
    <p:extLst>
      <p:ext uri="{BB962C8B-B14F-4D97-AF65-F5344CB8AC3E}">
        <p14:creationId xmlns:p14="http://schemas.microsoft.com/office/powerpoint/2010/main" val="286372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5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7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7843">
                                            <p:txEl>
                                              <p:pRg st="1" end="1"/>
                                            </p:txEl>
                                          </p:spTgt>
                                        </p:tgtEl>
                                        <p:attrNameLst>
                                          <p:attrName>style.visibility</p:attrName>
                                        </p:attrNameLst>
                                      </p:cBhvr>
                                      <p:to>
                                        <p:strVal val="visible"/>
                                      </p:to>
                                    </p:set>
                                    <p:anim calcmode="lin" valueType="num">
                                      <p:cBhvr additive="base">
                                        <p:cTn id="13" dur="500" fill="hold"/>
                                        <p:tgtEl>
                                          <p:spTgt spid="547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7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7843">
                                            <p:txEl>
                                              <p:pRg st="2" end="2"/>
                                            </p:txEl>
                                          </p:spTgt>
                                        </p:tgtEl>
                                        <p:attrNameLst>
                                          <p:attrName>style.visibility</p:attrName>
                                        </p:attrNameLst>
                                      </p:cBhvr>
                                      <p:to>
                                        <p:strVal val="visible"/>
                                      </p:to>
                                    </p:set>
                                    <p:anim calcmode="lin" valueType="num">
                                      <p:cBhvr additive="base">
                                        <p:cTn id="19" dur="500" fill="hold"/>
                                        <p:tgtEl>
                                          <p:spTgt spid="547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7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7843">
                                            <p:txEl>
                                              <p:pRg st="3" end="3"/>
                                            </p:txEl>
                                          </p:spTgt>
                                        </p:tgtEl>
                                        <p:attrNameLst>
                                          <p:attrName>style.visibility</p:attrName>
                                        </p:attrNameLst>
                                      </p:cBhvr>
                                      <p:to>
                                        <p:strVal val="visible"/>
                                      </p:to>
                                    </p:set>
                                    <p:anim calcmode="lin" valueType="num">
                                      <p:cBhvr additive="base">
                                        <p:cTn id="25" dur="500" fill="hold"/>
                                        <p:tgtEl>
                                          <p:spTgt spid="547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78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099128" y="147782"/>
            <a:ext cx="9633528" cy="1145309"/>
          </a:xfrm>
        </p:spPr>
        <p:txBody>
          <a:bodyPr>
            <a:normAutofit/>
          </a:bodyPr>
          <a:lstStyle/>
          <a:p>
            <a:pPr algn="ctr" eaLnBrk="1" hangingPunct="1"/>
            <a:r>
              <a:rPr lang="en-US" sz="4000" dirty="0">
                <a:effectLst/>
              </a:rPr>
              <a:t>Target Scores &amp; Predictive Trajectories </a:t>
            </a:r>
          </a:p>
        </p:txBody>
      </p:sp>
      <p:sp>
        <p:nvSpPr>
          <p:cNvPr id="547843" name="Rectangle 3"/>
          <p:cNvSpPr>
            <a:spLocks noGrp="1" noChangeArrowheads="1"/>
          </p:cNvSpPr>
          <p:nvPr>
            <p:ph type="body" idx="1"/>
          </p:nvPr>
        </p:nvSpPr>
        <p:spPr>
          <a:xfrm>
            <a:off x="923365" y="1376517"/>
            <a:ext cx="10354236" cy="4993804"/>
          </a:xfrm>
        </p:spPr>
        <p:txBody>
          <a:bodyPr>
            <a:normAutofit/>
          </a:bodyPr>
          <a:lstStyle/>
          <a:p>
            <a:pPr marL="609600" indent="-609600">
              <a:lnSpc>
                <a:spcPct val="100000"/>
              </a:lnSpc>
              <a:spcBef>
                <a:spcPts val="600"/>
              </a:spcBef>
              <a:buClr>
                <a:schemeClr val="tx1"/>
              </a:buClr>
              <a:defRPr/>
            </a:pPr>
            <a:r>
              <a:rPr lang="en-US" sz="2800" dirty="0">
                <a:effectLst/>
                <a:cs typeface="Arial" pitchFamily="34" charset="0"/>
              </a:rPr>
              <a:t>Target Scores are the best way of determining the actual benefit of services.</a:t>
            </a:r>
          </a:p>
          <a:p>
            <a:pPr marL="609600" indent="-609600">
              <a:lnSpc>
                <a:spcPct val="100000"/>
              </a:lnSpc>
              <a:spcBef>
                <a:spcPts val="600"/>
              </a:spcBef>
              <a:buClr>
                <a:schemeClr val="tx1"/>
              </a:buClr>
              <a:defRPr/>
            </a:pPr>
            <a:r>
              <a:rPr lang="en-US" sz="2800" dirty="0">
                <a:effectLst/>
                <a:cs typeface="Arial" pitchFamily="34" charset="0"/>
              </a:rPr>
              <a:t>Service Targets/Predictive Trajectories</a:t>
            </a:r>
          </a:p>
          <a:p>
            <a:pPr marL="1066800" lvl="1" indent="-609600">
              <a:lnSpc>
                <a:spcPct val="100000"/>
              </a:lnSpc>
              <a:spcBef>
                <a:spcPts val="600"/>
              </a:spcBef>
              <a:buClr>
                <a:schemeClr val="tx1"/>
              </a:buClr>
              <a:defRPr/>
            </a:pPr>
            <a:r>
              <a:rPr lang="en-US" sz="2400" dirty="0">
                <a:effectLst/>
                <a:cs typeface="Arial" pitchFamily="34" charset="0"/>
              </a:rPr>
              <a:t>Require comparative samples and are most often produced by computerized statistical packages</a:t>
            </a:r>
          </a:p>
          <a:p>
            <a:pPr marL="1066800" lvl="1" indent="-609600">
              <a:lnSpc>
                <a:spcPct val="100000"/>
              </a:lnSpc>
              <a:spcBef>
                <a:spcPts val="600"/>
              </a:spcBef>
              <a:buClr>
                <a:schemeClr val="tx1"/>
              </a:buClr>
              <a:defRPr/>
            </a:pPr>
            <a:r>
              <a:rPr lang="en-US" sz="2400" dirty="0">
                <a:effectLst/>
                <a:cs typeface="Arial" pitchFamily="34" charset="0"/>
              </a:rPr>
              <a:t>The service target is the highest score of the expected treatment response (ETR) based on the intake score;</a:t>
            </a:r>
          </a:p>
          <a:p>
            <a:pPr marL="1066800" lvl="1" indent="-609600">
              <a:lnSpc>
                <a:spcPct val="100000"/>
              </a:lnSpc>
              <a:spcBef>
                <a:spcPts val="600"/>
              </a:spcBef>
              <a:buClr>
                <a:schemeClr val="tx1"/>
              </a:buClr>
              <a:defRPr/>
            </a:pPr>
            <a:r>
              <a:rPr lang="en-US" sz="2400" dirty="0">
                <a:effectLst/>
                <a:cs typeface="Arial" pitchFamily="34" charset="0"/>
              </a:rPr>
              <a:t>The % reaching targets will typically be lower for active clients than inactive clients because active clients have not completed service;</a:t>
            </a:r>
          </a:p>
          <a:p>
            <a:pPr marL="1066800" lvl="1" indent="-609600">
              <a:lnSpc>
                <a:spcPct val="100000"/>
              </a:lnSpc>
              <a:spcBef>
                <a:spcPts val="600"/>
              </a:spcBef>
              <a:buClr>
                <a:schemeClr val="tx1"/>
              </a:buClr>
              <a:defRPr/>
            </a:pPr>
            <a:r>
              <a:rPr lang="en-US" sz="2400" dirty="0">
                <a:effectLst/>
                <a:cs typeface="Arial" pitchFamily="34" charset="0"/>
              </a:rPr>
              <a:t>Normally will be between 64-74% for inactive clients;</a:t>
            </a:r>
          </a:p>
          <a:p>
            <a:pPr marL="1066800" lvl="1" indent="-609600">
              <a:lnSpc>
                <a:spcPct val="100000"/>
              </a:lnSpc>
              <a:spcBef>
                <a:spcPts val="600"/>
              </a:spcBef>
              <a:buClr>
                <a:schemeClr val="tx1"/>
              </a:buClr>
              <a:defRPr/>
            </a:pPr>
            <a:r>
              <a:rPr lang="en-US" sz="2400" dirty="0">
                <a:effectLst/>
                <a:cs typeface="Arial" pitchFamily="34" charset="0"/>
              </a:rPr>
              <a:t>If higher than 74% then data can be suspect.</a:t>
            </a:r>
            <a:endParaRPr lang="en-US" sz="3000" dirty="0">
              <a:effectLst/>
              <a:cs typeface="Arial" pitchFamily="34" charset="0"/>
            </a:endParaRPr>
          </a:p>
        </p:txBody>
      </p:sp>
    </p:spTree>
    <p:extLst>
      <p:ext uri="{BB962C8B-B14F-4D97-AF65-F5344CB8AC3E}">
        <p14:creationId xmlns:p14="http://schemas.microsoft.com/office/powerpoint/2010/main" val="36406394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 calcmode="lin" valueType="num">
                                      <p:cBhvr additive="base">
                                        <p:cTn id="7" dur="500" fill="hold"/>
                                        <p:tgtEl>
                                          <p:spTgt spid="547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7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7843">
                                            <p:txEl>
                                              <p:pRg st="1" end="1"/>
                                            </p:txEl>
                                          </p:spTgt>
                                        </p:tgtEl>
                                        <p:attrNameLst>
                                          <p:attrName>style.visibility</p:attrName>
                                        </p:attrNameLst>
                                      </p:cBhvr>
                                      <p:to>
                                        <p:strVal val="visible"/>
                                      </p:to>
                                    </p:set>
                                    <p:anim calcmode="lin" valueType="num">
                                      <p:cBhvr additive="base">
                                        <p:cTn id="13" dur="500" fill="hold"/>
                                        <p:tgtEl>
                                          <p:spTgt spid="547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784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47843">
                                            <p:txEl>
                                              <p:pRg st="2" end="2"/>
                                            </p:txEl>
                                          </p:spTgt>
                                        </p:tgtEl>
                                        <p:attrNameLst>
                                          <p:attrName>style.visibility</p:attrName>
                                        </p:attrNameLst>
                                      </p:cBhvr>
                                      <p:to>
                                        <p:strVal val="visible"/>
                                      </p:to>
                                    </p:set>
                                    <p:anim calcmode="lin" valueType="num">
                                      <p:cBhvr additive="base">
                                        <p:cTn id="17" dur="500" fill="hold"/>
                                        <p:tgtEl>
                                          <p:spTgt spid="54784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478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074198" y="759862"/>
            <a:ext cx="9934113" cy="4156268"/>
          </a:xfrm>
        </p:spPr>
        <p:txBody>
          <a:bodyPr/>
          <a:lstStyle/>
          <a:p>
            <a:pPr>
              <a:defRPr/>
            </a:pPr>
            <a:r>
              <a:rPr lang="en-US" sz="4400" b="0" cap="none" dirty="0">
                <a:effectLst/>
                <a:latin typeface="Arial" pitchFamily="34" charset="0"/>
                <a:cs typeface="Arial" pitchFamily="34" charset="0"/>
              </a:rPr>
              <a:t>Supervision to Support Clinicians with</a:t>
            </a:r>
            <a:br>
              <a:rPr lang="en-US" sz="4400" b="0" cap="none" dirty="0">
                <a:effectLst/>
                <a:latin typeface="Arial" pitchFamily="34" charset="0"/>
                <a:cs typeface="Arial" pitchFamily="34" charset="0"/>
              </a:rPr>
            </a:br>
            <a:r>
              <a:rPr lang="en-US" sz="4400" b="0" cap="none" dirty="0">
                <a:effectLst/>
                <a:latin typeface="Arial" pitchFamily="34" charset="0"/>
                <a:cs typeface="Arial" pitchFamily="34" charset="0"/>
              </a:rPr>
              <a:t>Improving Outcomes</a:t>
            </a:r>
            <a:endParaRPr lang="en-US" sz="3600" b="0" cap="none" dirty="0">
              <a:effectLst/>
              <a:latin typeface="Arial" pitchFamily="34" charset="0"/>
              <a:cs typeface="Arial" pitchFamily="34" charset="0"/>
            </a:endParaRPr>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026384067"/>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a:xfrm>
            <a:off x="1981200" y="81280"/>
            <a:ext cx="8229600" cy="1246777"/>
          </a:xfrm>
        </p:spPr>
        <p:txBody>
          <a:bodyPr>
            <a:normAutofit/>
          </a:bodyPr>
          <a:lstStyle/>
          <a:p>
            <a:pPr algn="ctr" eaLnBrk="1" hangingPunct="1"/>
            <a:r>
              <a:rPr lang="en-US" sz="4000">
                <a:effectLst/>
                <a:cs typeface="Arial" pitchFamily="34" charset="0"/>
              </a:rPr>
              <a:t>Achieving Better Outcomes</a:t>
            </a:r>
            <a:endParaRPr lang="en-US" sz="4000" dirty="0">
              <a:effectLst/>
              <a:cs typeface="Arial" pitchFamily="34" charset="0"/>
            </a:endParaRPr>
          </a:p>
        </p:txBody>
      </p:sp>
      <p:sp>
        <p:nvSpPr>
          <p:cNvPr id="1399811" name="Rectangle 3"/>
          <p:cNvSpPr>
            <a:spLocks noGrp="1" noChangeArrowheads="1"/>
          </p:cNvSpPr>
          <p:nvPr>
            <p:ph type="body" idx="1"/>
          </p:nvPr>
        </p:nvSpPr>
        <p:spPr>
          <a:xfrm>
            <a:off x="579121" y="1360715"/>
            <a:ext cx="10850880" cy="5301343"/>
          </a:xfrm>
        </p:spPr>
        <p:txBody>
          <a:bodyPr>
            <a:normAutofit/>
          </a:bodyPr>
          <a:lstStyle/>
          <a:p>
            <a:pPr marL="609600" indent="-609600">
              <a:lnSpc>
                <a:spcPct val="100000"/>
              </a:lnSpc>
              <a:spcBef>
                <a:spcPts val="300"/>
              </a:spcBef>
              <a:buClr>
                <a:schemeClr val="tx1"/>
              </a:buClr>
            </a:pPr>
            <a:r>
              <a:rPr lang="en-US" sz="2800" dirty="0">
                <a:effectLst/>
              </a:rPr>
              <a:t>Remain aware of three inherent risks: Failure to identify client deterioration, overprediction of client improvement, and therapist self-assessment bias.</a:t>
            </a:r>
          </a:p>
          <a:p>
            <a:pPr marL="609600" indent="-609600">
              <a:lnSpc>
                <a:spcPct val="100000"/>
              </a:lnSpc>
              <a:spcBef>
                <a:spcPts val="300"/>
              </a:spcBef>
              <a:buClr>
                <a:schemeClr val="tx1"/>
              </a:buClr>
            </a:pPr>
            <a:r>
              <a:rPr lang="en-US" sz="2800" dirty="0">
                <a:effectLst/>
              </a:rPr>
              <a:t>Begin using Routine Outcome Management (ROM).</a:t>
            </a:r>
          </a:p>
          <a:p>
            <a:pPr marL="609600" indent="-609600">
              <a:lnSpc>
                <a:spcPct val="100000"/>
              </a:lnSpc>
              <a:spcBef>
                <a:spcPts val="300"/>
              </a:spcBef>
              <a:buClr>
                <a:schemeClr val="tx1"/>
              </a:buClr>
            </a:pPr>
            <a:r>
              <a:rPr lang="en-US" sz="2800" dirty="0">
                <a:solidFill>
                  <a:schemeClr val="tx2">
                    <a:lumMod val="75000"/>
                  </a:schemeClr>
                </a:solidFill>
                <a:effectLst/>
              </a:rPr>
              <a:t>Discuss choices of models/approaches and offer further training.</a:t>
            </a:r>
          </a:p>
          <a:p>
            <a:pPr marL="609600" indent="-609600">
              <a:lnSpc>
                <a:spcPct val="100000"/>
              </a:lnSpc>
              <a:spcBef>
                <a:spcPts val="300"/>
              </a:spcBef>
              <a:buClr>
                <a:schemeClr val="tx1"/>
              </a:buClr>
            </a:pPr>
            <a:r>
              <a:rPr lang="en-US" sz="2800" dirty="0">
                <a:solidFill>
                  <a:schemeClr val="tx2">
                    <a:lumMod val="75000"/>
                  </a:schemeClr>
                </a:solidFill>
                <a:effectLst/>
              </a:rPr>
              <a:t>Discuss the use of additional measurement when clients are not progressing or deteriorating.</a:t>
            </a:r>
          </a:p>
          <a:p>
            <a:pPr marL="609600" indent="-609600">
              <a:lnSpc>
                <a:spcPct val="100000"/>
              </a:lnSpc>
              <a:spcBef>
                <a:spcPts val="300"/>
              </a:spcBef>
              <a:buClr>
                <a:schemeClr val="tx1"/>
              </a:buClr>
            </a:pPr>
            <a:r>
              <a:rPr lang="en-US" sz="2800" dirty="0">
                <a:effectLst/>
                <a:cs typeface="Arial" panose="020B0604020202020204" pitchFamily="34" charset="0"/>
              </a:rPr>
              <a:t>Begin by scheduling time every day, if possible, but no less than 3x per week, to practice new skills.</a:t>
            </a:r>
          </a:p>
        </p:txBody>
      </p:sp>
    </p:spTree>
    <p:extLst>
      <p:ext uri="{BB962C8B-B14F-4D97-AF65-F5344CB8AC3E}">
        <p14:creationId xmlns:p14="http://schemas.microsoft.com/office/powerpoint/2010/main" val="3092281182"/>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a:xfrm>
            <a:off x="1981200" y="81280"/>
            <a:ext cx="8229600" cy="1246777"/>
          </a:xfrm>
        </p:spPr>
        <p:txBody>
          <a:bodyPr>
            <a:normAutofit/>
          </a:bodyPr>
          <a:lstStyle/>
          <a:p>
            <a:pPr algn="ctr" eaLnBrk="1" hangingPunct="1"/>
            <a:r>
              <a:rPr lang="en-US" sz="4000">
                <a:effectLst/>
                <a:cs typeface="Arial" pitchFamily="34" charset="0"/>
              </a:rPr>
              <a:t>Achieving Better Outcomes</a:t>
            </a:r>
            <a:endParaRPr lang="en-US" sz="4000" dirty="0">
              <a:effectLst/>
              <a:cs typeface="Arial" pitchFamily="34" charset="0"/>
            </a:endParaRPr>
          </a:p>
        </p:txBody>
      </p:sp>
      <p:sp>
        <p:nvSpPr>
          <p:cNvPr id="1399811" name="Rectangle 3"/>
          <p:cNvSpPr>
            <a:spLocks noGrp="1" noChangeArrowheads="1"/>
          </p:cNvSpPr>
          <p:nvPr>
            <p:ph type="body" idx="1"/>
          </p:nvPr>
        </p:nvSpPr>
        <p:spPr>
          <a:xfrm>
            <a:off x="579121" y="1360715"/>
            <a:ext cx="10850880" cy="5301343"/>
          </a:xfrm>
        </p:spPr>
        <p:txBody>
          <a:bodyPr>
            <a:normAutofit/>
          </a:bodyPr>
          <a:lstStyle/>
          <a:p>
            <a:pPr marL="609600" indent="-609600">
              <a:lnSpc>
                <a:spcPct val="100000"/>
              </a:lnSpc>
              <a:spcBef>
                <a:spcPts val="300"/>
              </a:spcBef>
              <a:buClr>
                <a:schemeClr val="tx1"/>
              </a:buClr>
            </a:pPr>
            <a:r>
              <a:rPr lang="en-US" sz="2800" dirty="0">
                <a:solidFill>
                  <a:schemeClr val="tx2">
                    <a:lumMod val="75000"/>
                  </a:schemeClr>
                </a:solidFill>
                <a:effectLst/>
                <a:cs typeface="Arial" panose="020B0604020202020204" pitchFamily="34" charset="0"/>
              </a:rPr>
              <a:t>Use </a:t>
            </a:r>
            <a:r>
              <a:rPr lang="en-US" sz="2800" i="1" dirty="0">
                <a:solidFill>
                  <a:schemeClr val="tx2">
                    <a:lumMod val="75000"/>
                  </a:schemeClr>
                </a:solidFill>
                <a:effectLst/>
                <a:cs typeface="Arial" panose="020B0604020202020204" pitchFamily="34" charset="0"/>
              </a:rPr>
              <a:t>deliberate practice—</a:t>
            </a:r>
            <a:r>
              <a:rPr lang="en-US" sz="2800" dirty="0">
                <a:solidFill>
                  <a:schemeClr val="tx2">
                    <a:lumMod val="75000"/>
                  </a:schemeClr>
                </a:solidFill>
                <a:effectLst/>
                <a:cs typeface="Arial" panose="020B0604020202020204" pitchFamily="34" charset="0"/>
              </a:rPr>
              <a:t>individualized training activities designed to improve specific aspects of performance through repetitive and successive refinement.</a:t>
            </a:r>
          </a:p>
          <a:p>
            <a:pPr marL="609600" indent="-609600">
              <a:lnSpc>
                <a:spcPct val="100000"/>
              </a:lnSpc>
              <a:spcBef>
                <a:spcPts val="300"/>
              </a:spcBef>
              <a:buClr>
                <a:schemeClr val="tx1"/>
              </a:buClr>
            </a:pPr>
            <a:r>
              <a:rPr lang="en-US" sz="2800" dirty="0">
                <a:effectLst/>
                <a:cs typeface="Arial" panose="020B0604020202020204" pitchFamily="34" charset="0"/>
              </a:rPr>
              <a:t>Examples of DP activities: Reviewing video recorded sessions, simulation-based learning, behavioral rehearsal, provider-client engagement role plays, and reading case studies.</a:t>
            </a:r>
            <a:endParaRPr lang="en-US" sz="2800" dirty="0">
              <a:effectLst/>
            </a:endParaRPr>
          </a:p>
        </p:txBody>
      </p:sp>
    </p:spTree>
    <p:extLst>
      <p:ext uri="{BB962C8B-B14F-4D97-AF65-F5344CB8AC3E}">
        <p14:creationId xmlns:p14="http://schemas.microsoft.com/office/powerpoint/2010/main" val="3631103798"/>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89C9161-A828-4A45-9AD0-28DAEF4DDCFD}"/>
              </a:ext>
            </a:extLst>
          </p:cNvPr>
          <p:cNvSpPr>
            <a:spLocks noGrp="1"/>
          </p:cNvSpPr>
          <p:nvPr>
            <p:ph sz="half" idx="1"/>
          </p:nvPr>
        </p:nvSpPr>
        <p:spPr>
          <a:xfrm>
            <a:off x="902972" y="769374"/>
            <a:ext cx="5106004" cy="5319252"/>
          </a:xfrm>
        </p:spPr>
        <p:txBody>
          <a:bodyPr>
            <a:normAutofit fontScale="92500" lnSpcReduction="10000"/>
          </a:bodyPr>
          <a:lstStyle/>
          <a:p>
            <a:pPr marL="0" indent="0" algn="ctr">
              <a:lnSpc>
                <a:spcPct val="100000"/>
              </a:lnSpc>
              <a:buNone/>
            </a:pPr>
            <a:r>
              <a:rPr lang="en-US" sz="2800" u="sng" dirty="0">
                <a:effectLst/>
                <a:latin typeface="Arial" panose="020B0604020202020204" pitchFamily="34" charset="0"/>
                <a:cs typeface="Arial" panose="020B0604020202020204" pitchFamily="34" charset="0"/>
              </a:rPr>
              <a:t>Model Selection</a:t>
            </a:r>
          </a:p>
          <a:p>
            <a:pPr>
              <a:lnSpc>
                <a:spcPct val="100000"/>
              </a:lnSpc>
            </a:pPr>
            <a:r>
              <a:rPr lang="en-US" sz="2400" dirty="0">
                <a:effectLst/>
                <a:latin typeface="Arial" panose="020B0604020202020204" pitchFamily="34" charset="0"/>
                <a:cs typeface="Arial" panose="020B0604020202020204" pitchFamily="34" charset="0"/>
              </a:rPr>
              <a:t>Some clinicians choose to adhere to one or two specific models.</a:t>
            </a:r>
          </a:p>
          <a:p>
            <a:pPr>
              <a:lnSpc>
                <a:spcPct val="100000"/>
              </a:lnSpc>
            </a:pPr>
            <a:r>
              <a:rPr lang="en-US" sz="2400" dirty="0">
                <a:effectLst/>
                <a:latin typeface="Arial" panose="020B0604020202020204" pitchFamily="34" charset="0"/>
                <a:cs typeface="Arial" panose="020B0604020202020204" pitchFamily="34" charset="0"/>
              </a:rPr>
              <a:t>Other consider themselves “eclectic,” however, one cannot be eclectic unless he or she knows numerous models well. </a:t>
            </a:r>
          </a:p>
          <a:p>
            <a:pPr>
              <a:lnSpc>
                <a:spcPct val="100000"/>
              </a:lnSpc>
            </a:pPr>
            <a:r>
              <a:rPr lang="en-US" sz="2400" dirty="0">
                <a:effectLst/>
                <a:latin typeface="Arial" panose="020B0604020202020204" pitchFamily="34" charset="0"/>
                <a:cs typeface="Arial" panose="020B0604020202020204" pitchFamily="34" charset="0"/>
              </a:rPr>
              <a:t>Studies demonstrate that most therapists know 2-3 models.</a:t>
            </a:r>
          </a:p>
          <a:p>
            <a:pPr>
              <a:lnSpc>
                <a:spcPct val="100000"/>
              </a:lnSpc>
            </a:pPr>
            <a:r>
              <a:rPr lang="en-US" sz="2400" dirty="0">
                <a:effectLst/>
                <a:latin typeface="Arial" panose="020B0604020202020204" pitchFamily="34" charset="0"/>
                <a:cs typeface="Arial" panose="020B0604020202020204" pitchFamily="34" charset="0"/>
              </a:rPr>
              <a:t>Consider using a “Practice-Based Evidence” approach.</a:t>
            </a:r>
          </a:p>
          <a:p>
            <a:pPr>
              <a:lnSpc>
                <a:spcPct val="100000"/>
              </a:lnSpc>
            </a:pPr>
            <a:r>
              <a:rPr lang="en-US" sz="2400" dirty="0">
                <a:effectLst/>
                <a:latin typeface="Arial" panose="020B0604020202020204" pitchFamily="34" charset="0"/>
                <a:cs typeface="Arial" panose="020B0604020202020204" pitchFamily="34" charset="0"/>
              </a:rPr>
              <a:t>Doing so involves matching the approach with clients based on the evidence that emerges from each interaction.</a:t>
            </a:r>
            <a:endParaRPr lang="en-US" dirty="0">
              <a:effectLst/>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42B6811F-772C-47D4-9F8F-B4CBB217B497}"/>
              </a:ext>
            </a:extLst>
          </p:cNvPr>
          <p:cNvSpPr>
            <a:spLocks noGrp="1"/>
          </p:cNvSpPr>
          <p:nvPr>
            <p:ph sz="half" idx="2"/>
          </p:nvPr>
        </p:nvSpPr>
        <p:spPr/>
        <p:txBody>
          <a:bodyPr>
            <a:normAutofit fontScale="92500" lnSpcReduction="10000"/>
          </a:bodyPr>
          <a:lstStyle/>
          <a:p>
            <a:endParaRPr lang="en-US"/>
          </a:p>
        </p:txBody>
      </p:sp>
      <p:graphicFrame>
        <p:nvGraphicFramePr>
          <p:cNvPr id="6" name="Content Placeholder 4">
            <a:extLst>
              <a:ext uri="{FF2B5EF4-FFF2-40B4-BE49-F238E27FC236}">
                <a16:creationId xmlns:a16="http://schemas.microsoft.com/office/drawing/2014/main" id="{A2004925-95B2-43BE-B825-3084D118CF68}"/>
              </a:ext>
            </a:extLst>
          </p:cNvPr>
          <p:cNvGraphicFramePr>
            <a:graphicFrameLocks noChangeAspect="1"/>
          </p:cNvGraphicFramePr>
          <p:nvPr/>
        </p:nvGraphicFramePr>
        <p:xfrm>
          <a:off x="6699511" y="68827"/>
          <a:ext cx="5118865" cy="6715431"/>
        </p:xfrm>
        <a:graphic>
          <a:graphicData uri="http://schemas.openxmlformats.org/drawingml/2006/table">
            <a:tbl>
              <a:tblPr firstRow="1" firstCol="1" bandRow="1">
                <a:tableStyleId>{5940675A-B579-460E-94D1-54222C63F5DA}</a:tableStyleId>
              </a:tblPr>
              <a:tblGrid>
                <a:gridCol w="1023773">
                  <a:extLst>
                    <a:ext uri="{9D8B030D-6E8A-4147-A177-3AD203B41FA5}">
                      <a16:colId xmlns:a16="http://schemas.microsoft.com/office/drawing/2014/main" val="926648981"/>
                    </a:ext>
                  </a:extLst>
                </a:gridCol>
                <a:gridCol w="1023773">
                  <a:extLst>
                    <a:ext uri="{9D8B030D-6E8A-4147-A177-3AD203B41FA5}">
                      <a16:colId xmlns:a16="http://schemas.microsoft.com/office/drawing/2014/main" val="1205370137"/>
                    </a:ext>
                  </a:extLst>
                </a:gridCol>
                <a:gridCol w="1023773">
                  <a:extLst>
                    <a:ext uri="{9D8B030D-6E8A-4147-A177-3AD203B41FA5}">
                      <a16:colId xmlns:a16="http://schemas.microsoft.com/office/drawing/2014/main" val="1331056604"/>
                    </a:ext>
                  </a:extLst>
                </a:gridCol>
                <a:gridCol w="1023773">
                  <a:extLst>
                    <a:ext uri="{9D8B030D-6E8A-4147-A177-3AD203B41FA5}">
                      <a16:colId xmlns:a16="http://schemas.microsoft.com/office/drawing/2014/main" val="1473373176"/>
                    </a:ext>
                  </a:extLst>
                </a:gridCol>
                <a:gridCol w="1023773">
                  <a:extLst>
                    <a:ext uri="{9D8B030D-6E8A-4147-A177-3AD203B41FA5}">
                      <a16:colId xmlns:a16="http://schemas.microsoft.com/office/drawing/2014/main" val="1750220595"/>
                    </a:ext>
                  </a:extLst>
                </a:gridCol>
              </a:tblGrid>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Model</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Experiential</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Cognition and Views</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Action and Interaction</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Neurobiology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1321046586"/>
                  </a:ext>
                </a:extLst>
              </a:tr>
              <a:tr h="3884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Acceptance and Commitment Therapy (ACT)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1599427636"/>
                  </a:ext>
                </a:extLst>
              </a:tr>
              <a:tr h="3884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Adlerian Therapy (Individual Psychology)</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2711144904"/>
                  </a:ext>
                </a:extLst>
              </a:tr>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Behavior Therapies</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440291748"/>
                  </a:ext>
                </a:extLst>
              </a:tr>
              <a:tr h="5179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Cognitive (CT) and Cognitive Behavioral Therapies (CBT)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4264542186"/>
                  </a:ext>
                </a:extLst>
              </a:tr>
              <a:tr h="3884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Dialectical Behavior Therapy (DBT)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3403413482"/>
                  </a:ext>
                </a:extLst>
              </a:tr>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Existential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86471292"/>
                  </a:ext>
                </a:extLst>
              </a:tr>
              <a:tr h="6461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Eye Movement Desensitization and Reprocessing (EMDR)</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3175671197"/>
                  </a:ext>
                </a:extLst>
              </a:tr>
              <a:tr h="1780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Gestalt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3693165143"/>
                  </a:ext>
                </a:extLst>
              </a:tr>
              <a:tr h="1780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Hypnosis</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2106278259"/>
                  </a:ext>
                </a:extLst>
              </a:tr>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Interpersonal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2162044331"/>
                  </a:ext>
                </a:extLst>
              </a:tr>
              <a:tr h="1780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Jungian Analysis</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4005346472"/>
                  </a:ext>
                </a:extLst>
              </a:tr>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Motivational Interviewing (MI)</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393682395"/>
                  </a:ext>
                </a:extLst>
              </a:tr>
              <a:tr h="1780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Narrative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135371047"/>
                  </a:ext>
                </a:extLst>
              </a:tr>
              <a:tr h="3884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Neuro-Linguistic Programming (NLP)</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54277199"/>
                  </a:ext>
                </a:extLst>
              </a:tr>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Person-Centered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dirty="0">
                          <a:effectLst/>
                          <a:sym typeface="Wingdings" panose="05000000000000000000" pitchFamily="2" charset="2"/>
                        </a:rPr>
                        <a:t></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83466497"/>
                  </a:ext>
                </a:extLst>
              </a:tr>
              <a:tr h="5179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Psychoanalysis and Psychodynamic Therapies</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118400640"/>
                  </a:ext>
                </a:extLst>
              </a:tr>
              <a:tr h="2589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Rational-Emotive Behavior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1674082842"/>
                  </a:ext>
                </a:extLst>
              </a:tr>
              <a:tr h="1780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Reality Therapy</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2370764107"/>
                  </a:ext>
                </a:extLst>
              </a:tr>
              <a:tr h="3884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Solution-Focused Brief Therapy (SFBT)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2605839186"/>
                  </a:ext>
                </a:extLst>
              </a:tr>
              <a:tr h="3884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Strategic and Structural Family Therapies</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a:effectLst/>
                        </a:rPr>
                        <a:t> </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1100">
                          <a:effectLst/>
                          <a:sym typeface="Wingdings" panose="05000000000000000000" pitchFamily="2" charset="2"/>
                        </a:rPr>
                        <a:t></a:t>
                      </a:r>
                      <a:endParaRPr lang="en-US" sz="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spcBef>
                          <a:spcPts val="0"/>
                        </a:spcBef>
                        <a:spcAft>
                          <a:spcPts val="0"/>
                        </a:spcAft>
                      </a:pPr>
                      <a:r>
                        <a:rPr lang="en-US" sz="800" dirty="0">
                          <a:effectLst/>
                        </a:rPr>
                        <a:t> </a:t>
                      </a:r>
                      <a:endParaRPr lang="en-US" sz="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88" marR="53788" marT="0" marB="0"/>
                </a:tc>
                <a:extLst>
                  <a:ext uri="{0D108BD9-81ED-4DB2-BD59-A6C34878D82A}">
                    <a16:rowId xmlns:a16="http://schemas.microsoft.com/office/drawing/2014/main" val="1117081980"/>
                  </a:ext>
                </a:extLst>
              </a:tr>
            </a:tbl>
          </a:graphicData>
        </a:graphic>
      </p:graphicFrame>
    </p:spTree>
    <p:extLst>
      <p:ext uri="{BB962C8B-B14F-4D97-AF65-F5344CB8AC3E}">
        <p14:creationId xmlns:p14="http://schemas.microsoft.com/office/powerpoint/2010/main" val="16994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499EBE-643B-4478-3431-428DB668FBED}"/>
              </a:ext>
            </a:extLst>
          </p:cNvPr>
          <p:cNvPicPr>
            <a:picLocks noChangeAspect="1"/>
          </p:cNvPicPr>
          <p:nvPr/>
        </p:nvPicPr>
        <p:blipFill rotWithShape="1">
          <a:blip r:embed="rId4"/>
          <a:srcRect r="5778"/>
          <a:stretch/>
        </p:blipFill>
        <p:spPr>
          <a:xfrm>
            <a:off x="20" y="10"/>
            <a:ext cx="12191980" cy="6857990"/>
          </a:xfrm>
          <a:prstGeom prst="rect">
            <a:avLst/>
          </a:prstGeom>
        </p:spPr>
      </p:pic>
    </p:spTree>
    <p:extLst>
      <p:ext uri="{BB962C8B-B14F-4D97-AF65-F5344CB8AC3E}">
        <p14:creationId xmlns:p14="http://schemas.microsoft.com/office/powerpoint/2010/main" val="206800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1168400" y="830317"/>
            <a:ext cx="9776505" cy="4162098"/>
          </a:xfrm>
        </p:spPr>
        <p:txBody>
          <a:bodyPr>
            <a:normAutofit/>
          </a:bodyPr>
          <a:lstStyle/>
          <a:p>
            <a:pPr>
              <a:defRPr/>
            </a:pPr>
            <a:r>
              <a:rPr lang="en-US" sz="4800" b="0" cap="none" dirty="0">
                <a:effectLst/>
                <a:latin typeface="Arial" pitchFamily="34" charset="0"/>
                <a:cs typeface="Arial" pitchFamily="34" charset="0"/>
              </a:rPr>
              <a:t>Five Challenges to Effectiveness of Psychotherapy</a:t>
            </a:r>
            <a:endParaRPr lang="en-US" sz="3200" b="0" cap="none" dirty="0">
              <a:solidFill>
                <a:schemeClr val="tx1"/>
              </a:solidFill>
              <a:effectLst/>
              <a:latin typeface="Arial" pitchFamily="34" charset="0"/>
              <a:cs typeface="Arial" pitchFamily="34" charset="0"/>
            </a:endParaRPr>
          </a:p>
        </p:txBody>
      </p:sp>
      <p:sp>
        <p:nvSpPr>
          <p:cNvPr id="10244"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3843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365760" y="0"/>
            <a:ext cx="11389359" cy="1298893"/>
          </a:xfrm>
        </p:spPr>
        <p:txBody>
          <a:bodyPr/>
          <a:lstStyle/>
          <a:p>
            <a:pPr algn="ctr" eaLnBrk="1" hangingPunct="1"/>
            <a:r>
              <a:rPr lang="en-US" sz="4000" b="0" cap="none" dirty="0">
                <a:effectLst/>
                <a:latin typeface="Arial" panose="020B0604020202020204" pitchFamily="34" charset="0"/>
                <a:cs typeface="Arial" panose="020B0604020202020204" pitchFamily="34" charset="0"/>
              </a:rPr>
              <a:t>How Do Therapists Achieve Better Outcomes?</a:t>
            </a:r>
          </a:p>
        </p:txBody>
      </p:sp>
      <p:sp>
        <p:nvSpPr>
          <p:cNvPr id="547843" name="Rectangle 3"/>
          <p:cNvSpPr>
            <a:spLocks noGrp="1" noChangeArrowheads="1"/>
          </p:cNvSpPr>
          <p:nvPr>
            <p:ph sz="half" idx="1"/>
          </p:nvPr>
        </p:nvSpPr>
        <p:spPr>
          <a:xfrm>
            <a:off x="365760" y="1298893"/>
            <a:ext cx="4846320" cy="5129213"/>
          </a:xfrm>
        </p:spPr>
        <p:txBody>
          <a:bodyPr>
            <a:noAutofit/>
          </a:bodyPr>
          <a:lstStyle/>
          <a:p>
            <a:pPr>
              <a:lnSpc>
                <a:spcPct val="100000"/>
              </a:lnSpc>
              <a:spcBef>
                <a:spcPts val="600"/>
              </a:spcBef>
              <a:buClr>
                <a:schemeClr val="tx1"/>
              </a:buClr>
              <a:defRPr/>
            </a:pPr>
            <a:r>
              <a:rPr lang="en-US" sz="1800" dirty="0">
                <a:effectLst/>
                <a:latin typeface="Arial" panose="020B0604020202020204" pitchFamily="34" charset="0"/>
                <a:cs typeface="Arial" panose="020B0604020202020204" pitchFamily="34" charset="0"/>
              </a:rPr>
              <a:t>The findings from Chow and colleagues’ study showed a correlation between the time therapists spent on activities intended to improve their ability and their outcomes. </a:t>
            </a:r>
          </a:p>
          <a:p>
            <a:pPr>
              <a:lnSpc>
                <a:spcPct val="100000"/>
              </a:lnSpc>
              <a:spcBef>
                <a:spcPts val="600"/>
              </a:spcBef>
              <a:buClr>
                <a:schemeClr val="tx1"/>
              </a:buClr>
              <a:defRPr/>
            </a:pPr>
            <a:r>
              <a:rPr lang="en-US" sz="1800" dirty="0">
                <a:effectLst/>
                <a:latin typeface="Arial" panose="020B0604020202020204" pitchFamily="34" charset="0"/>
                <a:cs typeface="Arial" panose="020B0604020202020204" pitchFamily="34" charset="0"/>
              </a:rPr>
              <a:t>The top performers spent 2.5 to 4.5 more hours reflecting on actions, consulting about cases, reading, attending professional development activities, planning, and engaging in other learning activities than average therapists.</a:t>
            </a:r>
          </a:p>
          <a:p>
            <a:pPr>
              <a:lnSpc>
                <a:spcPct val="100000"/>
              </a:lnSpc>
              <a:spcBef>
                <a:spcPts val="600"/>
              </a:spcBef>
              <a:buClr>
                <a:schemeClr val="tx1"/>
              </a:buClr>
              <a:defRPr/>
            </a:pPr>
            <a:r>
              <a:rPr lang="en-US" sz="1800" dirty="0">
                <a:effectLst/>
                <a:latin typeface="Arial" panose="020B0604020202020204" pitchFamily="34" charset="0"/>
                <a:cs typeface="Arial" panose="020B0604020202020204" pitchFamily="34" charset="0"/>
              </a:rPr>
              <a:t>Researchers also estimated that that “the accumulative time spent by the top quartile (most effective therapists) was, on average, about 2.8 times more hours per week engaged in DP activities aimed at improving effectiveness than the rest of the other therapists” (p. 341). </a:t>
            </a:r>
          </a:p>
        </p:txBody>
      </p:sp>
      <p:pic>
        <p:nvPicPr>
          <p:cNvPr id="6" name="Picture 5">
            <a:extLst>
              <a:ext uri="{FF2B5EF4-FFF2-40B4-BE49-F238E27FC236}">
                <a16:creationId xmlns:a16="http://schemas.microsoft.com/office/drawing/2014/main" id="{C4E34BBF-4FE2-48BD-A5EC-2E1281C7653D}"/>
              </a:ext>
            </a:extLst>
          </p:cNvPr>
          <p:cNvPicPr>
            <a:picLocks noChangeAspect="1"/>
          </p:cNvPicPr>
          <p:nvPr/>
        </p:nvPicPr>
        <p:blipFill>
          <a:blip r:embed="rId3"/>
          <a:stretch>
            <a:fillRect/>
          </a:stretch>
        </p:blipFill>
        <p:spPr>
          <a:xfrm>
            <a:off x="5709603" y="1351467"/>
            <a:ext cx="5924350" cy="2549233"/>
          </a:xfrm>
          <a:prstGeom prst="rect">
            <a:avLst/>
          </a:prstGeom>
        </p:spPr>
      </p:pic>
      <p:pic>
        <p:nvPicPr>
          <p:cNvPr id="7" name="Picture 6">
            <a:extLst>
              <a:ext uri="{FF2B5EF4-FFF2-40B4-BE49-F238E27FC236}">
                <a16:creationId xmlns:a16="http://schemas.microsoft.com/office/drawing/2014/main" id="{CF9C57BB-CB68-4D19-949D-45CF8F52EEC7}"/>
              </a:ext>
            </a:extLst>
          </p:cNvPr>
          <p:cNvPicPr>
            <a:picLocks noChangeAspect="1"/>
          </p:cNvPicPr>
          <p:nvPr/>
        </p:nvPicPr>
        <p:blipFill>
          <a:blip r:embed="rId4"/>
          <a:stretch>
            <a:fillRect/>
          </a:stretch>
        </p:blipFill>
        <p:spPr>
          <a:xfrm>
            <a:off x="5740459" y="3945573"/>
            <a:ext cx="5893494" cy="2574905"/>
          </a:xfrm>
          <a:prstGeom prst="rect">
            <a:avLst/>
          </a:prstGeom>
        </p:spPr>
      </p:pic>
    </p:spTree>
    <p:extLst>
      <p:ext uri="{BB962C8B-B14F-4D97-AF65-F5344CB8AC3E}">
        <p14:creationId xmlns:p14="http://schemas.microsoft.com/office/powerpoint/2010/main" val="4188107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7843">
                                            <p:txEl>
                                              <p:pRg st="1" end="1"/>
                                            </p:txEl>
                                          </p:spTgt>
                                        </p:tgtEl>
                                        <p:attrNameLst>
                                          <p:attrName>style.visibility</p:attrName>
                                        </p:attrNameLst>
                                      </p:cBhvr>
                                      <p:to>
                                        <p:strVal val="visible"/>
                                      </p:to>
                                    </p:set>
                                    <p:animEffect transition="in" filter="wipe(left)">
                                      <p:cBhvr>
                                        <p:cTn id="12" dur="500"/>
                                        <p:tgtEl>
                                          <p:spTgt spid="547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7843">
                                            <p:txEl>
                                              <p:pRg st="2" end="2"/>
                                            </p:txEl>
                                          </p:spTgt>
                                        </p:tgtEl>
                                        <p:attrNameLst>
                                          <p:attrName>style.visibility</p:attrName>
                                        </p:attrNameLst>
                                      </p:cBhvr>
                                      <p:to>
                                        <p:strVal val="visible"/>
                                      </p:to>
                                    </p:set>
                                    <p:animEffect transition="in" filter="wipe(left)">
                                      <p:cBhvr>
                                        <p:cTn id="17" dur="500"/>
                                        <p:tgtEl>
                                          <p:spTgt spid="547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Right Arrow 3"/>
          <p:cNvSpPr/>
          <p:nvPr/>
        </p:nvSpPr>
        <p:spPr>
          <a:xfrm>
            <a:off x="2971800" y="3124200"/>
            <a:ext cx="5943600" cy="1143000"/>
          </a:xfrm>
          <a:prstGeom prst="lef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 name="Rectangle 4"/>
          <p:cNvSpPr/>
          <p:nvPr/>
        </p:nvSpPr>
        <p:spPr>
          <a:xfrm>
            <a:off x="5334000" y="3429000"/>
            <a:ext cx="1371600" cy="533400"/>
          </a:xfrm>
          <a:prstGeom prst="rect">
            <a:avLst/>
          </a:prstGeom>
          <a:gradFill flip="none"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cxnSp>
        <p:nvCxnSpPr>
          <p:cNvPr id="7" name="Straight Arrow Connector 6"/>
          <p:cNvCxnSpPr/>
          <p:nvPr/>
        </p:nvCxnSpPr>
        <p:spPr>
          <a:xfrm flipV="1">
            <a:off x="6019800" y="2819400"/>
            <a:ext cx="0" cy="838200"/>
          </a:xfrm>
          <a:prstGeom prst="straightConnector1">
            <a:avLst/>
          </a:prstGeom>
          <a:ln w="44450">
            <a:solidFill>
              <a:schemeClr val="tx1"/>
            </a:solidFill>
            <a:headEnd type="diamond"/>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29200" y="2433936"/>
            <a:ext cx="240668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Edge of Ability</a:t>
            </a:r>
          </a:p>
        </p:txBody>
      </p:sp>
      <p:cxnSp>
        <p:nvCxnSpPr>
          <p:cNvPr id="9" name="Straight Arrow Connector 8"/>
          <p:cNvCxnSpPr/>
          <p:nvPr/>
        </p:nvCxnSpPr>
        <p:spPr>
          <a:xfrm>
            <a:off x="4419600" y="3733800"/>
            <a:ext cx="0" cy="685800"/>
          </a:xfrm>
          <a:prstGeom prst="straightConnector1">
            <a:avLst/>
          </a:prstGeom>
          <a:ln w="44450">
            <a:solidFill>
              <a:schemeClr val="tx1"/>
            </a:solidFill>
            <a:headEnd type="diamon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20000" y="3733800"/>
            <a:ext cx="0" cy="685800"/>
          </a:xfrm>
          <a:prstGeom prst="straightConnector1">
            <a:avLst/>
          </a:prstGeom>
          <a:ln w="44450">
            <a:solidFill>
              <a:schemeClr val="tx1"/>
            </a:solidFill>
            <a:headEnd type="diamond"/>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81801" y="4495801"/>
            <a:ext cx="1976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Too Difficult</a:t>
            </a:r>
          </a:p>
        </p:txBody>
      </p:sp>
      <p:sp>
        <p:nvSpPr>
          <p:cNvPr id="13" name="TextBox 12"/>
          <p:cNvSpPr txBox="1"/>
          <p:nvPr/>
        </p:nvSpPr>
        <p:spPr>
          <a:xfrm>
            <a:off x="3469206" y="4495801"/>
            <a:ext cx="15225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Too Easy</a:t>
            </a:r>
          </a:p>
        </p:txBody>
      </p:sp>
      <p:sp>
        <p:nvSpPr>
          <p:cNvPr id="14" name="TextBox 13"/>
          <p:cNvSpPr txBox="1"/>
          <p:nvPr/>
        </p:nvSpPr>
        <p:spPr>
          <a:xfrm>
            <a:off x="2682240" y="457201"/>
            <a:ext cx="66446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Deliberate Practice</a:t>
            </a:r>
          </a:p>
        </p:txBody>
      </p:sp>
      <p:sp>
        <p:nvSpPr>
          <p:cNvPr id="18" name="TextBox 17"/>
          <p:cNvSpPr txBox="1"/>
          <p:nvPr/>
        </p:nvSpPr>
        <p:spPr>
          <a:xfrm>
            <a:off x="3139440" y="1371600"/>
            <a:ext cx="5872480" cy="13696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Zone of “Proximal Development</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Reliable performance inconsistent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Identification of errors, misperceptions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Setting small process and outcome objectives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Involves planning, rehearsal, reflection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2407921" y="5029200"/>
            <a:ext cx="3200400" cy="7232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Realm of “Reliable” Performance</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Processes executed quickly, automatically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Involves recognition, retrieval, execution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6096000" y="4931658"/>
            <a:ext cx="3733800"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Ambit of Admiration</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Abilities of others appear flawless, magical, dramatic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Effort and attention focused on easily recognized, but non-causal factors and/or processes (superstition)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Risk of failure and injury high</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76640277"/>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17 -0.0037 L 0.05555 -0.0037 L -0.06736 -0.0037 L 0.05833 -0.0037 L 0.00017 -0.0037 Z " pathEditMode="relative" ptsTypes="AAAAA">
                                      <p:cBhvr>
                                        <p:cTn id="6"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440" y="-1321493"/>
            <a:ext cx="6802531" cy="7725973"/>
          </a:xfrm>
          <a:prstGeom prst="rect">
            <a:avLst/>
          </a:prstGeom>
        </p:spPr>
      </p:pic>
      <p:sp>
        <p:nvSpPr>
          <p:cNvPr id="5" name="TextBox 4"/>
          <p:cNvSpPr txBox="1"/>
          <p:nvPr/>
        </p:nvSpPr>
        <p:spPr>
          <a:xfrm>
            <a:off x="5262282" y="2958353"/>
            <a:ext cx="112955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Comfort Zone</a:t>
            </a:r>
          </a:p>
        </p:txBody>
      </p:sp>
      <p:sp>
        <p:nvSpPr>
          <p:cNvPr id="6" name="TextBox 5"/>
          <p:cNvSpPr txBox="1"/>
          <p:nvPr/>
        </p:nvSpPr>
        <p:spPr>
          <a:xfrm>
            <a:off x="5262282" y="1559859"/>
            <a:ext cx="112955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Zone</a:t>
            </a:r>
          </a:p>
        </p:txBody>
      </p:sp>
      <p:sp>
        <p:nvSpPr>
          <p:cNvPr id="7" name="TextBox 6"/>
          <p:cNvSpPr txBox="1"/>
          <p:nvPr/>
        </p:nvSpPr>
        <p:spPr>
          <a:xfrm>
            <a:off x="5118849" y="555813"/>
            <a:ext cx="13805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Panic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Zone</a:t>
            </a:r>
          </a:p>
        </p:txBody>
      </p:sp>
    </p:spTree>
    <p:extLst>
      <p:ext uri="{BB962C8B-B14F-4D97-AF65-F5344CB8AC3E}">
        <p14:creationId xmlns:p14="http://schemas.microsoft.com/office/powerpoint/2010/main" val="42512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57825-4333-53F0-663B-265B48120C6C}"/>
              </a:ext>
            </a:extLst>
          </p:cNvPr>
          <p:cNvPicPr>
            <a:picLocks noChangeAspect="1"/>
          </p:cNvPicPr>
          <p:nvPr/>
        </p:nvPicPr>
        <p:blipFill>
          <a:blip r:embed="rId2"/>
          <a:stretch>
            <a:fillRect/>
          </a:stretch>
        </p:blipFill>
        <p:spPr>
          <a:xfrm>
            <a:off x="3694949" y="320040"/>
            <a:ext cx="4802102" cy="6217920"/>
          </a:xfrm>
          <a:prstGeom prst="rect">
            <a:avLst/>
          </a:prstGeom>
        </p:spPr>
      </p:pic>
    </p:spTree>
    <p:extLst>
      <p:ext uri="{BB962C8B-B14F-4D97-AF65-F5344CB8AC3E}">
        <p14:creationId xmlns:p14="http://schemas.microsoft.com/office/powerpoint/2010/main" val="216493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1981200" y="147782"/>
            <a:ext cx="8229600" cy="1223818"/>
          </a:xfrm>
        </p:spPr>
        <p:txBody>
          <a:bodyPr/>
          <a:lstStyle/>
          <a:p>
            <a:pPr algn="ctr" eaLnBrk="1" hangingPunct="1"/>
            <a:r>
              <a:rPr lang="en-US" sz="4000" dirty="0">
                <a:effectLst>
                  <a:outerShdw blurRad="38100" dist="38100" dir="2700000" algn="tl">
                    <a:srgbClr val="000000">
                      <a:alpha val="43137"/>
                    </a:srgbClr>
                  </a:outerShdw>
                </a:effectLst>
              </a:rPr>
              <a:t>How Do We Improve? (Revisited)</a:t>
            </a:r>
          </a:p>
        </p:txBody>
      </p:sp>
      <p:sp>
        <p:nvSpPr>
          <p:cNvPr id="547843" name="Rectangle 3"/>
          <p:cNvSpPr>
            <a:spLocks noGrp="1" noChangeArrowheads="1"/>
          </p:cNvSpPr>
          <p:nvPr>
            <p:ph type="body" idx="1"/>
          </p:nvPr>
        </p:nvSpPr>
        <p:spPr>
          <a:xfrm>
            <a:off x="923365" y="1450109"/>
            <a:ext cx="10139082" cy="5179291"/>
          </a:xfrm>
        </p:spPr>
        <p:txBody>
          <a:bodyPr>
            <a:normAutofit fontScale="70000" lnSpcReduction="20000"/>
          </a:bodyPr>
          <a:lstStyle/>
          <a:p>
            <a:pPr>
              <a:lnSpc>
                <a:spcPct val="110000"/>
              </a:lnSpc>
              <a:spcBef>
                <a:spcPts val="600"/>
              </a:spcBef>
              <a:buClr>
                <a:schemeClr val="tx1"/>
              </a:buClr>
              <a:defRPr/>
            </a:pPr>
            <a:r>
              <a:rPr lang="en-US" sz="3000" dirty="0">
                <a:effectLst/>
                <a:cs typeface="Arial" pitchFamily="34" charset="0"/>
              </a:rPr>
              <a:t>Choose a skill to improve on.</a:t>
            </a:r>
          </a:p>
          <a:p>
            <a:pPr>
              <a:lnSpc>
                <a:spcPct val="110000"/>
              </a:lnSpc>
              <a:spcBef>
                <a:spcPts val="600"/>
              </a:spcBef>
              <a:buClr>
                <a:schemeClr val="tx1"/>
              </a:buClr>
              <a:defRPr/>
            </a:pPr>
            <a:r>
              <a:rPr lang="en-US" sz="3000" dirty="0">
                <a:effectLst/>
                <a:cs typeface="Arial" pitchFamily="34" charset="0"/>
              </a:rPr>
              <a:t>Practice it routinely.</a:t>
            </a:r>
          </a:p>
          <a:p>
            <a:pPr>
              <a:lnSpc>
                <a:spcPct val="110000"/>
              </a:lnSpc>
              <a:spcBef>
                <a:spcPts val="600"/>
              </a:spcBef>
              <a:buClr>
                <a:schemeClr val="tx1"/>
              </a:buClr>
              <a:defRPr/>
            </a:pPr>
            <a:r>
              <a:rPr lang="en-US" sz="3000" dirty="0">
                <a:effectLst/>
                <a:cs typeface="Arial" pitchFamily="34" charset="0"/>
              </a:rPr>
              <a:t>Use feedback.</a:t>
            </a:r>
          </a:p>
          <a:p>
            <a:pPr>
              <a:lnSpc>
                <a:spcPct val="110000"/>
              </a:lnSpc>
              <a:spcBef>
                <a:spcPts val="600"/>
              </a:spcBef>
              <a:buClr>
                <a:schemeClr val="tx1"/>
              </a:buClr>
              <a:defRPr/>
            </a:pPr>
            <a:r>
              <a:rPr lang="en-US" sz="3000" dirty="0">
                <a:effectLst/>
                <a:cs typeface="Arial" pitchFamily="34" charset="0"/>
              </a:rPr>
              <a:t>Get coaching.</a:t>
            </a:r>
          </a:p>
          <a:p>
            <a:pPr lvl="1">
              <a:lnSpc>
                <a:spcPct val="110000"/>
              </a:lnSpc>
              <a:spcBef>
                <a:spcPts val="600"/>
              </a:spcBef>
              <a:buClr>
                <a:schemeClr val="tx1"/>
              </a:buClr>
              <a:defRPr/>
            </a:pPr>
            <a:r>
              <a:rPr lang="en-US" sz="2600" dirty="0">
                <a:effectLst/>
                <a:cs typeface="Arial" pitchFamily="34" charset="0"/>
              </a:rPr>
              <a:t>Be clear about what you want help with;</a:t>
            </a:r>
          </a:p>
          <a:p>
            <a:pPr lvl="1">
              <a:lnSpc>
                <a:spcPct val="110000"/>
              </a:lnSpc>
              <a:spcBef>
                <a:spcPts val="600"/>
              </a:spcBef>
              <a:buClr>
                <a:schemeClr val="tx1"/>
              </a:buClr>
              <a:defRPr/>
            </a:pPr>
            <a:r>
              <a:rPr lang="en-US" sz="2600" dirty="0">
                <a:effectLst/>
                <a:cs typeface="Arial" pitchFamily="34" charset="0"/>
              </a:rPr>
              <a:t>Someone who gives short, clear directions;</a:t>
            </a:r>
          </a:p>
          <a:p>
            <a:pPr lvl="1">
              <a:lnSpc>
                <a:spcPct val="110000"/>
              </a:lnSpc>
              <a:spcBef>
                <a:spcPts val="600"/>
              </a:spcBef>
              <a:buClr>
                <a:schemeClr val="tx1"/>
              </a:buClr>
              <a:defRPr/>
            </a:pPr>
            <a:r>
              <a:rPr lang="en-US" sz="2600" dirty="0">
                <a:effectLst/>
                <a:cs typeface="Arial" pitchFamily="34" charset="0"/>
              </a:rPr>
              <a:t>Someone who loves teaching fundamentals;</a:t>
            </a:r>
          </a:p>
          <a:p>
            <a:pPr lvl="1">
              <a:lnSpc>
                <a:spcPct val="110000"/>
              </a:lnSpc>
              <a:spcBef>
                <a:spcPts val="600"/>
              </a:spcBef>
              <a:buClr>
                <a:schemeClr val="tx1"/>
              </a:buClr>
              <a:defRPr/>
            </a:pPr>
            <a:r>
              <a:rPr lang="en-US" sz="2600" dirty="0">
                <a:effectLst/>
                <a:cs typeface="Arial" pitchFamily="34" charset="0"/>
              </a:rPr>
              <a:t>Willing to analyze your game;</a:t>
            </a:r>
          </a:p>
          <a:p>
            <a:pPr lvl="1">
              <a:lnSpc>
                <a:spcPct val="110000"/>
              </a:lnSpc>
              <a:spcBef>
                <a:spcPts val="600"/>
              </a:spcBef>
              <a:buClr>
                <a:schemeClr val="tx1"/>
              </a:buClr>
              <a:defRPr/>
            </a:pPr>
            <a:r>
              <a:rPr lang="en-US" sz="2600" dirty="0">
                <a:effectLst/>
                <a:cs typeface="Arial" pitchFamily="34" charset="0"/>
              </a:rPr>
              <a:t>More corrective than critical;</a:t>
            </a:r>
          </a:p>
          <a:p>
            <a:pPr lvl="1">
              <a:lnSpc>
                <a:spcPct val="110000"/>
              </a:lnSpc>
              <a:spcBef>
                <a:spcPts val="600"/>
              </a:spcBef>
              <a:buClr>
                <a:schemeClr val="tx1"/>
              </a:buClr>
              <a:defRPr/>
            </a:pPr>
            <a:r>
              <a:rPr lang="en-US" sz="2600" dirty="0">
                <a:effectLst/>
                <a:cs typeface="Arial" pitchFamily="34" charset="0"/>
              </a:rPr>
              <a:t>Process versus technique/tricks;</a:t>
            </a:r>
          </a:p>
          <a:p>
            <a:pPr lvl="1">
              <a:lnSpc>
                <a:spcPct val="110000"/>
              </a:lnSpc>
              <a:spcBef>
                <a:spcPts val="600"/>
              </a:spcBef>
              <a:buClr>
                <a:schemeClr val="tx1"/>
              </a:buClr>
              <a:defRPr/>
            </a:pPr>
            <a:r>
              <a:rPr lang="en-US" sz="2600" dirty="0">
                <a:effectLst/>
                <a:cs typeface="Arial" pitchFamily="34" charset="0"/>
              </a:rPr>
              <a:t>An authority, not authoritarian;</a:t>
            </a:r>
          </a:p>
          <a:p>
            <a:pPr lvl="1">
              <a:lnSpc>
                <a:spcPct val="110000"/>
              </a:lnSpc>
              <a:spcBef>
                <a:spcPts val="600"/>
              </a:spcBef>
              <a:buClr>
                <a:schemeClr val="tx1"/>
              </a:buClr>
              <a:defRPr/>
            </a:pPr>
            <a:r>
              <a:rPr lang="en-US" sz="2600" dirty="0">
                <a:effectLst/>
                <a:cs typeface="Arial" pitchFamily="34" charset="0"/>
              </a:rPr>
              <a:t>Able to distinguish when any challenges encountered are a result of you and your growth edge, or the coaching;</a:t>
            </a:r>
          </a:p>
          <a:p>
            <a:pPr lvl="1">
              <a:lnSpc>
                <a:spcPct val="110000"/>
              </a:lnSpc>
              <a:spcBef>
                <a:spcPts val="600"/>
              </a:spcBef>
              <a:buClr>
                <a:schemeClr val="tx1"/>
              </a:buClr>
              <a:defRPr/>
            </a:pPr>
            <a:r>
              <a:rPr lang="en-US" sz="2600" dirty="0">
                <a:effectLst/>
                <a:cs typeface="Arial" pitchFamily="34" charset="0"/>
              </a:rPr>
              <a:t>How to become a better version of you, not a version of the coach.</a:t>
            </a:r>
          </a:p>
          <a:p>
            <a:pPr lvl="1">
              <a:lnSpc>
                <a:spcPct val="110000"/>
              </a:lnSpc>
              <a:spcBef>
                <a:spcPts val="600"/>
              </a:spcBef>
              <a:buClr>
                <a:schemeClr val="tx1"/>
              </a:buClr>
              <a:defRPr/>
            </a:pPr>
            <a:r>
              <a:rPr lang="en-US" sz="2600" dirty="0">
                <a:effectLst/>
                <a:cs typeface="Arial" pitchFamily="34" charset="0"/>
              </a:rPr>
              <a:t>Help you stay at your growth edge.</a:t>
            </a:r>
          </a:p>
        </p:txBody>
      </p:sp>
    </p:spTree>
    <p:extLst>
      <p:ext uri="{BB962C8B-B14F-4D97-AF65-F5344CB8AC3E}">
        <p14:creationId xmlns:p14="http://schemas.microsoft.com/office/powerpoint/2010/main" val="2631105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7843">
                                            <p:txEl>
                                              <p:pRg st="0" end="0"/>
                                            </p:txEl>
                                          </p:spTgt>
                                        </p:tgtEl>
                                        <p:attrNameLst>
                                          <p:attrName>style.visibility</p:attrName>
                                        </p:attrNameLst>
                                      </p:cBhvr>
                                      <p:to>
                                        <p:strVal val="visible"/>
                                      </p:to>
                                    </p:set>
                                    <p:animEffect transition="in" filter="wipe(left)">
                                      <p:cBhvr>
                                        <p:cTn id="7" dur="500"/>
                                        <p:tgtEl>
                                          <p:spTgt spid="547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7843">
                                            <p:txEl>
                                              <p:pRg st="1" end="1"/>
                                            </p:txEl>
                                          </p:spTgt>
                                        </p:tgtEl>
                                        <p:attrNameLst>
                                          <p:attrName>style.visibility</p:attrName>
                                        </p:attrNameLst>
                                      </p:cBhvr>
                                      <p:to>
                                        <p:strVal val="visible"/>
                                      </p:to>
                                    </p:set>
                                    <p:animEffect transition="in" filter="wipe(left)">
                                      <p:cBhvr>
                                        <p:cTn id="12" dur="500"/>
                                        <p:tgtEl>
                                          <p:spTgt spid="547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7843">
                                            <p:txEl>
                                              <p:pRg st="2" end="2"/>
                                            </p:txEl>
                                          </p:spTgt>
                                        </p:tgtEl>
                                        <p:attrNameLst>
                                          <p:attrName>style.visibility</p:attrName>
                                        </p:attrNameLst>
                                      </p:cBhvr>
                                      <p:to>
                                        <p:strVal val="visible"/>
                                      </p:to>
                                    </p:set>
                                    <p:animEffect transition="in" filter="wipe(left)">
                                      <p:cBhvr>
                                        <p:cTn id="17" dur="500"/>
                                        <p:tgtEl>
                                          <p:spTgt spid="547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7843">
                                            <p:txEl>
                                              <p:pRg st="3" end="3"/>
                                            </p:txEl>
                                          </p:spTgt>
                                        </p:tgtEl>
                                        <p:attrNameLst>
                                          <p:attrName>style.visibility</p:attrName>
                                        </p:attrNameLst>
                                      </p:cBhvr>
                                      <p:to>
                                        <p:strVal val="visible"/>
                                      </p:to>
                                    </p:set>
                                    <p:animEffect transition="in" filter="wipe(left)">
                                      <p:cBhvr>
                                        <p:cTn id="22" dur="500"/>
                                        <p:tgtEl>
                                          <p:spTgt spid="54784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47843">
                                            <p:txEl>
                                              <p:pRg st="4" end="4"/>
                                            </p:txEl>
                                          </p:spTgt>
                                        </p:tgtEl>
                                        <p:attrNameLst>
                                          <p:attrName>style.visibility</p:attrName>
                                        </p:attrNameLst>
                                      </p:cBhvr>
                                      <p:to>
                                        <p:strVal val="visible"/>
                                      </p:to>
                                    </p:set>
                                    <p:animEffect transition="in" filter="wipe(left)">
                                      <p:cBhvr>
                                        <p:cTn id="25" dur="500"/>
                                        <p:tgtEl>
                                          <p:spTgt spid="547843">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47843">
                                            <p:txEl>
                                              <p:pRg st="5" end="5"/>
                                            </p:txEl>
                                          </p:spTgt>
                                        </p:tgtEl>
                                        <p:attrNameLst>
                                          <p:attrName>style.visibility</p:attrName>
                                        </p:attrNameLst>
                                      </p:cBhvr>
                                      <p:to>
                                        <p:strVal val="visible"/>
                                      </p:to>
                                    </p:set>
                                    <p:animEffect transition="in" filter="wipe(left)">
                                      <p:cBhvr>
                                        <p:cTn id="28" dur="500"/>
                                        <p:tgtEl>
                                          <p:spTgt spid="547843">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47843">
                                            <p:txEl>
                                              <p:pRg st="6" end="6"/>
                                            </p:txEl>
                                          </p:spTgt>
                                        </p:tgtEl>
                                        <p:attrNameLst>
                                          <p:attrName>style.visibility</p:attrName>
                                        </p:attrNameLst>
                                      </p:cBhvr>
                                      <p:to>
                                        <p:strVal val="visible"/>
                                      </p:to>
                                    </p:set>
                                    <p:animEffect transition="in" filter="wipe(left)">
                                      <p:cBhvr>
                                        <p:cTn id="31" dur="500"/>
                                        <p:tgtEl>
                                          <p:spTgt spid="547843">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47843">
                                            <p:txEl>
                                              <p:pRg st="7" end="7"/>
                                            </p:txEl>
                                          </p:spTgt>
                                        </p:tgtEl>
                                        <p:attrNameLst>
                                          <p:attrName>style.visibility</p:attrName>
                                        </p:attrNameLst>
                                      </p:cBhvr>
                                      <p:to>
                                        <p:strVal val="visible"/>
                                      </p:to>
                                    </p:set>
                                    <p:animEffect transition="in" filter="wipe(left)">
                                      <p:cBhvr>
                                        <p:cTn id="34" dur="500"/>
                                        <p:tgtEl>
                                          <p:spTgt spid="547843">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47843">
                                            <p:txEl>
                                              <p:pRg st="8" end="8"/>
                                            </p:txEl>
                                          </p:spTgt>
                                        </p:tgtEl>
                                        <p:attrNameLst>
                                          <p:attrName>style.visibility</p:attrName>
                                        </p:attrNameLst>
                                      </p:cBhvr>
                                      <p:to>
                                        <p:strVal val="visible"/>
                                      </p:to>
                                    </p:set>
                                    <p:animEffect transition="in" filter="wipe(left)">
                                      <p:cBhvr>
                                        <p:cTn id="37" dur="500"/>
                                        <p:tgtEl>
                                          <p:spTgt spid="547843">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47843">
                                            <p:txEl>
                                              <p:pRg st="9" end="9"/>
                                            </p:txEl>
                                          </p:spTgt>
                                        </p:tgtEl>
                                        <p:attrNameLst>
                                          <p:attrName>style.visibility</p:attrName>
                                        </p:attrNameLst>
                                      </p:cBhvr>
                                      <p:to>
                                        <p:strVal val="visible"/>
                                      </p:to>
                                    </p:set>
                                    <p:animEffect transition="in" filter="wipe(left)">
                                      <p:cBhvr>
                                        <p:cTn id="40" dur="500"/>
                                        <p:tgtEl>
                                          <p:spTgt spid="547843">
                                            <p:txEl>
                                              <p:pRg st="9" end="9"/>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47843">
                                            <p:txEl>
                                              <p:pRg st="10" end="10"/>
                                            </p:txEl>
                                          </p:spTgt>
                                        </p:tgtEl>
                                        <p:attrNameLst>
                                          <p:attrName>style.visibility</p:attrName>
                                        </p:attrNameLst>
                                      </p:cBhvr>
                                      <p:to>
                                        <p:strVal val="visible"/>
                                      </p:to>
                                    </p:set>
                                    <p:animEffect transition="in" filter="wipe(left)">
                                      <p:cBhvr>
                                        <p:cTn id="43" dur="500"/>
                                        <p:tgtEl>
                                          <p:spTgt spid="547843">
                                            <p:txEl>
                                              <p:pRg st="10" end="1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47843">
                                            <p:txEl>
                                              <p:pRg st="11" end="11"/>
                                            </p:txEl>
                                          </p:spTgt>
                                        </p:tgtEl>
                                        <p:attrNameLst>
                                          <p:attrName>style.visibility</p:attrName>
                                        </p:attrNameLst>
                                      </p:cBhvr>
                                      <p:to>
                                        <p:strVal val="visible"/>
                                      </p:to>
                                    </p:set>
                                    <p:animEffect transition="in" filter="wipe(left)">
                                      <p:cBhvr>
                                        <p:cTn id="46" dur="500"/>
                                        <p:tgtEl>
                                          <p:spTgt spid="547843">
                                            <p:txEl>
                                              <p:pRg st="11" end="11"/>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47843">
                                            <p:txEl>
                                              <p:pRg st="12" end="12"/>
                                            </p:txEl>
                                          </p:spTgt>
                                        </p:tgtEl>
                                        <p:attrNameLst>
                                          <p:attrName>style.visibility</p:attrName>
                                        </p:attrNameLst>
                                      </p:cBhvr>
                                      <p:to>
                                        <p:strVal val="visible"/>
                                      </p:to>
                                    </p:set>
                                    <p:animEffect transition="in" filter="wipe(left)">
                                      <p:cBhvr>
                                        <p:cTn id="49" dur="500"/>
                                        <p:tgtEl>
                                          <p:spTgt spid="547843">
                                            <p:txEl>
                                              <p:pRg st="12" end="12"/>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47843">
                                            <p:txEl>
                                              <p:pRg st="13" end="13"/>
                                            </p:txEl>
                                          </p:spTgt>
                                        </p:tgtEl>
                                        <p:attrNameLst>
                                          <p:attrName>style.visibility</p:attrName>
                                        </p:attrNameLst>
                                      </p:cBhvr>
                                      <p:to>
                                        <p:strVal val="visible"/>
                                      </p:to>
                                    </p:set>
                                    <p:animEffect transition="in" filter="wipe(left)">
                                      <p:cBhvr>
                                        <p:cTn id="52" dur="500"/>
                                        <p:tgtEl>
                                          <p:spTgt spid="54784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55374" y="1371601"/>
            <a:ext cx="10694504" cy="5029201"/>
          </a:xfrm>
          <a:effectLst/>
        </p:spPr>
        <p:txBody>
          <a:bodyPr>
            <a:normAutofit/>
          </a:bodyPr>
          <a:lstStyle/>
          <a:p>
            <a:pPr marL="119062" indent="0">
              <a:buClr>
                <a:schemeClr val="accent2">
                  <a:lumMod val="50000"/>
                </a:schemeClr>
              </a:buClr>
              <a:buSzPct val="100000"/>
              <a:buNone/>
              <a:tabLst>
                <a:tab pos="475488" algn="l"/>
              </a:tabLst>
              <a:defRPr/>
            </a:pPr>
            <a:r>
              <a:rPr lang="en-US" sz="2800" b="1" dirty="0">
                <a:solidFill>
                  <a:schemeClr val="tx1"/>
                </a:solidFill>
                <a:effectLst/>
                <a:cs typeface="Arial" pitchFamily="34" charset="0"/>
              </a:rPr>
              <a:t>No improvement in outcomes in </a:t>
            </a:r>
            <a:r>
              <a:rPr lang="en-US" sz="2800" b="1" dirty="0">
                <a:effectLst/>
                <a:cs typeface="Arial" pitchFamily="34" charset="0"/>
              </a:rPr>
              <a:t>4</a:t>
            </a:r>
            <a:r>
              <a:rPr lang="en-US" sz="2800" b="1" dirty="0">
                <a:solidFill>
                  <a:schemeClr val="tx1"/>
                </a:solidFill>
                <a:effectLst/>
                <a:cs typeface="Arial" pitchFamily="34" charset="0"/>
              </a:rPr>
              <a:t>0 years. </a:t>
            </a:r>
            <a:r>
              <a:rPr lang="en-US" sz="2800" dirty="0">
                <a:solidFill>
                  <a:schemeClr val="tx1"/>
                </a:solidFill>
                <a:effectLst/>
                <a:cs typeface="Arial" pitchFamily="34" charset="0"/>
              </a:rPr>
              <a:t>Despite a substantial increase in diagnostic categories and a proliferation of treatment approaches and specialized techniques, the effect size of psychotherapy has not improved since the first meta-analytic studies in 1977 (Bertolino, </a:t>
            </a:r>
            <a:r>
              <a:rPr lang="en-US" sz="2800" dirty="0" err="1">
                <a:solidFill>
                  <a:schemeClr val="tx1"/>
                </a:solidFill>
                <a:effectLst/>
                <a:cs typeface="Arial" pitchFamily="34" charset="0"/>
              </a:rPr>
              <a:t>Bargmann</a:t>
            </a:r>
            <a:r>
              <a:rPr lang="en-US" sz="2800" dirty="0">
                <a:solidFill>
                  <a:schemeClr val="tx1"/>
                </a:solidFill>
                <a:effectLst/>
                <a:cs typeface="Arial" pitchFamily="34" charset="0"/>
              </a:rPr>
              <a:t>, &amp; Miller, 2013)</a:t>
            </a:r>
            <a:r>
              <a:rPr lang="en-US" sz="2800" b="1" dirty="0">
                <a:solidFill>
                  <a:schemeClr val="tx1"/>
                </a:solidFill>
                <a:effectLst/>
                <a:cs typeface="Arial" pitchFamily="34" charset="0"/>
              </a:rPr>
              <a:t>.</a:t>
            </a:r>
          </a:p>
        </p:txBody>
      </p:sp>
      <p:sp>
        <p:nvSpPr>
          <p:cNvPr id="2" name="TextBox 1"/>
          <p:cNvSpPr txBox="1"/>
          <p:nvPr/>
        </p:nvSpPr>
        <p:spPr>
          <a:xfrm>
            <a:off x="833275" y="5343561"/>
            <a:ext cx="10538702" cy="738664"/>
          </a:xfrm>
          <a:prstGeom prst="rect">
            <a:avLst/>
          </a:prstGeom>
          <a:noFill/>
        </p:spPr>
        <p:txBody>
          <a:bodyPr wrap="square" rtlCol="0">
            <a:spAutoFit/>
          </a:bodyPr>
          <a:lstStyle/>
          <a:p>
            <a:r>
              <a:rPr lang="en-US" sz="1400" dirty="0" err="1">
                <a:solidFill>
                  <a:prstClr val="white"/>
                </a:solidFill>
                <a:latin typeface="Arial" pitchFamily="34" charset="0"/>
                <a:cs typeface="Arial" pitchFamily="34" charset="0"/>
              </a:rPr>
              <a:t>Bertolino</a:t>
            </a:r>
            <a:r>
              <a:rPr lang="en-US" sz="1400" dirty="0">
                <a:solidFill>
                  <a:prstClr val="white"/>
                </a:solidFill>
                <a:latin typeface="Arial" pitchFamily="34" charset="0"/>
                <a:cs typeface="Arial" pitchFamily="34" charset="0"/>
              </a:rPr>
              <a:t>, B., </a:t>
            </a:r>
            <a:r>
              <a:rPr lang="en-US" sz="1400" dirty="0" err="1">
                <a:solidFill>
                  <a:prstClr val="white"/>
                </a:solidFill>
                <a:latin typeface="Arial" pitchFamily="34" charset="0"/>
                <a:cs typeface="Arial" pitchFamily="34" charset="0"/>
              </a:rPr>
              <a:t>Bargmann</a:t>
            </a:r>
            <a:r>
              <a:rPr lang="en-US" sz="1400" dirty="0">
                <a:solidFill>
                  <a:prstClr val="white"/>
                </a:solidFill>
                <a:latin typeface="Arial" pitchFamily="34" charset="0"/>
                <a:cs typeface="Arial" pitchFamily="34" charset="0"/>
              </a:rPr>
              <a:t>, S., &amp; Miller, S. D. (2013). Manual 1: </a:t>
            </a:r>
            <a:r>
              <a:rPr lang="en-US" sz="1400" i="1" dirty="0">
                <a:solidFill>
                  <a:prstClr val="white"/>
                </a:solidFill>
                <a:latin typeface="Arial" pitchFamily="34" charset="0"/>
                <a:cs typeface="Arial" pitchFamily="34" charset="0"/>
              </a:rPr>
              <a:t>What works in therapy: A primer. The ICCE manuals of feedback </a:t>
            </a:r>
          </a:p>
          <a:p>
            <a:r>
              <a:rPr lang="en-US" sz="1400" i="1" dirty="0">
                <a:solidFill>
                  <a:prstClr val="white"/>
                </a:solidFill>
                <a:latin typeface="Arial" pitchFamily="34" charset="0"/>
                <a:cs typeface="Arial" pitchFamily="34" charset="0"/>
              </a:rPr>
              <a:t>     informed treatment</a:t>
            </a:r>
            <a:r>
              <a:rPr lang="en-US" sz="1400" dirty="0">
                <a:solidFill>
                  <a:prstClr val="white"/>
                </a:solidFill>
                <a:latin typeface="Arial" pitchFamily="34" charset="0"/>
                <a:cs typeface="Arial" pitchFamily="34" charset="0"/>
              </a:rPr>
              <a:t>. Chicago, IL: International Center for Clinical Excellence.</a:t>
            </a:r>
          </a:p>
          <a:p>
            <a:pPr>
              <a:defRPr/>
            </a:pPr>
            <a:r>
              <a:rPr lang="en-US" sz="1400" dirty="0" err="1">
                <a:solidFill>
                  <a:prstClr val="white"/>
                </a:solidFill>
                <a:latin typeface="Arial" pitchFamily="34" charset="0"/>
                <a:ea typeface="ＭＳ Ｐゴシック" pitchFamily="34" charset="-128"/>
                <a:cs typeface="Arial" pitchFamily="34" charset="0"/>
              </a:rPr>
              <a:t>Wampold</a:t>
            </a:r>
            <a:r>
              <a:rPr lang="en-US" sz="1400" dirty="0">
                <a:solidFill>
                  <a:prstClr val="white"/>
                </a:solidFill>
                <a:latin typeface="Arial" pitchFamily="34" charset="0"/>
                <a:ea typeface="ＭＳ Ｐゴシック" pitchFamily="34" charset="-128"/>
                <a:cs typeface="Arial" pitchFamily="34" charset="0"/>
              </a:rPr>
              <a:t>, B.  E.  (2001). </a:t>
            </a:r>
            <a:r>
              <a:rPr lang="en-US" sz="1400" i="1" dirty="0">
                <a:solidFill>
                  <a:prstClr val="white"/>
                </a:solidFill>
                <a:latin typeface="Arial" pitchFamily="34" charset="0"/>
                <a:ea typeface="ＭＳ Ｐゴシック" pitchFamily="34" charset="-128"/>
                <a:cs typeface="Arial" pitchFamily="34" charset="0"/>
              </a:rPr>
              <a:t>The great psychotherapy debate: Models, methods, and findings</a:t>
            </a:r>
            <a:r>
              <a:rPr lang="en-US" sz="1400" dirty="0">
                <a:solidFill>
                  <a:prstClr val="white"/>
                </a:solidFill>
                <a:latin typeface="Arial" pitchFamily="34" charset="0"/>
                <a:ea typeface="ＭＳ Ｐゴシック" pitchFamily="34" charset="-128"/>
                <a:cs typeface="Arial" pitchFamily="34" charset="0"/>
              </a:rPr>
              <a:t>.  New Jersey: Lawrence Erlbaum.</a:t>
            </a:r>
          </a:p>
        </p:txBody>
      </p:sp>
      <p:sp>
        <p:nvSpPr>
          <p:cNvPr id="3" name="Title 2"/>
          <p:cNvSpPr>
            <a:spLocks noGrp="1"/>
          </p:cNvSpPr>
          <p:nvPr>
            <p:ph type="title"/>
          </p:nvPr>
        </p:nvSpPr>
        <p:spPr>
          <a:xfrm>
            <a:off x="1981200" y="0"/>
            <a:ext cx="8229600" cy="1295400"/>
          </a:xfrm>
          <a:effectLst/>
        </p:spPr>
        <p:txBody>
          <a:bodyPr>
            <a:normAutofit/>
          </a:bodyPr>
          <a:lstStyle/>
          <a:p>
            <a:r>
              <a:rPr lang="en-US" sz="4400" dirty="0">
                <a:solidFill>
                  <a:schemeClr val="tx1"/>
                </a:solidFill>
                <a:effectLst/>
                <a:latin typeface="Arial" pitchFamily="34" charset="0"/>
                <a:cs typeface="Arial" pitchFamily="34" charset="0"/>
              </a:rPr>
              <a:t>Challenge #1</a:t>
            </a:r>
          </a:p>
        </p:txBody>
      </p:sp>
    </p:spTree>
    <p:extLst>
      <p:ext uri="{BB962C8B-B14F-4D97-AF65-F5344CB8AC3E}">
        <p14:creationId xmlns:p14="http://schemas.microsoft.com/office/powerpoint/2010/main" val="520157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1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TC104033921[[fn=Damask]]</Template>
  <TotalTime>52227</TotalTime>
  <Words>6138</Words>
  <Application>Microsoft Office PowerPoint</Application>
  <PresentationFormat>Widescreen</PresentationFormat>
  <Paragraphs>553</Paragraphs>
  <Slides>84</Slides>
  <Notes>66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84</vt:i4>
      </vt:variant>
    </vt:vector>
  </HeadingPairs>
  <TitlesOfParts>
    <vt:vector size="98" baseType="lpstr">
      <vt:lpstr>MS PGothic</vt:lpstr>
      <vt:lpstr>Arial</vt:lpstr>
      <vt:lpstr>Arial Rounded MT Bold</vt:lpstr>
      <vt:lpstr>Bookman Old Style</vt:lpstr>
      <vt:lpstr>Calibri</vt:lpstr>
      <vt:lpstr>Corbel</vt:lpstr>
      <vt:lpstr>Rockwell</vt:lpstr>
      <vt:lpstr>Tahoma</vt:lpstr>
      <vt:lpstr>Times New Roman</vt:lpstr>
      <vt:lpstr>Wingdings</vt:lpstr>
      <vt:lpstr>Wingdings 2</vt:lpstr>
      <vt:lpstr>Wingdings 3</vt:lpstr>
      <vt:lpstr>Damask</vt:lpstr>
      <vt:lpstr>12_Module</vt:lpstr>
      <vt:lpstr>PowerPoint Presentation</vt:lpstr>
      <vt:lpstr>Tidbits</vt:lpstr>
      <vt:lpstr>PowerPoint Presentation</vt:lpstr>
      <vt:lpstr>PowerPoint Presentation</vt:lpstr>
      <vt:lpstr>PowerPoint Presentation</vt:lpstr>
      <vt:lpstr>PowerPoint Presentation</vt:lpstr>
      <vt:lpstr>PowerPoint Presentation</vt:lpstr>
      <vt:lpstr>Five Challenges to Effectiveness of Psychotherapy</vt:lpstr>
      <vt:lpstr>Challenge #1</vt:lpstr>
      <vt:lpstr>PowerPoint Presentation</vt:lpstr>
      <vt:lpstr>PowerPoint Presentation</vt:lpstr>
      <vt:lpstr>Therapist Improvement with Time and Experience</vt:lpstr>
      <vt:lpstr>Challenge #2</vt:lpstr>
      <vt:lpstr>Challenge #3</vt:lpstr>
      <vt:lpstr>Challenge #4</vt:lpstr>
      <vt:lpstr>Challenge #5</vt:lpstr>
      <vt:lpstr>How to Improve the Effectiveness of Psychotherapy</vt:lpstr>
      <vt:lpstr>How to Improve the Effectiveness of Psychotherapy</vt:lpstr>
      <vt:lpstr>Evidence-Based Practice (EBP)</vt:lpstr>
      <vt:lpstr>Empirically-Supported Treatments (ESTs) vs. Evidence-Based Practice (EBP)</vt:lpstr>
      <vt:lpstr>EBP in Behavioral Health &amp; Health</vt:lpstr>
      <vt:lpstr>Evidence-Based Practice (EBP)</vt:lpstr>
      <vt:lpstr>Evidence-Based Practice (EBP)</vt:lpstr>
      <vt:lpstr>Best Available Research The Variance in Psychotherapy Outcome</vt:lpstr>
      <vt:lpstr>Evidence-Based Practice (EBP)</vt:lpstr>
      <vt:lpstr>Clinical Expertise The APA Task Force on EBP</vt:lpstr>
      <vt:lpstr>Evidence-Based Practice (EBP)</vt:lpstr>
      <vt:lpstr>Patient (Client) Characteristics, Culture, and Preferences</vt:lpstr>
      <vt:lpstr>Routine Outcome Measurement (ROM) Why Does it Matter?</vt:lpstr>
      <vt:lpstr>PowerPoint Presentation</vt:lpstr>
      <vt:lpstr>Why Measure Outcome?</vt:lpstr>
      <vt:lpstr>Four Strategies to Improve Effectiveness (and Outcomes)</vt:lpstr>
      <vt:lpstr>PowerPoint Presentation</vt:lpstr>
      <vt:lpstr>PowerPoint Presentation</vt:lpstr>
      <vt:lpstr>Strategy #1 Monitor the Client’s Distress from the Outset</vt:lpstr>
      <vt:lpstr>The Outcome Rating Scale (ORS)</vt:lpstr>
      <vt:lpstr>PowerPoint Presentation</vt:lpstr>
      <vt:lpstr>PowerPoint Presentation</vt:lpstr>
      <vt:lpstr>PowerPoint Presentation</vt:lpstr>
      <vt:lpstr>PowerPoint Presentation</vt:lpstr>
      <vt:lpstr>ORS – Individual</vt:lpstr>
      <vt:lpstr>ORS – Interpersonal</vt:lpstr>
      <vt:lpstr>ORS – Social Role</vt:lpstr>
      <vt:lpstr>PowerPoint Presentation</vt:lpstr>
      <vt:lpstr>Strategy #2 Focus on Engagement</vt:lpstr>
      <vt:lpstr>What is the Therapeutic Alliance?</vt:lpstr>
      <vt:lpstr>Session Rating Scale (SRS)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Strategy #3 Engage in Routine and Ongoing Client Feedback</vt:lpstr>
      <vt:lpstr>Strategy #4 Focus on Early Change and Respond to Lack of Progress</vt:lpstr>
      <vt:lpstr>Selecting and Matching Interventions Fit and Effect</vt:lpstr>
      <vt:lpstr>PowerPoint Presentation</vt:lpstr>
      <vt:lpstr>PowerPoint Presentation</vt:lpstr>
      <vt:lpstr>PowerPoint Presentation</vt:lpstr>
      <vt:lpstr>PowerPoint Presentation</vt:lpstr>
      <vt:lpstr>PowerPoint Presentation</vt:lpstr>
      <vt:lpstr>PowerPoint Presentation</vt:lpstr>
      <vt:lpstr>At-Risk Cases</vt:lpstr>
      <vt:lpstr>PowerPoint Presentation</vt:lpstr>
      <vt:lpstr>PowerPoint Presentation</vt:lpstr>
      <vt:lpstr>PowerPoint Presentation</vt:lpstr>
      <vt:lpstr>Outcomes Indicators</vt:lpstr>
      <vt:lpstr>Clinical Cutoffs</vt:lpstr>
      <vt:lpstr>Reliable Change Index</vt:lpstr>
      <vt:lpstr>Clinical Significance</vt:lpstr>
      <vt:lpstr>Standard Effect Size (ES)</vt:lpstr>
      <vt:lpstr>Relative Effect Size</vt:lpstr>
      <vt:lpstr>Target Scores &amp; Predictive Trajectories </vt:lpstr>
      <vt:lpstr>Supervision to Support Clinicians with Improving Outcomes</vt:lpstr>
      <vt:lpstr>Achieving Better Outcomes</vt:lpstr>
      <vt:lpstr>Achieving Better Outcomes</vt:lpstr>
      <vt:lpstr>PowerPoint Presentation</vt:lpstr>
      <vt:lpstr>PowerPoint Presentation</vt:lpstr>
      <vt:lpstr>How Do Therapists Achieve Better Outcomes?</vt:lpstr>
      <vt:lpstr>PowerPoint Presentation</vt:lpstr>
      <vt:lpstr>PowerPoint Presentation</vt:lpstr>
      <vt:lpstr>PowerPoint Presentation</vt:lpstr>
      <vt:lpstr>How Do We Improve? (Revisited)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Bertolino</dc:creator>
  <cp:lastModifiedBy>Bertolino, Robert A.</cp:lastModifiedBy>
  <cp:revision>1106</cp:revision>
  <dcterms:created xsi:type="dcterms:W3CDTF">2013-08-22T00:53:06Z</dcterms:created>
  <dcterms:modified xsi:type="dcterms:W3CDTF">2024-09-12T13:27:23Z</dcterms:modified>
</cp:coreProperties>
</file>