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1120" r:id="rId2"/>
    <p:sldId id="1263" r:id="rId3"/>
    <p:sldId id="1265" r:id="rId4"/>
    <p:sldId id="1368" r:id="rId5"/>
    <p:sldId id="1367" r:id="rId6"/>
    <p:sldId id="1180" r:id="rId7"/>
    <p:sldId id="1369" r:id="rId8"/>
    <p:sldId id="1393" r:id="rId9"/>
    <p:sldId id="1370" r:id="rId10"/>
    <p:sldId id="1375" r:id="rId11"/>
    <p:sldId id="1376" r:id="rId12"/>
    <p:sldId id="1377" r:id="rId13"/>
    <p:sldId id="1378" r:id="rId14"/>
    <p:sldId id="1371" r:id="rId15"/>
    <p:sldId id="1355" r:id="rId16"/>
    <p:sldId id="1379" r:id="rId17"/>
    <p:sldId id="1381" r:id="rId18"/>
    <p:sldId id="1343" r:id="rId19"/>
    <p:sldId id="1382" r:id="rId20"/>
    <p:sldId id="1386" r:id="rId21"/>
    <p:sldId id="1276" r:id="rId22"/>
    <p:sldId id="1218" r:id="rId23"/>
    <p:sldId id="1345" r:id="rId24"/>
    <p:sldId id="1288" r:id="rId25"/>
    <p:sldId id="1135" r:id="rId26"/>
    <p:sldId id="1387" r:id="rId27"/>
    <p:sldId id="1285" r:id="rId28"/>
    <p:sldId id="1388" r:id="rId29"/>
    <p:sldId id="1131" r:id="rId30"/>
    <p:sldId id="1389" r:id="rId31"/>
    <p:sldId id="1390" r:id="rId32"/>
    <p:sldId id="1281" r:id="rId33"/>
    <p:sldId id="1350" r:id="rId34"/>
    <p:sldId id="1391" r:id="rId35"/>
    <p:sldId id="1362" r:id="rId36"/>
    <p:sldId id="1363" r:id="rId37"/>
    <p:sldId id="1357" r:id="rId38"/>
    <p:sldId id="260" r:id="rId39"/>
    <p:sldId id="1359" r:id="rId40"/>
    <p:sldId id="1296" r:id="rId41"/>
    <p:sldId id="1361" r:id="rId42"/>
    <p:sldId id="1310" r:id="rId43"/>
    <p:sldId id="1318" r:id="rId44"/>
    <p:sldId id="1319" r:id="rId45"/>
    <p:sldId id="1320" r:id="rId46"/>
    <p:sldId id="1323" r:id="rId47"/>
    <p:sldId id="1324" r:id="rId48"/>
    <p:sldId id="1365" r:id="rId49"/>
    <p:sldId id="1331" r:id="rId50"/>
    <p:sldId id="1333" r:id="rId51"/>
    <p:sldId id="1332" r:id="rId52"/>
    <p:sldId id="1274" r:id="rId53"/>
    <p:sldId id="1394" r:id="rId54"/>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60"/>
  </p:normalViewPr>
  <p:slideViewPr>
    <p:cSldViewPr snapToGrid="0" snapToObjects="1">
      <p:cViewPr varScale="1">
        <p:scale>
          <a:sx n="90" d="100"/>
          <a:sy n="90" d="100"/>
        </p:scale>
        <p:origin x="428" y="6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19" tIns="47109" rIns="94219" bIns="47109" rtlCol="0"/>
          <a:lstStyle>
            <a:lvl1pPr algn="r">
              <a:defRPr sz="1200"/>
            </a:lvl1pPr>
          </a:lstStyle>
          <a:p>
            <a:fld id="{B734E3AB-0505-40CD-9A78-3E8B958D1BD7}" type="datetimeFigureOut">
              <a:rPr lang="en-US" smtClean="0"/>
              <a:t>12/6/2018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9" tIns="47109" rIns="94219" bIns="47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9" tIns="47109" rIns="94219" bIns="47109" rtlCol="0" anchor="b"/>
          <a:lstStyle>
            <a:lvl1pPr algn="r">
              <a:defRPr sz="1200"/>
            </a:lvl1pPr>
          </a:lstStyle>
          <a:p>
            <a:fld id="{530EAA7F-881C-44A1-A604-2BD922D2F7CC}" type="slidenum">
              <a:rPr lang="en-US" smtClean="0"/>
              <a:t>‹#›</a:t>
            </a:fld>
            <a:endParaRPr lang="en-US"/>
          </a:p>
        </p:txBody>
      </p:sp>
    </p:spTree>
    <p:extLst>
      <p:ext uri="{BB962C8B-B14F-4D97-AF65-F5344CB8AC3E}">
        <p14:creationId xmlns:p14="http://schemas.microsoft.com/office/powerpoint/2010/main" val="383761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207">
              <a:defRPr/>
            </a:pPr>
            <a:fld id="{7B23EABE-0BCD-4BF4-85FC-DD2E690C244F}" type="slidenum">
              <a:rPr lang="en-US">
                <a:solidFill>
                  <a:prstClr val="black"/>
                </a:solidFill>
                <a:latin typeface="Calibri" panose="020F0502020204030204"/>
              </a:rPr>
              <a:pPr defTabSz="46620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83369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13</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370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14</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294213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15</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2579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16</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0887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49076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marL="0" marR="0" lvl="0" indent="0" algn="r" defTabSz="471095"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47109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582749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134471-687B-480C-95DD-1E5C5D3EEADD}" type="slidenum">
              <a:rPr lang="en-US" sz="1200" smtClean="0">
                <a:solidFill>
                  <a:prstClr val="black"/>
                </a:solidFill>
                <a:latin typeface="Times New Roman" pitchFamily="18" charset="0"/>
              </a:rPr>
              <a:pPr/>
              <a:t>19</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54356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20</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9502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marL="0" marR="0" lvl="0" indent="0" algn="r" defTabSz="471095" rtl="0" eaLnBrk="1" fontAlgn="auto" latinLnBrk="0" hangingPunct="1">
              <a:lnSpc>
                <a:spcPct val="100000"/>
              </a:lnSpc>
              <a:spcBef>
                <a:spcPts val="0"/>
              </a:spcBef>
              <a:spcAft>
                <a:spcPts val="0"/>
              </a:spcAft>
              <a:buClrTx/>
              <a:buSzTx/>
              <a:buFontTx/>
              <a:buNone/>
              <a:tabLst/>
              <a:defRPr/>
            </a:pPr>
            <a:fld id="{6D7B4A3A-564E-4AFB-8EEF-ABF89C6FEB3D}"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71095"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4952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2974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529" indent="-294433">
              <a:defRPr sz="3700">
                <a:solidFill>
                  <a:schemeClr val="tx1"/>
                </a:solidFill>
                <a:latin typeface="Tahoma" panose="020B0604030504040204" pitchFamily="34" charset="0"/>
              </a:defRPr>
            </a:lvl2pPr>
            <a:lvl3pPr marL="1177737" indent="-235548">
              <a:defRPr sz="3700">
                <a:solidFill>
                  <a:schemeClr val="tx1"/>
                </a:solidFill>
                <a:latin typeface="Tahoma" panose="020B0604030504040204" pitchFamily="34" charset="0"/>
              </a:defRPr>
            </a:lvl3pPr>
            <a:lvl4pPr marL="1648832" indent="-235548">
              <a:defRPr sz="3700">
                <a:solidFill>
                  <a:schemeClr val="tx1"/>
                </a:solidFill>
                <a:latin typeface="Tahoma" panose="020B0604030504040204" pitchFamily="34" charset="0"/>
              </a:defRPr>
            </a:lvl4pPr>
            <a:lvl5pPr marL="2119927" indent="-235548">
              <a:defRPr sz="3700">
                <a:solidFill>
                  <a:schemeClr val="tx1"/>
                </a:solidFill>
                <a:latin typeface="Tahoma" panose="020B0604030504040204" pitchFamily="34" charset="0"/>
              </a:defRPr>
            </a:lvl5pPr>
            <a:lvl6pPr marL="2591021" indent="-235548" eaLnBrk="0" fontAlgn="base" hangingPunct="0">
              <a:spcBef>
                <a:spcPct val="0"/>
              </a:spcBef>
              <a:spcAft>
                <a:spcPct val="0"/>
              </a:spcAft>
              <a:defRPr sz="3700">
                <a:solidFill>
                  <a:schemeClr val="tx1"/>
                </a:solidFill>
                <a:latin typeface="Tahoma" panose="020B0604030504040204" pitchFamily="34" charset="0"/>
              </a:defRPr>
            </a:lvl6pPr>
            <a:lvl7pPr marL="3062116" indent="-235548" eaLnBrk="0" fontAlgn="base" hangingPunct="0">
              <a:spcBef>
                <a:spcPct val="0"/>
              </a:spcBef>
              <a:spcAft>
                <a:spcPct val="0"/>
              </a:spcAft>
              <a:defRPr sz="3700">
                <a:solidFill>
                  <a:schemeClr val="tx1"/>
                </a:solidFill>
                <a:latin typeface="Tahoma" panose="020B0604030504040204" pitchFamily="34" charset="0"/>
              </a:defRPr>
            </a:lvl7pPr>
            <a:lvl8pPr marL="3533211" indent="-235548" eaLnBrk="0" fontAlgn="base" hangingPunct="0">
              <a:spcBef>
                <a:spcPct val="0"/>
              </a:spcBef>
              <a:spcAft>
                <a:spcPct val="0"/>
              </a:spcAft>
              <a:defRPr sz="3700">
                <a:solidFill>
                  <a:schemeClr val="tx1"/>
                </a:solidFill>
                <a:latin typeface="Tahoma" panose="020B0604030504040204" pitchFamily="34" charset="0"/>
              </a:defRPr>
            </a:lvl8pPr>
            <a:lvl9pPr marL="4004306" indent="-235548" eaLnBrk="0" fontAlgn="base" hangingPunct="0">
              <a:spcBef>
                <a:spcPct val="0"/>
              </a:spcBef>
              <a:spcAft>
                <a:spcPct val="0"/>
              </a:spcAft>
              <a:defRPr sz="3700">
                <a:solidFill>
                  <a:schemeClr val="tx1"/>
                </a:solidFill>
                <a:latin typeface="Tahoma" panose="020B0604030504040204" pitchFamily="34" charset="0"/>
              </a:defRPr>
            </a:lvl9pPr>
          </a:lstStyle>
          <a:p>
            <a:pPr defTabSz="471095">
              <a:defRPr/>
            </a:pPr>
            <a:fld id="{D0757F9E-3141-47F5-993D-C2560B505B39}" type="slidenum">
              <a:rPr lang="en-US" sz="1200">
                <a:solidFill>
                  <a:prstClr val="black"/>
                </a:solidFill>
                <a:latin typeface="Times New Roman" panose="02020603050405020304" pitchFamily="18" charset="0"/>
              </a:rPr>
              <a:pPr defTabSz="471095">
                <a:defRPr/>
              </a:pPr>
              <a:t>2</a:t>
            </a:fld>
            <a:endParaRPr lang="en-US" sz="1200">
              <a:solidFill>
                <a:prstClr val="black"/>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346127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marL="0" marR="0" lvl="0" indent="0" algn="r" defTabSz="942189"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rPr>
              <a:pPr marL="0" marR="0" lvl="0" indent="0" algn="r" defTabSz="9421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1097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24</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98529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21980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26</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44112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942189">
              <a:defRPr/>
            </a:pPr>
            <a:fld id="{0DC5B0A4-F1F0-4FF4-B137-3FD5BDA8F2D3}" type="slidenum">
              <a:rPr lang="en-US" sz="1200" b="0" kern="0">
                <a:solidFill>
                  <a:prstClr val="black"/>
                </a:solidFill>
                <a:latin typeface="Times New Roman" pitchFamily="18" charset="0"/>
              </a:rPr>
              <a:pPr defTabSz="942189">
                <a:defRPr/>
              </a:pPr>
              <a:t>27</a:t>
            </a:fld>
            <a:endParaRPr lang="en-US" sz="1200" b="0" kern="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88293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marL="0" marR="0" lvl="0" indent="0" algn="r" defTabSz="471095"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095"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69048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29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054017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30</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974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31</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0835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942189">
              <a:defRPr/>
            </a:pPr>
            <a:fld id="{55D6CFE6-C5B6-4335-A47D-48208C053239}" type="slidenum">
              <a:rPr lang="en-US" sz="1200" b="0" kern="0">
                <a:solidFill>
                  <a:prstClr val="black"/>
                </a:solidFill>
                <a:latin typeface="Times New Roman" pitchFamily="18" charset="0"/>
              </a:rPr>
              <a:pPr defTabSz="942189">
                <a:defRPr/>
              </a:pPr>
              <a:t>32</a:t>
            </a:fld>
            <a:endParaRPr lang="en-US" sz="1200" b="0" kern="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8635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76F9B-949A-4103-83F1-A90EAB980ECA}"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725320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33</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52023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34</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19970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35</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804525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942189">
              <a:defRPr/>
            </a:pPr>
            <a:fld id="{55D6CFE6-C5B6-4335-A47D-48208C053239}" type="slidenum">
              <a:rPr lang="en-US" sz="1200" b="0" kern="0">
                <a:solidFill>
                  <a:prstClr val="black"/>
                </a:solidFill>
                <a:latin typeface="Times New Roman" pitchFamily="18" charset="0"/>
              </a:rPr>
              <a:pPr defTabSz="942189">
                <a:defRPr/>
              </a:pPr>
              <a:t>36</a:t>
            </a:fld>
            <a:endParaRPr lang="en-US" sz="1200" b="0" kern="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85951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37</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1907434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942189">
              <a:defRPr/>
            </a:pPr>
            <a:fld id="{55D6CFE6-C5B6-4335-A47D-48208C053239}" type="slidenum">
              <a:rPr lang="en-US" sz="1200" b="0" kern="0">
                <a:solidFill>
                  <a:prstClr val="black"/>
                </a:solidFill>
                <a:latin typeface="Times New Roman" pitchFamily="18" charset="0"/>
              </a:rPr>
              <a:pPr defTabSz="942189">
                <a:defRPr/>
              </a:pPr>
              <a:t>39</a:t>
            </a:fld>
            <a:endParaRPr lang="en-US" sz="1200" b="0" kern="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KEEP OR DISCARD??</a:t>
            </a:r>
          </a:p>
        </p:txBody>
      </p:sp>
    </p:spTree>
    <p:extLst>
      <p:ext uri="{BB962C8B-B14F-4D97-AF65-F5344CB8AC3E}">
        <p14:creationId xmlns:p14="http://schemas.microsoft.com/office/powerpoint/2010/main" val="1842567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942189">
              <a:defRPr/>
            </a:pPr>
            <a:fld id="{55D6CFE6-C5B6-4335-A47D-48208C053239}" type="slidenum">
              <a:rPr lang="en-US" sz="1200" b="0" kern="0">
                <a:solidFill>
                  <a:prstClr val="black"/>
                </a:solidFill>
                <a:latin typeface="Times New Roman" pitchFamily="18" charset="0"/>
              </a:rPr>
              <a:pPr defTabSz="942189">
                <a:defRPr/>
              </a:pPr>
              <a:t>40</a:t>
            </a:fld>
            <a:endParaRPr lang="en-US" sz="1200" b="0" kern="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42195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41</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2311137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42</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2626243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A5D756D4-F7A1-422C-9603-1F85059DCE3F}" type="slidenum">
              <a:rPr lang="en-US" sz="1200" kern="0">
                <a:solidFill>
                  <a:prstClr val="black"/>
                </a:solidFill>
              </a:rPr>
              <a:pPr defTabSz="942189">
                <a:defRPr/>
              </a:pPr>
              <a:t>43</a:t>
            </a:fld>
            <a:endParaRPr lang="en-US" sz="1200" ker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7974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7</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41310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A5D756D4-F7A1-422C-9603-1F85059DCE3F}" type="slidenum">
              <a:rPr lang="en-US" sz="1200" kern="0">
                <a:solidFill>
                  <a:prstClr val="black"/>
                </a:solidFill>
              </a:rPr>
              <a:pPr defTabSz="942189">
                <a:defRPr/>
              </a:pPr>
              <a:t>44</a:t>
            </a:fld>
            <a:endParaRPr lang="en-US" sz="1200" ker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710844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189">
              <a:defRPr/>
            </a:pPr>
            <a:fld id="{7B23EABE-0BCD-4BF4-85FC-DD2E690C244F}" type="slidenum">
              <a:rPr lang="en-US" sz="1900" kern="0">
                <a:solidFill>
                  <a:prstClr val="black"/>
                </a:solidFill>
                <a:latin typeface="Calibri" panose="020F0502020204030204"/>
              </a:rPr>
              <a:pPr defTabSz="942189">
                <a:defRPr/>
              </a:pPr>
              <a:t>46</a:t>
            </a:fld>
            <a:endParaRPr lang="en-US" sz="1900" kern="0">
              <a:solidFill>
                <a:prstClr val="black"/>
              </a:solidFill>
              <a:latin typeface="Calibri" panose="020F0502020204030204"/>
            </a:endParaRPr>
          </a:p>
        </p:txBody>
      </p:sp>
    </p:spTree>
    <p:extLst>
      <p:ext uri="{BB962C8B-B14F-4D97-AF65-F5344CB8AC3E}">
        <p14:creationId xmlns:p14="http://schemas.microsoft.com/office/powerpoint/2010/main" val="970462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47</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914150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189" eaLnBrk="0" fontAlgn="base" hangingPunct="0">
              <a:spcBef>
                <a:spcPct val="30000"/>
              </a:spcBef>
              <a:spcAft>
                <a:spcPct val="0"/>
              </a:spcAft>
              <a:defRPr/>
            </a:pPr>
            <a:endParaRPr lang="en-US" dirty="0">
              <a:latin typeface="Times New Roman" pitchFamily="18"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48</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196939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49</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75419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189" eaLnBrk="0" fontAlgn="base" hangingPunct="0">
              <a:spcBef>
                <a:spcPct val="30000"/>
              </a:spcBef>
              <a:spcAft>
                <a:spcPct val="0"/>
              </a:spcAft>
              <a:defRPr/>
            </a:pPr>
            <a:endParaRPr lang="en-US" dirty="0">
              <a:latin typeface="Times New Roman" pitchFamily="18"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50</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720839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942189">
              <a:defRPr/>
            </a:pPr>
            <a:fld id="{55D6CFE6-C5B6-4335-A47D-48208C053239}" type="slidenum">
              <a:rPr lang="en-US" sz="1200" b="0" kern="0">
                <a:solidFill>
                  <a:prstClr val="black"/>
                </a:solidFill>
                <a:latin typeface="Times New Roman" pitchFamily="18" charset="0"/>
              </a:rPr>
              <a:pPr defTabSz="942189">
                <a:defRPr/>
              </a:pPr>
              <a:t>51</a:t>
            </a:fld>
            <a:endParaRPr lang="en-US" sz="1200" b="0" kern="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78087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52</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65117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529" indent="-294433">
              <a:defRPr sz="3700" b="1">
                <a:solidFill>
                  <a:schemeClr val="tx1"/>
                </a:solidFill>
                <a:latin typeface="Tahoma" pitchFamily="34" charset="0"/>
              </a:defRPr>
            </a:lvl2pPr>
            <a:lvl3pPr marL="1177737" indent="-235548">
              <a:defRPr sz="3700" b="1">
                <a:solidFill>
                  <a:schemeClr val="tx1"/>
                </a:solidFill>
                <a:latin typeface="Tahoma" pitchFamily="34" charset="0"/>
              </a:defRPr>
            </a:lvl3pPr>
            <a:lvl4pPr marL="1648832" indent="-235548">
              <a:defRPr sz="3700" b="1">
                <a:solidFill>
                  <a:schemeClr val="tx1"/>
                </a:solidFill>
                <a:latin typeface="Tahoma" pitchFamily="34" charset="0"/>
              </a:defRPr>
            </a:lvl4pPr>
            <a:lvl5pPr marL="2119927" indent="-235548">
              <a:defRPr sz="3700" b="1">
                <a:solidFill>
                  <a:schemeClr val="tx1"/>
                </a:solidFill>
                <a:latin typeface="Tahoma" pitchFamily="34" charset="0"/>
              </a:defRPr>
            </a:lvl5pPr>
            <a:lvl6pPr marL="2591021" indent="-235548" eaLnBrk="0" fontAlgn="base" hangingPunct="0">
              <a:spcBef>
                <a:spcPct val="0"/>
              </a:spcBef>
              <a:spcAft>
                <a:spcPct val="0"/>
              </a:spcAft>
              <a:defRPr sz="3700" b="1">
                <a:solidFill>
                  <a:schemeClr val="tx1"/>
                </a:solidFill>
                <a:latin typeface="Tahoma" pitchFamily="34" charset="0"/>
              </a:defRPr>
            </a:lvl6pPr>
            <a:lvl7pPr marL="3062116" indent="-235548" eaLnBrk="0" fontAlgn="base" hangingPunct="0">
              <a:spcBef>
                <a:spcPct val="0"/>
              </a:spcBef>
              <a:spcAft>
                <a:spcPct val="0"/>
              </a:spcAft>
              <a:defRPr sz="3700" b="1">
                <a:solidFill>
                  <a:schemeClr val="tx1"/>
                </a:solidFill>
                <a:latin typeface="Tahoma" pitchFamily="34" charset="0"/>
              </a:defRPr>
            </a:lvl7pPr>
            <a:lvl8pPr marL="3533211" indent="-235548" eaLnBrk="0" fontAlgn="base" hangingPunct="0">
              <a:spcBef>
                <a:spcPct val="0"/>
              </a:spcBef>
              <a:spcAft>
                <a:spcPct val="0"/>
              </a:spcAft>
              <a:defRPr sz="3700" b="1">
                <a:solidFill>
                  <a:schemeClr val="tx1"/>
                </a:solidFill>
                <a:latin typeface="Tahoma" pitchFamily="34" charset="0"/>
              </a:defRPr>
            </a:lvl8pPr>
            <a:lvl9pPr marL="4004306" indent="-235548" eaLnBrk="0" fontAlgn="base" hangingPunct="0">
              <a:spcBef>
                <a:spcPct val="0"/>
              </a:spcBef>
              <a:spcAft>
                <a:spcPct val="0"/>
              </a:spcAft>
              <a:defRPr sz="3700" b="1">
                <a:solidFill>
                  <a:schemeClr val="tx1"/>
                </a:solidFill>
                <a:latin typeface="Tahoma" pitchFamily="34" charset="0"/>
              </a:defRPr>
            </a:lvl9pPr>
          </a:lstStyle>
          <a:p>
            <a:pPr defTabSz="471095">
              <a:defRPr/>
            </a:pPr>
            <a:fld id="{55D6CFE6-C5B6-4335-A47D-48208C053239}" type="slidenum">
              <a:rPr lang="en-US" sz="1200" b="0">
                <a:solidFill>
                  <a:prstClr val="black"/>
                </a:solidFill>
                <a:latin typeface="Times New Roman" pitchFamily="18" charset="0"/>
              </a:rPr>
              <a:pPr defTabSz="471095">
                <a:defRPr/>
              </a:pPr>
              <a:t>53</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3877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8</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0086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9</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4265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10</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73686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529" indent="-294433">
              <a:defRPr sz="2500">
                <a:solidFill>
                  <a:schemeClr val="tx1"/>
                </a:solidFill>
                <a:latin typeface="Arial" pitchFamily="34" charset="0"/>
                <a:ea typeface="MS PGothic" pitchFamily="34" charset="-128"/>
              </a:defRPr>
            </a:lvl2pPr>
            <a:lvl3pPr marL="1177737" indent="-235548">
              <a:defRPr sz="2500">
                <a:solidFill>
                  <a:schemeClr val="tx1"/>
                </a:solidFill>
                <a:latin typeface="Arial" pitchFamily="34" charset="0"/>
                <a:ea typeface="MS PGothic" pitchFamily="34" charset="-128"/>
              </a:defRPr>
            </a:lvl3pPr>
            <a:lvl4pPr marL="1648832" indent="-235548">
              <a:defRPr sz="2500">
                <a:solidFill>
                  <a:schemeClr val="tx1"/>
                </a:solidFill>
                <a:latin typeface="Arial" pitchFamily="34" charset="0"/>
                <a:ea typeface="MS PGothic" pitchFamily="34" charset="-128"/>
              </a:defRPr>
            </a:lvl4pPr>
            <a:lvl5pPr marL="2119927" indent="-235548">
              <a:defRPr sz="2500">
                <a:solidFill>
                  <a:schemeClr val="tx1"/>
                </a:solidFill>
                <a:latin typeface="Arial" pitchFamily="34" charset="0"/>
                <a:ea typeface="MS PGothic" pitchFamily="34" charset="-128"/>
              </a:defRPr>
            </a:lvl5pPr>
            <a:lvl6pPr marL="2591021" indent="-235548" eaLnBrk="0" fontAlgn="base" hangingPunct="0">
              <a:spcBef>
                <a:spcPct val="0"/>
              </a:spcBef>
              <a:spcAft>
                <a:spcPct val="0"/>
              </a:spcAft>
              <a:defRPr sz="2500">
                <a:solidFill>
                  <a:schemeClr val="tx1"/>
                </a:solidFill>
                <a:latin typeface="Arial" pitchFamily="34" charset="0"/>
                <a:ea typeface="MS PGothic" pitchFamily="34" charset="-128"/>
              </a:defRPr>
            </a:lvl6pPr>
            <a:lvl7pPr marL="3062116" indent="-235548" eaLnBrk="0" fontAlgn="base" hangingPunct="0">
              <a:spcBef>
                <a:spcPct val="0"/>
              </a:spcBef>
              <a:spcAft>
                <a:spcPct val="0"/>
              </a:spcAft>
              <a:defRPr sz="2500">
                <a:solidFill>
                  <a:schemeClr val="tx1"/>
                </a:solidFill>
                <a:latin typeface="Arial" pitchFamily="34" charset="0"/>
                <a:ea typeface="MS PGothic" pitchFamily="34" charset="-128"/>
              </a:defRPr>
            </a:lvl7pPr>
            <a:lvl8pPr marL="3533211" indent="-235548" eaLnBrk="0" fontAlgn="base" hangingPunct="0">
              <a:spcBef>
                <a:spcPct val="0"/>
              </a:spcBef>
              <a:spcAft>
                <a:spcPct val="0"/>
              </a:spcAft>
              <a:defRPr sz="2500">
                <a:solidFill>
                  <a:schemeClr val="tx1"/>
                </a:solidFill>
                <a:latin typeface="Arial" pitchFamily="34" charset="0"/>
                <a:ea typeface="MS PGothic" pitchFamily="34" charset="-128"/>
              </a:defRPr>
            </a:lvl8pPr>
            <a:lvl9pPr marL="4004306" indent="-235548"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942189">
              <a:defRPr/>
            </a:pPr>
            <a:fld id="{9D4F3D71-FA9A-4DE4-895D-49EF185DB54B}" type="slidenum">
              <a:rPr lang="en-US" sz="1200" kern="0">
                <a:solidFill>
                  <a:prstClr val="black"/>
                </a:solidFill>
                <a:latin typeface="Times New Roman" pitchFamily="18" charset="0"/>
              </a:rPr>
              <a:pPr defTabSz="942189">
                <a:defRPr/>
              </a:pPr>
              <a:t>11</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230705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4737" y="8919051"/>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9" tIns="47109" rIns="94219" bIns="47109"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71095">
              <a:defRPr/>
            </a:pPr>
            <a:fld id="{6D7B4A3A-564E-4AFB-8EEF-ABF89C6FEB3D}" type="slidenum">
              <a:rPr lang="en-US" altLang="en-US" sz="1200" b="0">
                <a:solidFill>
                  <a:prstClr val="black"/>
                </a:solidFill>
                <a:latin typeface="Times New Roman" panose="02020603050405020304" pitchFamily="18" charset="0"/>
              </a:rPr>
              <a:pPr algn="r" defTabSz="471095">
                <a:defRPr/>
              </a:pPr>
              <a:t>12</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50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4F5D5-FFFD-6E45-93BD-E1230C33D76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06506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409191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40145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84351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4F5D5-FFFD-6E45-93BD-E1230C33D76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58851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4F5D5-FFFD-6E45-93BD-E1230C33D76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45100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4F5D5-FFFD-6E45-93BD-E1230C33D765}"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8829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4F5D5-FFFD-6E45-93BD-E1230C33D765}"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89987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F5D5-FFFD-6E45-93BD-E1230C33D765}"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73113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2213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25348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D4F5D5-FFFD-6E45-93BD-E1230C33D765}" type="datetimeFigureOut">
              <a:rPr lang="en-US" smtClean="0"/>
              <a:t>12/6/2018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FE57F66-EBE3-EF45-842A-1C5B9B82E17A}" type="slidenum">
              <a:rPr lang="en-US" smtClean="0"/>
              <a:t>‹#›</a:t>
            </a:fld>
            <a:endParaRPr lang="en-US"/>
          </a:p>
        </p:txBody>
      </p:sp>
      <p:pic>
        <p:nvPicPr>
          <p:cNvPr id="7" name="Picture 6" descr="Nate - 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266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488" y="1060654"/>
            <a:ext cx="7461803" cy="3072636"/>
          </a:xfrm>
          <a:prstGeom prst="rect">
            <a:avLst/>
          </a:prstGeom>
          <a:noFill/>
        </p:spPr>
        <p:txBody>
          <a:bodyPr wrap="square" rtlCol="0">
            <a:spAutoFit/>
          </a:bodyPr>
          <a:lstStyle/>
          <a:p>
            <a:pPr algn="ctr" defTabSz="342900">
              <a:defRPr/>
            </a:pPr>
            <a:br>
              <a:rPr lang="en-US" dirty="0">
                <a:latin typeface="Arial" pitchFamily="34" charset="0"/>
                <a:cs typeface="Arial" pitchFamily="34" charset="0"/>
              </a:rPr>
            </a:br>
            <a:r>
              <a:rPr lang="en-US" sz="3600" dirty="0">
                <a:latin typeface="Arial" pitchFamily="34" charset="0"/>
                <a:cs typeface="Arial" pitchFamily="34" charset="0"/>
              </a:rPr>
              <a:t>Time Passages</a:t>
            </a:r>
          </a:p>
          <a:p>
            <a:pPr algn="ctr" defTabSz="342900">
              <a:defRPr/>
            </a:pPr>
            <a:r>
              <a:rPr lang="en-US" sz="2700" dirty="0">
                <a:latin typeface="Arial" pitchFamily="34" charset="0"/>
                <a:cs typeface="Arial" pitchFamily="34" charset="0"/>
              </a:rPr>
              <a:t>Honoring the Past to be Effective</a:t>
            </a:r>
          </a:p>
          <a:p>
            <a:pPr algn="ctr" defTabSz="342900">
              <a:defRPr/>
            </a:pPr>
            <a:r>
              <a:rPr lang="en-US" sz="2700" dirty="0">
                <a:latin typeface="Arial" pitchFamily="34" charset="0"/>
                <a:cs typeface="Arial" pitchFamily="34" charset="0"/>
              </a:rPr>
              <a:t>in the Present and Future</a:t>
            </a:r>
          </a:p>
          <a:p>
            <a:pPr algn="ctr" defTabSz="342900">
              <a:defRPr/>
            </a:pPr>
            <a:endParaRPr lang="en-US" dirty="0">
              <a:latin typeface="Arial" pitchFamily="34" charset="0"/>
              <a:cs typeface="Arial" pitchFamily="34" charset="0"/>
            </a:endParaRPr>
          </a:p>
          <a:p>
            <a:pPr algn="ctr" defTabSz="342900">
              <a:defRPr/>
            </a:pPr>
            <a:endParaRPr lang="en-US" dirty="0">
              <a:latin typeface="Arial" pitchFamily="34" charset="0"/>
              <a:cs typeface="Arial" pitchFamily="34" charset="0"/>
            </a:endParaRPr>
          </a:p>
          <a:p>
            <a:pPr algn="ctr" defTabSz="342900">
              <a:spcBef>
                <a:spcPts val="225"/>
              </a:spcBef>
              <a:defRPr/>
            </a:pPr>
            <a:r>
              <a:rPr lang="en-US" sz="2100" dirty="0">
                <a:latin typeface="Arial" pitchFamily="34" charset="0"/>
                <a:cs typeface="Arial" pitchFamily="34" charset="0"/>
              </a:rPr>
              <a:t>Bob Bertolino, Ph.D.</a:t>
            </a:r>
            <a:br>
              <a:rPr lang="en-US" sz="1500" dirty="0">
                <a:latin typeface="Arial" pitchFamily="34" charset="0"/>
                <a:cs typeface="Arial" pitchFamily="34" charset="0"/>
              </a:rPr>
            </a:br>
            <a:r>
              <a:rPr lang="en-US" sz="900" dirty="0">
                <a:latin typeface="Arial" pitchFamily="34" charset="0"/>
                <a:cs typeface="Arial" pitchFamily="34" charset="0"/>
              </a:rPr>
              <a:t>Professor, Maryville University-St. Louis</a:t>
            </a:r>
          </a:p>
          <a:p>
            <a:pPr algn="ctr" defTabSz="342900">
              <a:defRPr/>
            </a:pPr>
            <a:r>
              <a:rPr lang="en-US" sz="900" dirty="0">
                <a:latin typeface="Arial" pitchFamily="34" charset="0"/>
                <a:cs typeface="Arial" pitchFamily="34" charset="0"/>
              </a:rPr>
              <a:t>Sr. Clinical Advisor, Youth In Need, Inc.</a:t>
            </a:r>
          </a:p>
          <a:p>
            <a:pPr algn="ctr" defTabSz="342900">
              <a:defRPr/>
            </a:pPr>
            <a:r>
              <a:rPr lang="en-US" sz="900" dirty="0">
                <a:latin typeface="Arial" pitchFamily="34" charset="0"/>
                <a:cs typeface="Arial" pitchFamily="34" charset="0"/>
              </a:rPr>
              <a:t>Sr. Associate, International Center for Clinical Excellence</a:t>
            </a:r>
          </a:p>
        </p:txBody>
      </p:sp>
      <p:sp>
        <p:nvSpPr>
          <p:cNvPr id="3" name="TextBox 2"/>
          <p:cNvSpPr txBox="1"/>
          <p:nvPr/>
        </p:nvSpPr>
        <p:spPr>
          <a:xfrm>
            <a:off x="1274618" y="229657"/>
            <a:ext cx="6615545" cy="830997"/>
          </a:xfrm>
          <a:prstGeom prst="rect">
            <a:avLst/>
          </a:prstGeom>
          <a:noFill/>
        </p:spPr>
        <p:txBody>
          <a:bodyPr wrap="square" rtlCol="0">
            <a:spAutoFit/>
          </a:bodyPr>
          <a:lstStyle/>
          <a:p>
            <a:pPr algn="ctr" defTabSz="342900">
              <a:defRPr/>
            </a:pPr>
            <a:r>
              <a:rPr lang="en-US" sz="2400" dirty="0">
                <a:latin typeface="Arial" panose="020B0604020202020204" pitchFamily="34" charset="0"/>
                <a:cs typeface="Arial" panose="020B0604020202020204" pitchFamily="34" charset="0"/>
              </a:rPr>
              <a:t>The Milton H. Erickson Foundation</a:t>
            </a:r>
          </a:p>
          <a:p>
            <a:pPr algn="ctr" defTabSz="342900">
              <a:defRPr/>
            </a:pPr>
            <a:r>
              <a:rPr lang="en-US" sz="2400" dirty="0">
                <a:latin typeface="Arial" panose="020B0604020202020204" pitchFamily="34" charset="0"/>
                <a:cs typeface="Arial" panose="020B0604020202020204" pitchFamily="34" charset="0"/>
              </a:rPr>
              <a:t>2018 Brief Therapy Conference</a:t>
            </a:r>
          </a:p>
        </p:txBody>
      </p:sp>
    </p:spTree>
    <p:extLst>
      <p:ext uri="{BB962C8B-B14F-4D97-AF65-F5344CB8AC3E}">
        <p14:creationId xmlns:p14="http://schemas.microsoft.com/office/powerpoint/2010/main" val="1068449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D7BB0F7-E989-4A52-ADEF-CC259AD8E8C6}"/>
              </a:ext>
            </a:extLst>
          </p:cNvPr>
          <p:cNvPicPr>
            <a:picLocks noGrp="1" noChangeAspect="1"/>
          </p:cNvPicPr>
          <p:nvPr>
            <p:ph idx="1"/>
          </p:nvPr>
        </p:nvPicPr>
        <p:blipFill>
          <a:blip r:embed="rId3"/>
          <a:stretch>
            <a:fillRect/>
          </a:stretch>
        </p:blipFill>
        <p:spPr>
          <a:xfrm>
            <a:off x="1264785" y="71913"/>
            <a:ext cx="6330463" cy="4389120"/>
          </a:xfrm>
          <a:prstGeom prst="rect">
            <a:avLst/>
          </a:prstGeom>
        </p:spPr>
      </p:pic>
      <p:sp>
        <p:nvSpPr>
          <p:cNvPr id="2" name="TextBox 1"/>
          <p:cNvSpPr txBox="1"/>
          <p:nvPr/>
        </p:nvSpPr>
        <p:spPr>
          <a:xfrm>
            <a:off x="491504" y="4040981"/>
            <a:ext cx="7548044" cy="276999"/>
          </a:xfrm>
          <a:prstGeom prst="rect">
            <a:avLst/>
          </a:prstGeom>
          <a:noFill/>
          <a:effectLst/>
        </p:spPr>
        <p:txBody>
          <a:bodyPr wrap="square" rtlCol="0">
            <a:spAutoFit/>
          </a:bodyPr>
          <a:lstStyle/>
          <a:p>
            <a:pPr defTabSz="685800">
              <a:defRPr/>
            </a:pPr>
            <a:r>
              <a:rPr lang="en-US" sz="1200" kern="0" dirty="0">
                <a:latin typeface="Arial" pitchFamily="34" charset="0"/>
                <a:cs typeface="Arial" pitchFamily="34" charset="0"/>
              </a:rPr>
              <a:t>A</a:t>
            </a:r>
            <a:endParaRPr lang="en-US" sz="750" kern="0" dirty="0">
              <a:latin typeface="Arial" pitchFamily="34" charset="0"/>
              <a:cs typeface="Arial" pitchFamily="34" charset="0"/>
            </a:endParaRPr>
          </a:p>
        </p:txBody>
      </p:sp>
    </p:spTree>
    <p:extLst>
      <p:ext uri="{BB962C8B-B14F-4D97-AF65-F5344CB8AC3E}">
        <p14:creationId xmlns:p14="http://schemas.microsoft.com/office/powerpoint/2010/main" val="3930712013"/>
      </p:ext>
    </p:extLst>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639" y="57151"/>
            <a:ext cx="7509409" cy="906868"/>
          </a:xfrm>
          <a:effectLst/>
        </p:spPr>
        <p:txBody>
          <a:bodyPr>
            <a:noAutofit/>
          </a:bodyPr>
          <a:lstStyle/>
          <a:p>
            <a:pPr algn="ctr">
              <a:defRPr/>
            </a:pPr>
            <a:r>
              <a:rPr lang="en-US" sz="3000" dirty="0">
                <a:latin typeface="Arial" pitchFamily="34" charset="0"/>
                <a:cs typeface="Arial" pitchFamily="34" charset="0"/>
              </a:rPr>
              <a:t>The History of Psychotherapy</a:t>
            </a:r>
          </a:p>
        </p:txBody>
      </p:sp>
      <p:sp>
        <p:nvSpPr>
          <p:cNvPr id="5" name="Content Placeholder 4"/>
          <p:cNvSpPr>
            <a:spLocks noGrp="1"/>
          </p:cNvSpPr>
          <p:nvPr>
            <p:ph idx="1"/>
          </p:nvPr>
        </p:nvSpPr>
        <p:spPr>
          <a:xfrm>
            <a:off x="516835" y="964019"/>
            <a:ext cx="2242549" cy="3492459"/>
          </a:xfrm>
          <a:effectLst/>
        </p:spPr>
        <p:txBody>
          <a:bodyPr>
            <a:normAutofit fontScale="85000" lnSpcReduction="20000"/>
          </a:bodyPr>
          <a:lstStyle/>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Sigmund Freud</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Carl Jung</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Alfred Adler</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Ivan Pavlov</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B.F. Skinner</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Fritz </a:t>
            </a:r>
            <a:r>
              <a:rPr lang="en-US" sz="1800" dirty="0" err="1">
                <a:latin typeface="Arial" panose="020B0604020202020204" pitchFamily="34" charset="0"/>
                <a:cs typeface="Arial" panose="020B0604020202020204" pitchFamily="34" charset="0"/>
              </a:rPr>
              <a:t>Perls</a:t>
            </a:r>
            <a:endParaRPr lang="en-US" sz="1800" dirty="0">
              <a:latin typeface="Arial" panose="020B0604020202020204" pitchFamily="34" charset="0"/>
              <a:cs typeface="Arial" panose="020B0604020202020204" pitchFamily="34" charset="0"/>
            </a:endParaRP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Carl Rogers</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A.T. Beck</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Albert Ellis</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William Glasser</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Viktor Frankl</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Milton Erickson</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Virginia Satir</a:t>
            </a:r>
          </a:p>
          <a:p>
            <a:pPr>
              <a:spcBef>
                <a:spcPts val="450"/>
              </a:spcBef>
              <a:buClr>
                <a:schemeClr val="tx1"/>
              </a:buClr>
              <a:buSzPct val="100000"/>
              <a:buFont typeface="Arial" pitchFamily="34" charset="0"/>
              <a:buChar char="•"/>
              <a:defRPr/>
            </a:pPr>
            <a:r>
              <a:rPr lang="en-US" sz="1800" dirty="0">
                <a:latin typeface="Arial" panose="020B0604020202020204" pitchFamily="34" charset="0"/>
                <a:cs typeface="Arial" panose="020B0604020202020204" pitchFamily="34" charset="0"/>
              </a:rPr>
              <a:t>Jay Haley</a:t>
            </a:r>
          </a:p>
        </p:txBody>
      </p:sp>
      <p:pic>
        <p:nvPicPr>
          <p:cNvPr id="3" name="Picture 2">
            <a:extLst>
              <a:ext uri="{FF2B5EF4-FFF2-40B4-BE49-F238E27FC236}">
                <a16:creationId xmlns:a16="http://schemas.microsoft.com/office/drawing/2014/main" id="{CD389921-7C70-4050-AE1C-A45549F50696}"/>
              </a:ext>
            </a:extLst>
          </p:cNvPr>
          <p:cNvPicPr>
            <a:picLocks noChangeAspect="1"/>
          </p:cNvPicPr>
          <p:nvPr/>
        </p:nvPicPr>
        <p:blipFill>
          <a:blip r:embed="rId3"/>
          <a:stretch>
            <a:fillRect/>
          </a:stretch>
        </p:blipFill>
        <p:spPr>
          <a:xfrm>
            <a:off x="4832489" y="1055206"/>
            <a:ext cx="1563999" cy="2506409"/>
          </a:xfrm>
          <a:prstGeom prst="rect">
            <a:avLst/>
          </a:prstGeom>
        </p:spPr>
      </p:pic>
      <p:pic>
        <p:nvPicPr>
          <p:cNvPr id="6" name="Picture 5">
            <a:extLst>
              <a:ext uri="{FF2B5EF4-FFF2-40B4-BE49-F238E27FC236}">
                <a16:creationId xmlns:a16="http://schemas.microsoft.com/office/drawing/2014/main" id="{C2E9E16D-E2D0-434F-872B-B8F6FA656632}"/>
              </a:ext>
            </a:extLst>
          </p:cNvPr>
          <p:cNvPicPr>
            <a:picLocks noChangeAspect="1"/>
          </p:cNvPicPr>
          <p:nvPr/>
        </p:nvPicPr>
        <p:blipFill>
          <a:blip r:embed="rId4"/>
          <a:stretch>
            <a:fillRect/>
          </a:stretch>
        </p:blipFill>
        <p:spPr>
          <a:xfrm>
            <a:off x="2951923" y="1046980"/>
            <a:ext cx="1756828" cy="2506409"/>
          </a:xfrm>
          <a:prstGeom prst="rect">
            <a:avLst/>
          </a:prstGeom>
        </p:spPr>
      </p:pic>
      <p:pic>
        <p:nvPicPr>
          <p:cNvPr id="7" name="Picture 6">
            <a:extLst>
              <a:ext uri="{FF2B5EF4-FFF2-40B4-BE49-F238E27FC236}">
                <a16:creationId xmlns:a16="http://schemas.microsoft.com/office/drawing/2014/main" id="{F7B332E3-2318-465A-BF4B-4C0907DB6D13}"/>
              </a:ext>
            </a:extLst>
          </p:cNvPr>
          <p:cNvPicPr>
            <a:picLocks noChangeAspect="1"/>
          </p:cNvPicPr>
          <p:nvPr/>
        </p:nvPicPr>
        <p:blipFill>
          <a:blip r:embed="rId5"/>
          <a:stretch>
            <a:fillRect/>
          </a:stretch>
        </p:blipFill>
        <p:spPr>
          <a:xfrm>
            <a:off x="6438816" y="3317318"/>
            <a:ext cx="2237276" cy="327204"/>
          </a:xfrm>
          <a:prstGeom prst="rect">
            <a:avLst/>
          </a:prstGeom>
        </p:spPr>
      </p:pic>
      <p:pic>
        <p:nvPicPr>
          <p:cNvPr id="8" name="Picture 7">
            <a:extLst>
              <a:ext uri="{FF2B5EF4-FFF2-40B4-BE49-F238E27FC236}">
                <a16:creationId xmlns:a16="http://schemas.microsoft.com/office/drawing/2014/main" id="{CA894FE2-2FD3-4B0A-B828-89F2AE9C4C3B}"/>
              </a:ext>
            </a:extLst>
          </p:cNvPr>
          <p:cNvPicPr>
            <a:picLocks noChangeAspect="1"/>
          </p:cNvPicPr>
          <p:nvPr/>
        </p:nvPicPr>
        <p:blipFill>
          <a:blip r:embed="rId6"/>
          <a:stretch>
            <a:fillRect/>
          </a:stretch>
        </p:blipFill>
        <p:spPr>
          <a:xfrm>
            <a:off x="6438816" y="1065627"/>
            <a:ext cx="2456580" cy="2201095"/>
          </a:xfrm>
          <a:prstGeom prst="rect">
            <a:avLst/>
          </a:prstGeom>
        </p:spPr>
      </p:pic>
      <p:sp>
        <p:nvSpPr>
          <p:cNvPr id="9" name="Rectangle 8">
            <a:extLst>
              <a:ext uri="{FF2B5EF4-FFF2-40B4-BE49-F238E27FC236}">
                <a16:creationId xmlns:a16="http://schemas.microsoft.com/office/drawing/2014/main" id="{5A3FBF77-4C80-41A2-9345-6275544040A9}"/>
              </a:ext>
            </a:extLst>
          </p:cNvPr>
          <p:cNvSpPr/>
          <p:nvPr/>
        </p:nvSpPr>
        <p:spPr>
          <a:xfrm>
            <a:off x="6496994" y="3717815"/>
            <a:ext cx="2340223" cy="738664"/>
          </a:xfrm>
          <a:prstGeom prst="rect">
            <a:avLst/>
          </a:prstGeom>
        </p:spPr>
        <p:txBody>
          <a:bodyPr wrap="square">
            <a:spAutoFit/>
          </a:bodyPr>
          <a:lstStyle/>
          <a:p>
            <a:r>
              <a:rPr lang="en-US" sz="1400" dirty="0"/>
              <a:t>https://catalog.erickson-foundation.org/page/pioneers-psychotherapy-2604</a:t>
            </a:r>
          </a:p>
        </p:txBody>
      </p:sp>
    </p:spTree>
    <p:extLst>
      <p:ext uri="{BB962C8B-B14F-4D97-AF65-F5344CB8AC3E}">
        <p14:creationId xmlns:p14="http://schemas.microsoft.com/office/powerpoint/2010/main" val="27555558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485900" y="147490"/>
            <a:ext cx="6172200" cy="912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a:latin typeface="Arial" panose="020B0604020202020204" pitchFamily="34" charset="0"/>
                <a:cs typeface="Arial" panose="020B0604020202020204" pitchFamily="34" charset="0"/>
              </a:rPr>
              <a:t>Honoring the Past</a:t>
            </a:r>
          </a:p>
        </p:txBody>
      </p:sp>
      <p:sp>
        <p:nvSpPr>
          <p:cNvPr id="146435" name="Rectangle 3"/>
          <p:cNvSpPr>
            <a:spLocks noGrp="1" noChangeArrowheads="1"/>
          </p:cNvSpPr>
          <p:nvPr>
            <p:ph type="body" idx="4294967295"/>
          </p:nvPr>
        </p:nvSpPr>
        <p:spPr>
          <a:xfrm>
            <a:off x="906308" y="1238081"/>
            <a:ext cx="7115102" cy="25961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Clr>
                <a:schemeClr val="tx1"/>
              </a:buClr>
              <a:buSzPct val="85000"/>
              <a:buNone/>
            </a:pPr>
            <a:r>
              <a:rPr lang="en-US" altLang="en-US" sz="2800" dirty="0">
                <a:latin typeface="Arial" panose="020B0604020202020204" pitchFamily="34" charset="0"/>
                <a:cs typeface="Arial" panose="020B0604020202020204" pitchFamily="34" charset="0"/>
              </a:rPr>
              <a:t>What historical ideas, approaches, or methods from psychotherapy inform how you practice? How so?</a:t>
            </a:r>
          </a:p>
        </p:txBody>
      </p:sp>
      <p:sp>
        <p:nvSpPr>
          <p:cNvPr id="2" name="TextBox 1"/>
          <p:cNvSpPr txBox="1"/>
          <p:nvPr/>
        </p:nvSpPr>
        <p:spPr>
          <a:xfrm>
            <a:off x="706117" y="3926179"/>
            <a:ext cx="7427459" cy="253916"/>
          </a:xfrm>
          <a:prstGeom prst="rect">
            <a:avLst/>
          </a:prstGeom>
          <a:noFill/>
        </p:spPr>
        <p:txBody>
          <a:bodyPr wrap="square" rtlCol="0">
            <a:spAutoFit/>
          </a:bodyPr>
          <a:lstStyle/>
          <a:p>
            <a:pPr defTabSz="342900">
              <a:defRPr/>
            </a:pPr>
            <a:r>
              <a:rPr lang="en-US" altLang="en-US" sz="105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663985331"/>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906308" y="1141227"/>
            <a:ext cx="7115102" cy="24944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Clr>
                <a:schemeClr val="tx1"/>
              </a:buClr>
              <a:buSzPct val="85000"/>
              <a:buNone/>
            </a:pPr>
            <a:r>
              <a:rPr lang="en-US" altLang="en-US" sz="4800" dirty="0">
                <a:latin typeface="Arial" panose="020B0604020202020204" pitchFamily="34" charset="0"/>
                <a:cs typeface="Arial" panose="020B0604020202020204" pitchFamily="34" charset="0"/>
              </a:rPr>
              <a:t>Fast Forward</a:t>
            </a:r>
          </a:p>
          <a:p>
            <a:pPr marL="0" indent="0" algn="ctr">
              <a:buClr>
                <a:schemeClr val="tx1"/>
              </a:buClr>
              <a:buSzPct val="85000"/>
              <a:buNone/>
            </a:pPr>
            <a:r>
              <a:rPr lang="en-US" altLang="en-US" sz="3600" dirty="0">
                <a:latin typeface="Arial" panose="020B0604020202020204" pitchFamily="34" charset="0"/>
                <a:cs typeface="Arial" panose="020B0604020202020204" pitchFamily="34" charset="0"/>
              </a:rPr>
              <a:t>From 1987 to 2018</a:t>
            </a:r>
          </a:p>
        </p:txBody>
      </p:sp>
      <p:sp>
        <p:nvSpPr>
          <p:cNvPr id="2" name="TextBox 1"/>
          <p:cNvSpPr txBox="1"/>
          <p:nvPr/>
        </p:nvSpPr>
        <p:spPr>
          <a:xfrm>
            <a:off x="706117" y="3926179"/>
            <a:ext cx="7427459" cy="253916"/>
          </a:xfrm>
          <a:prstGeom prst="rect">
            <a:avLst/>
          </a:prstGeom>
          <a:noFill/>
        </p:spPr>
        <p:txBody>
          <a:bodyPr wrap="square" rtlCol="0">
            <a:spAutoFit/>
          </a:bodyPr>
          <a:lstStyle/>
          <a:p>
            <a:pPr defTabSz="342900">
              <a:defRPr/>
            </a:pPr>
            <a:r>
              <a:rPr lang="en-US" altLang="en-US" sz="105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564801521"/>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455" y="57150"/>
            <a:ext cx="7829187" cy="1062813"/>
          </a:xfrm>
          <a:effectLst/>
        </p:spPr>
        <p:txBody>
          <a:bodyPr>
            <a:noAutofit/>
          </a:bodyPr>
          <a:lstStyle/>
          <a:p>
            <a:pPr algn="ctr">
              <a:defRPr/>
            </a:pPr>
            <a:r>
              <a:rPr lang="en-US" sz="3000" dirty="0">
                <a:latin typeface="Arial" pitchFamily="34" charset="0"/>
                <a:cs typeface="Arial" pitchFamily="34" charset="0"/>
              </a:rPr>
              <a:t>An Initial Consideration</a:t>
            </a:r>
            <a:br>
              <a:rPr lang="en-US" sz="3000" dirty="0">
                <a:latin typeface="Arial" pitchFamily="34" charset="0"/>
                <a:cs typeface="Arial" pitchFamily="34" charset="0"/>
              </a:rPr>
            </a:br>
            <a:r>
              <a:rPr lang="en-US" sz="2400" dirty="0">
                <a:latin typeface="Arial" pitchFamily="34" charset="0"/>
                <a:cs typeface="Arial" pitchFamily="34" charset="0"/>
              </a:rPr>
              <a:t>Comparative Analyses in Psychotherapy</a:t>
            </a:r>
            <a:endParaRPr lang="en-US" sz="3000" dirty="0">
              <a:latin typeface="Arial" pitchFamily="34" charset="0"/>
              <a:cs typeface="Arial" pitchFamily="34" charset="0"/>
            </a:endParaRPr>
          </a:p>
        </p:txBody>
      </p:sp>
      <p:sp>
        <p:nvSpPr>
          <p:cNvPr id="5" name="Content Placeholder 4"/>
          <p:cNvSpPr>
            <a:spLocks noGrp="1"/>
          </p:cNvSpPr>
          <p:nvPr>
            <p:ph idx="1"/>
          </p:nvPr>
        </p:nvSpPr>
        <p:spPr>
          <a:xfrm>
            <a:off x="516835" y="1212112"/>
            <a:ext cx="7829187" cy="3588490"/>
          </a:xfrm>
          <a:effectLst/>
        </p:spPr>
        <p:txBody>
          <a:bodyPr>
            <a:normAutofit/>
          </a:bodyPr>
          <a:lstStyle/>
          <a:p>
            <a:pPr marL="0" indent="0">
              <a:spcBef>
                <a:spcPts val="600"/>
              </a:spcBef>
              <a:buClr>
                <a:schemeClr val="tx1"/>
              </a:buClr>
              <a:buSzPct val="100000"/>
              <a:buNone/>
              <a:defRPr/>
            </a:pPr>
            <a:r>
              <a:rPr lang="en-US" sz="1800" dirty="0">
                <a:latin typeface="Arial" panose="020B0604020202020204" pitchFamily="34" charset="0"/>
                <a:cs typeface="Arial" panose="020B0604020202020204" pitchFamily="34" charset="0"/>
              </a:rPr>
              <a:t>APA Resolution on the Recognition of Psychotherapy Effectiveness:</a:t>
            </a:r>
          </a:p>
          <a:p>
            <a:pPr marL="0" indent="0">
              <a:spcBef>
                <a:spcPts val="600"/>
              </a:spcBef>
              <a:buClr>
                <a:schemeClr val="tx1"/>
              </a:buClr>
              <a:buSzPct val="100000"/>
              <a:buNone/>
              <a:defRPr/>
            </a:pPr>
            <a:endParaRPr lang="en-US" sz="800" dirty="0">
              <a:latin typeface="Arial" panose="020B0604020202020204" pitchFamily="34" charset="0"/>
              <a:cs typeface="Arial" panose="020B0604020202020204" pitchFamily="34" charset="0"/>
            </a:endParaRPr>
          </a:p>
          <a:p>
            <a:pPr marL="0" indent="0">
              <a:spcBef>
                <a:spcPts val="600"/>
              </a:spcBef>
              <a:buClr>
                <a:schemeClr val="tx1"/>
              </a:buClr>
              <a:buSzPct val="100000"/>
              <a:buNone/>
              <a:defRPr/>
            </a:pPr>
            <a:r>
              <a:rPr lang="en-US" sz="1800" dirty="0">
                <a:latin typeface="Arial" panose="020B0604020202020204" pitchFamily="34" charset="0"/>
                <a:cs typeface="Arial" panose="020B0604020202020204" pitchFamily="34" charset="0"/>
              </a:rPr>
              <a:t>Comparisons of different forms of psychotherapy most often result in relatively nonsignificant difference, and contextual and relationship factors often mediate or moderate outcomes. These findings suggest that (1) most valid and structured psychotherapies are roughly equivalent in effectiveness and (2) patient and therapist characteristics, which are not usually captured by a patient's diagnosis or by the therapist's use of a specific psychotherapy, affect the results. (APA, 2012)</a:t>
            </a:r>
          </a:p>
        </p:txBody>
      </p:sp>
      <p:sp>
        <p:nvSpPr>
          <p:cNvPr id="2" name="TextBox 1"/>
          <p:cNvSpPr txBox="1"/>
          <p:nvPr/>
        </p:nvSpPr>
        <p:spPr>
          <a:xfrm>
            <a:off x="655455" y="3931388"/>
            <a:ext cx="7533685" cy="461665"/>
          </a:xfrm>
          <a:prstGeom prst="rect">
            <a:avLst/>
          </a:prstGeom>
          <a:noFill/>
          <a:effectLst/>
        </p:spPr>
        <p:txBody>
          <a:bodyPr wrap="square" rtlCol="0">
            <a:spAutoFit/>
          </a:bodyPr>
          <a:lstStyle/>
          <a:p>
            <a:pPr defTabSz="685800">
              <a:defRPr/>
            </a:pPr>
            <a:r>
              <a:rPr lang="en-US" sz="1200" kern="0" dirty="0">
                <a:latin typeface="Arial" pitchFamily="34" charset="0"/>
                <a:cs typeface="Arial" pitchFamily="34" charset="0"/>
              </a:rPr>
              <a:t>American Psychological Association (APA) (2012). Resolution on the Recognition of Psychotherapy  </a:t>
            </a:r>
          </a:p>
          <a:p>
            <a:pPr defTabSz="685800">
              <a:defRPr/>
            </a:pPr>
            <a:r>
              <a:rPr lang="en-US" sz="1200" kern="0" dirty="0">
                <a:latin typeface="Arial" pitchFamily="34" charset="0"/>
                <a:cs typeface="Arial" pitchFamily="34" charset="0"/>
              </a:rPr>
              <a:t>     Effectiveness. http://www.apa.org/about/policy/resolution-psychotherapy.aspx</a:t>
            </a:r>
          </a:p>
        </p:txBody>
      </p:sp>
    </p:spTree>
    <p:extLst>
      <p:ext uri="{BB962C8B-B14F-4D97-AF65-F5344CB8AC3E}">
        <p14:creationId xmlns:p14="http://schemas.microsoft.com/office/powerpoint/2010/main" val="112471417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784927" y="110835"/>
            <a:ext cx="7471773" cy="972613"/>
          </a:xfrm>
        </p:spPr>
        <p:txBody>
          <a:bodyPr>
            <a:noAutofit/>
          </a:bodyPr>
          <a:lstStyle/>
          <a:p>
            <a:pPr algn="ctr" eaLnBrk="1" hangingPunct="1"/>
            <a:r>
              <a:rPr lang="en-US" sz="3200" dirty="0">
                <a:latin typeface="Arial" panose="020B0604020202020204" pitchFamily="34" charset="0"/>
                <a:cs typeface="Arial" panose="020B0604020202020204" pitchFamily="34" charset="0"/>
              </a:rPr>
              <a:t>Further Considerations</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Intersections in Health and Behavioral Health</a:t>
            </a:r>
          </a:p>
        </p:txBody>
      </p:sp>
      <p:sp>
        <p:nvSpPr>
          <p:cNvPr id="547843" name="Rectangle 3"/>
          <p:cNvSpPr>
            <a:spLocks noGrp="1" noChangeArrowheads="1"/>
          </p:cNvSpPr>
          <p:nvPr>
            <p:ph type="body" idx="1"/>
          </p:nvPr>
        </p:nvSpPr>
        <p:spPr>
          <a:xfrm>
            <a:off x="317715" y="1206429"/>
            <a:ext cx="5478651" cy="3250310"/>
          </a:xfrm>
        </p:spPr>
        <p:txBody>
          <a:bodyPr>
            <a:noAutofit/>
          </a:bodyPr>
          <a:lstStyle/>
          <a:p>
            <a:pPr>
              <a:spcBef>
                <a:spcPts val="300"/>
              </a:spcBef>
              <a:buClr>
                <a:schemeClr val="tx1"/>
              </a:buClr>
              <a:defRPr/>
            </a:pPr>
            <a:r>
              <a:rPr lang="en-US" sz="2200" dirty="0">
                <a:latin typeface="Arial" panose="020B0604020202020204" pitchFamily="34" charset="0"/>
                <a:cs typeface="Arial" panose="020B0604020202020204" pitchFamily="34" charset="0"/>
              </a:rPr>
              <a:t>I</a:t>
            </a:r>
            <a:r>
              <a:rPr lang="en-US" sz="2200" dirty="0">
                <a:effectLst/>
                <a:latin typeface="Arial" panose="020B0604020202020204" pitchFamily="34" charset="0"/>
                <a:cs typeface="Arial" panose="020B0604020202020204" pitchFamily="34" charset="0"/>
              </a:rPr>
              <a:t>ntersections betwee</a:t>
            </a:r>
            <a:r>
              <a:rPr lang="en-US" sz="2200" dirty="0">
                <a:latin typeface="Arial" panose="020B0604020202020204" pitchFamily="34" charset="0"/>
                <a:cs typeface="Arial" panose="020B0604020202020204" pitchFamily="34" charset="0"/>
              </a:rPr>
              <a:t>n health and behavioral health continue to emerge.</a:t>
            </a:r>
            <a:endParaRPr lang="en-US" sz="2200" dirty="0">
              <a:effectLst/>
              <a:latin typeface="Arial" panose="020B0604020202020204" pitchFamily="34" charset="0"/>
              <a:cs typeface="Arial" panose="020B0604020202020204" pitchFamily="34" charset="0"/>
            </a:endParaRPr>
          </a:p>
          <a:p>
            <a:pPr>
              <a:spcBef>
                <a:spcPts val="300"/>
              </a:spcBef>
              <a:buClr>
                <a:schemeClr val="tx1"/>
              </a:buClr>
              <a:defRPr/>
            </a:pPr>
            <a:r>
              <a:rPr lang="en-US" sz="2200" dirty="0">
                <a:latin typeface="Arial" panose="020B0604020202020204" pitchFamily="34" charset="0"/>
                <a:cs typeface="Arial" panose="020B0604020202020204" pitchFamily="34" charset="0"/>
              </a:rPr>
              <a:t>These intersections have contributed to a series of evidence-based principles that emphasize </a:t>
            </a:r>
            <a:r>
              <a:rPr lang="en-US" sz="2200" i="1" dirty="0">
                <a:latin typeface="Arial" panose="020B0604020202020204" pitchFamily="34" charset="0"/>
                <a:cs typeface="Arial" panose="020B0604020202020204" pitchFamily="34" charset="0"/>
              </a:rPr>
              <a:t>hope, client contributions, the therapeutic alliance,</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culture</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health and well-being (growth)</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outcomes</a:t>
            </a:r>
            <a:r>
              <a:rPr lang="en-US" sz="2200" dirty="0">
                <a:latin typeface="Arial" panose="020B0604020202020204" pitchFamily="34" charset="0"/>
                <a:cs typeface="Arial" panose="020B0604020202020204" pitchFamily="34" charset="0"/>
              </a:rPr>
              <a:t>, and </a:t>
            </a:r>
            <a:r>
              <a:rPr lang="en-US" sz="2200" i="1" dirty="0">
                <a:latin typeface="Arial" panose="020B0604020202020204" pitchFamily="34" charset="0"/>
                <a:cs typeface="Arial" panose="020B0604020202020204" pitchFamily="34" charset="0"/>
              </a:rPr>
              <a:t>provider effectiveness and accountability</a:t>
            </a:r>
            <a:r>
              <a:rPr lang="en-US" sz="2200" dirty="0">
                <a:latin typeface="Arial" panose="020B0604020202020204" pitchFamily="34" charset="0"/>
                <a:cs typeface="Arial" panose="020B0604020202020204" pitchFamily="34" charset="0"/>
              </a:rPr>
              <a:t>.</a:t>
            </a:r>
            <a:endParaRPr lang="en-US" sz="2200" dirty="0">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106D6DB-E6DC-4B52-B7A2-AEED248453F2}"/>
              </a:ext>
            </a:extLst>
          </p:cNvPr>
          <p:cNvPicPr>
            <a:picLocks noChangeAspect="1"/>
          </p:cNvPicPr>
          <p:nvPr/>
        </p:nvPicPr>
        <p:blipFill>
          <a:blip r:embed="rId3"/>
          <a:stretch>
            <a:fillRect/>
          </a:stretch>
        </p:blipFill>
        <p:spPr>
          <a:xfrm>
            <a:off x="6099049" y="1206429"/>
            <a:ext cx="2088583" cy="3108960"/>
          </a:xfrm>
          <a:prstGeom prst="rect">
            <a:avLst/>
          </a:prstGeom>
        </p:spPr>
      </p:pic>
    </p:spTree>
    <p:extLst>
      <p:ext uri="{BB962C8B-B14F-4D97-AF65-F5344CB8AC3E}">
        <p14:creationId xmlns:p14="http://schemas.microsoft.com/office/powerpoint/2010/main" val="59833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906308" y="1417674"/>
            <a:ext cx="7115102" cy="22180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Clr>
                <a:schemeClr val="tx1"/>
              </a:buClr>
              <a:buSzPct val="85000"/>
              <a:buNone/>
            </a:pPr>
            <a:r>
              <a:rPr lang="en-US" altLang="en-US" sz="4400" dirty="0">
                <a:latin typeface="Arial" panose="020B0604020202020204" pitchFamily="34" charset="0"/>
                <a:cs typeface="Arial" panose="020B0604020202020204" pitchFamily="34" charset="0"/>
              </a:rPr>
              <a:t>Evidence-Based Practice (EBP)</a:t>
            </a:r>
          </a:p>
        </p:txBody>
      </p:sp>
      <p:sp>
        <p:nvSpPr>
          <p:cNvPr id="2" name="TextBox 1"/>
          <p:cNvSpPr txBox="1"/>
          <p:nvPr/>
        </p:nvSpPr>
        <p:spPr>
          <a:xfrm>
            <a:off x="706117" y="3926179"/>
            <a:ext cx="7427459" cy="253916"/>
          </a:xfrm>
          <a:prstGeom prst="rect">
            <a:avLst/>
          </a:prstGeom>
          <a:noFill/>
        </p:spPr>
        <p:txBody>
          <a:bodyPr wrap="square" rtlCol="0">
            <a:spAutoFit/>
          </a:bodyPr>
          <a:lstStyle/>
          <a:p>
            <a:pPr defTabSz="342900">
              <a:defRPr/>
            </a:pPr>
            <a:r>
              <a:rPr lang="en-US" altLang="en-US" sz="105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603164843"/>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89933" y="86557"/>
            <a:ext cx="6962095" cy="985421"/>
          </a:xfrm>
          <a:effectLst/>
        </p:spPr>
        <p:txBody>
          <a:bodyPr>
            <a:normAutofit/>
          </a:bodyPr>
          <a:lstStyle/>
          <a:p>
            <a:pPr>
              <a:defRPr/>
            </a:pPr>
            <a:r>
              <a:rPr lang="en-US" sz="2700" dirty="0">
                <a:latin typeface="Arial" pitchFamily="34" charset="0"/>
                <a:cs typeface="Arial" pitchFamily="34" charset="0"/>
              </a:rPr>
              <a:t>Empirically-Supported Treatments (ESTs) vs. Evidence-Based Practice (EBP)</a:t>
            </a:r>
          </a:p>
        </p:txBody>
      </p:sp>
      <p:sp>
        <p:nvSpPr>
          <p:cNvPr id="25603" name="Content Placeholder 2"/>
          <p:cNvSpPr>
            <a:spLocks noGrp="1"/>
          </p:cNvSpPr>
          <p:nvPr>
            <p:ph idx="1"/>
          </p:nvPr>
        </p:nvSpPr>
        <p:spPr>
          <a:xfrm>
            <a:off x="198474" y="1071978"/>
            <a:ext cx="8319361" cy="3848471"/>
          </a:xfrm>
          <a:effectLst/>
        </p:spPr>
        <p:txBody>
          <a:bodyPr>
            <a:normAutofit/>
          </a:bodyPr>
          <a:lstStyle/>
          <a:p>
            <a:pPr lvl="1">
              <a:spcBef>
                <a:spcPts val="225"/>
              </a:spcBef>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ESTs: “Clearly specified psychological treatments shown to be efficacious in controlled research with a delineated population" (Chambless &amp; Holon, 1998, p. 7).</a:t>
            </a:r>
          </a:p>
          <a:p>
            <a:pPr lvl="1">
              <a:spcBef>
                <a:spcPts val="225"/>
              </a:spcBef>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EBP is inclusive of meta-analyses, naturalistic, process-outcome, and correlational studies and delved into a broad array of factors such as the therapeutic relationship, client and therapist effects, and other elements thought to influence therapeutic outcomes. </a:t>
            </a:r>
          </a:p>
          <a:p>
            <a:pPr lvl="1">
              <a:spcBef>
                <a:spcPts val="225"/>
              </a:spcBef>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Professionals often cannot distinguish between the ESTs and EBP.</a:t>
            </a:r>
          </a:p>
          <a:p>
            <a:pPr lvl="1">
              <a:spcBef>
                <a:spcPts val="225"/>
              </a:spcBef>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In a survey of clinical psychology graduate students, the majority identified EBP as synonymous with empirically supported treatments (</a:t>
            </a:r>
            <a:r>
              <a:rPr lang="en-US" sz="1400" dirty="0" err="1">
                <a:latin typeface="Arial" panose="020B0604020202020204" pitchFamily="34" charset="0"/>
                <a:cs typeface="Arial" panose="020B0604020202020204" pitchFamily="34" charset="0"/>
              </a:rPr>
              <a:t>Luebbe</a:t>
            </a:r>
            <a:r>
              <a:rPr lang="en-US" sz="1400" dirty="0">
                <a:latin typeface="Arial" panose="020B0604020202020204" pitchFamily="34" charset="0"/>
                <a:cs typeface="Arial" panose="020B0604020202020204" pitchFamily="34" charset="0"/>
              </a:rPr>
              <a:t>, Radcliffe, </a:t>
            </a:r>
            <a:r>
              <a:rPr lang="en-US" sz="1400" dirty="0" err="1">
                <a:latin typeface="Arial" panose="020B0604020202020204" pitchFamily="34" charset="0"/>
                <a:cs typeface="Arial" panose="020B0604020202020204" pitchFamily="34" charset="0"/>
              </a:rPr>
              <a:t>Callands</a:t>
            </a:r>
            <a:r>
              <a:rPr lang="en-US" sz="1400" dirty="0">
                <a:latin typeface="Arial" panose="020B0604020202020204" pitchFamily="34" charset="0"/>
                <a:cs typeface="Arial" panose="020B0604020202020204" pitchFamily="34" charset="0"/>
              </a:rPr>
              <a:t>, Green, &amp; Thorn, 2007).</a:t>
            </a:r>
          </a:p>
          <a:p>
            <a:pPr lvl="1">
              <a:spcBef>
                <a:spcPts val="225"/>
              </a:spcBef>
              <a:buSzPct val="100000"/>
              <a:buFont typeface="Arial" panose="020B0604020202020204" pitchFamily="34" charset="0"/>
              <a:buChar char="•"/>
            </a:pPr>
            <a:r>
              <a:rPr lang="en-US" sz="1400" dirty="0">
                <a:latin typeface="Arial" panose="020B0604020202020204" pitchFamily="34" charset="0"/>
                <a:cs typeface="Arial" panose="020B0604020202020204" pitchFamily="34" charset="0"/>
              </a:rPr>
              <a:t>This confusion is easily corroborated through an internet search of the terms “empirical-supported treatments” and “evidence-based practice.” Many sites either inaccurately define the terms, describe them as the same, or use the terms interchangeably. (Bertolino, 2018)</a:t>
            </a:r>
          </a:p>
        </p:txBody>
      </p:sp>
      <p:sp>
        <p:nvSpPr>
          <p:cNvPr id="4" name="TextBox 3">
            <a:extLst>
              <a:ext uri="{FF2B5EF4-FFF2-40B4-BE49-F238E27FC236}">
                <a16:creationId xmlns:a16="http://schemas.microsoft.com/office/drawing/2014/main" id="{CEE6BD24-A346-4480-B83A-DB6825E5F0E2}"/>
              </a:ext>
            </a:extLst>
          </p:cNvPr>
          <p:cNvSpPr txBox="1"/>
          <p:nvPr/>
        </p:nvSpPr>
        <p:spPr>
          <a:xfrm>
            <a:off x="706583" y="3979373"/>
            <a:ext cx="7811252" cy="584775"/>
          </a:xfrm>
          <a:prstGeom prst="rect">
            <a:avLst/>
          </a:prstGeom>
          <a:noFill/>
          <a:effectLst/>
        </p:spPr>
        <p:txBody>
          <a:bodyPr wrap="square">
            <a:spAutoFit/>
          </a:bodyPr>
          <a:lstStyle/>
          <a:p>
            <a:pPr defTabSz="342900">
              <a:defRPr/>
            </a:pPr>
            <a:r>
              <a:rPr lang="en-US" sz="800" dirty="0">
                <a:latin typeface="Arial" panose="020B0604020202020204" pitchFamily="34" charset="0"/>
                <a:cs typeface="Arial" panose="020B0604020202020204" pitchFamily="34" charset="0"/>
              </a:rPr>
              <a:t>Bertolino, B. (2018). </a:t>
            </a:r>
            <a:r>
              <a:rPr lang="en-US" sz="800" i="1" dirty="0">
                <a:latin typeface="Arial" panose="020B0604020202020204" pitchFamily="34" charset="0"/>
                <a:cs typeface="Arial" panose="020B0604020202020204" pitchFamily="34" charset="0"/>
              </a:rPr>
              <a:t>Effective counseling and psychotherapy: An evidence-based approach</a:t>
            </a:r>
            <a:r>
              <a:rPr lang="en-US" sz="800" dirty="0">
                <a:latin typeface="Arial" panose="020B0604020202020204" pitchFamily="34" charset="0"/>
                <a:cs typeface="Arial" panose="020B0604020202020204" pitchFamily="34" charset="0"/>
              </a:rPr>
              <a:t>. New York: Springer. </a:t>
            </a:r>
          </a:p>
          <a:p>
            <a:pPr defTabSz="342900">
              <a:defRPr/>
            </a:pPr>
            <a:r>
              <a:rPr lang="en-US" sz="800" dirty="0">
                <a:latin typeface="Arial" panose="020B0604020202020204" pitchFamily="34" charset="0"/>
                <a:cs typeface="Arial" panose="020B0604020202020204" pitchFamily="34" charset="0"/>
              </a:rPr>
              <a:t>Chambless, D. L., &amp; </a:t>
            </a:r>
            <a:r>
              <a:rPr lang="en-US" sz="800" dirty="0" err="1">
                <a:latin typeface="Arial" panose="020B0604020202020204" pitchFamily="34" charset="0"/>
                <a:cs typeface="Arial" panose="020B0604020202020204" pitchFamily="34" charset="0"/>
              </a:rPr>
              <a:t>Hollon</a:t>
            </a:r>
            <a:r>
              <a:rPr lang="en-US" sz="800" dirty="0">
                <a:latin typeface="Arial" panose="020B0604020202020204" pitchFamily="34" charset="0"/>
                <a:cs typeface="Arial" panose="020B0604020202020204" pitchFamily="34" charset="0"/>
              </a:rPr>
              <a:t>, S. D. (1998). Defining empirically supported therapies. </a:t>
            </a:r>
            <a:r>
              <a:rPr lang="en-US" sz="800" i="1" dirty="0">
                <a:latin typeface="Arial" panose="020B0604020202020204" pitchFamily="34" charset="0"/>
                <a:cs typeface="Arial" panose="020B0604020202020204" pitchFamily="34" charset="0"/>
              </a:rPr>
              <a:t>Journal of Consulting and Clinical Psychology, 66</a:t>
            </a:r>
            <a:r>
              <a:rPr lang="en-US" sz="800" dirty="0">
                <a:latin typeface="Arial" panose="020B0604020202020204" pitchFamily="34" charset="0"/>
                <a:cs typeface="Arial" panose="020B0604020202020204" pitchFamily="34" charset="0"/>
              </a:rPr>
              <a:t>, 7–18.</a:t>
            </a:r>
          </a:p>
          <a:p>
            <a:pPr defTabSz="342900">
              <a:defRPr/>
            </a:pPr>
            <a:r>
              <a:rPr lang="en-US" sz="800" dirty="0" err="1">
                <a:latin typeface="Arial" panose="020B0604020202020204" pitchFamily="34" charset="0"/>
                <a:cs typeface="Arial" panose="020B0604020202020204" pitchFamily="34" charset="0"/>
              </a:rPr>
              <a:t>Luebbe</a:t>
            </a:r>
            <a:r>
              <a:rPr lang="en-US" sz="800" dirty="0">
                <a:latin typeface="Arial" panose="020B0604020202020204" pitchFamily="34" charset="0"/>
                <a:cs typeface="Arial" panose="020B0604020202020204" pitchFamily="34" charset="0"/>
              </a:rPr>
              <a:t>, A. M., Radcliffe, A. M., </a:t>
            </a:r>
            <a:r>
              <a:rPr lang="en-US" sz="800" dirty="0" err="1">
                <a:latin typeface="Arial" panose="020B0604020202020204" pitchFamily="34" charset="0"/>
                <a:cs typeface="Arial" panose="020B0604020202020204" pitchFamily="34" charset="0"/>
              </a:rPr>
              <a:t>Callands</a:t>
            </a:r>
            <a:r>
              <a:rPr lang="en-US" sz="800" dirty="0">
                <a:latin typeface="Arial" panose="020B0604020202020204" pitchFamily="34" charset="0"/>
                <a:cs typeface="Arial" panose="020B0604020202020204" pitchFamily="34" charset="0"/>
              </a:rPr>
              <a:t>, T. A., Green, D., &amp; Thorn, B. E. (2007). Evidence-based practice in psychology: Perceptions of graduate students in scientist </a:t>
            </a:r>
          </a:p>
          <a:p>
            <a:pPr defTabSz="342900">
              <a:defRPr/>
            </a:pPr>
            <a:r>
              <a:rPr lang="en-US" sz="800" dirty="0">
                <a:latin typeface="Arial" panose="020B0604020202020204" pitchFamily="34" charset="0"/>
                <a:cs typeface="Arial" panose="020B0604020202020204" pitchFamily="34" charset="0"/>
              </a:rPr>
              <a:t>     practitioner programs. </a:t>
            </a:r>
            <a:r>
              <a:rPr lang="en-US" sz="800" i="1" dirty="0">
                <a:latin typeface="Arial" panose="020B0604020202020204" pitchFamily="34" charset="0"/>
                <a:cs typeface="Arial" panose="020B0604020202020204" pitchFamily="34" charset="0"/>
              </a:rPr>
              <a:t>Journal of Clinical Psychology, 63</a:t>
            </a:r>
            <a:r>
              <a:rPr lang="en-US" sz="800" dirty="0">
                <a:latin typeface="Arial" panose="020B0604020202020204" pitchFamily="34" charset="0"/>
                <a:cs typeface="Arial" panose="020B0604020202020204" pitchFamily="34" charset="0"/>
              </a:rPr>
              <a:t>, 643–655.</a:t>
            </a:r>
          </a:p>
        </p:txBody>
      </p:sp>
    </p:spTree>
    <p:extLst>
      <p:ext uri="{BB962C8B-B14F-4D97-AF65-F5344CB8AC3E}">
        <p14:creationId xmlns:p14="http://schemas.microsoft.com/office/powerpoint/2010/main" val="3599193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89933" y="86557"/>
            <a:ext cx="6962095" cy="1047226"/>
          </a:xfrm>
          <a:effectLst/>
        </p:spPr>
        <p:txBody>
          <a:bodyPr>
            <a:normAutofit/>
          </a:bodyPr>
          <a:lstStyle/>
          <a:p>
            <a:pPr>
              <a:defRPr/>
            </a:pPr>
            <a:r>
              <a:rPr lang="en-US" sz="3000" dirty="0">
                <a:latin typeface="Arial" panose="020B0604020202020204" pitchFamily="34" charset="0"/>
                <a:cs typeface="Arial" panose="020B0604020202020204" pitchFamily="34" charset="0"/>
              </a:rPr>
              <a:t>Evidence-Based Practice</a:t>
            </a:r>
            <a:br>
              <a:rPr lang="en-US" sz="30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Intersections in Health &amp; Behavioral Health</a:t>
            </a:r>
            <a:endParaRPr lang="en-US" sz="3000" dirty="0">
              <a:latin typeface="Arial" panose="020B0604020202020204" pitchFamily="34" charset="0"/>
              <a:cs typeface="Arial" pitchFamily="34" charset="0"/>
            </a:endParaRPr>
          </a:p>
        </p:txBody>
      </p:sp>
      <p:sp>
        <p:nvSpPr>
          <p:cNvPr id="25603" name="Content Placeholder 2"/>
          <p:cNvSpPr>
            <a:spLocks noGrp="1"/>
          </p:cNvSpPr>
          <p:nvPr>
            <p:ph idx="1"/>
          </p:nvPr>
        </p:nvSpPr>
        <p:spPr>
          <a:xfrm>
            <a:off x="234670" y="1191491"/>
            <a:ext cx="8283166" cy="3728957"/>
          </a:xfrm>
          <a:effectLst/>
        </p:spPr>
        <p:txBody>
          <a:bodyPr>
            <a:normAutofit/>
          </a:bodyPr>
          <a:lstStyle/>
          <a:p>
            <a:pPr lvl="1">
              <a:spcBef>
                <a:spcPts val="225"/>
              </a:spcBef>
              <a:buSzPct val="100000"/>
            </a:pPr>
            <a:r>
              <a:rPr lang="en-US" sz="1600" dirty="0">
                <a:latin typeface="Arial" panose="020B0604020202020204" pitchFamily="34" charset="0"/>
                <a:cs typeface="Arial" panose="020B0604020202020204" pitchFamily="34" charset="0"/>
              </a:rPr>
              <a:t>APA: “The integration of </a:t>
            </a:r>
            <a:r>
              <a:rPr lang="en-US" sz="1600" dirty="0">
                <a:solidFill>
                  <a:schemeClr val="accent2"/>
                </a:solidFill>
                <a:latin typeface="Arial" panose="020B0604020202020204" pitchFamily="34" charset="0"/>
                <a:cs typeface="Arial" panose="020B0604020202020204" pitchFamily="34" charset="0"/>
              </a:rPr>
              <a:t>the best available research </a:t>
            </a:r>
            <a:r>
              <a:rPr lang="en-US" sz="1600" dirty="0">
                <a:latin typeface="Arial" panose="020B0604020202020204" pitchFamily="34" charset="0"/>
                <a:cs typeface="Arial" panose="020B0604020202020204" pitchFamily="34" charset="0"/>
              </a:rPr>
              <a:t>with </a:t>
            </a:r>
            <a:r>
              <a:rPr lang="en-US" sz="1600" dirty="0">
                <a:solidFill>
                  <a:schemeClr val="accent2"/>
                </a:solidFill>
                <a:latin typeface="Arial" panose="020B0604020202020204" pitchFamily="34" charset="0"/>
                <a:cs typeface="Arial" panose="020B0604020202020204" pitchFamily="34" charset="0"/>
              </a:rPr>
              <a:t>clinical expertise </a:t>
            </a:r>
            <a:r>
              <a:rPr lang="en-US" sz="1600" dirty="0">
                <a:latin typeface="Arial" panose="020B0604020202020204" pitchFamily="34" charset="0"/>
                <a:cs typeface="Arial" panose="020B0604020202020204" pitchFamily="34" charset="0"/>
              </a:rPr>
              <a:t>in the context </a:t>
            </a:r>
            <a:r>
              <a:rPr lang="en-US" sz="1600" dirty="0">
                <a:solidFill>
                  <a:schemeClr val="accent2"/>
                </a:solidFill>
                <a:latin typeface="Arial" panose="020B0604020202020204" pitchFamily="34" charset="0"/>
                <a:cs typeface="Arial" panose="020B0604020202020204" pitchFamily="34" charset="0"/>
              </a:rPr>
              <a:t>of patient characteristics, culture, and preferences</a:t>
            </a:r>
            <a:r>
              <a:rPr lang="en-US" sz="1600" dirty="0">
                <a:latin typeface="Arial" panose="020B0604020202020204" pitchFamily="34" charset="0"/>
                <a:cs typeface="Arial" panose="020B0604020202020204" pitchFamily="34" charset="0"/>
              </a:rPr>
              <a:t>.” (1)</a:t>
            </a:r>
          </a:p>
          <a:p>
            <a:pPr lvl="1">
              <a:spcBef>
                <a:spcPts val="225"/>
              </a:spcBef>
              <a:buSzPct val="100000"/>
            </a:pPr>
            <a:r>
              <a:rPr lang="en-US" sz="1600" dirty="0">
                <a:latin typeface="Arial" panose="020B0604020202020204" pitchFamily="34" charset="0"/>
                <a:cs typeface="Arial" panose="020B0604020202020204" pitchFamily="34" charset="0"/>
              </a:rPr>
              <a:t>SAMHSA:  “EBPs integrate </a:t>
            </a:r>
            <a:r>
              <a:rPr lang="en-US" sz="1600" dirty="0">
                <a:solidFill>
                  <a:schemeClr val="accent2"/>
                </a:solidFill>
                <a:latin typeface="Arial" panose="020B0604020202020204" pitchFamily="34" charset="0"/>
                <a:cs typeface="Arial" panose="020B0604020202020204" pitchFamily="34" charset="0"/>
              </a:rPr>
              <a:t>clinical expertise</a:t>
            </a:r>
            <a:r>
              <a:rPr lang="en-US" sz="1600" dirty="0">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rPr>
              <a:t>expert opinion</a:t>
            </a:r>
            <a:r>
              <a:rPr lang="en-US" sz="1600" dirty="0">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external scientific evidence</a:t>
            </a:r>
            <a:r>
              <a:rPr lang="en-US" sz="1600" dirty="0">
                <a:latin typeface="Arial" panose="020B0604020202020204" pitchFamily="34" charset="0"/>
                <a:cs typeface="Arial" panose="020B0604020202020204" pitchFamily="34" charset="0"/>
              </a:rPr>
              <a:t>; </a:t>
            </a:r>
            <a:r>
              <a:rPr lang="en-US" sz="1600" dirty="0">
                <a:solidFill>
                  <a:schemeClr val="accent2"/>
                </a:solidFill>
                <a:latin typeface="Arial" panose="020B0604020202020204" pitchFamily="34" charset="0"/>
                <a:cs typeface="Arial" panose="020B0604020202020204" pitchFamily="34" charset="0"/>
              </a:rPr>
              <a:t>and client, patient, and caregiver perspectives so that providers can offer high-quality services that reflect the interests, values, needs, and choices of the individuals served</a:t>
            </a:r>
            <a:r>
              <a:rPr lang="en-US" sz="1600" dirty="0">
                <a:latin typeface="Arial" panose="020B0604020202020204" pitchFamily="34" charset="0"/>
                <a:cs typeface="Arial" panose="020B0604020202020204" pitchFamily="34" charset="0"/>
              </a:rPr>
              <a:t>.” (3)</a:t>
            </a:r>
          </a:p>
          <a:p>
            <a:pPr lvl="1">
              <a:spcBef>
                <a:spcPts val="225"/>
              </a:spcBef>
              <a:buSzPct val="100000"/>
            </a:pPr>
            <a:r>
              <a:rPr lang="en-US" sz="1600" dirty="0">
                <a:latin typeface="Arial" panose="020B0604020202020204" pitchFamily="34" charset="0"/>
                <a:cs typeface="Arial" panose="020B0604020202020204" pitchFamily="34" charset="0"/>
              </a:rPr>
              <a:t>IOM: “Evidence-based medicine is </a:t>
            </a:r>
            <a:r>
              <a:rPr lang="en-US" sz="1600" dirty="0">
                <a:solidFill>
                  <a:schemeClr val="accent2"/>
                </a:solidFill>
                <a:latin typeface="Arial" panose="020B0604020202020204" pitchFamily="34" charset="0"/>
                <a:cs typeface="Arial" panose="020B0604020202020204" pitchFamily="34" charset="0"/>
              </a:rPr>
              <a:t>the conscientious, explicit, and judicious use of current best evidence in making decisions about the care of individual patients</a:t>
            </a:r>
            <a:r>
              <a:rPr lang="en-US" sz="1600" dirty="0">
                <a:latin typeface="Arial" panose="020B0604020202020204" pitchFamily="34" charset="0"/>
                <a:cs typeface="Arial" panose="020B0604020202020204" pitchFamily="34" charset="0"/>
              </a:rPr>
              <a:t>. The practice of evidence-based medicine means integrating </a:t>
            </a:r>
            <a:r>
              <a:rPr lang="en-US" sz="1600" dirty="0">
                <a:solidFill>
                  <a:schemeClr val="accent2"/>
                </a:solidFill>
                <a:latin typeface="Arial" panose="020B0604020202020204" pitchFamily="34" charset="0"/>
                <a:cs typeface="Arial" panose="020B0604020202020204" pitchFamily="34" charset="0"/>
              </a:rPr>
              <a:t>individual clinical expertise with the best available external clinical evidence</a:t>
            </a:r>
            <a:r>
              <a:rPr lang="en-US" sz="1600" dirty="0">
                <a:solidFill>
                  <a:schemeClr val="accent3"/>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from systematic research.” (2)</a:t>
            </a:r>
          </a:p>
        </p:txBody>
      </p:sp>
      <p:sp>
        <p:nvSpPr>
          <p:cNvPr id="4" name="TextBox 3">
            <a:extLst>
              <a:ext uri="{FF2B5EF4-FFF2-40B4-BE49-F238E27FC236}">
                <a16:creationId xmlns:a16="http://schemas.microsoft.com/office/drawing/2014/main" id="{CEE6BD24-A346-4480-B83A-DB6825E5F0E2}"/>
              </a:ext>
            </a:extLst>
          </p:cNvPr>
          <p:cNvSpPr txBox="1"/>
          <p:nvPr/>
        </p:nvSpPr>
        <p:spPr>
          <a:xfrm>
            <a:off x="706582" y="3952009"/>
            <a:ext cx="7811252" cy="584775"/>
          </a:xfrm>
          <a:prstGeom prst="rect">
            <a:avLst/>
          </a:prstGeom>
          <a:noFill/>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(1) APA Presidential Task Force on Evidence-Based Practice. (2006). Evidence-based practice in psychology. </a:t>
            </a:r>
            <a:r>
              <a:rPr kumimoji="0" lang="en-US" sz="800"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American Psychologist, 61</a:t>
            </a:r>
            <a:r>
              <a:rPr kumimoji="0" 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(4), 271–285.</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(2) Sackett, D. L., Rosenberg, W. M. C., Muir Gray, J. A., Haynes, R. B., &amp; Richardson, W. S. (1996). Evidence based medicine: What it is and what it isn't: It's about integrating individual clinical expertise and the best external evidence. BMJ: British Medical Journal, 312(7023), 71-72.</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SAMHSA. (2016, January 6). Evidence-based practices web guide. https://www.samhsa.gov/ebp-web-Guide</a:t>
            </a:r>
          </a:p>
        </p:txBody>
      </p:sp>
    </p:spTree>
    <p:extLst>
      <p:ext uri="{BB962C8B-B14F-4D97-AF65-F5344CB8AC3E}">
        <p14:creationId xmlns:p14="http://schemas.microsoft.com/office/powerpoint/2010/main" val="1563148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normAutofit/>
          </a:bodyPr>
          <a:lstStyle/>
          <a:p>
            <a:pPr>
              <a:defRPr/>
            </a:pPr>
            <a:r>
              <a:rPr lang="en-US" sz="3600" dirty="0">
                <a:solidFill>
                  <a:schemeClr val="tx1"/>
                </a:solidFill>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685346" y="1200151"/>
            <a:ext cx="7765322" cy="3143250"/>
          </a:xfrm>
          <a:effectLst/>
        </p:spPr>
        <p:txBody>
          <a:bodyPr/>
          <a:lstStyle/>
          <a:p>
            <a:pPr>
              <a:buClr>
                <a:schemeClr val="tx1"/>
              </a:buClr>
              <a:buSzPct val="85000"/>
              <a:buNone/>
              <a:defRPr/>
            </a:pPr>
            <a:endParaRPr lang="en-US" sz="1800" dirty="0">
              <a:latin typeface="Arial" panose="020B0604020202020204" pitchFamily="34" charset="0"/>
              <a:cs typeface="Arial" panose="020B0604020202020204" pitchFamily="34" charset="0"/>
            </a:endParaRPr>
          </a:p>
          <a:p>
            <a:pPr algn="ctr">
              <a:buClr>
                <a:schemeClr val="tx1"/>
              </a:buClr>
              <a:buSzPct val="85000"/>
              <a:buNone/>
              <a:defRPr/>
            </a:pPr>
            <a:r>
              <a:rPr lang="en-US" sz="2400" dirty="0">
                <a:latin typeface="Arial" panose="020B0604020202020204" pitchFamily="34" charset="0"/>
                <a:cs typeface="Arial" pitchFamily="34" charset="0"/>
              </a:rPr>
              <a:t>“The integration of the best available research with clinical expertise in the context of patient characteristics, culture, and preferences.” (p. 273)</a:t>
            </a:r>
            <a:br>
              <a:rPr lang="en-US" sz="2400" dirty="0">
                <a:latin typeface="Arial" panose="020B0604020202020204" pitchFamily="34" charset="0"/>
                <a:cs typeface="Arial" pitchFamily="34" charset="0"/>
              </a:rPr>
            </a:br>
            <a:endParaRPr lang="en-US" sz="2400" dirty="0">
              <a:latin typeface="Arial" panose="020B0604020202020204" pitchFamily="34" charset="0"/>
              <a:cs typeface="Arial" pitchFamily="34" charset="0"/>
            </a:endParaRPr>
          </a:p>
          <a:p>
            <a:pPr algn="ctr">
              <a:buSzPct val="85000"/>
              <a:buFontTx/>
              <a:buNone/>
              <a:defRPr/>
            </a:pPr>
            <a:endParaRPr lang="en-US" sz="750" dirty="0">
              <a:latin typeface="Arial" panose="020B0604020202020204" pitchFamily="34" charset="0"/>
              <a:cs typeface="Arial" panose="020B0604020202020204" pitchFamily="34" charset="0"/>
            </a:endParaRPr>
          </a:p>
          <a:p>
            <a:pPr>
              <a:buSzPct val="85000"/>
              <a:buFontTx/>
              <a:buNone/>
              <a:defRPr/>
            </a:pPr>
            <a:endParaRPr lang="en-US" sz="750" dirty="0">
              <a:latin typeface="Arial" panose="020B0604020202020204" pitchFamily="34" charset="0"/>
              <a:cs typeface="Arial" panose="020B0604020202020204" pitchFamily="34" charset="0"/>
            </a:endParaRPr>
          </a:p>
        </p:txBody>
      </p:sp>
      <p:sp>
        <p:nvSpPr>
          <p:cNvPr id="5" name="TextBox 4"/>
          <p:cNvSpPr txBox="1"/>
          <p:nvPr/>
        </p:nvSpPr>
        <p:spPr>
          <a:xfrm>
            <a:off x="919369" y="3838650"/>
            <a:ext cx="7091570" cy="415498"/>
          </a:xfrm>
          <a:prstGeom prst="rect">
            <a:avLst/>
          </a:prstGeom>
          <a:noFill/>
          <a:effectLst/>
        </p:spPr>
        <p:txBody>
          <a:bodyPr wrap="square">
            <a:spAutoFit/>
          </a:bodyPr>
          <a:lstStyle/>
          <a:p>
            <a:pPr>
              <a:buFont typeface="Wingdings" pitchFamily="2" charset="2"/>
              <a:buNone/>
              <a:defRPr/>
            </a:pPr>
            <a:r>
              <a:rPr lang="en-US" sz="1050" dirty="0">
                <a:latin typeface="Arial" pitchFamily="34" charset="0"/>
                <a:ea typeface="ＭＳ Ｐゴシック" pitchFamily="34" charset="-128"/>
                <a:cs typeface="Arial" pitchFamily="34" charset="0"/>
              </a:rPr>
              <a:t>APA Presidential Task Force on Evidence-Based Practice. (2006). Evidence-based practice in psychology. </a:t>
            </a:r>
            <a:r>
              <a:rPr lang="en-US" sz="1050" i="1" dirty="0">
                <a:latin typeface="Arial" pitchFamily="34" charset="0"/>
                <a:ea typeface="ＭＳ Ｐゴシック" pitchFamily="34" charset="-128"/>
                <a:cs typeface="Arial" pitchFamily="34" charset="0"/>
              </a:rPr>
              <a:t>American </a:t>
            </a:r>
          </a:p>
          <a:p>
            <a:pPr>
              <a:buFont typeface="Wingdings" pitchFamily="2" charset="2"/>
              <a:buNone/>
              <a:defRPr/>
            </a:pPr>
            <a:r>
              <a:rPr lang="en-US" sz="1050" i="1" dirty="0">
                <a:latin typeface="Arial" pitchFamily="34" charset="0"/>
                <a:ea typeface="ＭＳ Ｐゴシック" pitchFamily="34" charset="-128"/>
                <a:cs typeface="Arial" pitchFamily="34" charset="0"/>
              </a:rPr>
              <a:t>     Psychologist, 61</a:t>
            </a:r>
            <a:r>
              <a:rPr lang="en-US" sz="1050" dirty="0">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3206709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492023" y="1"/>
            <a:ext cx="6172200" cy="817428"/>
          </a:xfrm>
        </p:spPr>
        <p:txBody>
          <a:bodyPr>
            <a:normAutofit/>
          </a:bodyPr>
          <a:lstStyle/>
          <a:p>
            <a:pPr eaLnBrk="1" hangingPunct="1"/>
            <a:r>
              <a:rPr lang="en-US" sz="4000"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488197" y="795009"/>
            <a:ext cx="8066867" cy="4177041"/>
          </a:xfrm>
          <a:ln>
            <a:noFill/>
          </a:ln>
          <a:effectLst/>
        </p:spPr>
        <p:txBody>
          <a:bodyPr>
            <a:normAutofit/>
          </a:bodyPr>
          <a:lstStyle/>
          <a:p>
            <a:pPr marL="457200" indent="-457200">
              <a:spcBef>
                <a:spcPts val="300"/>
              </a:spcBef>
              <a:buClr>
                <a:schemeClr val="tx1"/>
              </a:buClr>
              <a:buFont typeface="Arial" pitchFamily="34" charset="0"/>
              <a:buChar char="•"/>
              <a:defRPr/>
            </a:pPr>
            <a:r>
              <a:rPr lang="en-US" sz="2200" dirty="0">
                <a:latin typeface="Arial" panose="020B0604020202020204" pitchFamily="34" charset="0"/>
                <a:cs typeface="Arial" panose="020B0604020202020204" pitchFamily="34" charset="0"/>
              </a:rPr>
              <a:t>For copyright reasons and confidentiality some of PowerPoint slides may be absent from the handouts.</a:t>
            </a:r>
          </a:p>
          <a:p>
            <a:pPr marL="457200" indent="-457200">
              <a:spcBef>
                <a:spcPts val="300"/>
              </a:spcBef>
              <a:buClr>
                <a:schemeClr val="tx1"/>
              </a:buClr>
              <a:buFont typeface="Arial" pitchFamily="34" charset="0"/>
              <a:buChar char="•"/>
              <a:defRPr/>
            </a:pPr>
            <a:r>
              <a:rPr lang="en-US" sz="2200" dirty="0">
                <a:latin typeface="Arial" panose="020B0604020202020204" pitchFamily="34" charset="0"/>
                <a:cs typeface="Arial" panose="020B0604020202020204" pitchFamily="34" charset="0"/>
              </a:rPr>
              <a:t>To download a copy of this presentation, please go to: www.bobbertolino.com.</a:t>
            </a:r>
          </a:p>
          <a:p>
            <a:pPr marL="457200" indent="-457200">
              <a:spcBef>
                <a:spcPts val="300"/>
              </a:spcBef>
              <a:buClr>
                <a:schemeClr val="tx1"/>
              </a:buClr>
              <a:buFont typeface="Arial" pitchFamily="34" charset="0"/>
              <a:buChar char="•"/>
              <a:defRPr/>
            </a:pPr>
            <a:r>
              <a:rPr lang="en-US" sz="2200" dirty="0">
                <a:latin typeface="Arial" panose="020B0604020202020204" pitchFamily="34" charset="0"/>
                <a:cs typeface="Arial" panose="020B0604020202020204" pitchFamily="34" charset="0"/>
              </a:rPr>
              <a:t>Please share the ideas from this presentation. You have permission to reproduce the handouts. I only ask that you maintain the integrity of the content.</a:t>
            </a:r>
          </a:p>
          <a:p>
            <a:pPr marL="457200" indent="-457200">
              <a:spcBef>
                <a:spcPts val="300"/>
              </a:spcBef>
              <a:buClr>
                <a:schemeClr val="tx1"/>
              </a:buClr>
              <a:buFont typeface="Arial" pitchFamily="34" charset="0"/>
              <a:buChar char="•"/>
              <a:defRPr/>
            </a:pPr>
            <a:r>
              <a:rPr lang="en-US" sz="2200" dirty="0">
                <a:latin typeface="Arial" panose="020B0604020202020204" pitchFamily="34" charset="0"/>
                <a:cs typeface="Arial" panose="020B0604020202020204" pitchFamily="34" charset="0"/>
              </a:rPr>
              <a:t>Contact: bertolinob@cs.com; +01.314.852.7274</a:t>
            </a: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6286142" y="3938977"/>
            <a:ext cx="1451494" cy="361828"/>
          </a:xfrm>
          <a:prstGeom prst="rect">
            <a:avLst/>
          </a:prstGeom>
          <a:noFill/>
          <a:ln w="9525">
            <a:noFill/>
            <a:miter lim="800000"/>
            <a:headEnd/>
            <a:tailEnd/>
          </a:ln>
        </p:spPr>
      </p:pic>
      <p:pic>
        <p:nvPicPr>
          <p:cNvPr id="9218" name="Picture 2" descr="http://bobbertolino.com/Homepage/imag001.gif"/>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122105" y="3889159"/>
            <a:ext cx="619432" cy="640080"/>
          </a:xfrm>
          <a:prstGeom prst="rect">
            <a:avLst/>
          </a:prstGeom>
          <a:extLst/>
        </p:spPr>
      </p:pic>
      <p:sp>
        <p:nvSpPr>
          <p:cNvPr id="3" name="TextBox 2"/>
          <p:cNvSpPr txBox="1"/>
          <p:nvPr/>
        </p:nvSpPr>
        <p:spPr>
          <a:xfrm>
            <a:off x="980971" y="4728341"/>
            <a:ext cx="1302326" cy="230832"/>
          </a:xfrm>
          <a:prstGeom prst="rect">
            <a:avLst/>
          </a:prstGeom>
          <a:noFill/>
        </p:spPr>
        <p:txBody>
          <a:bodyPr wrap="square" rtlCol="0">
            <a:spAutoFit/>
          </a:bodyPr>
          <a:lstStyle/>
          <a:p>
            <a:pPr algn="ctr" defTabSz="342900">
              <a:defRPr/>
            </a:pPr>
            <a:r>
              <a:rPr lang="en-US" sz="900" dirty="0">
                <a:solidFill>
                  <a:prstClr val="white"/>
                </a:solidFill>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320578" y="3933772"/>
            <a:ext cx="940525"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maryville.edu/wp-content/themes/maryville-main/images/logo_col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622" y="3938977"/>
            <a:ext cx="152400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082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906308" y="1417674"/>
            <a:ext cx="7115102" cy="22180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Clr>
                <a:schemeClr val="tx1"/>
              </a:buClr>
              <a:buSzPct val="85000"/>
              <a:buNone/>
            </a:pPr>
            <a:r>
              <a:rPr lang="en-US" altLang="en-US" sz="4400" dirty="0">
                <a:latin typeface="Arial" panose="020B0604020202020204" pitchFamily="34" charset="0"/>
                <a:cs typeface="Arial" panose="020B0604020202020204" pitchFamily="34" charset="0"/>
              </a:rPr>
              <a:t>Principles of Change</a:t>
            </a:r>
          </a:p>
        </p:txBody>
      </p:sp>
      <p:sp>
        <p:nvSpPr>
          <p:cNvPr id="2" name="TextBox 1"/>
          <p:cNvSpPr txBox="1"/>
          <p:nvPr/>
        </p:nvSpPr>
        <p:spPr>
          <a:xfrm>
            <a:off x="706117" y="3926179"/>
            <a:ext cx="7427459" cy="253916"/>
          </a:xfrm>
          <a:prstGeom prst="rect">
            <a:avLst/>
          </a:prstGeom>
          <a:noFill/>
        </p:spPr>
        <p:txBody>
          <a:bodyPr wrap="square" rtlCol="0">
            <a:spAutoFit/>
          </a:bodyPr>
          <a:lstStyle/>
          <a:p>
            <a:pPr defTabSz="342900">
              <a:defRPr/>
            </a:pPr>
            <a:r>
              <a:rPr lang="en-US" altLang="en-US" sz="105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4096140587"/>
      </p:ext>
    </p:extLst>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485900" y="147490"/>
            <a:ext cx="61722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000" dirty="0">
                <a:latin typeface="Arial" panose="020B0604020202020204" pitchFamily="34" charset="0"/>
                <a:cs typeface="Arial" panose="020B0604020202020204" pitchFamily="34" charset="0"/>
              </a:rPr>
              <a:t>Principles of Change</a:t>
            </a:r>
          </a:p>
        </p:txBody>
      </p:sp>
      <p:sp>
        <p:nvSpPr>
          <p:cNvPr id="146435" name="Rectangle 3"/>
          <p:cNvSpPr>
            <a:spLocks noGrp="1" noChangeArrowheads="1"/>
          </p:cNvSpPr>
          <p:nvPr>
            <p:ph type="body" idx="4294967295"/>
          </p:nvPr>
        </p:nvSpPr>
        <p:spPr>
          <a:xfrm>
            <a:off x="593951" y="1152230"/>
            <a:ext cx="7776482" cy="2681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sz="2100" dirty="0" err="1">
                <a:latin typeface="Arial" panose="020B0604020202020204" pitchFamily="34" charset="0"/>
                <a:cs typeface="Arial" panose="020B0604020202020204" pitchFamily="34" charset="0"/>
              </a:rPr>
              <a:t>Castonguay</a:t>
            </a:r>
            <a:r>
              <a:rPr lang="en-US" altLang="en-US" sz="2100" dirty="0">
                <a:latin typeface="Arial" panose="020B0604020202020204" pitchFamily="34" charset="0"/>
                <a:cs typeface="Arial" panose="020B0604020202020204" pitchFamily="34" charset="0"/>
              </a:rPr>
              <a:t> and </a:t>
            </a:r>
            <a:r>
              <a:rPr lang="en-US" altLang="en-US" sz="2100" dirty="0" err="1">
                <a:latin typeface="Arial" panose="020B0604020202020204" pitchFamily="34" charset="0"/>
                <a:cs typeface="Arial" panose="020B0604020202020204" pitchFamily="34" charset="0"/>
              </a:rPr>
              <a:t>Beutler</a:t>
            </a:r>
            <a:r>
              <a:rPr lang="en-US" altLang="en-US" sz="2100" dirty="0">
                <a:latin typeface="Arial" panose="020B0604020202020204" pitchFamily="34" charset="0"/>
                <a:cs typeface="Arial" panose="020B0604020202020204" pitchFamily="34" charset="0"/>
              </a:rPr>
              <a:t> (2006), “We think that psychotherapy research has produced enough knowledge to begin to define the basic principles that govern therapeutic change in a way that is not tied to any specific theory, treatment model, or narrowly defined set of concepts” (p. 5).</a:t>
            </a:r>
          </a:p>
          <a:p>
            <a:pPr>
              <a:buSzPct val="85000"/>
              <a:buFontTx/>
              <a:buNone/>
            </a:pPr>
            <a:endParaRPr lang="en-US" altLang="en-US" sz="1800" dirty="0">
              <a:latin typeface="Arial" panose="020B0604020202020204" pitchFamily="34" charset="0"/>
              <a:cs typeface="Arial" panose="020B0604020202020204" pitchFamily="34" charset="0"/>
            </a:endParaRPr>
          </a:p>
          <a:p>
            <a:pPr>
              <a:buSzPct val="85000"/>
              <a:buFontTx/>
              <a:buNone/>
            </a:pPr>
            <a:endParaRPr lang="en-US" altLang="en-US" sz="750" dirty="0">
              <a:latin typeface="Arial" panose="020B0604020202020204" pitchFamily="34" charset="0"/>
              <a:cs typeface="Arial" panose="020B0604020202020204" pitchFamily="34" charset="0"/>
            </a:endParaRPr>
          </a:p>
        </p:txBody>
      </p:sp>
      <p:sp>
        <p:nvSpPr>
          <p:cNvPr id="2" name="TextBox 1"/>
          <p:cNvSpPr txBox="1"/>
          <p:nvPr/>
        </p:nvSpPr>
        <p:spPr>
          <a:xfrm>
            <a:off x="706117" y="3926179"/>
            <a:ext cx="7427459" cy="57708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Castonguay</a:t>
            </a: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 G., &amp; </a:t>
            </a:r>
            <a:r>
              <a:rPr kumimoji="0" lang="en-US" altLang="en-US"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Beutler</a:t>
            </a: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 E. (2006). Common and unique principles of therapeutic change: What do we know and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what do we need to know? In L. G. </a:t>
            </a:r>
            <a:r>
              <a:rPr kumimoji="0" lang="en-US" altLang="en-US"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Castonguay</a:t>
            </a: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L. E. </a:t>
            </a:r>
            <a:r>
              <a:rPr kumimoji="0" lang="en-US" altLang="en-US"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Beutler</a:t>
            </a: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(Eds.), </a:t>
            </a:r>
            <a:r>
              <a:rPr kumimoji="0" lang="en-US" altLang="en-US"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Principles of therapeutic change that work </a:t>
            </a: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353–369). New York: Oxford University Press.</a:t>
            </a:r>
          </a:p>
        </p:txBody>
      </p:sp>
    </p:spTree>
    <p:extLst>
      <p:ext uri="{BB962C8B-B14F-4D97-AF65-F5344CB8AC3E}">
        <p14:creationId xmlns:p14="http://schemas.microsoft.com/office/powerpoint/2010/main" val="9189692"/>
      </p:ext>
    </p:extLst>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930" y="79514"/>
            <a:ext cx="7757651" cy="993913"/>
          </a:xfrm>
          <a:effectLst/>
        </p:spPr>
        <p:txBody>
          <a:bodyPr>
            <a:noAutofit/>
          </a:bodyPr>
          <a:lstStyle/>
          <a:p>
            <a:pPr>
              <a:defRPr/>
            </a:pPr>
            <a:r>
              <a:rPr lang="en-US" sz="2700" dirty="0">
                <a:latin typeface="Arial" panose="020B0604020202020204" pitchFamily="34" charset="0"/>
                <a:cs typeface="Arial" panose="020B0604020202020204" pitchFamily="34" charset="0"/>
              </a:rPr>
              <a:t>Best Available Research</a:t>
            </a:r>
            <a:br>
              <a:rPr lang="en-US" sz="27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Variance in Psychotherapy Outcome</a:t>
            </a:r>
            <a:endPar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56591" y="1143001"/>
            <a:ext cx="7981121" cy="3657601"/>
          </a:xfrm>
          <a:effectLst/>
        </p:spPr>
        <p:txBody>
          <a:bodyPr>
            <a:normAutofit/>
          </a:bodyPr>
          <a:lstStyle/>
          <a:p>
            <a:pPr>
              <a:buClr>
                <a:schemeClr val="tx1"/>
              </a:buClr>
              <a:buSzPct val="100000"/>
              <a:buFont typeface="Arial" pitchFamily="34" charset="0"/>
              <a:buChar char="•"/>
              <a:defRPr/>
            </a:pPr>
            <a:r>
              <a:rPr lang="en-US" sz="2400" dirty="0">
                <a:latin typeface="Arial" pitchFamily="34" charset="0"/>
                <a:cs typeface="Arial" pitchFamily="34" charset="0"/>
              </a:rPr>
              <a:t>Client/</a:t>
            </a:r>
            <a:r>
              <a:rPr lang="en-US" sz="2400" dirty="0" err="1">
                <a:latin typeface="Arial" pitchFamily="34" charset="0"/>
                <a:cs typeface="Arial" pitchFamily="34" charset="0"/>
              </a:rPr>
              <a:t>Extratherapeutic</a:t>
            </a:r>
            <a:r>
              <a:rPr lang="en-US" sz="2400" dirty="0">
                <a:latin typeface="Arial" pitchFamily="34" charset="0"/>
                <a:cs typeface="Arial" pitchFamily="34" charset="0"/>
              </a:rPr>
              <a:t> Factors = 80-87%</a:t>
            </a:r>
          </a:p>
          <a:p>
            <a:pPr>
              <a:buClr>
                <a:schemeClr val="tx1"/>
              </a:buClr>
              <a:buSzPct val="100000"/>
              <a:buFont typeface="Arial" pitchFamily="34" charset="0"/>
              <a:buChar char="•"/>
              <a:defRPr/>
            </a:pPr>
            <a:r>
              <a:rPr lang="en-US" sz="2400" dirty="0">
                <a:latin typeface="Arial" pitchFamily="34" charset="0"/>
                <a:cs typeface="Arial" pitchFamily="34" charset="0"/>
              </a:rPr>
              <a:t>Treatment Effects = 13-20%</a:t>
            </a:r>
          </a:p>
          <a:p>
            <a:pPr lvl="1">
              <a:buClr>
                <a:schemeClr val="tx1"/>
              </a:buClr>
              <a:buSzPct val="100000"/>
              <a:buFont typeface="Arial" pitchFamily="34" charset="0"/>
              <a:buChar char="•"/>
              <a:defRPr/>
            </a:pPr>
            <a:r>
              <a:rPr lang="en-US" sz="2100" dirty="0">
                <a:latin typeface="Arial" pitchFamily="34" charset="0"/>
                <a:cs typeface="Arial" pitchFamily="34" charset="0"/>
              </a:rPr>
              <a:t>Therapist Effects = 4-9%</a:t>
            </a:r>
          </a:p>
          <a:p>
            <a:pPr lvl="1">
              <a:buClr>
                <a:schemeClr val="tx1"/>
              </a:buClr>
              <a:buSzPct val="100000"/>
              <a:buFont typeface="Arial" pitchFamily="34" charset="0"/>
              <a:buChar char="•"/>
              <a:defRPr/>
            </a:pPr>
            <a:r>
              <a:rPr lang="en-US" sz="2100" dirty="0">
                <a:latin typeface="Arial" pitchFamily="34" charset="0"/>
                <a:cs typeface="Arial" pitchFamily="34" charset="0"/>
              </a:rPr>
              <a:t>The Alliance = 5-8%</a:t>
            </a:r>
          </a:p>
          <a:p>
            <a:pPr lvl="1">
              <a:buClr>
                <a:schemeClr val="tx1"/>
              </a:buClr>
              <a:buSzPct val="100000"/>
              <a:buFont typeface="Arial" pitchFamily="34" charset="0"/>
              <a:buChar char="•"/>
              <a:defRPr/>
            </a:pPr>
            <a:r>
              <a:rPr lang="en-US" sz="2100" dirty="0">
                <a:latin typeface="Arial" pitchFamily="34" charset="0"/>
                <a:cs typeface="Arial" pitchFamily="34" charset="0"/>
              </a:rPr>
              <a:t>Expectancy, Placebo, and Allegiance = 4% </a:t>
            </a:r>
          </a:p>
          <a:p>
            <a:pPr lvl="1">
              <a:buClr>
                <a:schemeClr val="tx1"/>
              </a:buClr>
              <a:buSzPct val="100000"/>
              <a:buFont typeface="Arial" pitchFamily="34" charset="0"/>
              <a:buChar char="•"/>
              <a:defRPr/>
            </a:pPr>
            <a:r>
              <a:rPr lang="en-US" sz="2100" dirty="0">
                <a:latin typeface="Arial" pitchFamily="34" charset="0"/>
                <a:cs typeface="Arial" pitchFamily="34" charset="0"/>
              </a:rPr>
              <a:t>Model/Technique = 1% </a:t>
            </a:r>
          </a:p>
        </p:txBody>
      </p:sp>
      <p:sp>
        <p:nvSpPr>
          <p:cNvPr id="2" name="TextBox 1"/>
          <p:cNvSpPr txBox="1"/>
          <p:nvPr/>
        </p:nvSpPr>
        <p:spPr>
          <a:xfrm>
            <a:off x="812522" y="3892945"/>
            <a:ext cx="7355529" cy="646331"/>
          </a:xfrm>
          <a:prstGeom prst="rect">
            <a:avLst/>
          </a:prstGeom>
          <a:noFill/>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black"/>
                </a:solidFill>
                <a:effectLst/>
                <a:uLnTx/>
                <a:uFillTx/>
                <a:latin typeface="Arial" pitchFamily="34" charset="0"/>
                <a:ea typeface="+mn-ea"/>
                <a:cs typeface="Arial" pitchFamily="34" charset="0"/>
              </a:rPr>
              <a:t>Bertolino</a:t>
            </a:r>
            <a:r>
              <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rPr>
              <a:t>, B., </a:t>
            </a:r>
            <a:r>
              <a:rPr kumimoji="0" lang="en-US" sz="900" b="0" i="0" u="none" strike="noStrike" kern="0" cap="none" spc="0" normalizeH="0" baseline="0" noProof="0" dirty="0" err="1">
                <a:ln>
                  <a:noFill/>
                </a:ln>
                <a:solidFill>
                  <a:prstClr val="black"/>
                </a:solidFill>
                <a:effectLst/>
                <a:uLnTx/>
                <a:uFillTx/>
                <a:latin typeface="Arial" pitchFamily="34" charset="0"/>
                <a:ea typeface="+mn-ea"/>
                <a:cs typeface="Arial" pitchFamily="34" charset="0"/>
              </a:rPr>
              <a:t>Bargmann</a:t>
            </a:r>
            <a:r>
              <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rPr>
              <a:t>, S., &amp; Miller, S. D. (2013). </a:t>
            </a:r>
            <a:r>
              <a:rPr kumimoji="0" lang="en-US" sz="900" b="0" i="1" u="none" strike="noStrike" kern="0" cap="none" spc="0" normalizeH="0" baseline="0" noProof="0" dirty="0">
                <a:ln>
                  <a:noFill/>
                </a:ln>
                <a:solidFill>
                  <a:prstClr val="black"/>
                </a:solidFill>
                <a:effectLst/>
                <a:uLnTx/>
                <a:uFillTx/>
                <a:latin typeface="Arial" pitchFamily="34" charset="0"/>
                <a:ea typeface="+mn-ea"/>
                <a:cs typeface="Arial" pitchFamily="34" charset="0"/>
              </a:rPr>
              <a:t>Manual 1: What works in therapy: A primer. The ICCE manuals of feedback informed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1" u="none" strike="noStrike" kern="0" cap="none" spc="0" normalizeH="0" baseline="0" noProof="0" dirty="0">
                <a:ln>
                  <a:noFill/>
                </a:ln>
                <a:solidFill>
                  <a:prstClr val="black"/>
                </a:solidFill>
                <a:effectLst/>
                <a:uLnTx/>
                <a:uFillTx/>
                <a:latin typeface="Arial" pitchFamily="34" charset="0"/>
                <a:ea typeface="+mn-ea"/>
                <a:cs typeface="Arial" pitchFamily="34" charset="0"/>
              </a:rPr>
              <a:t>     treatment</a:t>
            </a:r>
            <a:r>
              <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rPr>
              <a:t>. Chicago, IL: International Center for .Clinical Excellence.</a:t>
            </a:r>
            <a:r>
              <a:rPr kumimoji="0" lang="en-US" sz="900" b="0" i="1" u="none" strike="noStrike" kern="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err="1">
                <a:ln>
                  <a:noFill/>
                </a:ln>
                <a:solidFill>
                  <a:prstClr val="black"/>
                </a:solidFill>
                <a:effectLst/>
                <a:uLnTx/>
                <a:uFillTx/>
                <a:latin typeface="Arial" pitchFamily="34" charset="0"/>
                <a:ea typeface="+mn-ea"/>
                <a:cs typeface="Arial" pitchFamily="34" charset="0"/>
              </a:rPr>
              <a:t>Wampold</a:t>
            </a:r>
            <a:r>
              <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rPr>
              <a:t>, B. E., &amp; Brown, G. S. (2005). Estimating variability in outcomes attributable to therapists: A naturalistic study of outcomes in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rPr>
              <a:t>     managed care. </a:t>
            </a:r>
            <a:r>
              <a:rPr kumimoji="0" lang="en-US" sz="900" b="0" i="1" u="none" strike="noStrike" kern="0" cap="none" spc="0" normalizeH="0" baseline="0" noProof="0" dirty="0">
                <a:ln>
                  <a:noFill/>
                </a:ln>
                <a:solidFill>
                  <a:prstClr val="black"/>
                </a:solidFill>
                <a:effectLst/>
                <a:uLnTx/>
                <a:uFillTx/>
                <a:latin typeface="Arial" pitchFamily="34" charset="0"/>
                <a:ea typeface="+mn-ea"/>
                <a:cs typeface="Arial" pitchFamily="34" charset="0"/>
              </a:rPr>
              <a:t>Journal of Consulting and Clinical Psychology, 73</a:t>
            </a:r>
            <a:r>
              <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rPr>
              <a:t>(5), 914-923.</a:t>
            </a:r>
          </a:p>
        </p:txBody>
      </p:sp>
      <p:sp>
        <p:nvSpPr>
          <p:cNvPr id="3" name="Arrow: Left 2">
            <a:extLst>
              <a:ext uri="{FF2B5EF4-FFF2-40B4-BE49-F238E27FC236}">
                <a16:creationId xmlns:a16="http://schemas.microsoft.com/office/drawing/2014/main" id="{F431A80D-77D7-40FC-A1B2-148BD3B4BEF7}"/>
              </a:ext>
            </a:extLst>
          </p:cNvPr>
          <p:cNvSpPr>
            <a:spLocks noChangeAspect="1"/>
          </p:cNvSpPr>
          <p:nvPr/>
        </p:nvSpPr>
        <p:spPr>
          <a:xfrm>
            <a:off x="6684342" y="1280160"/>
            <a:ext cx="553816" cy="27432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Arrow: Left 5">
            <a:extLst>
              <a:ext uri="{FF2B5EF4-FFF2-40B4-BE49-F238E27FC236}">
                <a16:creationId xmlns:a16="http://schemas.microsoft.com/office/drawing/2014/main" id="{9D8D466D-8A8B-4D8E-9610-91B18EF5B69A}"/>
              </a:ext>
            </a:extLst>
          </p:cNvPr>
          <p:cNvSpPr>
            <a:spLocks noChangeAspect="1"/>
          </p:cNvSpPr>
          <p:nvPr/>
        </p:nvSpPr>
        <p:spPr>
          <a:xfrm>
            <a:off x="4490287" y="2110630"/>
            <a:ext cx="553816" cy="27432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Arrow: Left 6">
            <a:extLst>
              <a:ext uri="{FF2B5EF4-FFF2-40B4-BE49-F238E27FC236}">
                <a16:creationId xmlns:a16="http://schemas.microsoft.com/office/drawing/2014/main" id="{BDB18562-E0CC-4E4B-8B6F-7CECC070D796}"/>
              </a:ext>
            </a:extLst>
          </p:cNvPr>
          <p:cNvSpPr>
            <a:spLocks noChangeAspect="1"/>
          </p:cNvSpPr>
          <p:nvPr/>
        </p:nvSpPr>
        <p:spPr>
          <a:xfrm>
            <a:off x="4473310" y="2434590"/>
            <a:ext cx="553816" cy="27432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Rectangle 7">
            <a:extLst>
              <a:ext uri="{FF2B5EF4-FFF2-40B4-BE49-F238E27FC236}">
                <a16:creationId xmlns:a16="http://schemas.microsoft.com/office/drawing/2014/main" id="{58973DF4-D567-41FA-9D59-F18E8A5328FE}"/>
              </a:ext>
            </a:extLst>
          </p:cNvPr>
          <p:cNvSpPr/>
          <p:nvPr/>
        </p:nvSpPr>
        <p:spPr>
          <a:xfrm>
            <a:off x="4154886" y="3084806"/>
            <a:ext cx="368235" cy="692497"/>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22225">
                  <a:solidFill>
                    <a:prstClr val="black"/>
                  </a:solidFill>
                  <a:prstDash val="solid"/>
                </a:ln>
                <a:solidFill>
                  <a:srgbClr val="FF3300"/>
                </a:solidFill>
                <a:effectLst/>
                <a:uLnTx/>
                <a:uFillTx/>
                <a:latin typeface="Arial" pitchFamily="34" charset="0"/>
                <a:ea typeface="+mn-ea"/>
                <a:cs typeface="Arial" pitchFamily="34" charset="0"/>
              </a:rPr>
              <a:t>!</a:t>
            </a:r>
            <a:endParaRPr kumimoji="0" lang="en-US" sz="4050" b="1" i="0" u="none" strike="noStrike" kern="1200" cap="none" spc="0" normalizeH="0" baseline="0" noProof="0" dirty="0">
              <a:ln w="22225">
                <a:solidFill>
                  <a:prstClr val="black"/>
                </a:solidFill>
                <a:prstDash val="solid"/>
              </a:ln>
              <a:solidFill>
                <a:srgbClr val="FF3300"/>
              </a:solidFill>
              <a:effectLst/>
              <a:uLnTx/>
              <a:uFillTx/>
              <a:latin typeface="Calibri"/>
              <a:ea typeface="+mn-ea"/>
              <a:cs typeface="+mn-cs"/>
            </a:endParaRPr>
          </a:p>
        </p:txBody>
      </p:sp>
      <p:sp>
        <p:nvSpPr>
          <p:cNvPr id="9" name="Arrow: Left 8">
            <a:extLst>
              <a:ext uri="{FF2B5EF4-FFF2-40B4-BE49-F238E27FC236}">
                <a16:creationId xmlns:a16="http://schemas.microsoft.com/office/drawing/2014/main" id="{0765861F-CCE3-4F44-941E-EE1A1E1D6805}"/>
              </a:ext>
            </a:extLst>
          </p:cNvPr>
          <p:cNvSpPr>
            <a:spLocks noChangeAspect="1"/>
          </p:cNvSpPr>
          <p:nvPr/>
        </p:nvSpPr>
        <p:spPr>
          <a:xfrm>
            <a:off x="6627698" y="2834641"/>
            <a:ext cx="553816" cy="27432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3078801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3" end="3"/>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xEl>
                                              <p:pRg st="4" end="4"/>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7" presetClass="emph" presetSubtype="0" fill="remove" grpId="1" nodeType="clickEffect">
                                  <p:stCondLst>
                                    <p:cond delay="0"/>
                                  </p:stCondLst>
                                  <p:childTnLst>
                                    <p:animClr clrSpc="rgb" dir="cw">
                                      <p:cBhvr override="childStyle">
                                        <p:cTn id="68" dur="250" autoRev="1" fill="remove"/>
                                        <p:tgtEl>
                                          <p:spTgt spid="8"/>
                                        </p:tgtEl>
                                        <p:attrNameLst>
                                          <p:attrName>style.color</p:attrName>
                                        </p:attrNameLst>
                                      </p:cBhvr>
                                      <p:to>
                                        <a:schemeClr val="bg1"/>
                                      </p:to>
                                    </p:animClr>
                                    <p:animClr clrSpc="rgb" dir="cw">
                                      <p:cBhvr>
                                        <p:cTn id="69" dur="250" autoRev="1" fill="remove"/>
                                        <p:tgtEl>
                                          <p:spTgt spid="8"/>
                                        </p:tgtEl>
                                        <p:attrNameLst>
                                          <p:attrName>fillcolor</p:attrName>
                                        </p:attrNameLst>
                                      </p:cBhvr>
                                      <p:to>
                                        <a:schemeClr val="bg1"/>
                                      </p:to>
                                    </p:animClr>
                                    <p:set>
                                      <p:cBhvr>
                                        <p:cTn id="70" dur="250" autoRev="1" fill="remove"/>
                                        <p:tgtEl>
                                          <p:spTgt spid="8"/>
                                        </p:tgtEl>
                                        <p:attrNameLst>
                                          <p:attrName>fill.type</p:attrName>
                                        </p:attrNameLst>
                                      </p:cBhvr>
                                      <p:to>
                                        <p:strVal val="solid"/>
                                      </p:to>
                                    </p:set>
                                    <p:set>
                                      <p:cBhvr>
                                        <p:cTn id="71"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6" grpId="0" animBg="1"/>
      <p:bldP spid="7" grpId="0" animBg="1"/>
      <p:bldP spid="8" grpId="0"/>
      <p:bldP spid="8" grpId="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485900" y="110836"/>
            <a:ext cx="6172200" cy="1136072"/>
          </a:xfrm>
        </p:spPr>
        <p:txBody>
          <a:bodyPr/>
          <a:lstStyle/>
          <a:p>
            <a:pPr algn="ctr" eaLnBrk="1" hangingPunct="1"/>
            <a:r>
              <a:rPr lang="en-US" sz="3000" dirty="0">
                <a:latin typeface="Arial" panose="020B0604020202020204" pitchFamily="34" charset="0"/>
                <a:cs typeface="Arial" panose="020B0604020202020204" pitchFamily="34" charset="0"/>
              </a:rPr>
              <a:t>Intersecting Principles in Behavioral Health</a:t>
            </a:r>
          </a:p>
        </p:txBody>
      </p:sp>
      <p:sp>
        <p:nvSpPr>
          <p:cNvPr id="547843" name="Rectangle 3"/>
          <p:cNvSpPr>
            <a:spLocks noGrp="1" noChangeArrowheads="1"/>
          </p:cNvSpPr>
          <p:nvPr>
            <p:ph type="body" idx="1"/>
          </p:nvPr>
        </p:nvSpPr>
        <p:spPr>
          <a:xfrm>
            <a:off x="692524" y="1246909"/>
            <a:ext cx="7604312" cy="3248891"/>
          </a:xfrm>
        </p:spPr>
        <p:txBody>
          <a:bodyPr>
            <a:normAutofit/>
          </a:bodyPr>
          <a:lstStyle/>
          <a:p>
            <a:pPr marL="385763" indent="-385763">
              <a:lnSpc>
                <a:spcPct val="110000"/>
              </a:lnSpc>
              <a:spcBef>
                <a:spcPts val="450"/>
              </a:spcBef>
              <a:buClr>
                <a:schemeClr val="tx1"/>
              </a:buClr>
              <a:buFont typeface="+mj-lt"/>
              <a:buAutoNum type="arabicPeriod"/>
              <a:defRPr/>
            </a:pPr>
            <a:r>
              <a:rPr lang="en-US" sz="2100" dirty="0">
                <a:latin typeface="Arial" panose="020B0604020202020204" pitchFamily="34" charset="0"/>
                <a:cs typeface="Arial" panose="020B0604020202020204" pitchFamily="34" charset="0"/>
              </a:rPr>
              <a:t>Expectancy and hope are catalysts of change.</a:t>
            </a:r>
          </a:p>
          <a:p>
            <a:pPr marL="385763" indent="-385763">
              <a:lnSpc>
                <a:spcPct val="110000"/>
              </a:lnSpc>
              <a:spcBef>
                <a:spcPts val="450"/>
              </a:spcBef>
              <a:buClr>
                <a:schemeClr val="tx1"/>
              </a:buClr>
              <a:buFont typeface="+mj-lt"/>
              <a:buAutoNum type="arabicPeriod"/>
              <a:defRPr/>
            </a:pPr>
            <a:r>
              <a:rPr lang="en-US" sz="2100" dirty="0">
                <a:latin typeface="Arial" panose="020B0604020202020204" pitchFamily="34" charset="0"/>
                <a:cs typeface="Arial" panose="020B0604020202020204" pitchFamily="34" charset="0"/>
              </a:rPr>
              <a:t>Clients are the most significant contributors to outcome.</a:t>
            </a:r>
          </a:p>
          <a:p>
            <a:pPr marL="385763" indent="-385763">
              <a:lnSpc>
                <a:spcPct val="110000"/>
              </a:lnSpc>
              <a:spcBef>
                <a:spcPts val="450"/>
              </a:spcBef>
              <a:buClr>
                <a:schemeClr val="tx1"/>
              </a:buClr>
              <a:buFont typeface="+mj-lt"/>
              <a:buAutoNum type="arabicPeriod"/>
              <a:defRPr/>
            </a:pPr>
            <a:r>
              <a:rPr lang="en-US" sz="2100" dirty="0">
                <a:latin typeface="Arial" panose="020B0604020202020204" pitchFamily="34" charset="0"/>
                <a:ea typeface="+mj-ea"/>
                <a:cs typeface="Arial" panose="020B0604020202020204" pitchFamily="34" charset="0"/>
              </a:rPr>
              <a:t>The therapeutic alliance makes substantial and consistent contributions to outcome.</a:t>
            </a:r>
          </a:p>
          <a:p>
            <a:pPr marL="385763" indent="-385763">
              <a:lnSpc>
                <a:spcPct val="110000"/>
              </a:lnSpc>
              <a:spcBef>
                <a:spcPts val="450"/>
              </a:spcBef>
              <a:buClr>
                <a:schemeClr val="tx1"/>
              </a:buClr>
              <a:buFont typeface="+mj-lt"/>
              <a:buAutoNum type="arabicPeriod"/>
              <a:defRPr/>
            </a:pPr>
            <a:r>
              <a:rPr lang="en-US" sz="2100" dirty="0">
                <a:latin typeface="Arial" panose="020B0604020202020204" pitchFamily="34" charset="0"/>
                <a:cs typeface="Arial" panose="020B0604020202020204" pitchFamily="34" charset="0"/>
              </a:rPr>
              <a:t>Culture influences and shapes all aspects of human life.</a:t>
            </a:r>
          </a:p>
          <a:p>
            <a:pPr marL="385763" indent="-385763">
              <a:lnSpc>
                <a:spcPct val="110000"/>
              </a:lnSpc>
              <a:spcBef>
                <a:spcPts val="450"/>
              </a:spcBef>
              <a:buClr>
                <a:schemeClr val="tx1"/>
              </a:buClr>
              <a:buFont typeface="+mj-lt"/>
              <a:buAutoNum type="arabicPeriod"/>
              <a:defRPr/>
            </a:pPr>
            <a:r>
              <a:rPr lang="en-US" sz="2100" dirty="0">
                <a:latin typeface="Arial" panose="020B0604020202020204" pitchFamily="34" charset="0"/>
                <a:cs typeface="Arial" panose="020B0604020202020204" pitchFamily="34" charset="0"/>
              </a:rPr>
              <a:t>Effective services promote growth, development, well-being, and functioning.</a:t>
            </a:r>
          </a:p>
        </p:txBody>
      </p:sp>
      <p:sp>
        <p:nvSpPr>
          <p:cNvPr id="4" name="TextBox 3">
            <a:extLst>
              <a:ext uri="{FF2B5EF4-FFF2-40B4-BE49-F238E27FC236}">
                <a16:creationId xmlns:a16="http://schemas.microsoft.com/office/drawing/2014/main" id="{CCAACD6F-A4D9-41CC-9544-6D1425684B58}"/>
              </a:ext>
            </a:extLst>
          </p:cNvPr>
          <p:cNvSpPr txBox="1"/>
          <p:nvPr/>
        </p:nvSpPr>
        <p:spPr>
          <a:xfrm>
            <a:off x="769845" y="4424516"/>
            <a:ext cx="6361001" cy="41549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(2018). </a:t>
            </a:r>
            <a:r>
              <a:rPr kumimoji="0" lang="en-US" sz="105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counseling and psychotherapy: An evidence-based approach</a:t>
            </a: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New York: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Springer.</a:t>
            </a:r>
          </a:p>
        </p:txBody>
      </p:sp>
      <p:pic>
        <p:nvPicPr>
          <p:cNvPr id="5" name="Picture 4" descr="A close up of a sign&#10;&#10;Description generated with high confidence">
            <a:extLst>
              <a:ext uri="{FF2B5EF4-FFF2-40B4-BE49-F238E27FC236}">
                <a16:creationId xmlns:a16="http://schemas.microsoft.com/office/drawing/2014/main" id="{5EAF03B5-7488-4711-9D57-D08228548335}"/>
              </a:ext>
            </a:extLst>
          </p:cNvPr>
          <p:cNvPicPr>
            <a:picLocks noChangeAspect="1"/>
          </p:cNvPicPr>
          <p:nvPr/>
        </p:nvPicPr>
        <p:blipFill>
          <a:blip r:embed="rId3"/>
          <a:stretch>
            <a:fillRect/>
          </a:stretch>
        </p:blipFill>
        <p:spPr>
          <a:xfrm>
            <a:off x="7842469" y="3238372"/>
            <a:ext cx="1000675" cy="1429535"/>
          </a:xfrm>
          <a:prstGeom prst="rect">
            <a:avLst/>
          </a:prstGeom>
        </p:spPr>
      </p:pic>
    </p:spTree>
    <p:extLst>
      <p:ext uri="{BB962C8B-B14F-4D97-AF65-F5344CB8AC3E}">
        <p14:creationId xmlns:p14="http://schemas.microsoft.com/office/powerpoint/2010/main" val="9051534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59200" y="-1"/>
            <a:ext cx="7437636" cy="1083781"/>
          </a:xfrm>
        </p:spPr>
        <p:txBody>
          <a:bodyPr>
            <a:normAutofit/>
          </a:bodyPr>
          <a:lstStyle/>
          <a:p>
            <a:pPr lvl="0">
              <a:lnSpc>
                <a:spcPct val="110000"/>
              </a:lnSpc>
              <a:spcBef>
                <a:spcPts val="450"/>
              </a:spcBef>
              <a:buClr>
                <a:prstClr val="black"/>
              </a:buClr>
              <a:defRPr/>
            </a:pPr>
            <a:r>
              <a:rPr lang="en-US" sz="2800" dirty="0">
                <a:solidFill>
                  <a:prstClr val="black"/>
                </a:solidFill>
                <a:latin typeface="Arial" panose="020B0604020202020204" pitchFamily="34" charset="0"/>
                <a:ea typeface="+mn-ea"/>
                <a:cs typeface="Arial" panose="020B0604020202020204" pitchFamily="34" charset="0"/>
              </a:rPr>
              <a:t>Expectancy and Hope are Catalysts</a:t>
            </a:r>
            <a:br>
              <a:rPr lang="en-US" sz="2800" dirty="0">
                <a:solidFill>
                  <a:prstClr val="black"/>
                </a:solidFill>
                <a:latin typeface="Arial" panose="020B0604020202020204" pitchFamily="34" charset="0"/>
                <a:ea typeface="+mn-ea"/>
                <a:cs typeface="Arial" panose="020B0604020202020204" pitchFamily="34" charset="0"/>
              </a:rPr>
            </a:br>
            <a:r>
              <a:rPr lang="en-US" sz="2800" dirty="0">
                <a:solidFill>
                  <a:prstClr val="black"/>
                </a:solidFill>
                <a:latin typeface="Arial" panose="020B0604020202020204" pitchFamily="34" charset="0"/>
                <a:ea typeface="+mn-ea"/>
                <a:cs typeface="Arial" panose="020B0604020202020204" pitchFamily="34" charset="0"/>
              </a:rPr>
              <a:t>of Change</a:t>
            </a:r>
          </a:p>
        </p:txBody>
      </p:sp>
      <p:sp>
        <p:nvSpPr>
          <p:cNvPr id="547843" name="Rectangle 3"/>
          <p:cNvSpPr>
            <a:spLocks noGrp="1" noChangeArrowheads="1"/>
          </p:cNvSpPr>
          <p:nvPr>
            <p:ph type="body" idx="1"/>
          </p:nvPr>
        </p:nvSpPr>
        <p:spPr>
          <a:xfrm>
            <a:off x="590719" y="1083781"/>
            <a:ext cx="7706117" cy="3101131"/>
          </a:xfrm>
        </p:spPr>
        <p:txBody>
          <a:bodyPr>
            <a:normAutofit/>
          </a:bodyPr>
          <a:lstStyle/>
          <a:p>
            <a:pPr marL="119062" indent="0" algn="ctr">
              <a:spcBef>
                <a:spcPts val="300"/>
              </a:spcBef>
              <a:buSzPct val="100000"/>
              <a:buNone/>
            </a:pPr>
            <a:r>
              <a:rPr lang="en-US" sz="2000" u="sng" dirty="0">
                <a:latin typeface="Arial" pitchFamily="34" charset="0"/>
                <a:cs typeface="Arial" pitchFamily="34" charset="0"/>
              </a:rPr>
              <a:t>Primary Competency</a:t>
            </a:r>
          </a:p>
          <a:p>
            <a:pPr marL="119062" indent="0" algn="ctr">
              <a:spcBef>
                <a:spcPts val="300"/>
              </a:spcBef>
              <a:buSzPct val="100000"/>
              <a:buNone/>
            </a:pPr>
            <a:r>
              <a:rPr lang="en-US" sz="2000" i="1" dirty="0">
                <a:latin typeface="Arial" pitchFamily="34" charset="0"/>
                <a:cs typeface="Arial" pitchFamily="34" charset="0"/>
              </a:rPr>
              <a:t>Demonstrate Faith in Restorative Effects of Services</a:t>
            </a:r>
            <a:endParaRPr lang="en-US" sz="2000" dirty="0">
              <a:latin typeface="Arial" pitchFamily="34" charset="0"/>
              <a:cs typeface="Arial" pitchFamily="34" charset="0"/>
            </a:endParaRPr>
          </a:p>
          <a:p>
            <a:pPr marL="118872" indent="0">
              <a:spcBef>
                <a:spcPts val="300"/>
              </a:spcBef>
              <a:buSzPct val="100000"/>
              <a:buNone/>
            </a:pPr>
            <a:endParaRPr lang="en-US" sz="800" dirty="0">
              <a:latin typeface="Arial" charset="0"/>
            </a:endParaRPr>
          </a:p>
          <a:p>
            <a:pPr>
              <a:spcBef>
                <a:spcPts val="300"/>
              </a:spcBef>
              <a:buSzPct val="100000"/>
            </a:pPr>
            <a:r>
              <a:rPr lang="en-US" sz="1800" dirty="0">
                <a:latin typeface="Arial" charset="0"/>
              </a:rPr>
              <a:t>Derived from clients’ knowledge of being helped, the instillation of hope, recognition of therapist confidence, enthusiasm, and use of credible methods and techniques.</a:t>
            </a:r>
          </a:p>
          <a:p>
            <a:pPr>
              <a:spcBef>
                <a:spcPts val="300"/>
              </a:spcBef>
              <a:buSzPct val="100000"/>
            </a:pPr>
            <a:r>
              <a:rPr lang="en-US" sz="1800" dirty="0">
                <a:latin typeface="Arial" charset="0"/>
              </a:rPr>
              <a:t>Expectancy also includes the belief of both the client and therapist in the restorative power of the treatment, including its procedures.</a:t>
            </a:r>
          </a:p>
        </p:txBody>
      </p:sp>
      <p:sp>
        <p:nvSpPr>
          <p:cNvPr id="4" name="TextBox 3"/>
          <p:cNvSpPr txBox="1"/>
          <p:nvPr/>
        </p:nvSpPr>
        <p:spPr>
          <a:xfrm>
            <a:off x="859200" y="3984857"/>
            <a:ext cx="7904027" cy="400110"/>
          </a:xfrm>
          <a:prstGeom prst="rect">
            <a:avLst/>
          </a:prstGeom>
          <a:noFill/>
        </p:spPr>
        <p:txBody>
          <a:bodyPr wrap="square" rtlCol="0">
            <a:spAutoFit/>
          </a:bodyPr>
          <a:lstStyle/>
          <a:p>
            <a:pPr defTabSz="342900">
              <a:defRPr/>
            </a:pPr>
            <a:r>
              <a:rPr lang="en-US" sz="1000" dirty="0">
                <a:latin typeface="Arial" pitchFamily="34" charset="0"/>
                <a:ea typeface="ＭＳ Ｐゴシック" pitchFamily="34" charset="-128"/>
                <a:cs typeface="Arial" pitchFamily="34" charset="0"/>
              </a:rPr>
              <a:t>Frank, J. D., &amp; Frank, J. B. (1991). </a:t>
            </a:r>
            <a:r>
              <a:rPr lang="en-US" sz="1000" i="1" dirty="0">
                <a:latin typeface="Arial" pitchFamily="34" charset="0"/>
                <a:ea typeface="ＭＳ Ｐゴシック" pitchFamily="34" charset="-128"/>
                <a:cs typeface="Arial" pitchFamily="34" charset="0"/>
              </a:rPr>
              <a:t>Persuasion and healing: A comparative study of psychotherapy </a:t>
            </a:r>
            <a:r>
              <a:rPr lang="en-US" sz="1000" dirty="0">
                <a:latin typeface="Arial" pitchFamily="34" charset="0"/>
                <a:ea typeface="ＭＳ Ｐゴシック" pitchFamily="34" charset="-128"/>
                <a:cs typeface="Arial" pitchFamily="34" charset="0"/>
              </a:rPr>
              <a:t>(3rd ed.). Baltimore, MD: Johns </a:t>
            </a:r>
          </a:p>
          <a:p>
            <a:pPr defTabSz="342900">
              <a:defRPr/>
            </a:pPr>
            <a:r>
              <a:rPr lang="en-US" sz="1000" dirty="0">
                <a:latin typeface="Arial" pitchFamily="34" charset="0"/>
                <a:ea typeface="ＭＳ Ｐゴシック" pitchFamily="34" charset="-128"/>
                <a:cs typeface="Arial" pitchFamily="34" charset="0"/>
              </a:rPr>
              <a:t>     Hopkins Press.</a:t>
            </a:r>
          </a:p>
        </p:txBody>
      </p:sp>
    </p:spTree>
    <p:extLst>
      <p:ext uri="{BB962C8B-B14F-4D97-AF65-F5344CB8AC3E}">
        <p14:creationId xmlns:p14="http://schemas.microsoft.com/office/powerpoint/2010/main" val="3470609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1000"/>
                                        <p:tgtEl>
                                          <p:spTgt spid="547843">
                                            <p:txEl>
                                              <p:pRg st="0" end="0"/>
                                            </p:txEl>
                                          </p:spTgt>
                                        </p:tgtEl>
                                      </p:cBhvr>
                                    </p:animEffect>
                                    <p:anim calcmode="lin" valueType="num">
                                      <p:cBhvr>
                                        <p:cTn id="8" dur="1000" fill="hold"/>
                                        <p:tgtEl>
                                          <p:spTgt spid="547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7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7843">
                                            <p:txEl>
                                              <p:pRg st="1" end="1"/>
                                            </p:txEl>
                                          </p:spTgt>
                                        </p:tgtEl>
                                        <p:attrNameLst>
                                          <p:attrName>style.visibility</p:attrName>
                                        </p:attrNameLst>
                                      </p:cBhvr>
                                      <p:to>
                                        <p:strVal val="visible"/>
                                      </p:to>
                                    </p:set>
                                    <p:animEffect transition="in" filter="fade">
                                      <p:cBhvr>
                                        <p:cTn id="14" dur="1000"/>
                                        <p:tgtEl>
                                          <p:spTgt spid="547843">
                                            <p:txEl>
                                              <p:pRg st="1" end="1"/>
                                            </p:txEl>
                                          </p:spTgt>
                                        </p:tgtEl>
                                      </p:cBhvr>
                                    </p:animEffect>
                                    <p:anim calcmode="lin" valueType="num">
                                      <p:cBhvr>
                                        <p:cTn id="15" dur="1000" fill="hold"/>
                                        <p:tgtEl>
                                          <p:spTgt spid="5478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47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7843">
                                            <p:txEl>
                                              <p:pRg st="3" end="3"/>
                                            </p:txEl>
                                          </p:spTgt>
                                        </p:tgtEl>
                                        <p:attrNameLst>
                                          <p:attrName>style.visibility</p:attrName>
                                        </p:attrNameLst>
                                      </p:cBhvr>
                                      <p:to>
                                        <p:strVal val="visible"/>
                                      </p:to>
                                    </p:set>
                                    <p:animEffect transition="in" filter="fade">
                                      <p:cBhvr>
                                        <p:cTn id="21" dur="1000"/>
                                        <p:tgtEl>
                                          <p:spTgt spid="547843">
                                            <p:txEl>
                                              <p:pRg st="3" end="3"/>
                                            </p:txEl>
                                          </p:spTgt>
                                        </p:tgtEl>
                                      </p:cBhvr>
                                    </p:animEffect>
                                    <p:anim calcmode="lin" valueType="num">
                                      <p:cBhvr>
                                        <p:cTn id="22" dur="1000" fill="hold"/>
                                        <p:tgtEl>
                                          <p:spTgt spid="54784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47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47843">
                                            <p:txEl>
                                              <p:pRg st="4" end="4"/>
                                            </p:txEl>
                                          </p:spTgt>
                                        </p:tgtEl>
                                        <p:attrNameLst>
                                          <p:attrName>style.visibility</p:attrName>
                                        </p:attrNameLst>
                                      </p:cBhvr>
                                      <p:to>
                                        <p:strVal val="visible"/>
                                      </p:to>
                                    </p:set>
                                    <p:animEffect transition="in" filter="fade">
                                      <p:cBhvr>
                                        <p:cTn id="28" dur="1000"/>
                                        <p:tgtEl>
                                          <p:spTgt spid="547843">
                                            <p:txEl>
                                              <p:pRg st="4" end="4"/>
                                            </p:txEl>
                                          </p:spTgt>
                                        </p:tgtEl>
                                      </p:cBhvr>
                                    </p:animEffect>
                                    <p:anim calcmode="lin" valueType="num">
                                      <p:cBhvr>
                                        <p:cTn id="29" dur="1000" fill="hold"/>
                                        <p:tgtEl>
                                          <p:spTgt spid="54784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478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485900" y="110836"/>
            <a:ext cx="6172200" cy="826424"/>
          </a:xfrm>
        </p:spPr>
        <p:txBody>
          <a:bodyPr/>
          <a:lstStyle/>
          <a:p>
            <a:pPr algn="ctr" eaLnBrk="1" hangingPunct="1"/>
            <a:r>
              <a:rPr lang="en-US" sz="3000" dirty="0">
                <a:latin typeface="Arial" panose="020B0604020202020204" pitchFamily="34" charset="0"/>
                <a:cs typeface="Arial" panose="020B0604020202020204" pitchFamily="34" charset="0"/>
              </a:rPr>
              <a:t>Hope as a Catalyst</a:t>
            </a:r>
          </a:p>
        </p:txBody>
      </p:sp>
      <p:sp>
        <p:nvSpPr>
          <p:cNvPr id="547843" name="Rectangle 3"/>
          <p:cNvSpPr>
            <a:spLocks noGrp="1" noChangeArrowheads="1"/>
          </p:cNvSpPr>
          <p:nvPr>
            <p:ph type="body" idx="1"/>
          </p:nvPr>
        </p:nvSpPr>
        <p:spPr>
          <a:xfrm>
            <a:off x="487680" y="937261"/>
            <a:ext cx="7962900" cy="4034790"/>
          </a:xfrm>
        </p:spPr>
        <p:txBody>
          <a:bodyPr>
            <a:normAutofit/>
          </a:bodyPr>
          <a:lstStyle/>
          <a:p>
            <a:pPr marL="0" indent="0">
              <a:spcBef>
                <a:spcPts val="450"/>
              </a:spcBef>
              <a:buClr>
                <a:schemeClr val="tx1"/>
              </a:buClr>
              <a:buNone/>
              <a:defRPr/>
            </a:pPr>
            <a:r>
              <a:rPr lang="en-US" sz="1600" dirty="0">
                <a:latin typeface="Arial" panose="020B0604020202020204" pitchFamily="34" charset="0"/>
                <a:cs typeface="Arial" panose="020B0604020202020204" pitchFamily="34" charset="0"/>
              </a:rPr>
              <a:t>Dr. Emil “Jay” </a:t>
            </a:r>
            <a:r>
              <a:rPr lang="en-US" sz="1600" dirty="0" err="1">
                <a:latin typeface="Arial" panose="020B0604020202020204" pitchFamily="34" charset="0"/>
                <a:cs typeface="Arial" panose="020B0604020202020204" pitchFamily="34" charset="0"/>
              </a:rPr>
              <a:t>Freireich</a:t>
            </a:r>
            <a:r>
              <a:rPr lang="en-US" sz="1600" dirty="0">
                <a:latin typeface="Arial" panose="020B0604020202020204" pitchFamily="34" charset="0"/>
                <a:cs typeface="Arial" panose="020B0604020202020204" pitchFamily="34" charset="0"/>
              </a:rPr>
              <a:t>, who helped discover effective treatment, and in many cases, what has been a cure, for childhood leukemia before he was 40. He became the champion of clinical research to alleviate the suffering of thousands of cancer victims. Dr. </a:t>
            </a:r>
            <a:r>
              <a:rPr lang="en-US" sz="1600" dirty="0" err="1">
                <a:latin typeface="Arial" panose="020B0604020202020204" pitchFamily="34" charset="0"/>
                <a:cs typeface="Arial" panose="020B0604020202020204" pitchFamily="34" charset="0"/>
              </a:rPr>
              <a:t>Freireich</a:t>
            </a:r>
            <a:r>
              <a:rPr lang="en-US" sz="1600" dirty="0">
                <a:latin typeface="Arial" panose="020B0604020202020204" pitchFamily="34" charset="0"/>
                <a:cs typeface="Arial" panose="020B0604020202020204" pitchFamily="34" charset="0"/>
              </a:rPr>
              <a:t> is outspoken about pessimism and hope:</a:t>
            </a:r>
          </a:p>
          <a:p>
            <a:pPr marL="0" indent="0">
              <a:spcBef>
                <a:spcPts val="450"/>
              </a:spcBef>
              <a:buClr>
                <a:schemeClr val="tx1"/>
              </a:buClr>
              <a:buNone/>
              <a:defRPr/>
            </a:pPr>
            <a:endParaRPr lang="en-US" sz="700" dirty="0">
              <a:latin typeface="Arial" panose="020B0604020202020204" pitchFamily="34" charset="0"/>
              <a:cs typeface="Arial" panose="020B0604020202020204" pitchFamily="34" charset="0"/>
            </a:endParaRPr>
          </a:p>
          <a:p>
            <a:pPr marL="0" indent="0">
              <a:spcBef>
                <a:spcPts val="450"/>
              </a:spcBef>
              <a:buClr>
                <a:schemeClr val="tx1"/>
              </a:buClr>
              <a:buNone/>
              <a:defRPr/>
            </a:pPr>
            <a:r>
              <a:rPr lang="en-US" sz="1600" dirty="0">
                <a:latin typeface="Arial" panose="020B0604020202020204" pitchFamily="34" charset="0"/>
                <a:cs typeface="Arial" panose="020B0604020202020204" pitchFamily="34" charset="0"/>
              </a:rPr>
              <a:t>“There’s no possibility of being pessimistic when people are dependent on you for their only optimism. On Tuesday morning, I make teaching rounds, and sometimes medical fellows say, ‘This patient is eighty years old. It’s hopeless.’ Absolutely not! It’s challenging. It’s not hopeless. You have to come up with something. You have to figure out a way to help them, because people must have hope to live.” (quoted in Gladwell, 2013, p. 139)</a:t>
            </a:r>
          </a:p>
        </p:txBody>
      </p:sp>
      <p:sp>
        <p:nvSpPr>
          <p:cNvPr id="2" name="TextBox 1"/>
          <p:cNvSpPr txBox="1"/>
          <p:nvPr/>
        </p:nvSpPr>
        <p:spPr>
          <a:xfrm>
            <a:off x="777240" y="4062396"/>
            <a:ext cx="767334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Gladwell, M. (2013). </a:t>
            </a:r>
            <a:r>
              <a:rPr lang="en-US" sz="1050" i="1" dirty="0">
                <a:latin typeface="Arial" panose="020B0604020202020204" pitchFamily="34" charset="0"/>
                <a:cs typeface="Arial" panose="020B0604020202020204" pitchFamily="34" charset="0"/>
              </a:rPr>
              <a:t>David and Goliath: Underdogs, misfits, and the art of battling giants</a:t>
            </a:r>
            <a:r>
              <a:rPr lang="en-US" sz="1050" dirty="0">
                <a:latin typeface="Arial" panose="020B0604020202020204" pitchFamily="34" charset="0"/>
                <a:cs typeface="Arial" panose="020B0604020202020204" pitchFamily="34" charset="0"/>
              </a:rPr>
              <a:t>. New York: Little, Brown.</a:t>
            </a:r>
          </a:p>
        </p:txBody>
      </p:sp>
    </p:spTree>
    <p:extLst>
      <p:ext uri="{BB962C8B-B14F-4D97-AF65-F5344CB8AC3E}">
        <p14:creationId xmlns:p14="http://schemas.microsoft.com/office/powerpoint/2010/main" val="193037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fade">
                                      <p:cBhvr>
                                        <p:cTn id="12"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59200" y="0"/>
            <a:ext cx="7437636" cy="1000378"/>
          </a:xfrm>
        </p:spPr>
        <p:txBody>
          <a:bodyPr>
            <a:normAutofit/>
          </a:bodyPr>
          <a:lstStyle/>
          <a:p>
            <a:pPr lvl="0">
              <a:lnSpc>
                <a:spcPct val="110000"/>
              </a:lnSpc>
              <a:spcBef>
                <a:spcPts val="450"/>
              </a:spcBef>
              <a:buClr>
                <a:prstClr val="black"/>
              </a:buClr>
              <a:defRPr/>
            </a:pPr>
            <a:r>
              <a:rPr lang="en-US" sz="2800" dirty="0">
                <a:solidFill>
                  <a:prstClr val="black"/>
                </a:solidFill>
                <a:latin typeface="Arial" panose="020B0604020202020204" pitchFamily="34" charset="0"/>
                <a:ea typeface="+mn-ea"/>
                <a:cs typeface="Arial" panose="020B0604020202020204" pitchFamily="34" charset="0"/>
              </a:rPr>
              <a:t>Clients are the Most Significant</a:t>
            </a:r>
            <a:br>
              <a:rPr lang="en-US" sz="2800" dirty="0">
                <a:solidFill>
                  <a:prstClr val="black"/>
                </a:solidFill>
                <a:latin typeface="Arial" panose="020B0604020202020204" pitchFamily="34" charset="0"/>
                <a:ea typeface="+mn-ea"/>
                <a:cs typeface="Arial" panose="020B0604020202020204" pitchFamily="34" charset="0"/>
              </a:rPr>
            </a:br>
            <a:r>
              <a:rPr lang="en-US" sz="2800" dirty="0">
                <a:solidFill>
                  <a:prstClr val="black"/>
                </a:solidFill>
                <a:latin typeface="Arial" panose="020B0604020202020204" pitchFamily="34" charset="0"/>
                <a:ea typeface="+mn-ea"/>
                <a:cs typeface="Arial" panose="020B0604020202020204" pitchFamily="34" charset="0"/>
              </a:rPr>
              <a:t>Contributors to Outcome</a:t>
            </a:r>
          </a:p>
        </p:txBody>
      </p:sp>
      <p:sp>
        <p:nvSpPr>
          <p:cNvPr id="547843" name="Rectangle 3"/>
          <p:cNvSpPr>
            <a:spLocks noGrp="1" noChangeArrowheads="1"/>
          </p:cNvSpPr>
          <p:nvPr>
            <p:ph type="body" idx="1"/>
          </p:nvPr>
        </p:nvSpPr>
        <p:spPr>
          <a:xfrm>
            <a:off x="510363" y="1056167"/>
            <a:ext cx="7904027" cy="3212148"/>
          </a:xfrm>
        </p:spPr>
        <p:txBody>
          <a:bodyPr>
            <a:normAutofit/>
          </a:bodyPr>
          <a:lstStyle/>
          <a:p>
            <a:pPr marL="119062" lvl="0" indent="0" algn="ctr" defTabSz="914400" fontAlgn="base">
              <a:spcBef>
                <a:spcPts val="300"/>
              </a:spcBef>
              <a:spcAft>
                <a:spcPct val="0"/>
              </a:spcAft>
              <a:buSzPct val="100000"/>
              <a:buNone/>
            </a:pPr>
            <a:r>
              <a:rPr lang="en-US" sz="2000" u="sng" kern="0" dirty="0">
                <a:latin typeface="Arial"/>
                <a:cs typeface="Arial" charset="0"/>
              </a:rPr>
              <a:t>Primary Competency</a:t>
            </a:r>
          </a:p>
          <a:p>
            <a:pPr marL="119062" lvl="0" indent="0" algn="ctr" defTabSz="914400" fontAlgn="base">
              <a:spcBef>
                <a:spcPts val="300"/>
              </a:spcBef>
              <a:spcAft>
                <a:spcPct val="0"/>
              </a:spcAft>
              <a:buSzPct val="100000"/>
              <a:buNone/>
            </a:pPr>
            <a:r>
              <a:rPr lang="en-US" sz="1800" i="1" kern="0" dirty="0">
                <a:latin typeface="Arial"/>
              </a:rPr>
              <a:t>Evoke and Utilize Client Contributions to Change</a:t>
            </a:r>
            <a:endParaRPr lang="en-US" sz="1800" kern="0" dirty="0">
              <a:latin typeface="Arial"/>
              <a:cs typeface="Arial" charset="0"/>
            </a:endParaRPr>
          </a:p>
          <a:p>
            <a:pPr marL="0" indent="0">
              <a:spcBef>
                <a:spcPts val="450"/>
              </a:spcBef>
              <a:buClr>
                <a:schemeClr val="tx1"/>
              </a:buClr>
              <a:buNone/>
              <a:defRPr/>
            </a:pPr>
            <a:endParaRPr lang="en-US" sz="800" dirty="0">
              <a:latin typeface="Arial" panose="020B0604020202020204" pitchFamily="34" charset="0"/>
              <a:cs typeface="Arial" panose="020B0604020202020204" pitchFamily="34" charset="0"/>
            </a:endParaRPr>
          </a:p>
          <a:p>
            <a:pPr marL="457200" indent="-457200">
              <a:spcBef>
                <a:spcPts val="450"/>
              </a:spcBef>
              <a:buClr>
                <a:schemeClr val="tx1"/>
              </a:buClr>
              <a:defRPr/>
            </a:pPr>
            <a:r>
              <a:rPr lang="en-US" sz="1600" dirty="0">
                <a:latin typeface="Arial" panose="020B0604020202020204" pitchFamily="34" charset="0"/>
                <a:cs typeface="Arial" panose="020B0604020202020204" pitchFamily="34" charset="0"/>
              </a:rPr>
              <a:t>Estimated as 80-87% of the variance in outcome. Includes qualities of the client or qualities of his or her environment that aid in recovery regardless of his or her participation in therapy. Examples include: </a:t>
            </a:r>
          </a:p>
          <a:p>
            <a:pPr marL="800100" lvl="1" indent="-457200">
              <a:spcBef>
                <a:spcPts val="450"/>
              </a:spcBef>
              <a:buClr>
                <a:schemeClr val="tx1"/>
              </a:buClr>
              <a:defRPr/>
            </a:pPr>
            <a:r>
              <a:rPr lang="en-US" sz="1400" i="1" dirty="0">
                <a:latin typeface="Arial" panose="020B0604020202020204" pitchFamily="34" charset="0"/>
                <a:cs typeface="Arial" panose="020B0604020202020204" pitchFamily="34" charset="0"/>
              </a:rPr>
              <a:t>Internal strengths </a:t>
            </a:r>
            <a:r>
              <a:rPr lang="en-US" sz="1400" dirty="0">
                <a:latin typeface="Arial" panose="020B0604020202020204" pitchFamily="34" charset="0"/>
                <a:cs typeface="Arial" panose="020B0604020202020204" pitchFamily="34" charset="0"/>
              </a:rPr>
              <a:t>including character strengths, resilience, protective factors, coping skills, and abilities utilized in vocational, educational, and social settings.</a:t>
            </a:r>
          </a:p>
          <a:p>
            <a:pPr marL="800100" lvl="1" indent="-457200">
              <a:spcBef>
                <a:spcPts val="450"/>
              </a:spcBef>
              <a:buClr>
                <a:schemeClr val="tx1"/>
              </a:buClr>
              <a:defRPr/>
            </a:pPr>
            <a:r>
              <a:rPr lang="en-US" sz="1400" i="1" dirty="0">
                <a:latin typeface="Arial" panose="020B0604020202020204" pitchFamily="34" charset="0"/>
                <a:cs typeface="Arial" panose="020B0604020202020204" pitchFamily="34" charset="0"/>
              </a:rPr>
              <a:t>External resources </a:t>
            </a:r>
            <a:r>
              <a:rPr lang="en-US" sz="1400" dirty="0">
                <a:latin typeface="Arial" panose="020B0604020202020204" pitchFamily="34" charset="0"/>
                <a:cs typeface="Arial" panose="020B0604020202020204" pitchFamily="34" charset="0"/>
              </a:rPr>
              <a:t>including relationships, social networks, and systems that provide support and opportunities. Examples are family, friends, employment, educational, community, and religious supports. Also involve affiliation or membership in groups or associations that provide connection and stability.</a:t>
            </a:r>
          </a:p>
        </p:txBody>
      </p:sp>
      <p:sp>
        <p:nvSpPr>
          <p:cNvPr id="4" name="TextBox 3"/>
          <p:cNvSpPr txBox="1"/>
          <p:nvPr/>
        </p:nvSpPr>
        <p:spPr>
          <a:xfrm>
            <a:off x="859200" y="4268315"/>
            <a:ext cx="7904027" cy="230832"/>
          </a:xfrm>
          <a:prstGeom prst="rect">
            <a:avLst/>
          </a:prstGeom>
          <a:noFill/>
        </p:spPr>
        <p:txBody>
          <a:bodyPr wrap="square" rtlCol="0">
            <a:spAutoFit/>
          </a:bodyPr>
          <a:lstStyle/>
          <a:p>
            <a:pPr defTabSz="342900">
              <a:defRPr/>
            </a:pPr>
            <a:r>
              <a:rPr lang="en-US" sz="900" dirty="0" err="1">
                <a:latin typeface="Arial" pitchFamily="34" charset="0"/>
                <a:ea typeface="ＭＳ Ｐゴシック" pitchFamily="34" charset="-128"/>
                <a:cs typeface="Arial" pitchFamily="34" charset="0"/>
              </a:rPr>
              <a:t>Wampold</a:t>
            </a:r>
            <a:r>
              <a:rPr lang="en-US" sz="900" dirty="0">
                <a:latin typeface="Arial" pitchFamily="34" charset="0"/>
                <a:ea typeface="ＭＳ Ｐゴシック" pitchFamily="34" charset="-128"/>
                <a:cs typeface="Arial" pitchFamily="34" charset="0"/>
              </a:rPr>
              <a:t>, B.  E., &amp; </a:t>
            </a:r>
            <a:r>
              <a:rPr lang="en-US" sz="900" dirty="0" err="1">
                <a:latin typeface="Arial" pitchFamily="34" charset="0"/>
                <a:ea typeface="ＭＳ Ｐゴシック" pitchFamily="34" charset="-128"/>
                <a:cs typeface="Arial" pitchFamily="34" charset="0"/>
              </a:rPr>
              <a:t>Imel</a:t>
            </a:r>
            <a:r>
              <a:rPr lang="en-US" sz="900" dirty="0">
                <a:latin typeface="Arial" pitchFamily="34" charset="0"/>
                <a:ea typeface="ＭＳ Ｐゴシック" pitchFamily="34" charset="-128"/>
                <a:cs typeface="Arial" pitchFamily="34" charset="0"/>
              </a:rPr>
              <a:t>, Z. E.  (2015). </a:t>
            </a:r>
            <a:r>
              <a:rPr lang="en-US" sz="900" i="1" dirty="0">
                <a:latin typeface="Arial" pitchFamily="34" charset="0"/>
                <a:ea typeface="ＭＳ Ｐゴシック" pitchFamily="34" charset="-128"/>
                <a:cs typeface="Arial" pitchFamily="34" charset="0"/>
              </a:rPr>
              <a:t>The great psychotherapy debate: The evidence for what makes psychotherapy work</a:t>
            </a:r>
            <a:r>
              <a:rPr lang="en-US" sz="900" dirty="0">
                <a:latin typeface="Arial" pitchFamily="34" charset="0"/>
                <a:ea typeface="ＭＳ Ｐゴシック" pitchFamily="34" charset="-128"/>
                <a:cs typeface="Arial" pitchFamily="34" charset="0"/>
              </a:rPr>
              <a:t>. New York: Routledge.</a:t>
            </a:r>
          </a:p>
        </p:txBody>
      </p:sp>
    </p:spTree>
    <p:extLst>
      <p:ext uri="{BB962C8B-B14F-4D97-AF65-F5344CB8AC3E}">
        <p14:creationId xmlns:p14="http://schemas.microsoft.com/office/powerpoint/2010/main" val="37700604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1000"/>
                                        <p:tgtEl>
                                          <p:spTgt spid="547843">
                                            <p:txEl>
                                              <p:pRg st="0" end="0"/>
                                            </p:txEl>
                                          </p:spTgt>
                                        </p:tgtEl>
                                      </p:cBhvr>
                                    </p:animEffect>
                                    <p:anim calcmode="lin" valueType="num">
                                      <p:cBhvr>
                                        <p:cTn id="8" dur="1000" fill="hold"/>
                                        <p:tgtEl>
                                          <p:spTgt spid="547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7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7843">
                                            <p:txEl>
                                              <p:pRg st="1" end="1"/>
                                            </p:txEl>
                                          </p:spTgt>
                                        </p:tgtEl>
                                        <p:attrNameLst>
                                          <p:attrName>style.visibility</p:attrName>
                                        </p:attrNameLst>
                                      </p:cBhvr>
                                      <p:to>
                                        <p:strVal val="visible"/>
                                      </p:to>
                                    </p:set>
                                    <p:animEffect transition="in" filter="fade">
                                      <p:cBhvr>
                                        <p:cTn id="14" dur="1000"/>
                                        <p:tgtEl>
                                          <p:spTgt spid="547843">
                                            <p:txEl>
                                              <p:pRg st="1" end="1"/>
                                            </p:txEl>
                                          </p:spTgt>
                                        </p:tgtEl>
                                      </p:cBhvr>
                                    </p:animEffect>
                                    <p:anim calcmode="lin" valueType="num">
                                      <p:cBhvr>
                                        <p:cTn id="15" dur="1000" fill="hold"/>
                                        <p:tgtEl>
                                          <p:spTgt spid="5478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47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7843">
                                            <p:txEl>
                                              <p:pRg st="3" end="3"/>
                                            </p:txEl>
                                          </p:spTgt>
                                        </p:tgtEl>
                                        <p:attrNameLst>
                                          <p:attrName>style.visibility</p:attrName>
                                        </p:attrNameLst>
                                      </p:cBhvr>
                                      <p:to>
                                        <p:strVal val="visible"/>
                                      </p:to>
                                    </p:set>
                                    <p:animEffect transition="in" filter="fade">
                                      <p:cBhvr>
                                        <p:cTn id="21" dur="1000"/>
                                        <p:tgtEl>
                                          <p:spTgt spid="547843">
                                            <p:txEl>
                                              <p:pRg st="3" end="3"/>
                                            </p:txEl>
                                          </p:spTgt>
                                        </p:tgtEl>
                                      </p:cBhvr>
                                    </p:animEffect>
                                    <p:anim calcmode="lin" valueType="num">
                                      <p:cBhvr>
                                        <p:cTn id="22" dur="1000" fill="hold"/>
                                        <p:tgtEl>
                                          <p:spTgt spid="54784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4784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47843">
                                            <p:txEl>
                                              <p:pRg st="4" end="4"/>
                                            </p:txEl>
                                          </p:spTgt>
                                        </p:tgtEl>
                                        <p:attrNameLst>
                                          <p:attrName>style.visibility</p:attrName>
                                        </p:attrNameLst>
                                      </p:cBhvr>
                                      <p:to>
                                        <p:strVal val="visible"/>
                                      </p:to>
                                    </p:set>
                                    <p:animEffect transition="in" filter="fade">
                                      <p:cBhvr>
                                        <p:cTn id="26" dur="1000"/>
                                        <p:tgtEl>
                                          <p:spTgt spid="547843">
                                            <p:txEl>
                                              <p:pRg st="4" end="4"/>
                                            </p:txEl>
                                          </p:spTgt>
                                        </p:tgtEl>
                                      </p:cBhvr>
                                    </p:animEffect>
                                    <p:anim calcmode="lin" valueType="num">
                                      <p:cBhvr>
                                        <p:cTn id="27" dur="1000" fill="hold"/>
                                        <p:tgtEl>
                                          <p:spTgt spid="54784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4784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47843">
                                            <p:txEl>
                                              <p:pRg st="5" end="5"/>
                                            </p:txEl>
                                          </p:spTgt>
                                        </p:tgtEl>
                                        <p:attrNameLst>
                                          <p:attrName>style.visibility</p:attrName>
                                        </p:attrNameLst>
                                      </p:cBhvr>
                                      <p:to>
                                        <p:strVal val="visible"/>
                                      </p:to>
                                    </p:set>
                                    <p:animEffect transition="in" filter="fade">
                                      <p:cBhvr>
                                        <p:cTn id="31" dur="1000"/>
                                        <p:tgtEl>
                                          <p:spTgt spid="547843">
                                            <p:txEl>
                                              <p:pRg st="5" end="5"/>
                                            </p:txEl>
                                          </p:spTgt>
                                        </p:tgtEl>
                                      </p:cBhvr>
                                    </p:animEffect>
                                    <p:anim calcmode="lin" valueType="num">
                                      <p:cBhvr>
                                        <p:cTn id="32" dur="1000" fill="hold"/>
                                        <p:tgtEl>
                                          <p:spTgt spid="54784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478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784927" y="1"/>
            <a:ext cx="7598422" cy="971549"/>
          </a:xfrm>
        </p:spPr>
        <p:txBody>
          <a:bodyPr>
            <a:normAutofit/>
          </a:bodyPr>
          <a:lstStyle/>
          <a:p>
            <a:pPr algn="ctr" eaLnBrk="1" hangingPunct="1">
              <a:defRPr/>
            </a:pPr>
            <a:r>
              <a:rPr lang="en-US" sz="3200" b="0" dirty="0">
                <a:solidFill>
                  <a:schemeClr val="tx1"/>
                </a:solidFill>
                <a:effectLst/>
                <a:latin typeface="Arial" panose="020B0604020202020204" pitchFamily="34" charset="0"/>
                <a:cs typeface="Arial" panose="020B0604020202020204" pitchFamily="34" charset="0"/>
              </a:rPr>
              <a:t>From </a:t>
            </a:r>
            <a:r>
              <a:rPr lang="en-US" sz="3200" dirty="0">
                <a:effectLst/>
                <a:latin typeface="Arial" panose="020B0604020202020204" pitchFamily="34" charset="0"/>
                <a:cs typeface="Arial" panose="020B0604020202020204" pitchFamily="34" charset="0"/>
              </a:rPr>
              <a:t>Disease to Strengths</a:t>
            </a:r>
            <a:endParaRPr lang="en-US" sz="3200" b="0" dirty="0">
              <a:solidFill>
                <a:schemeClr val="tx1"/>
              </a:solidFill>
              <a:effectLst/>
              <a:latin typeface="Arial" panose="020B0604020202020204" pitchFamily="34" charset="0"/>
              <a:cs typeface="Arial" panose="020B0604020202020204" pitchFamily="34" charset="0"/>
            </a:endParaRPr>
          </a:p>
        </p:txBody>
      </p:sp>
      <p:sp>
        <p:nvSpPr>
          <p:cNvPr id="547843" name="Rectangle 3"/>
          <p:cNvSpPr>
            <a:spLocks noGrp="1" noChangeArrowheads="1"/>
          </p:cNvSpPr>
          <p:nvPr>
            <p:ph idx="1"/>
          </p:nvPr>
        </p:nvSpPr>
        <p:spPr>
          <a:xfrm>
            <a:off x="569344" y="919791"/>
            <a:ext cx="7893170" cy="3106404"/>
          </a:xfrm>
          <a:effectLst/>
        </p:spPr>
        <p:txBody>
          <a:bodyPr>
            <a:noAutofit/>
          </a:bodyPr>
          <a:lstStyle/>
          <a:p>
            <a:pPr marL="89154" indent="0">
              <a:spcBef>
                <a:spcPts val="0"/>
              </a:spcBef>
              <a:buClr>
                <a:schemeClr val="tx1"/>
              </a:buClr>
              <a:buNone/>
            </a:pPr>
            <a:r>
              <a:rPr lang="en-US" sz="1700" dirty="0">
                <a:latin typeface="Arial" panose="020B0604020202020204" pitchFamily="34" charset="0"/>
                <a:cs typeface="Arial" panose="020B0604020202020204"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845796" y="4223709"/>
            <a:ext cx="6956764" cy="369332"/>
          </a:xfrm>
          <a:prstGeom prst="rect">
            <a:avLst/>
          </a:prstGeom>
          <a:noFill/>
        </p:spPr>
        <p:txBody>
          <a:bodyPr wrap="square" rtlCol="0">
            <a:spAutoFit/>
          </a:bodyPr>
          <a:lstStyle/>
          <a:p>
            <a:pPr defTabSz="685800">
              <a:defRPr/>
            </a:pPr>
            <a:r>
              <a:rPr lang="en-US" sz="1000" kern="0" dirty="0">
                <a:latin typeface="Arial"/>
                <a:cs typeface="Arial" pitchFamily="34" charset="0"/>
              </a:rPr>
              <a:t>Seligman, M. E. P., &amp; </a:t>
            </a:r>
            <a:r>
              <a:rPr lang="en-US" sz="1000" kern="0" dirty="0" err="1">
                <a:latin typeface="Arial"/>
                <a:cs typeface="Arial" pitchFamily="34" charset="0"/>
              </a:rPr>
              <a:t>Csikszentmihalyi</a:t>
            </a:r>
            <a:r>
              <a:rPr lang="en-US" sz="1000" kern="0" dirty="0">
                <a:latin typeface="Arial"/>
                <a:cs typeface="Arial" pitchFamily="34" charset="0"/>
              </a:rPr>
              <a:t>, M. (2000). Positive psychology: An introduction. </a:t>
            </a:r>
            <a:r>
              <a:rPr lang="en-US" sz="1000" i="1" kern="0" dirty="0">
                <a:latin typeface="Arial"/>
                <a:cs typeface="Arial" pitchFamily="34" charset="0"/>
              </a:rPr>
              <a:t>American</a:t>
            </a:r>
            <a:r>
              <a:rPr lang="en-US" sz="1000" kern="0" dirty="0">
                <a:latin typeface="Arial"/>
              </a:rPr>
              <a:t> </a:t>
            </a:r>
            <a:r>
              <a:rPr lang="en-US" sz="800" i="1" kern="0" dirty="0">
                <a:latin typeface="Arial"/>
                <a:cs typeface="Arial" pitchFamily="34" charset="0"/>
              </a:rPr>
              <a:t>Psychologist, 55</a:t>
            </a:r>
            <a:r>
              <a:rPr lang="en-US" sz="800" kern="0" dirty="0">
                <a:latin typeface="Arial"/>
                <a:cs typeface="Arial" pitchFamily="34" charset="0"/>
              </a:rPr>
              <a:t>(1), </a:t>
            </a:r>
          </a:p>
          <a:p>
            <a:pPr defTabSz="685800">
              <a:defRPr/>
            </a:pPr>
            <a:r>
              <a:rPr lang="en-US" sz="800" kern="0" dirty="0">
                <a:latin typeface="Arial"/>
                <a:cs typeface="Arial" pitchFamily="34" charset="0"/>
              </a:rPr>
              <a:t>     5–14.</a:t>
            </a:r>
          </a:p>
        </p:txBody>
      </p:sp>
    </p:spTree>
    <p:extLst>
      <p:ext uri="{BB962C8B-B14F-4D97-AF65-F5344CB8AC3E}">
        <p14:creationId xmlns:p14="http://schemas.microsoft.com/office/powerpoint/2010/main" val="416187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59200" y="0"/>
            <a:ext cx="7437636" cy="1000378"/>
          </a:xfrm>
        </p:spPr>
        <p:txBody>
          <a:bodyPr>
            <a:normAutofit/>
          </a:bodyPr>
          <a:lstStyle/>
          <a:p>
            <a:pPr lvl="0">
              <a:lnSpc>
                <a:spcPct val="110000"/>
              </a:lnSpc>
              <a:spcBef>
                <a:spcPts val="450"/>
              </a:spcBef>
              <a:buClr>
                <a:prstClr val="black"/>
              </a:buClr>
              <a:defRPr/>
            </a:pPr>
            <a:r>
              <a:rPr lang="en-US" sz="2400" dirty="0">
                <a:solidFill>
                  <a:prstClr val="black"/>
                </a:solidFill>
                <a:latin typeface="Arial" panose="020B0604020202020204" pitchFamily="34" charset="0"/>
                <a:ea typeface="+mn-ea"/>
                <a:cs typeface="Arial" panose="020B0604020202020204" pitchFamily="34" charset="0"/>
              </a:rPr>
              <a:t>The Therapeutic Alliance Makes Substantial and Consistent Contributions to Outcome</a:t>
            </a:r>
          </a:p>
        </p:txBody>
      </p:sp>
      <p:sp>
        <p:nvSpPr>
          <p:cNvPr id="547843" name="Rectangle 3"/>
          <p:cNvSpPr>
            <a:spLocks noGrp="1" noChangeArrowheads="1"/>
          </p:cNvSpPr>
          <p:nvPr>
            <p:ph type="body" idx="1"/>
          </p:nvPr>
        </p:nvSpPr>
        <p:spPr>
          <a:xfrm>
            <a:off x="538717" y="1000378"/>
            <a:ext cx="7956030" cy="2796806"/>
          </a:xfrm>
        </p:spPr>
        <p:txBody>
          <a:bodyPr>
            <a:noAutofit/>
          </a:bodyPr>
          <a:lstStyle/>
          <a:p>
            <a:pPr marL="119062" lvl="0" indent="0" algn="ctr" defTabSz="914400" fontAlgn="base">
              <a:spcBef>
                <a:spcPts val="300"/>
              </a:spcBef>
              <a:spcAft>
                <a:spcPct val="0"/>
              </a:spcAft>
              <a:buSzPct val="100000"/>
              <a:buNone/>
            </a:pPr>
            <a:r>
              <a:rPr lang="en-US" sz="2000" u="sng" kern="0" dirty="0">
                <a:latin typeface="Arial" panose="020B0604020202020204" pitchFamily="34" charset="0"/>
                <a:cs typeface="Arial" panose="020B0604020202020204" pitchFamily="34" charset="0"/>
              </a:rPr>
              <a:t>Primary Competency</a:t>
            </a:r>
          </a:p>
          <a:p>
            <a:pPr marL="119062" lvl="0" indent="0" algn="ctr" defTabSz="914400" fontAlgn="base">
              <a:spcBef>
                <a:spcPts val="300"/>
              </a:spcBef>
              <a:spcAft>
                <a:spcPct val="0"/>
              </a:spcAft>
              <a:buSzPct val="100000"/>
              <a:buNone/>
            </a:pPr>
            <a:r>
              <a:rPr lang="en-US" sz="1800" i="1" kern="0" dirty="0">
                <a:latin typeface="Arial" panose="020B0604020202020204" pitchFamily="34" charset="0"/>
                <a:cs typeface="Arial" panose="020B0604020202020204" pitchFamily="34" charset="0"/>
              </a:rPr>
              <a:t>Engage Clients Through the Working Alliance</a:t>
            </a:r>
          </a:p>
          <a:p>
            <a:pPr marL="0" indent="0">
              <a:spcBef>
                <a:spcPts val="450"/>
              </a:spcBef>
              <a:buClr>
                <a:schemeClr val="tx1"/>
              </a:buClr>
              <a:buNone/>
              <a:defRPr/>
            </a:pPr>
            <a:endParaRPr lang="en-US" sz="800" dirty="0">
              <a:latin typeface="Arial" panose="020B0604020202020204" pitchFamily="34" charset="0"/>
              <a:cs typeface="Arial" panose="020B0604020202020204" pitchFamily="34" charset="0"/>
            </a:endParaRPr>
          </a:p>
          <a:p>
            <a:pPr marL="331284" indent="-214313">
              <a:buClr>
                <a:schemeClr val="tx1"/>
              </a:buClr>
              <a:buSzPct val="100000"/>
              <a:defRPr/>
            </a:pPr>
            <a:r>
              <a:rPr lang="en-US" sz="1400" dirty="0">
                <a:latin typeface="Arial" panose="020B0604020202020204" pitchFamily="34" charset="0"/>
                <a:cs typeface="Arial" panose="020B0604020202020204" pitchFamily="34" charset="0"/>
              </a:rPr>
              <a:t>Key concepts: empathy, positive regard, and congruence (Norcross, 2011)</a:t>
            </a:r>
          </a:p>
          <a:p>
            <a:pPr marL="331284" indent="-214313">
              <a:buClr>
                <a:schemeClr val="tx1"/>
              </a:buClr>
              <a:buSzPct val="100000"/>
              <a:defRPr/>
            </a:pPr>
            <a:r>
              <a:rPr lang="en-US" sz="1400" dirty="0">
                <a:latin typeface="Arial" panose="020B0604020202020204" pitchFamily="34" charset="0"/>
                <a:cs typeface="Arial" panose="020B0604020202020204" pitchFamily="34" charset="0"/>
              </a:rPr>
              <a:t>Clients who are more engaged and involved in therapeutic processes are likely to receive greater benefit from therapy.</a:t>
            </a:r>
          </a:p>
          <a:p>
            <a:pPr marL="331284" indent="-214313">
              <a:buClr>
                <a:schemeClr val="tx1"/>
              </a:buClr>
              <a:buSzPct val="100000"/>
              <a:defRPr/>
            </a:pPr>
            <a:r>
              <a:rPr lang="en-US" sz="1400" dirty="0">
                <a:latin typeface="Arial" panose="020B0604020202020204" pitchFamily="34" charset="0"/>
                <a:cs typeface="Arial" panose="020B0604020202020204" pitchFamily="34" charset="0"/>
              </a:rPr>
              <a:t>Next to the level of functioning at intake, the consumer’s rating of the alliance is the best predictor of outcome and is more highly correlated with outcome than clinician ratings.</a:t>
            </a:r>
          </a:p>
          <a:p>
            <a:pPr marL="331284" indent="-214313">
              <a:buClr>
                <a:schemeClr val="tx1"/>
              </a:buClr>
              <a:buSzPct val="100000"/>
              <a:defRPr/>
            </a:pPr>
            <a:r>
              <a:rPr lang="en-US" sz="1400" dirty="0">
                <a:latin typeface="Arial" panose="020B0604020202020204" pitchFamily="34" charset="0"/>
                <a:cs typeface="Arial" panose="020B0604020202020204" pitchFamily="34" charset="0"/>
              </a:rPr>
              <a:t>Better client-therapist alliances lead to better outcomes whereas clients of therapists with weaker alliances tend to drop out at higher rates and experience poorer outcomes (Hubble et al., 2010; Lambert, 2010).</a:t>
            </a:r>
          </a:p>
        </p:txBody>
      </p:sp>
      <p:sp>
        <p:nvSpPr>
          <p:cNvPr id="4" name="TextBox 3"/>
          <p:cNvSpPr txBox="1"/>
          <p:nvPr/>
        </p:nvSpPr>
        <p:spPr>
          <a:xfrm>
            <a:off x="791963" y="3797184"/>
            <a:ext cx="7904027" cy="707886"/>
          </a:xfrm>
          <a:prstGeom prst="rect">
            <a:avLst/>
          </a:prstGeom>
          <a:noFill/>
        </p:spPr>
        <p:txBody>
          <a:bodyPr wrap="square" rtlCol="0">
            <a:spAutoFit/>
          </a:bodyPr>
          <a:lstStyle/>
          <a:p>
            <a:r>
              <a:rPr lang="en-US" sz="800" dirty="0">
                <a:latin typeface="Arial" pitchFamily="34" charset="0"/>
                <a:cs typeface="Arial" pitchFamily="34" charset="0"/>
              </a:rPr>
              <a:t>Hubble, M. A., Duncan, B. L., Miller, S. D., &amp; </a:t>
            </a:r>
            <a:r>
              <a:rPr lang="en-US" sz="800" dirty="0" err="1">
                <a:latin typeface="Arial" pitchFamily="34" charset="0"/>
                <a:cs typeface="Arial" pitchFamily="34" charset="0"/>
              </a:rPr>
              <a:t>Wampold</a:t>
            </a:r>
            <a:r>
              <a:rPr lang="en-US" sz="800" dirty="0">
                <a:latin typeface="Arial" pitchFamily="34" charset="0"/>
                <a:cs typeface="Arial" pitchFamily="34" charset="0"/>
              </a:rPr>
              <a:t>, B. E. (2010). Introduction. In B. L. Duncan, S. D. Miller, B. E. </a:t>
            </a:r>
            <a:r>
              <a:rPr lang="en-US" sz="800" dirty="0" err="1">
                <a:latin typeface="Arial" pitchFamily="34" charset="0"/>
                <a:cs typeface="Arial" pitchFamily="34" charset="0"/>
              </a:rPr>
              <a:t>Wampold</a:t>
            </a:r>
            <a:r>
              <a:rPr lang="en-US" sz="800" dirty="0">
                <a:latin typeface="Arial" pitchFamily="34" charset="0"/>
                <a:cs typeface="Arial" pitchFamily="34" charset="0"/>
              </a:rPr>
              <a:t>, &amp; M. A. Hubble (Eds.), </a:t>
            </a:r>
            <a:r>
              <a:rPr lang="en-US" sz="800" i="1" dirty="0">
                <a:latin typeface="Arial" pitchFamily="34" charset="0"/>
                <a:cs typeface="Arial" pitchFamily="34" charset="0"/>
              </a:rPr>
              <a:t>The heart and soul </a:t>
            </a:r>
          </a:p>
          <a:p>
            <a:r>
              <a:rPr lang="en-US" sz="800" i="1" dirty="0">
                <a:latin typeface="Arial" pitchFamily="34" charset="0"/>
                <a:cs typeface="Arial" pitchFamily="34" charset="0"/>
              </a:rPr>
              <a:t>     of change: Delivering what works in therapy</a:t>
            </a:r>
            <a:r>
              <a:rPr lang="en-US" sz="800" dirty="0">
                <a:latin typeface="Arial" pitchFamily="34" charset="0"/>
                <a:cs typeface="Arial" pitchFamily="34" charset="0"/>
              </a:rPr>
              <a:t> (2nd ed.)(pp. 23-46). Washington, DC: American Psychological Association.</a:t>
            </a:r>
          </a:p>
          <a:p>
            <a:r>
              <a:rPr lang="en-US" sz="800" dirty="0">
                <a:latin typeface="Arial" pitchFamily="34" charset="0"/>
                <a:cs typeface="Arial" pitchFamily="34" charset="0"/>
              </a:rPr>
              <a:t>Lambert, M. J. (2010). </a:t>
            </a:r>
            <a:r>
              <a:rPr lang="en-US" sz="800" i="1" dirty="0">
                <a:latin typeface="Arial" pitchFamily="34" charset="0"/>
                <a:cs typeface="Arial" pitchFamily="34" charset="0"/>
              </a:rPr>
              <a:t>Prevention of treatment failure: The use of measuring, monitoring, and feedback in clinical practice</a:t>
            </a:r>
            <a:r>
              <a:rPr lang="en-US" sz="800" dirty="0">
                <a:latin typeface="Arial" pitchFamily="34" charset="0"/>
                <a:cs typeface="Arial" pitchFamily="34" charset="0"/>
              </a:rPr>
              <a:t>. Washington, DC: American Psychological </a:t>
            </a:r>
          </a:p>
          <a:p>
            <a:r>
              <a:rPr lang="en-US" sz="800" dirty="0">
                <a:latin typeface="Arial" pitchFamily="34" charset="0"/>
                <a:cs typeface="Arial" pitchFamily="34" charset="0"/>
              </a:rPr>
              <a:t>     Association.</a:t>
            </a:r>
          </a:p>
          <a:p>
            <a:r>
              <a:rPr lang="en-US" sz="800" dirty="0">
                <a:latin typeface="Arial" pitchFamily="34" charset="0"/>
                <a:cs typeface="Arial" pitchFamily="34" charset="0"/>
              </a:rPr>
              <a:t>Norcross, J. C. (Ed.). (2011). </a:t>
            </a:r>
            <a:r>
              <a:rPr lang="en-US" sz="800" i="1" dirty="0">
                <a:latin typeface="Arial" pitchFamily="34" charset="0"/>
                <a:cs typeface="Arial" pitchFamily="34" charset="0"/>
              </a:rPr>
              <a:t>Psychotherapy relationships that work: Evidence-based responsiveness </a:t>
            </a:r>
            <a:r>
              <a:rPr lang="en-US" sz="800" dirty="0">
                <a:latin typeface="Arial" pitchFamily="34" charset="0"/>
                <a:cs typeface="Arial" pitchFamily="34" charset="0"/>
              </a:rPr>
              <a:t>(2nd ed.). New York: Oxford.</a:t>
            </a:r>
          </a:p>
        </p:txBody>
      </p:sp>
    </p:spTree>
    <p:extLst>
      <p:ext uri="{BB962C8B-B14F-4D97-AF65-F5344CB8AC3E}">
        <p14:creationId xmlns:p14="http://schemas.microsoft.com/office/powerpoint/2010/main" val="583143341"/>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5468" y="35663"/>
            <a:ext cx="7765322" cy="805191"/>
          </a:xfrm>
          <a:effectLst/>
        </p:spPr>
        <p:txBody>
          <a:bodyPr>
            <a:normAutofit/>
          </a:bodyPr>
          <a:lstStyle/>
          <a:p>
            <a:pPr>
              <a:defRPr/>
            </a:pPr>
            <a:r>
              <a:rPr lang="en-US" sz="3200" b="0" cap="none" dirty="0">
                <a:solidFill>
                  <a:schemeClr val="tx1"/>
                </a:solidFill>
                <a:latin typeface="Arial" pitchFamily="34" charset="0"/>
                <a:cs typeface="Arial" pitchFamily="34" charset="0"/>
              </a:rPr>
              <a:t>What is the Therapeutic Alliance?</a:t>
            </a:r>
          </a:p>
        </p:txBody>
      </p:sp>
      <p:sp>
        <p:nvSpPr>
          <p:cNvPr id="5" name="Content Placeholder 4"/>
          <p:cNvSpPr>
            <a:spLocks noGrp="1"/>
          </p:cNvSpPr>
          <p:nvPr>
            <p:ph sz="half" idx="1"/>
          </p:nvPr>
        </p:nvSpPr>
        <p:spPr>
          <a:xfrm>
            <a:off x="527298" y="1052855"/>
            <a:ext cx="4273318" cy="3541768"/>
          </a:xfrm>
          <a:effectLst/>
        </p:spPr>
        <p:txBody>
          <a:bodyPr>
            <a:normAutofit fontScale="77500" lnSpcReduction="20000"/>
          </a:bodyPr>
          <a:lstStyle/>
          <a:p>
            <a:pPr marL="89297" indent="0">
              <a:lnSpc>
                <a:spcPct val="120000"/>
              </a:lnSpc>
              <a:buSzPct val="100000"/>
              <a:buNone/>
              <a:defRPr/>
            </a:pPr>
            <a:r>
              <a:rPr lang="en-US" sz="2600" dirty="0">
                <a:solidFill>
                  <a:schemeClr val="tx1"/>
                </a:solidFill>
                <a:latin typeface="Arial" pitchFamily="34" charset="0"/>
                <a:cs typeface="Arial" pitchFamily="34" charset="0"/>
              </a:rPr>
              <a:t>The therapeutic alliance refers to the quality and strength of the collaborative relationship between the client and therapist and is comprised of four empirically established components:</a:t>
            </a:r>
          </a:p>
          <a:p>
            <a:pPr marL="89297" indent="0">
              <a:lnSpc>
                <a:spcPct val="120000"/>
              </a:lnSpc>
              <a:buSzPct val="100000"/>
              <a:buNone/>
              <a:defRPr/>
            </a:pPr>
            <a:endParaRPr lang="en-US" sz="750" b="1" dirty="0">
              <a:latin typeface="Arial" pitchFamily="34" charset="0"/>
              <a:cs typeface="Arial" pitchFamily="34" charset="0"/>
            </a:endParaRPr>
          </a:p>
          <a:p>
            <a:pPr marL="346472" indent="-257175">
              <a:lnSpc>
                <a:spcPct val="120000"/>
              </a:lnSpc>
              <a:buSzPct val="100000"/>
              <a:buFont typeface="+mj-lt"/>
              <a:buAutoNum type="arabicParenR"/>
              <a:defRPr/>
            </a:pPr>
            <a:r>
              <a:rPr lang="en-US" sz="1400" dirty="0">
                <a:latin typeface="Arial" pitchFamily="34" charset="0"/>
                <a:cs typeface="Arial" pitchFamily="34" charset="0"/>
              </a:rPr>
              <a:t>agreement on the goals, meaning or purpose of the treatment;</a:t>
            </a:r>
          </a:p>
          <a:p>
            <a:pPr marL="346472" indent="-257175">
              <a:lnSpc>
                <a:spcPct val="120000"/>
              </a:lnSpc>
              <a:buSzPct val="100000"/>
              <a:buFont typeface="+mj-lt"/>
              <a:buAutoNum type="arabicParenR"/>
              <a:defRPr/>
            </a:pPr>
            <a:r>
              <a:rPr lang="en-US" sz="1400" dirty="0">
                <a:latin typeface="Arial" pitchFamily="34" charset="0"/>
                <a:cs typeface="Arial" pitchFamily="34" charset="0"/>
              </a:rPr>
              <a:t>agreement on the means and methods used;</a:t>
            </a:r>
          </a:p>
          <a:p>
            <a:pPr marL="346472" indent="-257175">
              <a:lnSpc>
                <a:spcPct val="120000"/>
              </a:lnSpc>
              <a:buSzPct val="100000"/>
              <a:buFont typeface="+mj-lt"/>
              <a:buAutoNum type="arabicParenR"/>
              <a:defRPr/>
            </a:pPr>
            <a:r>
              <a:rPr lang="en-US" sz="1400" dirty="0">
                <a:latin typeface="Arial" pitchFamily="34" charset="0"/>
                <a:cs typeface="Arial" pitchFamily="34" charset="0"/>
              </a:rPr>
              <a:t>the client’s view of the relationship (including the therapist being perceived as warm, empathic, and genuine); and,</a:t>
            </a:r>
          </a:p>
          <a:p>
            <a:pPr marL="346472" indent="-257175">
              <a:lnSpc>
                <a:spcPct val="120000"/>
              </a:lnSpc>
              <a:buSzPct val="100000"/>
              <a:buFont typeface="+mj-lt"/>
              <a:buAutoNum type="arabicParenR"/>
              <a:defRPr/>
            </a:pPr>
            <a:r>
              <a:rPr lang="en-US" sz="1400" dirty="0">
                <a:latin typeface="Arial" pitchFamily="34" charset="0"/>
                <a:cs typeface="Arial" pitchFamily="34" charset="0"/>
              </a:rPr>
              <a:t>accommodating the client’s preferences.</a:t>
            </a:r>
            <a:endParaRPr lang="en-US" sz="1400" b="1" dirty="0">
              <a:latin typeface="Arial" pitchFamily="34" charset="0"/>
              <a:cs typeface="Arial" pitchFamily="34" charset="0"/>
            </a:endParaRPr>
          </a:p>
          <a:p>
            <a:pPr marL="89154" indent="0">
              <a:lnSpc>
                <a:spcPct val="120000"/>
              </a:lnSpc>
              <a:buSzPct val="100000"/>
              <a:buNone/>
              <a:defRPr/>
            </a:pPr>
            <a:endParaRPr lang="en-US" sz="750" b="1" dirty="0">
              <a:latin typeface="Arial" pitchFamily="34" charset="0"/>
              <a:cs typeface="Arial" pitchFamily="34" charset="0"/>
            </a:endParaRPr>
          </a:p>
        </p:txBody>
      </p:sp>
      <p:sp>
        <p:nvSpPr>
          <p:cNvPr id="7" name="Content Placeholder 6"/>
          <p:cNvSpPr>
            <a:spLocks noGrp="1"/>
          </p:cNvSpPr>
          <p:nvPr>
            <p:ph sz="half" idx="2"/>
          </p:nvPr>
        </p:nvSpPr>
        <p:spPr>
          <a:xfrm>
            <a:off x="4622453" y="1052855"/>
            <a:ext cx="4038600" cy="3394472"/>
          </a:xfrm>
        </p:spPr>
        <p:txBody>
          <a:bodyPr>
            <a:normAutofit fontScale="77500" lnSpcReduction="20000"/>
          </a:bodyPr>
          <a:lstStyle/>
          <a:p>
            <a:pPr marL="27675" indent="0">
              <a:buNone/>
            </a:pPr>
            <a:endParaRPr lang="en-US" dirty="0"/>
          </a:p>
        </p:txBody>
      </p:sp>
      <p:grpSp>
        <p:nvGrpSpPr>
          <p:cNvPr id="28" name="Group 27"/>
          <p:cNvGrpSpPr>
            <a:grpSpLocks noChangeAspect="1"/>
          </p:cNvGrpSpPr>
          <p:nvPr/>
        </p:nvGrpSpPr>
        <p:grpSpPr bwMode="auto">
          <a:xfrm>
            <a:off x="4931983" y="1250257"/>
            <a:ext cx="3498807" cy="2840388"/>
            <a:chOff x="2133" y="1215"/>
            <a:chExt cx="3927" cy="3188"/>
          </a:xfrm>
        </p:grpSpPr>
        <p:sp>
          <p:nvSpPr>
            <p:cNvPr id="29" name="Text Box 11"/>
            <p:cNvSpPr txBox="1">
              <a:spLocks noChangeArrowheads="1"/>
            </p:cNvSpPr>
            <p:nvPr/>
          </p:nvSpPr>
          <p:spPr bwMode="auto">
            <a:xfrm>
              <a:off x="4908" y="2480"/>
              <a:ext cx="1152" cy="57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eaLnBrk="1" hangingPunct="1">
                <a:spcBef>
                  <a:spcPct val="50000"/>
                </a:spcBef>
                <a:defRPr/>
              </a:pPr>
              <a:r>
                <a:rPr lang="en-US" sz="1350" dirty="0">
                  <a:latin typeface="Arial" panose="020B0604020202020204" pitchFamily="34" charset="0"/>
                  <a:cs typeface="Arial" panose="020B0604020202020204" pitchFamily="34" charset="0"/>
                </a:rPr>
                <a:t>Means or Methods</a:t>
              </a:r>
            </a:p>
          </p:txBody>
        </p:sp>
        <p:sp>
          <p:nvSpPr>
            <p:cNvPr id="30" name="Text Box 9"/>
            <p:cNvSpPr txBox="1">
              <a:spLocks noChangeArrowheads="1"/>
            </p:cNvSpPr>
            <p:nvPr/>
          </p:nvSpPr>
          <p:spPr bwMode="auto">
            <a:xfrm>
              <a:off x="2133" y="2291"/>
              <a:ext cx="1344" cy="803"/>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eaLnBrk="1" hangingPunct="1">
                <a:spcBef>
                  <a:spcPct val="50000"/>
                </a:spcBef>
                <a:defRPr/>
              </a:pPr>
              <a:r>
                <a:rPr lang="en-US" sz="1350" dirty="0">
                  <a:latin typeface="Arial" panose="020B0604020202020204" pitchFamily="34" charset="0"/>
                  <a:cs typeface="Arial" panose="020B0604020202020204" pitchFamily="34" charset="0"/>
                </a:rPr>
                <a:t>Goals,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Meaning or Purpose</a:t>
              </a:r>
            </a:p>
          </p:txBody>
        </p:sp>
        <p:sp>
          <p:nvSpPr>
            <p:cNvPr id="31" name="Freeform 30"/>
            <p:cNvSpPr>
              <a:spLocks/>
            </p:cNvSpPr>
            <p:nvPr/>
          </p:nvSpPr>
          <p:spPr bwMode="auto">
            <a:xfrm>
              <a:off x="4512" y="2064"/>
              <a:ext cx="369" cy="1352"/>
            </a:xfrm>
            <a:custGeom>
              <a:avLst/>
              <a:gdLst>
                <a:gd name="T0" fmla="*/ 47 w 1122"/>
                <a:gd name="T1" fmla="*/ 3 h 3374"/>
                <a:gd name="T2" fmla="*/ 41 w 1122"/>
                <a:gd name="T3" fmla="*/ 5 h 3374"/>
                <a:gd name="T4" fmla="*/ 35 w 1122"/>
                <a:gd name="T5" fmla="*/ 8 h 3374"/>
                <a:gd name="T6" fmla="*/ 30 w 1122"/>
                <a:gd name="T7" fmla="*/ 11 h 3374"/>
                <a:gd name="T8" fmla="*/ 25 w 1122"/>
                <a:gd name="T9" fmla="*/ 15 h 3374"/>
                <a:gd name="T10" fmla="*/ 16 w 1122"/>
                <a:gd name="T11" fmla="*/ 24 h 3374"/>
                <a:gd name="T12" fmla="*/ 9 w 1122"/>
                <a:gd name="T13" fmla="*/ 36 h 3374"/>
                <a:gd name="T14" fmla="*/ 4 w 1122"/>
                <a:gd name="T15" fmla="*/ 48 h 3374"/>
                <a:gd name="T16" fmla="*/ 2 w 1122"/>
                <a:gd name="T17" fmla="*/ 54 h 3374"/>
                <a:gd name="T18" fmla="*/ 1 w 1122"/>
                <a:gd name="T19" fmla="*/ 62 h 3374"/>
                <a:gd name="T20" fmla="*/ 0 w 1122"/>
                <a:gd name="T21" fmla="*/ 69 h 3374"/>
                <a:gd name="T22" fmla="*/ 0 w 1122"/>
                <a:gd name="T23" fmla="*/ 77 h 3374"/>
                <a:gd name="T24" fmla="*/ 0 w 1122"/>
                <a:gd name="T25" fmla="*/ 84 h 3374"/>
                <a:gd name="T26" fmla="*/ 2 w 1122"/>
                <a:gd name="T27" fmla="*/ 92 h 3374"/>
                <a:gd name="T28" fmla="*/ 249 w 1122"/>
                <a:gd name="T29" fmla="*/ 1301 h 3374"/>
                <a:gd name="T30" fmla="*/ 251 w 1122"/>
                <a:gd name="T31" fmla="*/ 1308 h 3374"/>
                <a:gd name="T32" fmla="*/ 255 w 1122"/>
                <a:gd name="T33" fmla="*/ 1317 h 3374"/>
                <a:gd name="T34" fmla="*/ 262 w 1122"/>
                <a:gd name="T35" fmla="*/ 1328 h 3374"/>
                <a:gd name="T36" fmla="*/ 271 w 1122"/>
                <a:gd name="T37" fmla="*/ 1338 h 3374"/>
                <a:gd name="T38" fmla="*/ 281 w 1122"/>
                <a:gd name="T39" fmla="*/ 1345 h 3374"/>
                <a:gd name="T40" fmla="*/ 289 w 1122"/>
                <a:gd name="T41" fmla="*/ 1348 h 3374"/>
                <a:gd name="T42" fmla="*/ 295 w 1122"/>
                <a:gd name="T43" fmla="*/ 1350 h 3374"/>
                <a:gd name="T44" fmla="*/ 301 w 1122"/>
                <a:gd name="T45" fmla="*/ 1352 h 3374"/>
                <a:gd name="T46" fmla="*/ 307 w 1122"/>
                <a:gd name="T47" fmla="*/ 1352 h 3374"/>
                <a:gd name="T48" fmla="*/ 313 w 1122"/>
                <a:gd name="T49" fmla="*/ 1352 h 3374"/>
                <a:gd name="T50" fmla="*/ 319 w 1122"/>
                <a:gd name="T51" fmla="*/ 1351 h 3374"/>
                <a:gd name="T52" fmla="*/ 324 w 1122"/>
                <a:gd name="T53" fmla="*/ 1350 h 3374"/>
                <a:gd name="T54" fmla="*/ 329 w 1122"/>
                <a:gd name="T55" fmla="*/ 1348 h 3374"/>
                <a:gd name="T56" fmla="*/ 335 w 1122"/>
                <a:gd name="T57" fmla="*/ 1345 h 3374"/>
                <a:gd name="T58" fmla="*/ 345 w 1122"/>
                <a:gd name="T59" fmla="*/ 1338 h 3374"/>
                <a:gd name="T60" fmla="*/ 354 w 1122"/>
                <a:gd name="T61" fmla="*/ 1328 h 3374"/>
                <a:gd name="T62" fmla="*/ 361 w 1122"/>
                <a:gd name="T63" fmla="*/ 1317 h 3374"/>
                <a:gd name="T64" fmla="*/ 365 w 1122"/>
                <a:gd name="T65" fmla="*/ 1304 h 3374"/>
                <a:gd name="T66" fmla="*/ 367 w 1122"/>
                <a:gd name="T67" fmla="*/ 1297 h 3374"/>
                <a:gd name="T68" fmla="*/ 368 w 1122"/>
                <a:gd name="T69" fmla="*/ 1290 h 3374"/>
                <a:gd name="T70" fmla="*/ 368 w 1122"/>
                <a:gd name="T71" fmla="*/ 1283 h 3374"/>
                <a:gd name="T72" fmla="*/ 369 w 1122"/>
                <a:gd name="T73" fmla="*/ 1276 h 3374"/>
                <a:gd name="T74" fmla="*/ 368 w 1122"/>
                <a:gd name="T75" fmla="*/ 1268 h 3374"/>
                <a:gd name="T76" fmla="*/ 367 w 1122"/>
                <a:gd name="T77" fmla="*/ 1261 h 3374"/>
                <a:gd name="T78" fmla="*/ 120 w 1122"/>
                <a:gd name="T79" fmla="*/ 53 h 3374"/>
                <a:gd name="T80" fmla="*/ 117 w 1122"/>
                <a:gd name="T81" fmla="*/ 46 h 3374"/>
                <a:gd name="T82" fmla="*/ 113 w 1122"/>
                <a:gd name="T83" fmla="*/ 35 h 3374"/>
                <a:gd name="T84" fmla="*/ 107 w 1122"/>
                <a:gd name="T85" fmla="*/ 24 h 3374"/>
                <a:gd name="T86" fmla="*/ 98 w 1122"/>
                <a:gd name="T87" fmla="*/ 15 h 3374"/>
                <a:gd name="T88" fmla="*/ 91 w 1122"/>
                <a:gd name="T89" fmla="*/ 9 h 3374"/>
                <a:gd name="T90" fmla="*/ 85 w 1122"/>
                <a:gd name="T91" fmla="*/ 6 h 3374"/>
                <a:gd name="T92" fmla="*/ 79 w 1122"/>
                <a:gd name="T93" fmla="*/ 3 h 3374"/>
                <a:gd name="T94" fmla="*/ 73 w 1122"/>
                <a:gd name="T95" fmla="*/ 1 h 3374"/>
                <a:gd name="T96" fmla="*/ 68 w 1122"/>
                <a:gd name="T97" fmla="*/ 0 h 3374"/>
                <a:gd name="T98" fmla="*/ 61 w 1122"/>
                <a:gd name="T99" fmla="*/ 0 h 3374"/>
                <a:gd name="T100" fmla="*/ 56 w 1122"/>
                <a:gd name="T101" fmla="*/ 0 h 3374"/>
                <a:gd name="T102" fmla="*/ 49 w 1122"/>
                <a:gd name="T103" fmla="*/ 1 h 33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2"/>
                <a:gd name="T157" fmla="*/ 0 h 3374"/>
                <a:gd name="T158" fmla="*/ 1122 w 1122"/>
                <a:gd name="T159" fmla="*/ 3374 h 33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2" h="3374">
                  <a:moveTo>
                    <a:pt x="142" y="8"/>
                  </a:moveTo>
                  <a:lnTo>
                    <a:pt x="142" y="8"/>
                  </a:lnTo>
                  <a:lnTo>
                    <a:pt x="133" y="9"/>
                  </a:lnTo>
                  <a:lnTo>
                    <a:pt x="124" y="12"/>
                  </a:lnTo>
                  <a:lnTo>
                    <a:pt x="114" y="15"/>
                  </a:lnTo>
                  <a:lnTo>
                    <a:pt x="107" y="20"/>
                  </a:lnTo>
                  <a:lnTo>
                    <a:pt x="97" y="23"/>
                  </a:lnTo>
                  <a:lnTo>
                    <a:pt x="90" y="27"/>
                  </a:lnTo>
                  <a:lnTo>
                    <a:pt x="82" y="32"/>
                  </a:lnTo>
                  <a:lnTo>
                    <a:pt x="76" y="38"/>
                  </a:lnTo>
                  <a:lnTo>
                    <a:pt x="60" y="47"/>
                  </a:lnTo>
                  <a:lnTo>
                    <a:pt x="48" y="61"/>
                  </a:lnTo>
                  <a:lnTo>
                    <a:pt x="37" y="75"/>
                  </a:lnTo>
                  <a:lnTo>
                    <a:pt x="28" y="90"/>
                  </a:lnTo>
                  <a:lnTo>
                    <a:pt x="18" y="104"/>
                  </a:lnTo>
                  <a:lnTo>
                    <a:pt x="12" y="121"/>
                  </a:lnTo>
                  <a:lnTo>
                    <a:pt x="7" y="128"/>
                  </a:lnTo>
                  <a:lnTo>
                    <a:pt x="6" y="136"/>
                  </a:lnTo>
                  <a:lnTo>
                    <a:pt x="3" y="145"/>
                  </a:lnTo>
                  <a:lnTo>
                    <a:pt x="3" y="154"/>
                  </a:lnTo>
                  <a:lnTo>
                    <a:pt x="1" y="163"/>
                  </a:lnTo>
                  <a:lnTo>
                    <a:pt x="0" y="172"/>
                  </a:lnTo>
                  <a:lnTo>
                    <a:pt x="0" y="182"/>
                  </a:lnTo>
                  <a:lnTo>
                    <a:pt x="0" y="191"/>
                  </a:lnTo>
                  <a:lnTo>
                    <a:pt x="0" y="200"/>
                  </a:lnTo>
                  <a:lnTo>
                    <a:pt x="1" y="209"/>
                  </a:lnTo>
                  <a:lnTo>
                    <a:pt x="3" y="218"/>
                  </a:lnTo>
                  <a:lnTo>
                    <a:pt x="6" y="229"/>
                  </a:lnTo>
                  <a:lnTo>
                    <a:pt x="754" y="3239"/>
                  </a:lnTo>
                  <a:lnTo>
                    <a:pt x="756" y="3246"/>
                  </a:lnTo>
                  <a:lnTo>
                    <a:pt x="759" y="3255"/>
                  </a:lnTo>
                  <a:lnTo>
                    <a:pt x="762" y="3263"/>
                  </a:lnTo>
                  <a:lnTo>
                    <a:pt x="767" y="3272"/>
                  </a:lnTo>
                  <a:lnTo>
                    <a:pt x="775" y="3287"/>
                  </a:lnTo>
                  <a:lnTo>
                    <a:pt x="785" y="3303"/>
                  </a:lnTo>
                  <a:lnTo>
                    <a:pt x="796" y="3315"/>
                  </a:lnTo>
                  <a:lnTo>
                    <a:pt x="810" y="3329"/>
                  </a:lnTo>
                  <a:lnTo>
                    <a:pt x="824" y="3339"/>
                  </a:lnTo>
                  <a:lnTo>
                    <a:pt x="840" y="3350"/>
                  </a:lnTo>
                  <a:lnTo>
                    <a:pt x="854" y="3356"/>
                  </a:lnTo>
                  <a:lnTo>
                    <a:pt x="871" y="3364"/>
                  </a:lnTo>
                  <a:lnTo>
                    <a:pt x="878" y="3365"/>
                  </a:lnTo>
                  <a:lnTo>
                    <a:pt x="888" y="3368"/>
                  </a:lnTo>
                  <a:lnTo>
                    <a:pt x="897" y="3370"/>
                  </a:lnTo>
                  <a:lnTo>
                    <a:pt x="906" y="3373"/>
                  </a:lnTo>
                  <a:lnTo>
                    <a:pt x="914" y="3373"/>
                  </a:lnTo>
                  <a:lnTo>
                    <a:pt x="923" y="3373"/>
                  </a:lnTo>
                  <a:lnTo>
                    <a:pt x="933" y="3373"/>
                  </a:lnTo>
                  <a:lnTo>
                    <a:pt x="942" y="3374"/>
                  </a:lnTo>
                  <a:lnTo>
                    <a:pt x="951" y="3373"/>
                  </a:lnTo>
                  <a:lnTo>
                    <a:pt x="961" y="3373"/>
                  </a:lnTo>
                  <a:lnTo>
                    <a:pt x="970" y="3371"/>
                  </a:lnTo>
                  <a:lnTo>
                    <a:pt x="979" y="3370"/>
                  </a:lnTo>
                  <a:lnTo>
                    <a:pt x="984" y="3370"/>
                  </a:lnTo>
                  <a:lnTo>
                    <a:pt x="992" y="3367"/>
                  </a:lnTo>
                  <a:lnTo>
                    <a:pt x="1001" y="3364"/>
                  </a:lnTo>
                  <a:lnTo>
                    <a:pt x="1009" y="3359"/>
                  </a:lnTo>
                  <a:lnTo>
                    <a:pt x="1018" y="3356"/>
                  </a:lnTo>
                  <a:lnTo>
                    <a:pt x="1033" y="3347"/>
                  </a:lnTo>
                  <a:lnTo>
                    <a:pt x="1049" y="3338"/>
                  </a:lnTo>
                  <a:lnTo>
                    <a:pt x="1061" y="3326"/>
                  </a:lnTo>
                  <a:lnTo>
                    <a:pt x="1075" y="3313"/>
                  </a:lnTo>
                  <a:lnTo>
                    <a:pt x="1086" y="3300"/>
                  </a:lnTo>
                  <a:lnTo>
                    <a:pt x="1097" y="3286"/>
                  </a:lnTo>
                  <a:lnTo>
                    <a:pt x="1103" y="3269"/>
                  </a:lnTo>
                  <a:lnTo>
                    <a:pt x="1111" y="3254"/>
                  </a:lnTo>
                  <a:lnTo>
                    <a:pt x="1113" y="3245"/>
                  </a:lnTo>
                  <a:lnTo>
                    <a:pt x="1116" y="3237"/>
                  </a:lnTo>
                  <a:lnTo>
                    <a:pt x="1117" y="3228"/>
                  </a:lnTo>
                  <a:lnTo>
                    <a:pt x="1120" y="3220"/>
                  </a:lnTo>
                  <a:lnTo>
                    <a:pt x="1120" y="3211"/>
                  </a:lnTo>
                  <a:lnTo>
                    <a:pt x="1120" y="3202"/>
                  </a:lnTo>
                  <a:lnTo>
                    <a:pt x="1120" y="3193"/>
                  </a:lnTo>
                  <a:lnTo>
                    <a:pt x="1122" y="3184"/>
                  </a:lnTo>
                  <a:lnTo>
                    <a:pt x="1120" y="3174"/>
                  </a:lnTo>
                  <a:lnTo>
                    <a:pt x="1120" y="3165"/>
                  </a:lnTo>
                  <a:lnTo>
                    <a:pt x="1119" y="3156"/>
                  </a:lnTo>
                  <a:lnTo>
                    <a:pt x="1117" y="3148"/>
                  </a:lnTo>
                  <a:lnTo>
                    <a:pt x="367" y="142"/>
                  </a:lnTo>
                  <a:lnTo>
                    <a:pt x="364" y="133"/>
                  </a:lnTo>
                  <a:lnTo>
                    <a:pt x="361" y="124"/>
                  </a:lnTo>
                  <a:lnTo>
                    <a:pt x="356" y="114"/>
                  </a:lnTo>
                  <a:lnTo>
                    <a:pt x="353" y="105"/>
                  </a:lnTo>
                  <a:lnTo>
                    <a:pt x="344" y="88"/>
                  </a:lnTo>
                  <a:lnTo>
                    <a:pt x="336" y="75"/>
                  </a:lnTo>
                  <a:lnTo>
                    <a:pt x="324" y="59"/>
                  </a:lnTo>
                  <a:lnTo>
                    <a:pt x="313" y="47"/>
                  </a:lnTo>
                  <a:lnTo>
                    <a:pt x="299" y="37"/>
                  </a:lnTo>
                  <a:lnTo>
                    <a:pt x="285" y="27"/>
                  </a:lnTo>
                  <a:lnTo>
                    <a:pt x="276" y="23"/>
                  </a:lnTo>
                  <a:lnTo>
                    <a:pt x="268" y="18"/>
                  </a:lnTo>
                  <a:lnTo>
                    <a:pt x="258" y="14"/>
                  </a:lnTo>
                  <a:lnTo>
                    <a:pt x="251" y="11"/>
                  </a:lnTo>
                  <a:lnTo>
                    <a:pt x="241" y="8"/>
                  </a:lnTo>
                  <a:lnTo>
                    <a:pt x="232" y="6"/>
                  </a:lnTo>
                  <a:lnTo>
                    <a:pt x="223" y="3"/>
                  </a:lnTo>
                  <a:lnTo>
                    <a:pt x="215" y="3"/>
                  </a:lnTo>
                  <a:lnTo>
                    <a:pt x="206" y="0"/>
                  </a:lnTo>
                  <a:lnTo>
                    <a:pt x="196" y="0"/>
                  </a:lnTo>
                  <a:lnTo>
                    <a:pt x="187" y="0"/>
                  </a:lnTo>
                  <a:lnTo>
                    <a:pt x="178" y="0"/>
                  </a:lnTo>
                  <a:lnTo>
                    <a:pt x="169" y="0"/>
                  </a:lnTo>
                  <a:lnTo>
                    <a:pt x="159" y="1"/>
                  </a:lnTo>
                  <a:lnTo>
                    <a:pt x="150" y="3"/>
                  </a:lnTo>
                  <a:lnTo>
                    <a:pt x="142" y="8"/>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sz="1350">
                <a:solidFill>
                  <a:prstClr val="white"/>
                </a:solidFill>
              </a:endParaRPr>
            </a:p>
          </p:txBody>
        </p:sp>
        <p:sp>
          <p:nvSpPr>
            <p:cNvPr id="32" name="Freeform 31"/>
            <p:cNvSpPr>
              <a:spLocks/>
            </p:cNvSpPr>
            <p:nvPr/>
          </p:nvSpPr>
          <p:spPr bwMode="auto">
            <a:xfrm>
              <a:off x="3504" y="2064"/>
              <a:ext cx="384" cy="1344"/>
            </a:xfrm>
            <a:custGeom>
              <a:avLst/>
              <a:gdLst>
                <a:gd name="T0" fmla="*/ 338 w 1120"/>
                <a:gd name="T1" fmla="*/ 3 h 3374"/>
                <a:gd name="T2" fmla="*/ 349 w 1120"/>
                <a:gd name="T3" fmla="*/ 8 h 3374"/>
                <a:gd name="T4" fmla="*/ 360 w 1120"/>
                <a:gd name="T5" fmla="*/ 15 h 3374"/>
                <a:gd name="T6" fmla="*/ 368 w 1120"/>
                <a:gd name="T7" fmla="*/ 24 h 3374"/>
                <a:gd name="T8" fmla="*/ 375 w 1120"/>
                <a:gd name="T9" fmla="*/ 36 h 3374"/>
                <a:gd name="T10" fmla="*/ 380 w 1120"/>
                <a:gd name="T11" fmla="*/ 48 h 3374"/>
                <a:gd name="T12" fmla="*/ 382 w 1120"/>
                <a:gd name="T13" fmla="*/ 54 h 3374"/>
                <a:gd name="T14" fmla="*/ 384 w 1120"/>
                <a:gd name="T15" fmla="*/ 61 h 3374"/>
                <a:gd name="T16" fmla="*/ 384 w 1120"/>
                <a:gd name="T17" fmla="*/ 69 h 3374"/>
                <a:gd name="T18" fmla="*/ 384 w 1120"/>
                <a:gd name="T19" fmla="*/ 76 h 3374"/>
                <a:gd name="T20" fmla="*/ 384 w 1120"/>
                <a:gd name="T21" fmla="*/ 83 h 3374"/>
                <a:gd name="T22" fmla="*/ 382 w 1120"/>
                <a:gd name="T23" fmla="*/ 91 h 3374"/>
                <a:gd name="T24" fmla="*/ 126 w 1120"/>
                <a:gd name="T25" fmla="*/ 1293 h 3374"/>
                <a:gd name="T26" fmla="*/ 123 w 1120"/>
                <a:gd name="T27" fmla="*/ 1300 h 3374"/>
                <a:gd name="T28" fmla="*/ 119 w 1120"/>
                <a:gd name="T29" fmla="*/ 1309 h 3374"/>
                <a:gd name="T30" fmla="*/ 111 w 1120"/>
                <a:gd name="T31" fmla="*/ 1320 h 3374"/>
                <a:gd name="T32" fmla="*/ 103 w 1120"/>
                <a:gd name="T33" fmla="*/ 1330 h 3374"/>
                <a:gd name="T34" fmla="*/ 92 w 1120"/>
                <a:gd name="T35" fmla="*/ 1337 h 3374"/>
                <a:gd name="T36" fmla="*/ 83 w 1120"/>
                <a:gd name="T37" fmla="*/ 1340 h 3374"/>
                <a:gd name="T38" fmla="*/ 77 w 1120"/>
                <a:gd name="T39" fmla="*/ 1342 h 3374"/>
                <a:gd name="T40" fmla="*/ 72 w 1120"/>
                <a:gd name="T41" fmla="*/ 1344 h 3374"/>
                <a:gd name="T42" fmla="*/ 65 w 1120"/>
                <a:gd name="T43" fmla="*/ 1344 h 3374"/>
                <a:gd name="T44" fmla="*/ 59 w 1120"/>
                <a:gd name="T45" fmla="*/ 1344 h 3374"/>
                <a:gd name="T46" fmla="*/ 52 w 1120"/>
                <a:gd name="T47" fmla="*/ 1343 h 3374"/>
                <a:gd name="T48" fmla="*/ 48 w 1120"/>
                <a:gd name="T49" fmla="*/ 1342 h 3374"/>
                <a:gd name="T50" fmla="*/ 42 w 1120"/>
                <a:gd name="T51" fmla="*/ 1340 h 3374"/>
                <a:gd name="T52" fmla="*/ 36 w 1120"/>
                <a:gd name="T53" fmla="*/ 1337 h 3374"/>
                <a:gd name="T54" fmla="*/ 25 w 1120"/>
                <a:gd name="T55" fmla="*/ 1330 h 3374"/>
                <a:gd name="T56" fmla="*/ 16 w 1120"/>
                <a:gd name="T57" fmla="*/ 1320 h 3374"/>
                <a:gd name="T58" fmla="*/ 9 w 1120"/>
                <a:gd name="T59" fmla="*/ 1309 h 3374"/>
                <a:gd name="T60" fmla="*/ 4 w 1120"/>
                <a:gd name="T61" fmla="*/ 1296 h 3374"/>
                <a:gd name="T62" fmla="*/ 2 w 1120"/>
                <a:gd name="T63" fmla="*/ 1289 h 3374"/>
                <a:gd name="T64" fmla="*/ 1 w 1120"/>
                <a:gd name="T65" fmla="*/ 1283 h 3374"/>
                <a:gd name="T66" fmla="*/ 0 w 1120"/>
                <a:gd name="T67" fmla="*/ 1275 h 3374"/>
                <a:gd name="T68" fmla="*/ 0 w 1120"/>
                <a:gd name="T69" fmla="*/ 1268 h 3374"/>
                <a:gd name="T70" fmla="*/ 1 w 1120"/>
                <a:gd name="T71" fmla="*/ 1261 h 3374"/>
                <a:gd name="T72" fmla="*/ 2 w 1120"/>
                <a:gd name="T73" fmla="*/ 1254 h 3374"/>
                <a:gd name="T74" fmla="*/ 260 w 1120"/>
                <a:gd name="T75" fmla="*/ 53 h 3374"/>
                <a:gd name="T76" fmla="*/ 262 w 1120"/>
                <a:gd name="T77" fmla="*/ 45 h 3374"/>
                <a:gd name="T78" fmla="*/ 267 w 1120"/>
                <a:gd name="T79" fmla="*/ 35 h 3374"/>
                <a:gd name="T80" fmla="*/ 274 w 1120"/>
                <a:gd name="T81" fmla="*/ 24 h 3374"/>
                <a:gd name="T82" fmla="*/ 283 w 1120"/>
                <a:gd name="T83" fmla="*/ 15 h 3374"/>
                <a:gd name="T84" fmla="*/ 293 w 1120"/>
                <a:gd name="T85" fmla="*/ 7 h 3374"/>
                <a:gd name="T86" fmla="*/ 302 w 1120"/>
                <a:gd name="T87" fmla="*/ 3 h 3374"/>
                <a:gd name="T88" fmla="*/ 308 w 1120"/>
                <a:gd name="T89" fmla="*/ 1 h 3374"/>
                <a:gd name="T90" fmla="*/ 314 w 1120"/>
                <a:gd name="T91" fmla="*/ 0 h 3374"/>
                <a:gd name="T92" fmla="*/ 320 w 1120"/>
                <a:gd name="T93" fmla="*/ 0 h 3374"/>
                <a:gd name="T94" fmla="*/ 327 w 1120"/>
                <a:gd name="T95" fmla="*/ 0 h 3374"/>
                <a:gd name="T96" fmla="*/ 333 w 1120"/>
                <a:gd name="T97" fmla="*/ 1 h 3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0"/>
                <a:gd name="T148" fmla="*/ 0 h 3374"/>
                <a:gd name="T149" fmla="*/ 1120 w 1120"/>
                <a:gd name="T150" fmla="*/ 3374 h 3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0" h="3374">
                  <a:moveTo>
                    <a:pt x="982" y="8"/>
                  </a:moveTo>
                  <a:lnTo>
                    <a:pt x="987" y="8"/>
                  </a:lnTo>
                  <a:lnTo>
                    <a:pt x="1002" y="12"/>
                  </a:lnTo>
                  <a:lnTo>
                    <a:pt x="1019" y="20"/>
                  </a:lnTo>
                  <a:lnTo>
                    <a:pt x="1033" y="27"/>
                  </a:lnTo>
                  <a:lnTo>
                    <a:pt x="1049" y="38"/>
                  </a:lnTo>
                  <a:lnTo>
                    <a:pt x="1061" y="47"/>
                  </a:lnTo>
                  <a:lnTo>
                    <a:pt x="1074" y="61"/>
                  </a:lnTo>
                  <a:lnTo>
                    <a:pt x="1084" y="75"/>
                  </a:lnTo>
                  <a:lnTo>
                    <a:pt x="1095" y="90"/>
                  </a:lnTo>
                  <a:lnTo>
                    <a:pt x="1102" y="104"/>
                  </a:lnTo>
                  <a:lnTo>
                    <a:pt x="1109" y="121"/>
                  </a:lnTo>
                  <a:lnTo>
                    <a:pt x="1111" y="128"/>
                  </a:lnTo>
                  <a:lnTo>
                    <a:pt x="1114" y="136"/>
                  </a:lnTo>
                  <a:lnTo>
                    <a:pt x="1115" y="145"/>
                  </a:lnTo>
                  <a:lnTo>
                    <a:pt x="1119" y="154"/>
                  </a:lnTo>
                  <a:lnTo>
                    <a:pt x="1119" y="163"/>
                  </a:lnTo>
                  <a:lnTo>
                    <a:pt x="1119" y="172"/>
                  </a:lnTo>
                  <a:lnTo>
                    <a:pt x="1119" y="182"/>
                  </a:lnTo>
                  <a:lnTo>
                    <a:pt x="1120" y="191"/>
                  </a:lnTo>
                  <a:lnTo>
                    <a:pt x="1119" y="200"/>
                  </a:lnTo>
                  <a:lnTo>
                    <a:pt x="1119" y="209"/>
                  </a:lnTo>
                  <a:lnTo>
                    <a:pt x="1117" y="218"/>
                  </a:lnTo>
                  <a:lnTo>
                    <a:pt x="1115" y="229"/>
                  </a:lnTo>
                  <a:lnTo>
                    <a:pt x="370" y="3239"/>
                  </a:lnTo>
                  <a:lnTo>
                    <a:pt x="367" y="3246"/>
                  </a:lnTo>
                  <a:lnTo>
                    <a:pt x="364" y="3255"/>
                  </a:lnTo>
                  <a:lnTo>
                    <a:pt x="359" y="3263"/>
                  </a:lnTo>
                  <a:lnTo>
                    <a:pt x="356" y="3272"/>
                  </a:lnTo>
                  <a:lnTo>
                    <a:pt x="347" y="3287"/>
                  </a:lnTo>
                  <a:lnTo>
                    <a:pt x="337" y="3303"/>
                  </a:lnTo>
                  <a:lnTo>
                    <a:pt x="325" y="3315"/>
                  </a:lnTo>
                  <a:lnTo>
                    <a:pt x="313" y="3329"/>
                  </a:lnTo>
                  <a:lnTo>
                    <a:pt x="299" y="3339"/>
                  </a:lnTo>
                  <a:lnTo>
                    <a:pt x="285" y="3350"/>
                  </a:lnTo>
                  <a:lnTo>
                    <a:pt x="268" y="3356"/>
                  </a:lnTo>
                  <a:lnTo>
                    <a:pt x="252" y="3364"/>
                  </a:lnTo>
                  <a:lnTo>
                    <a:pt x="243" y="3365"/>
                  </a:lnTo>
                  <a:lnTo>
                    <a:pt x="235" y="3368"/>
                  </a:lnTo>
                  <a:lnTo>
                    <a:pt x="226" y="3370"/>
                  </a:lnTo>
                  <a:lnTo>
                    <a:pt x="218" y="3373"/>
                  </a:lnTo>
                  <a:lnTo>
                    <a:pt x="209" y="3373"/>
                  </a:lnTo>
                  <a:lnTo>
                    <a:pt x="199" y="3373"/>
                  </a:lnTo>
                  <a:lnTo>
                    <a:pt x="190" y="3373"/>
                  </a:lnTo>
                  <a:lnTo>
                    <a:pt x="181" y="3374"/>
                  </a:lnTo>
                  <a:lnTo>
                    <a:pt x="172" y="3373"/>
                  </a:lnTo>
                  <a:lnTo>
                    <a:pt x="162" y="3373"/>
                  </a:lnTo>
                  <a:lnTo>
                    <a:pt x="153" y="3371"/>
                  </a:lnTo>
                  <a:lnTo>
                    <a:pt x="145" y="3370"/>
                  </a:lnTo>
                  <a:lnTo>
                    <a:pt x="141" y="3370"/>
                  </a:lnTo>
                  <a:lnTo>
                    <a:pt x="131" y="3367"/>
                  </a:lnTo>
                  <a:lnTo>
                    <a:pt x="122" y="3364"/>
                  </a:lnTo>
                  <a:lnTo>
                    <a:pt x="113" y="3359"/>
                  </a:lnTo>
                  <a:lnTo>
                    <a:pt x="105" y="3356"/>
                  </a:lnTo>
                  <a:lnTo>
                    <a:pt x="88" y="3347"/>
                  </a:lnTo>
                  <a:lnTo>
                    <a:pt x="74" y="3338"/>
                  </a:lnTo>
                  <a:lnTo>
                    <a:pt x="60" y="3326"/>
                  </a:lnTo>
                  <a:lnTo>
                    <a:pt x="48" y="3313"/>
                  </a:lnTo>
                  <a:lnTo>
                    <a:pt x="37" y="3300"/>
                  </a:lnTo>
                  <a:lnTo>
                    <a:pt x="27" y="3286"/>
                  </a:lnTo>
                  <a:lnTo>
                    <a:pt x="18" y="3269"/>
                  </a:lnTo>
                  <a:lnTo>
                    <a:pt x="12" y="3254"/>
                  </a:lnTo>
                  <a:lnTo>
                    <a:pt x="7" y="3245"/>
                  </a:lnTo>
                  <a:lnTo>
                    <a:pt x="6" y="3237"/>
                  </a:lnTo>
                  <a:lnTo>
                    <a:pt x="3" y="3228"/>
                  </a:lnTo>
                  <a:lnTo>
                    <a:pt x="3" y="3220"/>
                  </a:lnTo>
                  <a:lnTo>
                    <a:pt x="1" y="3211"/>
                  </a:lnTo>
                  <a:lnTo>
                    <a:pt x="0" y="3202"/>
                  </a:lnTo>
                  <a:lnTo>
                    <a:pt x="0" y="3193"/>
                  </a:lnTo>
                  <a:lnTo>
                    <a:pt x="1" y="3184"/>
                  </a:lnTo>
                  <a:lnTo>
                    <a:pt x="1" y="3174"/>
                  </a:lnTo>
                  <a:lnTo>
                    <a:pt x="3" y="3165"/>
                  </a:lnTo>
                  <a:lnTo>
                    <a:pt x="4" y="3156"/>
                  </a:lnTo>
                  <a:lnTo>
                    <a:pt x="7" y="3148"/>
                  </a:lnTo>
                  <a:lnTo>
                    <a:pt x="757" y="142"/>
                  </a:lnTo>
                  <a:lnTo>
                    <a:pt x="759" y="133"/>
                  </a:lnTo>
                  <a:lnTo>
                    <a:pt x="762" y="124"/>
                  </a:lnTo>
                  <a:lnTo>
                    <a:pt x="765" y="114"/>
                  </a:lnTo>
                  <a:lnTo>
                    <a:pt x="770" y="105"/>
                  </a:lnTo>
                  <a:lnTo>
                    <a:pt x="778" y="88"/>
                  </a:lnTo>
                  <a:lnTo>
                    <a:pt x="788" y="75"/>
                  </a:lnTo>
                  <a:lnTo>
                    <a:pt x="798" y="59"/>
                  </a:lnTo>
                  <a:lnTo>
                    <a:pt x="812" y="47"/>
                  </a:lnTo>
                  <a:lnTo>
                    <a:pt x="826" y="37"/>
                  </a:lnTo>
                  <a:lnTo>
                    <a:pt x="841" y="27"/>
                  </a:lnTo>
                  <a:lnTo>
                    <a:pt x="855" y="18"/>
                  </a:lnTo>
                  <a:lnTo>
                    <a:pt x="872" y="11"/>
                  </a:lnTo>
                  <a:lnTo>
                    <a:pt x="880" y="8"/>
                  </a:lnTo>
                  <a:lnTo>
                    <a:pt x="888" y="6"/>
                  </a:lnTo>
                  <a:lnTo>
                    <a:pt x="897" y="3"/>
                  </a:lnTo>
                  <a:lnTo>
                    <a:pt x="906" y="3"/>
                  </a:lnTo>
                  <a:lnTo>
                    <a:pt x="916" y="0"/>
                  </a:lnTo>
                  <a:lnTo>
                    <a:pt x="925" y="0"/>
                  </a:lnTo>
                  <a:lnTo>
                    <a:pt x="934" y="0"/>
                  </a:lnTo>
                  <a:lnTo>
                    <a:pt x="943" y="0"/>
                  </a:lnTo>
                  <a:lnTo>
                    <a:pt x="953" y="0"/>
                  </a:lnTo>
                  <a:lnTo>
                    <a:pt x="962" y="1"/>
                  </a:lnTo>
                  <a:lnTo>
                    <a:pt x="971" y="3"/>
                  </a:lnTo>
                  <a:lnTo>
                    <a:pt x="982" y="8"/>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sz="1350">
                <a:solidFill>
                  <a:prstClr val="white"/>
                </a:solidFill>
              </a:endParaRPr>
            </a:p>
          </p:txBody>
        </p:sp>
        <p:sp>
          <p:nvSpPr>
            <p:cNvPr id="33" name="Freeform 32"/>
            <p:cNvSpPr>
              <a:spLocks/>
            </p:cNvSpPr>
            <p:nvPr/>
          </p:nvSpPr>
          <p:spPr bwMode="auto">
            <a:xfrm>
              <a:off x="4128" y="2112"/>
              <a:ext cx="144" cy="1392"/>
            </a:xfrm>
            <a:custGeom>
              <a:avLst/>
              <a:gdLst>
                <a:gd name="T0" fmla="*/ 74 w 375"/>
                <a:gd name="T1" fmla="*/ 0 h 3461"/>
                <a:gd name="T2" fmla="*/ 81 w 375"/>
                <a:gd name="T3" fmla="*/ 0 h 3461"/>
                <a:gd name="T4" fmla="*/ 88 w 375"/>
                <a:gd name="T5" fmla="*/ 1 h 3461"/>
                <a:gd name="T6" fmla="*/ 94 w 375"/>
                <a:gd name="T7" fmla="*/ 2 h 3461"/>
                <a:gd name="T8" fmla="*/ 101 w 375"/>
                <a:gd name="T9" fmla="*/ 5 h 3461"/>
                <a:gd name="T10" fmla="*/ 113 w 375"/>
                <a:gd name="T11" fmla="*/ 12 h 3461"/>
                <a:gd name="T12" fmla="*/ 123 w 375"/>
                <a:gd name="T13" fmla="*/ 21 h 3461"/>
                <a:gd name="T14" fmla="*/ 132 w 375"/>
                <a:gd name="T15" fmla="*/ 32 h 3461"/>
                <a:gd name="T16" fmla="*/ 138 w 375"/>
                <a:gd name="T17" fmla="*/ 44 h 3461"/>
                <a:gd name="T18" fmla="*/ 140 w 375"/>
                <a:gd name="T19" fmla="*/ 50 h 3461"/>
                <a:gd name="T20" fmla="*/ 142 w 375"/>
                <a:gd name="T21" fmla="*/ 58 h 3461"/>
                <a:gd name="T22" fmla="*/ 144 w 375"/>
                <a:gd name="T23" fmla="*/ 65 h 3461"/>
                <a:gd name="T24" fmla="*/ 144 w 375"/>
                <a:gd name="T25" fmla="*/ 72 h 3461"/>
                <a:gd name="T26" fmla="*/ 144 w 375"/>
                <a:gd name="T27" fmla="*/ 1323 h 3461"/>
                <a:gd name="T28" fmla="*/ 143 w 375"/>
                <a:gd name="T29" fmla="*/ 1330 h 3461"/>
                <a:gd name="T30" fmla="*/ 141 w 375"/>
                <a:gd name="T31" fmla="*/ 1337 h 3461"/>
                <a:gd name="T32" fmla="*/ 139 w 375"/>
                <a:gd name="T33" fmla="*/ 1344 h 3461"/>
                <a:gd name="T34" fmla="*/ 135 w 375"/>
                <a:gd name="T35" fmla="*/ 1353 h 3461"/>
                <a:gd name="T36" fmla="*/ 127 w 375"/>
                <a:gd name="T37" fmla="*/ 1365 h 3461"/>
                <a:gd name="T38" fmla="*/ 118 w 375"/>
                <a:gd name="T39" fmla="*/ 1375 h 3461"/>
                <a:gd name="T40" fmla="*/ 107 w 375"/>
                <a:gd name="T41" fmla="*/ 1382 h 3461"/>
                <a:gd name="T42" fmla="*/ 97 w 375"/>
                <a:gd name="T43" fmla="*/ 1386 h 3461"/>
                <a:gd name="T44" fmla="*/ 91 w 375"/>
                <a:gd name="T45" fmla="*/ 1389 h 3461"/>
                <a:gd name="T46" fmla="*/ 84 w 375"/>
                <a:gd name="T47" fmla="*/ 1391 h 3461"/>
                <a:gd name="T48" fmla="*/ 77 w 375"/>
                <a:gd name="T49" fmla="*/ 1392 h 3461"/>
                <a:gd name="T50" fmla="*/ 72 w 375"/>
                <a:gd name="T51" fmla="*/ 1392 h 3461"/>
                <a:gd name="T52" fmla="*/ 65 w 375"/>
                <a:gd name="T53" fmla="*/ 1392 h 3461"/>
                <a:gd name="T54" fmla="*/ 58 w 375"/>
                <a:gd name="T55" fmla="*/ 1390 h 3461"/>
                <a:gd name="T56" fmla="*/ 51 w 375"/>
                <a:gd name="T57" fmla="*/ 1388 h 3461"/>
                <a:gd name="T58" fmla="*/ 44 w 375"/>
                <a:gd name="T59" fmla="*/ 1386 h 3461"/>
                <a:gd name="T60" fmla="*/ 31 w 375"/>
                <a:gd name="T61" fmla="*/ 1379 h 3461"/>
                <a:gd name="T62" fmla="*/ 22 w 375"/>
                <a:gd name="T63" fmla="*/ 1371 h 3461"/>
                <a:gd name="T64" fmla="*/ 13 w 375"/>
                <a:gd name="T65" fmla="*/ 1359 h 3461"/>
                <a:gd name="T66" fmla="*/ 5 w 375"/>
                <a:gd name="T67" fmla="*/ 1347 h 3461"/>
                <a:gd name="T68" fmla="*/ 3 w 375"/>
                <a:gd name="T69" fmla="*/ 1341 h 3461"/>
                <a:gd name="T70" fmla="*/ 1 w 375"/>
                <a:gd name="T71" fmla="*/ 1334 h 3461"/>
                <a:gd name="T72" fmla="*/ 0 w 375"/>
                <a:gd name="T73" fmla="*/ 1326 h 3461"/>
                <a:gd name="T74" fmla="*/ 0 w 375"/>
                <a:gd name="T75" fmla="*/ 1320 h 3461"/>
                <a:gd name="T76" fmla="*/ 0 w 375"/>
                <a:gd name="T77" fmla="*/ 69 h 3461"/>
                <a:gd name="T78" fmla="*/ 0 w 375"/>
                <a:gd name="T79" fmla="*/ 61 h 3461"/>
                <a:gd name="T80" fmla="*/ 1 w 375"/>
                <a:gd name="T81" fmla="*/ 54 h 3461"/>
                <a:gd name="T82" fmla="*/ 4 w 375"/>
                <a:gd name="T83" fmla="*/ 47 h 3461"/>
                <a:gd name="T84" fmla="*/ 8 w 375"/>
                <a:gd name="T85" fmla="*/ 37 h 3461"/>
                <a:gd name="T86" fmla="*/ 16 w 375"/>
                <a:gd name="T87" fmla="*/ 26 h 3461"/>
                <a:gd name="T88" fmla="*/ 26 w 375"/>
                <a:gd name="T89" fmla="*/ 16 h 3461"/>
                <a:gd name="T90" fmla="*/ 38 w 375"/>
                <a:gd name="T91" fmla="*/ 8 h 3461"/>
                <a:gd name="T92" fmla="*/ 47 w 375"/>
                <a:gd name="T93" fmla="*/ 4 h 3461"/>
                <a:gd name="T94" fmla="*/ 54 w 375"/>
                <a:gd name="T95" fmla="*/ 1 h 3461"/>
                <a:gd name="T96" fmla="*/ 61 w 375"/>
                <a:gd name="T97" fmla="*/ 0 h 3461"/>
                <a:gd name="T98" fmla="*/ 69 w 375"/>
                <a:gd name="T99" fmla="*/ 0 h 3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3461"/>
                <a:gd name="T152" fmla="*/ 375 w 375"/>
                <a:gd name="T153" fmla="*/ 3461 h 3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3461">
                  <a:moveTo>
                    <a:pt x="188" y="0"/>
                  </a:moveTo>
                  <a:lnTo>
                    <a:pt x="193" y="0"/>
                  </a:lnTo>
                  <a:lnTo>
                    <a:pt x="200" y="0"/>
                  </a:lnTo>
                  <a:lnTo>
                    <a:pt x="210" y="0"/>
                  </a:lnTo>
                  <a:lnTo>
                    <a:pt x="219" y="0"/>
                  </a:lnTo>
                  <a:lnTo>
                    <a:pt x="228" y="3"/>
                  </a:lnTo>
                  <a:lnTo>
                    <a:pt x="236" y="3"/>
                  </a:lnTo>
                  <a:lnTo>
                    <a:pt x="245" y="6"/>
                  </a:lnTo>
                  <a:lnTo>
                    <a:pt x="253" y="9"/>
                  </a:lnTo>
                  <a:lnTo>
                    <a:pt x="262" y="13"/>
                  </a:lnTo>
                  <a:lnTo>
                    <a:pt x="278" y="20"/>
                  </a:lnTo>
                  <a:lnTo>
                    <a:pt x="293" y="30"/>
                  </a:lnTo>
                  <a:lnTo>
                    <a:pt x="307" y="39"/>
                  </a:lnTo>
                  <a:lnTo>
                    <a:pt x="321" y="53"/>
                  </a:lnTo>
                  <a:lnTo>
                    <a:pt x="332" y="64"/>
                  </a:lnTo>
                  <a:lnTo>
                    <a:pt x="343" y="79"/>
                  </a:lnTo>
                  <a:lnTo>
                    <a:pt x="351" y="93"/>
                  </a:lnTo>
                  <a:lnTo>
                    <a:pt x="360" y="110"/>
                  </a:lnTo>
                  <a:lnTo>
                    <a:pt x="361" y="117"/>
                  </a:lnTo>
                  <a:lnTo>
                    <a:pt x="365" y="125"/>
                  </a:lnTo>
                  <a:lnTo>
                    <a:pt x="368" y="134"/>
                  </a:lnTo>
                  <a:lnTo>
                    <a:pt x="371" y="143"/>
                  </a:lnTo>
                  <a:lnTo>
                    <a:pt x="372" y="152"/>
                  </a:lnTo>
                  <a:lnTo>
                    <a:pt x="374" y="161"/>
                  </a:lnTo>
                  <a:lnTo>
                    <a:pt x="374" y="171"/>
                  </a:lnTo>
                  <a:lnTo>
                    <a:pt x="375" y="180"/>
                  </a:lnTo>
                  <a:lnTo>
                    <a:pt x="375" y="3281"/>
                  </a:lnTo>
                  <a:lnTo>
                    <a:pt x="374" y="3289"/>
                  </a:lnTo>
                  <a:lnTo>
                    <a:pt x="374" y="3298"/>
                  </a:lnTo>
                  <a:lnTo>
                    <a:pt x="372" y="3307"/>
                  </a:lnTo>
                  <a:lnTo>
                    <a:pt x="371" y="3316"/>
                  </a:lnTo>
                  <a:lnTo>
                    <a:pt x="368" y="3324"/>
                  </a:lnTo>
                  <a:lnTo>
                    <a:pt x="365" y="3333"/>
                  </a:lnTo>
                  <a:lnTo>
                    <a:pt x="361" y="3341"/>
                  </a:lnTo>
                  <a:lnTo>
                    <a:pt x="360" y="3350"/>
                  </a:lnTo>
                  <a:lnTo>
                    <a:pt x="351" y="3365"/>
                  </a:lnTo>
                  <a:lnTo>
                    <a:pt x="343" y="3380"/>
                  </a:lnTo>
                  <a:lnTo>
                    <a:pt x="332" y="3394"/>
                  </a:lnTo>
                  <a:lnTo>
                    <a:pt x="321" y="3408"/>
                  </a:lnTo>
                  <a:lnTo>
                    <a:pt x="307" y="3418"/>
                  </a:lnTo>
                  <a:lnTo>
                    <a:pt x="293" y="3429"/>
                  </a:lnTo>
                  <a:lnTo>
                    <a:pt x="278" y="3437"/>
                  </a:lnTo>
                  <a:lnTo>
                    <a:pt x="262" y="3446"/>
                  </a:lnTo>
                  <a:lnTo>
                    <a:pt x="253" y="3447"/>
                  </a:lnTo>
                  <a:lnTo>
                    <a:pt x="245" y="3450"/>
                  </a:lnTo>
                  <a:lnTo>
                    <a:pt x="236" y="3453"/>
                  </a:lnTo>
                  <a:lnTo>
                    <a:pt x="228" y="3456"/>
                  </a:lnTo>
                  <a:lnTo>
                    <a:pt x="219" y="3458"/>
                  </a:lnTo>
                  <a:lnTo>
                    <a:pt x="210" y="3460"/>
                  </a:lnTo>
                  <a:lnTo>
                    <a:pt x="200" y="3460"/>
                  </a:lnTo>
                  <a:lnTo>
                    <a:pt x="193" y="3461"/>
                  </a:lnTo>
                  <a:lnTo>
                    <a:pt x="188" y="3461"/>
                  </a:lnTo>
                  <a:lnTo>
                    <a:pt x="179" y="3460"/>
                  </a:lnTo>
                  <a:lnTo>
                    <a:pt x="169" y="3460"/>
                  </a:lnTo>
                  <a:lnTo>
                    <a:pt x="160" y="3458"/>
                  </a:lnTo>
                  <a:lnTo>
                    <a:pt x="151" y="3456"/>
                  </a:lnTo>
                  <a:lnTo>
                    <a:pt x="141" y="3453"/>
                  </a:lnTo>
                  <a:lnTo>
                    <a:pt x="132" y="3450"/>
                  </a:lnTo>
                  <a:lnTo>
                    <a:pt x="123" y="3447"/>
                  </a:lnTo>
                  <a:lnTo>
                    <a:pt x="115" y="3446"/>
                  </a:lnTo>
                  <a:lnTo>
                    <a:pt x="98" y="3437"/>
                  </a:lnTo>
                  <a:lnTo>
                    <a:pt x="82" y="3429"/>
                  </a:lnTo>
                  <a:lnTo>
                    <a:pt x="69" y="3418"/>
                  </a:lnTo>
                  <a:lnTo>
                    <a:pt x="56" y="3408"/>
                  </a:lnTo>
                  <a:lnTo>
                    <a:pt x="42" y="3394"/>
                  </a:lnTo>
                  <a:lnTo>
                    <a:pt x="33" y="3380"/>
                  </a:lnTo>
                  <a:lnTo>
                    <a:pt x="22" y="3365"/>
                  </a:lnTo>
                  <a:lnTo>
                    <a:pt x="14" y="3350"/>
                  </a:lnTo>
                  <a:lnTo>
                    <a:pt x="10" y="3341"/>
                  </a:lnTo>
                  <a:lnTo>
                    <a:pt x="7" y="3333"/>
                  </a:lnTo>
                  <a:lnTo>
                    <a:pt x="3" y="3324"/>
                  </a:lnTo>
                  <a:lnTo>
                    <a:pt x="3" y="3316"/>
                  </a:lnTo>
                  <a:lnTo>
                    <a:pt x="0" y="3307"/>
                  </a:lnTo>
                  <a:lnTo>
                    <a:pt x="0" y="3298"/>
                  </a:lnTo>
                  <a:lnTo>
                    <a:pt x="0" y="3289"/>
                  </a:lnTo>
                  <a:lnTo>
                    <a:pt x="0" y="3281"/>
                  </a:lnTo>
                  <a:lnTo>
                    <a:pt x="0" y="180"/>
                  </a:lnTo>
                  <a:lnTo>
                    <a:pt x="0" y="171"/>
                  </a:lnTo>
                  <a:lnTo>
                    <a:pt x="0" y="161"/>
                  </a:lnTo>
                  <a:lnTo>
                    <a:pt x="0" y="152"/>
                  </a:lnTo>
                  <a:lnTo>
                    <a:pt x="3" y="143"/>
                  </a:lnTo>
                  <a:lnTo>
                    <a:pt x="3" y="134"/>
                  </a:lnTo>
                  <a:lnTo>
                    <a:pt x="7" y="125"/>
                  </a:lnTo>
                  <a:lnTo>
                    <a:pt x="10" y="117"/>
                  </a:lnTo>
                  <a:lnTo>
                    <a:pt x="14" y="110"/>
                  </a:lnTo>
                  <a:lnTo>
                    <a:pt x="22" y="93"/>
                  </a:lnTo>
                  <a:lnTo>
                    <a:pt x="33" y="79"/>
                  </a:lnTo>
                  <a:lnTo>
                    <a:pt x="42" y="64"/>
                  </a:lnTo>
                  <a:lnTo>
                    <a:pt x="56" y="53"/>
                  </a:lnTo>
                  <a:lnTo>
                    <a:pt x="69" y="39"/>
                  </a:lnTo>
                  <a:lnTo>
                    <a:pt x="82" y="30"/>
                  </a:lnTo>
                  <a:lnTo>
                    <a:pt x="98" y="20"/>
                  </a:lnTo>
                  <a:lnTo>
                    <a:pt x="115" y="13"/>
                  </a:lnTo>
                  <a:lnTo>
                    <a:pt x="123" y="9"/>
                  </a:lnTo>
                  <a:lnTo>
                    <a:pt x="132" y="6"/>
                  </a:lnTo>
                  <a:lnTo>
                    <a:pt x="141" y="3"/>
                  </a:lnTo>
                  <a:lnTo>
                    <a:pt x="151" y="3"/>
                  </a:lnTo>
                  <a:lnTo>
                    <a:pt x="160" y="0"/>
                  </a:lnTo>
                  <a:lnTo>
                    <a:pt x="169" y="0"/>
                  </a:lnTo>
                  <a:lnTo>
                    <a:pt x="179" y="0"/>
                  </a:lnTo>
                  <a:lnTo>
                    <a:pt x="188" y="0"/>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sz="1350">
                <a:solidFill>
                  <a:prstClr val="white"/>
                </a:solidFill>
              </a:endParaRPr>
            </a:p>
          </p:txBody>
        </p:sp>
        <p:sp>
          <p:nvSpPr>
            <p:cNvPr id="34" name="Freeform 33"/>
            <p:cNvSpPr>
              <a:spLocks/>
            </p:cNvSpPr>
            <p:nvPr/>
          </p:nvSpPr>
          <p:spPr bwMode="auto">
            <a:xfrm>
              <a:off x="3504" y="1920"/>
              <a:ext cx="1296" cy="373"/>
            </a:xfrm>
            <a:custGeom>
              <a:avLst/>
              <a:gdLst>
                <a:gd name="T0" fmla="*/ 1296 w 4240"/>
                <a:gd name="T1" fmla="*/ 276 h 1033"/>
                <a:gd name="T2" fmla="*/ 1283 w 4240"/>
                <a:gd name="T3" fmla="*/ 290 h 1033"/>
                <a:gd name="T4" fmla="*/ 1258 w 4240"/>
                <a:gd name="T5" fmla="*/ 305 h 1033"/>
                <a:gd name="T6" fmla="*/ 1220 w 4240"/>
                <a:gd name="T7" fmla="*/ 320 h 1033"/>
                <a:gd name="T8" fmla="*/ 1170 w 4240"/>
                <a:gd name="T9" fmla="*/ 332 h 1033"/>
                <a:gd name="T10" fmla="*/ 1109 w 4240"/>
                <a:gd name="T11" fmla="*/ 342 h 1033"/>
                <a:gd name="T12" fmla="*/ 1040 w 4240"/>
                <a:gd name="T13" fmla="*/ 354 h 1033"/>
                <a:gd name="T14" fmla="*/ 963 w 4240"/>
                <a:gd name="T15" fmla="*/ 361 h 1033"/>
                <a:gd name="T16" fmla="*/ 877 w 4240"/>
                <a:gd name="T17" fmla="*/ 368 h 1033"/>
                <a:gd name="T18" fmla="*/ 787 w 4240"/>
                <a:gd name="T19" fmla="*/ 372 h 1033"/>
                <a:gd name="T20" fmla="*/ 692 w 4240"/>
                <a:gd name="T21" fmla="*/ 373 h 1033"/>
                <a:gd name="T22" fmla="*/ 594 w 4240"/>
                <a:gd name="T23" fmla="*/ 373 h 1033"/>
                <a:gd name="T24" fmla="*/ 499 w 4240"/>
                <a:gd name="T25" fmla="*/ 370 h 1033"/>
                <a:gd name="T26" fmla="*/ 411 w 4240"/>
                <a:gd name="T27" fmla="*/ 366 h 1033"/>
                <a:gd name="T28" fmla="*/ 329 w 4240"/>
                <a:gd name="T29" fmla="*/ 359 h 1033"/>
                <a:gd name="T30" fmla="*/ 253 w 4240"/>
                <a:gd name="T31" fmla="*/ 351 h 1033"/>
                <a:gd name="T32" fmla="*/ 186 w 4240"/>
                <a:gd name="T33" fmla="*/ 339 h 1033"/>
                <a:gd name="T34" fmla="*/ 130 w 4240"/>
                <a:gd name="T35" fmla="*/ 328 h 1033"/>
                <a:gd name="T36" fmla="*/ 84 w 4240"/>
                <a:gd name="T37" fmla="*/ 316 h 1033"/>
                <a:gd name="T38" fmla="*/ 48 w 4240"/>
                <a:gd name="T39" fmla="*/ 301 h 1033"/>
                <a:gd name="T40" fmla="*/ 28 w 4240"/>
                <a:gd name="T41" fmla="*/ 286 h 1033"/>
                <a:gd name="T42" fmla="*/ 20 w 4240"/>
                <a:gd name="T43" fmla="*/ 271 h 1033"/>
                <a:gd name="T44" fmla="*/ 3 w 4240"/>
                <a:gd name="T45" fmla="*/ 12 h 1033"/>
                <a:gd name="T46" fmla="*/ 19 w 4240"/>
                <a:gd name="T47" fmla="*/ 27 h 1033"/>
                <a:gd name="T48" fmla="*/ 50 w 4240"/>
                <a:gd name="T49" fmla="*/ 42 h 1033"/>
                <a:gd name="T50" fmla="*/ 92 w 4240"/>
                <a:gd name="T51" fmla="*/ 53 h 1033"/>
                <a:gd name="T52" fmla="*/ 145 w 4240"/>
                <a:gd name="T53" fmla="*/ 65 h 1033"/>
                <a:gd name="T54" fmla="*/ 209 w 4240"/>
                <a:gd name="T55" fmla="*/ 77 h 1033"/>
                <a:gd name="T56" fmla="*/ 281 w 4240"/>
                <a:gd name="T57" fmla="*/ 86 h 1033"/>
                <a:gd name="T58" fmla="*/ 362 w 4240"/>
                <a:gd name="T59" fmla="*/ 94 h 1033"/>
                <a:gd name="T60" fmla="*/ 448 w 4240"/>
                <a:gd name="T61" fmla="*/ 99 h 1033"/>
                <a:gd name="T62" fmla="*/ 540 w 4240"/>
                <a:gd name="T63" fmla="*/ 103 h 1033"/>
                <a:gd name="T64" fmla="*/ 638 w 4240"/>
                <a:gd name="T65" fmla="*/ 104 h 1033"/>
                <a:gd name="T66" fmla="*/ 735 w 4240"/>
                <a:gd name="T67" fmla="*/ 103 h 1033"/>
                <a:gd name="T68" fmla="*/ 827 w 4240"/>
                <a:gd name="T69" fmla="*/ 99 h 1033"/>
                <a:gd name="T70" fmla="*/ 914 w 4240"/>
                <a:gd name="T71" fmla="*/ 94 h 1033"/>
                <a:gd name="T72" fmla="*/ 994 w 4240"/>
                <a:gd name="T73" fmla="*/ 86 h 1033"/>
                <a:gd name="T74" fmla="*/ 1067 w 4240"/>
                <a:gd name="T75" fmla="*/ 77 h 1033"/>
                <a:gd name="T76" fmla="*/ 1129 w 4240"/>
                <a:gd name="T77" fmla="*/ 65 h 1033"/>
                <a:gd name="T78" fmla="*/ 1183 w 4240"/>
                <a:gd name="T79" fmla="*/ 53 h 1033"/>
                <a:gd name="T80" fmla="*/ 1225 w 4240"/>
                <a:gd name="T81" fmla="*/ 42 h 1033"/>
                <a:gd name="T82" fmla="*/ 1255 w 4240"/>
                <a:gd name="T83" fmla="*/ 27 h 1033"/>
                <a:gd name="T84" fmla="*/ 1272 w 4240"/>
                <a:gd name="T85" fmla="*/ 12 h 10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0"/>
                <a:gd name="T130" fmla="*/ 0 h 1033"/>
                <a:gd name="T131" fmla="*/ 4240 w 4240"/>
                <a:gd name="T132" fmla="*/ 1033 h 10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0" h="1033">
                  <a:moveTo>
                    <a:pt x="4174" y="0"/>
                  </a:moveTo>
                  <a:lnTo>
                    <a:pt x="4240" y="751"/>
                  </a:lnTo>
                  <a:lnTo>
                    <a:pt x="4240" y="763"/>
                  </a:lnTo>
                  <a:lnTo>
                    <a:pt x="4228" y="780"/>
                  </a:lnTo>
                  <a:lnTo>
                    <a:pt x="4220" y="792"/>
                  </a:lnTo>
                  <a:lnTo>
                    <a:pt x="4199" y="804"/>
                  </a:lnTo>
                  <a:lnTo>
                    <a:pt x="4174" y="821"/>
                  </a:lnTo>
                  <a:lnTo>
                    <a:pt x="4149" y="833"/>
                  </a:lnTo>
                  <a:lnTo>
                    <a:pt x="4116" y="846"/>
                  </a:lnTo>
                  <a:lnTo>
                    <a:pt x="4078" y="862"/>
                  </a:lnTo>
                  <a:lnTo>
                    <a:pt x="4036" y="875"/>
                  </a:lnTo>
                  <a:lnTo>
                    <a:pt x="3991" y="887"/>
                  </a:lnTo>
                  <a:lnTo>
                    <a:pt x="3941" y="899"/>
                  </a:lnTo>
                  <a:lnTo>
                    <a:pt x="3887" y="907"/>
                  </a:lnTo>
                  <a:lnTo>
                    <a:pt x="3828" y="919"/>
                  </a:lnTo>
                  <a:lnTo>
                    <a:pt x="3766" y="928"/>
                  </a:lnTo>
                  <a:lnTo>
                    <a:pt x="3699" y="940"/>
                  </a:lnTo>
                  <a:lnTo>
                    <a:pt x="3628" y="948"/>
                  </a:lnTo>
                  <a:lnTo>
                    <a:pt x="3557" y="960"/>
                  </a:lnTo>
                  <a:lnTo>
                    <a:pt x="3482" y="972"/>
                  </a:lnTo>
                  <a:lnTo>
                    <a:pt x="3403" y="981"/>
                  </a:lnTo>
                  <a:lnTo>
                    <a:pt x="3320" y="984"/>
                  </a:lnTo>
                  <a:lnTo>
                    <a:pt x="3236" y="994"/>
                  </a:lnTo>
                  <a:lnTo>
                    <a:pt x="3149" y="1001"/>
                  </a:lnTo>
                  <a:lnTo>
                    <a:pt x="3062" y="1006"/>
                  </a:lnTo>
                  <a:lnTo>
                    <a:pt x="2966" y="1013"/>
                  </a:lnTo>
                  <a:lnTo>
                    <a:pt x="2870" y="1018"/>
                  </a:lnTo>
                  <a:lnTo>
                    <a:pt x="2774" y="1021"/>
                  </a:lnTo>
                  <a:lnTo>
                    <a:pt x="2675" y="1026"/>
                  </a:lnTo>
                  <a:lnTo>
                    <a:pt x="2574" y="1030"/>
                  </a:lnTo>
                  <a:lnTo>
                    <a:pt x="2475" y="1033"/>
                  </a:lnTo>
                  <a:lnTo>
                    <a:pt x="2367" y="1033"/>
                  </a:lnTo>
                  <a:lnTo>
                    <a:pt x="2263" y="1033"/>
                  </a:lnTo>
                  <a:lnTo>
                    <a:pt x="2154" y="1033"/>
                  </a:lnTo>
                  <a:lnTo>
                    <a:pt x="2046" y="1033"/>
                  </a:lnTo>
                  <a:lnTo>
                    <a:pt x="1942" y="1033"/>
                  </a:lnTo>
                  <a:lnTo>
                    <a:pt x="1836" y="1033"/>
                  </a:lnTo>
                  <a:lnTo>
                    <a:pt x="1733" y="1030"/>
                  </a:lnTo>
                  <a:lnTo>
                    <a:pt x="1633" y="1026"/>
                  </a:lnTo>
                  <a:lnTo>
                    <a:pt x="1537" y="1021"/>
                  </a:lnTo>
                  <a:lnTo>
                    <a:pt x="1441" y="1018"/>
                  </a:lnTo>
                  <a:lnTo>
                    <a:pt x="1345" y="1013"/>
                  </a:lnTo>
                  <a:lnTo>
                    <a:pt x="1251" y="1006"/>
                  </a:lnTo>
                  <a:lnTo>
                    <a:pt x="1162" y="1001"/>
                  </a:lnTo>
                  <a:lnTo>
                    <a:pt x="1075" y="994"/>
                  </a:lnTo>
                  <a:lnTo>
                    <a:pt x="992" y="984"/>
                  </a:lnTo>
                  <a:lnTo>
                    <a:pt x="908" y="981"/>
                  </a:lnTo>
                  <a:lnTo>
                    <a:pt x="829" y="972"/>
                  </a:lnTo>
                  <a:lnTo>
                    <a:pt x="755" y="960"/>
                  </a:lnTo>
                  <a:lnTo>
                    <a:pt x="683" y="948"/>
                  </a:lnTo>
                  <a:lnTo>
                    <a:pt x="609" y="940"/>
                  </a:lnTo>
                  <a:lnTo>
                    <a:pt x="545" y="928"/>
                  </a:lnTo>
                  <a:lnTo>
                    <a:pt x="483" y="919"/>
                  </a:lnTo>
                  <a:lnTo>
                    <a:pt x="424" y="907"/>
                  </a:lnTo>
                  <a:lnTo>
                    <a:pt x="370" y="899"/>
                  </a:lnTo>
                  <a:lnTo>
                    <a:pt x="321" y="887"/>
                  </a:lnTo>
                  <a:lnTo>
                    <a:pt x="276" y="875"/>
                  </a:lnTo>
                  <a:lnTo>
                    <a:pt x="234" y="862"/>
                  </a:lnTo>
                  <a:lnTo>
                    <a:pt x="192" y="846"/>
                  </a:lnTo>
                  <a:lnTo>
                    <a:pt x="158" y="833"/>
                  </a:lnTo>
                  <a:lnTo>
                    <a:pt x="133" y="821"/>
                  </a:lnTo>
                  <a:lnTo>
                    <a:pt x="108" y="804"/>
                  </a:lnTo>
                  <a:lnTo>
                    <a:pt x="91" y="792"/>
                  </a:lnTo>
                  <a:lnTo>
                    <a:pt x="79" y="780"/>
                  </a:lnTo>
                  <a:lnTo>
                    <a:pt x="71" y="763"/>
                  </a:lnTo>
                  <a:lnTo>
                    <a:pt x="66" y="751"/>
                  </a:lnTo>
                  <a:lnTo>
                    <a:pt x="0" y="0"/>
                  </a:lnTo>
                  <a:lnTo>
                    <a:pt x="0" y="17"/>
                  </a:lnTo>
                  <a:lnTo>
                    <a:pt x="9" y="34"/>
                  </a:lnTo>
                  <a:lnTo>
                    <a:pt x="21" y="46"/>
                  </a:lnTo>
                  <a:lnTo>
                    <a:pt x="42" y="58"/>
                  </a:lnTo>
                  <a:lnTo>
                    <a:pt x="63" y="75"/>
                  </a:lnTo>
                  <a:lnTo>
                    <a:pt x="91" y="87"/>
                  </a:lnTo>
                  <a:lnTo>
                    <a:pt x="125" y="99"/>
                  </a:lnTo>
                  <a:lnTo>
                    <a:pt x="163" y="115"/>
                  </a:lnTo>
                  <a:lnTo>
                    <a:pt x="204" y="128"/>
                  </a:lnTo>
                  <a:lnTo>
                    <a:pt x="251" y="136"/>
                  </a:lnTo>
                  <a:lnTo>
                    <a:pt x="300" y="148"/>
                  </a:lnTo>
                  <a:lnTo>
                    <a:pt x="355" y="160"/>
                  </a:lnTo>
                  <a:lnTo>
                    <a:pt x="417" y="173"/>
                  </a:lnTo>
                  <a:lnTo>
                    <a:pt x="476" y="180"/>
                  </a:lnTo>
                  <a:lnTo>
                    <a:pt x="542" y="194"/>
                  </a:lnTo>
                  <a:lnTo>
                    <a:pt x="612" y="202"/>
                  </a:lnTo>
                  <a:lnTo>
                    <a:pt x="683" y="214"/>
                  </a:lnTo>
                  <a:lnTo>
                    <a:pt x="758" y="221"/>
                  </a:lnTo>
                  <a:lnTo>
                    <a:pt x="837" y="234"/>
                  </a:lnTo>
                  <a:lnTo>
                    <a:pt x="920" y="238"/>
                  </a:lnTo>
                  <a:lnTo>
                    <a:pt x="1004" y="246"/>
                  </a:lnTo>
                  <a:lnTo>
                    <a:pt x="1091" y="255"/>
                  </a:lnTo>
                  <a:lnTo>
                    <a:pt x="1184" y="260"/>
                  </a:lnTo>
                  <a:lnTo>
                    <a:pt x="1275" y="263"/>
                  </a:lnTo>
                  <a:lnTo>
                    <a:pt x="1370" y="272"/>
                  </a:lnTo>
                  <a:lnTo>
                    <a:pt x="1466" y="275"/>
                  </a:lnTo>
                  <a:lnTo>
                    <a:pt x="1567" y="279"/>
                  </a:lnTo>
                  <a:lnTo>
                    <a:pt x="1666" y="284"/>
                  </a:lnTo>
                  <a:lnTo>
                    <a:pt x="1767" y="284"/>
                  </a:lnTo>
                  <a:lnTo>
                    <a:pt x="1875" y="284"/>
                  </a:lnTo>
                  <a:lnTo>
                    <a:pt x="1979" y="287"/>
                  </a:lnTo>
                  <a:lnTo>
                    <a:pt x="2088" y="287"/>
                  </a:lnTo>
                  <a:lnTo>
                    <a:pt x="2196" y="287"/>
                  </a:lnTo>
                  <a:lnTo>
                    <a:pt x="2300" y="284"/>
                  </a:lnTo>
                  <a:lnTo>
                    <a:pt x="2404" y="284"/>
                  </a:lnTo>
                  <a:lnTo>
                    <a:pt x="2503" y="284"/>
                  </a:lnTo>
                  <a:lnTo>
                    <a:pt x="2608" y="279"/>
                  </a:lnTo>
                  <a:lnTo>
                    <a:pt x="2707" y="275"/>
                  </a:lnTo>
                  <a:lnTo>
                    <a:pt x="2804" y="272"/>
                  </a:lnTo>
                  <a:lnTo>
                    <a:pt x="2900" y="263"/>
                  </a:lnTo>
                  <a:lnTo>
                    <a:pt x="2991" y="260"/>
                  </a:lnTo>
                  <a:lnTo>
                    <a:pt x="3083" y="255"/>
                  </a:lnTo>
                  <a:lnTo>
                    <a:pt x="3169" y="246"/>
                  </a:lnTo>
                  <a:lnTo>
                    <a:pt x="3253" y="238"/>
                  </a:lnTo>
                  <a:lnTo>
                    <a:pt x="3332" y="234"/>
                  </a:lnTo>
                  <a:lnTo>
                    <a:pt x="3416" y="221"/>
                  </a:lnTo>
                  <a:lnTo>
                    <a:pt x="3490" y="214"/>
                  </a:lnTo>
                  <a:lnTo>
                    <a:pt x="3562" y="202"/>
                  </a:lnTo>
                  <a:lnTo>
                    <a:pt x="3628" y="194"/>
                  </a:lnTo>
                  <a:lnTo>
                    <a:pt x="3695" y="180"/>
                  </a:lnTo>
                  <a:lnTo>
                    <a:pt x="3757" y="173"/>
                  </a:lnTo>
                  <a:lnTo>
                    <a:pt x="3816" y="160"/>
                  </a:lnTo>
                  <a:lnTo>
                    <a:pt x="3870" y="148"/>
                  </a:lnTo>
                  <a:lnTo>
                    <a:pt x="3920" y="136"/>
                  </a:lnTo>
                  <a:lnTo>
                    <a:pt x="3966" y="128"/>
                  </a:lnTo>
                  <a:lnTo>
                    <a:pt x="4008" y="115"/>
                  </a:lnTo>
                  <a:lnTo>
                    <a:pt x="4050" y="99"/>
                  </a:lnTo>
                  <a:lnTo>
                    <a:pt x="4078" y="87"/>
                  </a:lnTo>
                  <a:lnTo>
                    <a:pt x="4107" y="75"/>
                  </a:lnTo>
                  <a:lnTo>
                    <a:pt x="4132" y="58"/>
                  </a:lnTo>
                  <a:lnTo>
                    <a:pt x="4149" y="46"/>
                  </a:lnTo>
                  <a:lnTo>
                    <a:pt x="4161" y="34"/>
                  </a:lnTo>
                  <a:lnTo>
                    <a:pt x="4169" y="17"/>
                  </a:lnTo>
                  <a:lnTo>
                    <a:pt x="4174" y="0"/>
                  </a:lnTo>
                  <a:close/>
                </a:path>
              </a:pathLst>
            </a:custGeom>
            <a:solidFill>
              <a:srgbClr val="000000"/>
            </a:solidFill>
            <a:ln w="9525">
              <a:no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sz="1350">
                <a:solidFill>
                  <a:prstClr val="white"/>
                </a:solidFill>
              </a:endParaRPr>
            </a:p>
          </p:txBody>
        </p:sp>
        <p:sp>
          <p:nvSpPr>
            <p:cNvPr id="35" name="Freeform 34"/>
            <p:cNvSpPr>
              <a:spLocks/>
            </p:cNvSpPr>
            <p:nvPr/>
          </p:nvSpPr>
          <p:spPr bwMode="auto">
            <a:xfrm>
              <a:off x="3504" y="1872"/>
              <a:ext cx="1296" cy="192"/>
            </a:xfrm>
            <a:custGeom>
              <a:avLst/>
              <a:gdLst>
                <a:gd name="T0" fmla="*/ 697 w 4174"/>
                <a:gd name="T1" fmla="*/ 0 h 569"/>
                <a:gd name="T2" fmla="*/ 761 w 4174"/>
                <a:gd name="T3" fmla="*/ 1 h 569"/>
                <a:gd name="T4" fmla="*/ 824 w 4174"/>
                <a:gd name="T5" fmla="*/ 2 h 569"/>
                <a:gd name="T6" fmla="*/ 884 w 4174"/>
                <a:gd name="T7" fmla="*/ 5 h 569"/>
                <a:gd name="T8" fmla="*/ 941 w 4174"/>
                <a:gd name="T9" fmla="*/ 9 h 569"/>
                <a:gd name="T10" fmla="*/ 996 w 4174"/>
                <a:gd name="T11" fmla="*/ 14 h 569"/>
                <a:gd name="T12" fmla="*/ 1047 w 4174"/>
                <a:gd name="T13" fmla="*/ 20 h 569"/>
                <a:gd name="T14" fmla="*/ 1094 w 4174"/>
                <a:gd name="T15" fmla="*/ 26 h 569"/>
                <a:gd name="T16" fmla="*/ 1137 w 4174"/>
                <a:gd name="T17" fmla="*/ 32 h 569"/>
                <a:gd name="T18" fmla="*/ 1175 w 4174"/>
                <a:gd name="T19" fmla="*/ 39 h 569"/>
                <a:gd name="T20" fmla="*/ 1209 w 4174"/>
                <a:gd name="T21" fmla="*/ 47 h 569"/>
                <a:gd name="T22" fmla="*/ 1238 w 4174"/>
                <a:gd name="T23" fmla="*/ 55 h 569"/>
                <a:gd name="T24" fmla="*/ 1261 w 4174"/>
                <a:gd name="T25" fmla="*/ 64 h 569"/>
                <a:gd name="T26" fmla="*/ 1279 w 4174"/>
                <a:gd name="T27" fmla="*/ 73 h 569"/>
                <a:gd name="T28" fmla="*/ 1290 w 4174"/>
                <a:gd name="T29" fmla="*/ 82 h 569"/>
                <a:gd name="T30" fmla="*/ 1294 w 4174"/>
                <a:gd name="T31" fmla="*/ 100 h 569"/>
                <a:gd name="T32" fmla="*/ 1285 w 4174"/>
                <a:gd name="T33" fmla="*/ 112 h 569"/>
                <a:gd name="T34" fmla="*/ 1271 w 4174"/>
                <a:gd name="T35" fmla="*/ 121 h 569"/>
                <a:gd name="T36" fmla="*/ 1250 w 4174"/>
                <a:gd name="T37" fmla="*/ 130 h 569"/>
                <a:gd name="T38" fmla="*/ 1224 w 4174"/>
                <a:gd name="T39" fmla="*/ 138 h 569"/>
                <a:gd name="T40" fmla="*/ 1192 w 4174"/>
                <a:gd name="T41" fmla="*/ 147 h 569"/>
                <a:gd name="T42" fmla="*/ 1156 w 4174"/>
                <a:gd name="T43" fmla="*/ 155 h 569"/>
                <a:gd name="T44" fmla="*/ 1116 w 4174"/>
                <a:gd name="T45" fmla="*/ 162 h 569"/>
                <a:gd name="T46" fmla="*/ 1071 w 4174"/>
                <a:gd name="T47" fmla="*/ 168 h 569"/>
                <a:gd name="T48" fmla="*/ 1022 w 4174"/>
                <a:gd name="T49" fmla="*/ 173 h 569"/>
                <a:gd name="T50" fmla="*/ 969 w 4174"/>
                <a:gd name="T51" fmla="*/ 178 h 569"/>
                <a:gd name="T52" fmla="*/ 913 w 4174"/>
                <a:gd name="T53" fmla="*/ 183 h 569"/>
                <a:gd name="T54" fmla="*/ 854 w 4174"/>
                <a:gd name="T55" fmla="*/ 186 h 569"/>
                <a:gd name="T56" fmla="*/ 793 w 4174"/>
                <a:gd name="T57" fmla="*/ 188 h 569"/>
                <a:gd name="T58" fmla="*/ 729 w 4174"/>
                <a:gd name="T59" fmla="*/ 190 h 569"/>
                <a:gd name="T60" fmla="*/ 664 w 4174"/>
                <a:gd name="T61" fmla="*/ 191 h 569"/>
                <a:gd name="T62" fmla="*/ 598 w 4174"/>
                <a:gd name="T63" fmla="*/ 191 h 569"/>
                <a:gd name="T64" fmla="*/ 533 w 4174"/>
                <a:gd name="T65" fmla="*/ 189 h 569"/>
                <a:gd name="T66" fmla="*/ 470 w 4174"/>
                <a:gd name="T67" fmla="*/ 187 h 569"/>
                <a:gd name="T68" fmla="*/ 410 w 4174"/>
                <a:gd name="T69" fmla="*/ 185 h 569"/>
                <a:gd name="T70" fmla="*/ 353 w 4174"/>
                <a:gd name="T71" fmla="*/ 181 h 569"/>
                <a:gd name="T72" fmla="*/ 299 w 4174"/>
                <a:gd name="T73" fmla="*/ 176 h 569"/>
                <a:gd name="T74" fmla="*/ 247 w 4174"/>
                <a:gd name="T75" fmla="*/ 170 h 569"/>
                <a:gd name="T76" fmla="*/ 201 w 4174"/>
                <a:gd name="T77" fmla="*/ 165 h 569"/>
                <a:gd name="T78" fmla="*/ 158 w 4174"/>
                <a:gd name="T79" fmla="*/ 158 h 569"/>
                <a:gd name="T80" fmla="*/ 119 w 4174"/>
                <a:gd name="T81" fmla="*/ 150 h 569"/>
                <a:gd name="T82" fmla="*/ 85 w 4174"/>
                <a:gd name="T83" fmla="*/ 142 h 569"/>
                <a:gd name="T84" fmla="*/ 57 w 4174"/>
                <a:gd name="T85" fmla="*/ 134 h 569"/>
                <a:gd name="T86" fmla="*/ 33 w 4174"/>
                <a:gd name="T87" fmla="*/ 126 h 569"/>
                <a:gd name="T88" fmla="*/ 16 w 4174"/>
                <a:gd name="T89" fmla="*/ 116 h 569"/>
                <a:gd name="T90" fmla="*/ 4 w 4174"/>
                <a:gd name="T91" fmla="*/ 107 h 569"/>
                <a:gd name="T92" fmla="*/ 0 w 4174"/>
                <a:gd name="T93" fmla="*/ 90 h 569"/>
                <a:gd name="T94" fmla="*/ 10 w 4174"/>
                <a:gd name="T95" fmla="*/ 78 h 569"/>
                <a:gd name="T96" fmla="*/ 24 w 4174"/>
                <a:gd name="T97" fmla="*/ 68 h 569"/>
                <a:gd name="T98" fmla="*/ 44 w 4174"/>
                <a:gd name="T99" fmla="*/ 59 h 569"/>
                <a:gd name="T100" fmla="*/ 70 w 4174"/>
                <a:gd name="T101" fmla="*/ 51 h 569"/>
                <a:gd name="T102" fmla="*/ 102 w 4174"/>
                <a:gd name="T103" fmla="*/ 43 h 569"/>
                <a:gd name="T104" fmla="*/ 138 w 4174"/>
                <a:gd name="T105" fmla="*/ 35 h 569"/>
                <a:gd name="T106" fmla="*/ 179 w 4174"/>
                <a:gd name="T107" fmla="*/ 29 h 569"/>
                <a:gd name="T108" fmla="*/ 224 w 4174"/>
                <a:gd name="T109" fmla="*/ 23 h 569"/>
                <a:gd name="T110" fmla="*/ 273 w 4174"/>
                <a:gd name="T111" fmla="*/ 17 h 569"/>
                <a:gd name="T112" fmla="*/ 325 w 4174"/>
                <a:gd name="T113" fmla="*/ 12 h 569"/>
                <a:gd name="T114" fmla="*/ 381 w 4174"/>
                <a:gd name="T115" fmla="*/ 8 h 569"/>
                <a:gd name="T116" fmla="*/ 440 w 4174"/>
                <a:gd name="T117" fmla="*/ 4 h 569"/>
                <a:gd name="T118" fmla="*/ 501 w 4174"/>
                <a:gd name="T119" fmla="*/ 1 h 569"/>
                <a:gd name="T120" fmla="*/ 565 w 4174"/>
                <a:gd name="T121" fmla="*/ 0 h 569"/>
                <a:gd name="T122" fmla="*/ 631 w 41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4"/>
                <a:gd name="T187" fmla="*/ 0 h 569"/>
                <a:gd name="T188" fmla="*/ 4174 w 41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4" h="569">
                  <a:moveTo>
                    <a:pt x="2088" y="0"/>
                  </a:moveTo>
                  <a:lnTo>
                    <a:pt x="2140" y="0"/>
                  </a:lnTo>
                  <a:lnTo>
                    <a:pt x="2193" y="0"/>
                  </a:lnTo>
                  <a:lnTo>
                    <a:pt x="2246" y="0"/>
                  </a:lnTo>
                  <a:lnTo>
                    <a:pt x="2298" y="0"/>
                  </a:lnTo>
                  <a:lnTo>
                    <a:pt x="2349" y="0"/>
                  </a:lnTo>
                  <a:lnTo>
                    <a:pt x="2401" y="1"/>
                  </a:lnTo>
                  <a:lnTo>
                    <a:pt x="2452" y="3"/>
                  </a:lnTo>
                  <a:lnTo>
                    <a:pt x="2504" y="4"/>
                  </a:lnTo>
                  <a:lnTo>
                    <a:pt x="2554" y="4"/>
                  </a:lnTo>
                  <a:lnTo>
                    <a:pt x="2604" y="7"/>
                  </a:lnTo>
                  <a:lnTo>
                    <a:pt x="2653" y="7"/>
                  </a:lnTo>
                  <a:lnTo>
                    <a:pt x="2703" y="10"/>
                  </a:lnTo>
                  <a:lnTo>
                    <a:pt x="2751" y="12"/>
                  </a:lnTo>
                  <a:lnTo>
                    <a:pt x="2799" y="15"/>
                  </a:lnTo>
                  <a:lnTo>
                    <a:pt x="2847" y="16"/>
                  </a:lnTo>
                  <a:lnTo>
                    <a:pt x="2895" y="21"/>
                  </a:lnTo>
                  <a:lnTo>
                    <a:pt x="2940" y="23"/>
                  </a:lnTo>
                  <a:lnTo>
                    <a:pt x="2986" y="26"/>
                  </a:lnTo>
                  <a:lnTo>
                    <a:pt x="3031" y="27"/>
                  </a:lnTo>
                  <a:lnTo>
                    <a:pt x="3076" y="32"/>
                  </a:lnTo>
                  <a:lnTo>
                    <a:pt x="3120" y="35"/>
                  </a:lnTo>
                  <a:lnTo>
                    <a:pt x="3163" y="38"/>
                  </a:lnTo>
                  <a:lnTo>
                    <a:pt x="3207" y="42"/>
                  </a:lnTo>
                  <a:lnTo>
                    <a:pt x="3250" y="47"/>
                  </a:lnTo>
                  <a:lnTo>
                    <a:pt x="3290" y="50"/>
                  </a:lnTo>
                  <a:lnTo>
                    <a:pt x="3331" y="53"/>
                  </a:lnTo>
                  <a:lnTo>
                    <a:pt x="3371" y="58"/>
                  </a:lnTo>
                  <a:lnTo>
                    <a:pt x="3411" y="62"/>
                  </a:lnTo>
                  <a:lnTo>
                    <a:pt x="3448" y="67"/>
                  </a:lnTo>
                  <a:lnTo>
                    <a:pt x="3486" y="71"/>
                  </a:lnTo>
                  <a:lnTo>
                    <a:pt x="3523" y="76"/>
                  </a:lnTo>
                  <a:lnTo>
                    <a:pt x="3560" y="82"/>
                  </a:lnTo>
                  <a:lnTo>
                    <a:pt x="3594" y="87"/>
                  </a:lnTo>
                  <a:lnTo>
                    <a:pt x="3628" y="91"/>
                  </a:lnTo>
                  <a:lnTo>
                    <a:pt x="3661" y="96"/>
                  </a:lnTo>
                  <a:lnTo>
                    <a:pt x="3693" y="100"/>
                  </a:lnTo>
                  <a:lnTo>
                    <a:pt x="3724" y="105"/>
                  </a:lnTo>
                  <a:lnTo>
                    <a:pt x="3755" y="111"/>
                  </a:lnTo>
                  <a:lnTo>
                    <a:pt x="3785" y="116"/>
                  </a:lnTo>
                  <a:lnTo>
                    <a:pt x="3814" y="122"/>
                  </a:lnTo>
                  <a:lnTo>
                    <a:pt x="3840" y="126"/>
                  </a:lnTo>
                  <a:lnTo>
                    <a:pt x="3868" y="132"/>
                  </a:lnTo>
                  <a:lnTo>
                    <a:pt x="3893" y="139"/>
                  </a:lnTo>
                  <a:lnTo>
                    <a:pt x="3920" y="145"/>
                  </a:lnTo>
                  <a:lnTo>
                    <a:pt x="3943" y="151"/>
                  </a:lnTo>
                  <a:lnTo>
                    <a:pt x="3966" y="157"/>
                  </a:lnTo>
                  <a:lnTo>
                    <a:pt x="3986" y="163"/>
                  </a:lnTo>
                  <a:lnTo>
                    <a:pt x="4008" y="171"/>
                  </a:lnTo>
                  <a:lnTo>
                    <a:pt x="4026" y="175"/>
                  </a:lnTo>
                  <a:lnTo>
                    <a:pt x="4045" y="183"/>
                  </a:lnTo>
                  <a:lnTo>
                    <a:pt x="4061" y="189"/>
                  </a:lnTo>
                  <a:lnTo>
                    <a:pt x="4078" y="197"/>
                  </a:lnTo>
                  <a:lnTo>
                    <a:pt x="4092" y="203"/>
                  </a:lnTo>
                  <a:lnTo>
                    <a:pt x="4106" y="210"/>
                  </a:lnTo>
                  <a:lnTo>
                    <a:pt x="4118" y="216"/>
                  </a:lnTo>
                  <a:lnTo>
                    <a:pt x="4130" y="224"/>
                  </a:lnTo>
                  <a:lnTo>
                    <a:pt x="4138" y="230"/>
                  </a:lnTo>
                  <a:lnTo>
                    <a:pt x="4147" y="238"/>
                  </a:lnTo>
                  <a:lnTo>
                    <a:pt x="4155" y="244"/>
                  </a:lnTo>
                  <a:lnTo>
                    <a:pt x="4161" y="252"/>
                  </a:lnTo>
                  <a:lnTo>
                    <a:pt x="4169" y="267"/>
                  </a:lnTo>
                  <a:lnTo>
                    <a:pt x="4174" y="282"/>
                  </a:lnTo>
                  <a:lnTo>
                    <a:pt x="4169" y="296"/>
                  </a:lnTo>
                  <a:lnTo>
                    <a:pt x="4161" y="310"/>
                  </a:lnTo>
                  <a:lnTo>
                    <a:pt x="4155" y="316"/>
                  </a:lnTo>
                  <a:lnTo>
                    <a:pt x="4147" y="323"/>
                  </a:lnTo>
                  <a:lnTo>
                    <a:pt x="4138" y="331"/>
                  </a:lnTo>
                  <a:lnTo>
                    <a:pt x="4130" y="339"/>
                  </a:lnTo>
                  <a:lnTo>
                    <a:pt x="4118" y="345"/>
                  </a:lnTo>
                  <a:lnTo>
                    <a:pt x="4106" y="352"/>
                  </a:lnTo>
                  <a:lnTo>
                    <a:pt x="4092" y="358"/>
                  </a:lnTo>
                  <a:lnTo>
                    <a:pt x="4078" y="366"/>
                  </a:lnTo>
                  <a:lnTo>
                    <a:pt x="4061" y="372"/>
                  </a:lnTo>
                  <a:lnTo>
                    <a:pt x="4045" y="380"/>
                  </a:lnTo>
                  <a:lnTo>
                    <a:pt x="4026" y="386"/>
                  </a:lnTo>
                  <a:lnTo>
                    <a:pt x="4008" y="393"/>
                  </a:lnTo>
                  <a:lnTo>
                    <a:pt x="3986" y="398"/>
                  </a:lnTo>
                  <a:lnTo>
                    <a:pt x="3966" y="404"/>
                  </a:lnTo>
                  <a:lnTo>
                    <a:pt x="3943" y="410"/>
                  </a:lnTo>
                  <a:lnTo>
                    <a:pt x="3920" y="416"/>
                  </a:lnTo>
                  <a:lnTo>
                    <a:pt x="3893" y="422"/>
                  </a:lnTo>
                  <a:lnTo>
                    <a:pt x="3868" y="429"/>
                  </a:lnTo>
                  <a:lnTo>
                    <a:pt x="3840" y="435"/>
                  </a:lnTo>
                  <a:lnTo>
                    <a:pt x="3814" y="441"/>
                  </a:lnTo>
                  <a:lnTo>
                    <a:pt x="3785" y="445"/>
                  </a:lnTo>
                  <a:lnTo>
                    <a:pt x="3755" y="451"/>
                  </a:lnTo>
                  <a:lnTo>
                    <a:pt x="3724" y="458"/>
                  </a:lnTo>
                  <a:lnTo>
                    <a:pt x="3693" y="464"/>
                  </a:lnTo>
                  <a:lnTo>
                    <a:pt x="3661" y="468"/>
                  </a:lnTo>
                  <a:lnTo>
                    <a:pt x="3628" y="474"/>
                  </a:lnTo>
                  <a:lnTo>
                    <a:pt x="3594" y="479"/>
                  </a:lnTo>
                  <a:lnTo>
                    <a:pt x="3560" y="485"/>
                  </a:lnTo>
                  <a:lnTo>
                    <a:pt x="3523" y="488"/>
                  </a:lnTo>
                  <a:lnTo>
                    <a:pt x="3486" y="493"/>
                  </a:lnTo>
                  <a:lnTo>
                    <a:pt x="3448" y="497"/>
                  </a:lnTo>
                  <a:lnTo>
                    <a:pt x="3411" y="502"/>
                  </a:lnTo>
                  <a:lnTo>
                    <a:pt x="3371" y="505"/>
                  </a:lnTo>
                  <a:lnTo>
                    <a:pt x="3331" y="509"/>
                  </a:lnTo>
                  <a:lnTo>
                    <a:pt x="3290" y="514"/>
                  </a:lnTo>
                  <a:lnTo>
                    <a:pt x="3250" y="519"/>
                  </a:lnTo>
                  <a:lnTo>
                    <a:pt x="3207" y="522"/>
                  </a:lnTo>
                  <a:lnTo>
                    <a:pt x="3163" y="525"/>
                  </a:lnTo>
                  <a:lnTo>
                    <a:pt x="3120" y="528"/>
                  </a:lnTo>
                  <a:lnTo>
                    <a:pt x="3076" y="532"/>
                  </a:lnTo>
                  <a:lnTo>
                    <a:pt x="3031" y="535"/>
                  </a:lnTo>
                  <a:lnTo>
                    <a:pt x="2986" y="538"/>
                  </a:lnTo>
                  <a:lnTo>
                    <a:pt x="2940" y="542"/>
                  </a:lnTo>
                  <a:lnTo>
                    <a:pt x="2895" y="546"/>
                  </a:lnTo>
                  <a:lnTo>
                    <a:pt x="2847" y="548"/>
                  </a:lnTo>
                  <a:lnTo>
                    <a:pt x="2799" y="549"/>
                  </a:lnTo>
                  <a:lnTo>
                    <a:pt x="2751" y="551"/>
                  </a:lnTo>
                  <a:lnTo>
                    <a:pt x="2703" y="554"/>
                  </a:lnTo>
                  <a:lnTo>
                    <a:pt x="2653" y="555"/>
                  </a:lnTo>
                  <a:lnTo>
                    <a:pt x="2604" y="557"/>
                  </a:lnTo>
                  <a:lnTo>
                    <a:pt x="2554" y="558"/>
                  </a:lnTo>
                  <a:lnTo>
                    <a:pt x="2504" y="561"/>
                  </a:lnTo>
                  <a:lnTo>
                    <a:pt x="2452" y="561"/>
                  </a:lnTo>
                  <a:lnTo>
                    <a:pt x="2401" y="563"/>
                  </a:lnTo>
                  <a:lnTo>
                    <a:pt x="2349" y="564"/>
                  </a:lnTo>
                  <a:lnTo>
                    <a:pt x="2298" y="566"/>
                  </a:lnTo>
                  <a:lnTo>
                    <a:pt x="2246" y="566"/>
                  </a:lnTo>
                  <a:lnTo>
                    <a:pt x="2193" y="567"/>
                  </a:lnTo>
                  <a:lnTo>
                    <a:pt x="2140" y="567"/>
                  </a:lnTo>
                  <a:lnTo>
                    <a:pt x="2088" y="569"/>
                  </a:lnTo>
                  <a:lnTo>
                    <a:pt x="2032" y="567"/>
                  </a:lnTo>
                  <a:lnTo>
                    <a:pt x="1979" y="567"/>
                  </a:lnTo>
                  <a:lnTo>
                    <a:pt x="1925" y="566"/>
                  </a:lnTo>
                  <a:lnTo>
                    <a:pt x="1874" y="566"/>
                  </a:lnTo>
                  <a:lnTo>
                    <a:pt x="1819" y="564"/>
                  </a:lnTo>
                  <a:lnTo>
                    <a:pt x="1768" y="563"/>
                  </a:lnTo>
                  <a:lnTo>
                    <a:pt x="1717" y="561"/>
                  </a:lnTo>
                  <a:lnTo>
                    <a:pt x="1666" y="561"/>
                  </a:lnTo>
                  <a:lnTo>
                    <a:pt x="1615" y="558"/>
                  </a:lnTo>
                  <a:lnTo>
                    <a:pt x="1564" y="557"/>
                  </a:lnTo>
                  <a:lnTo>
                    <a:pt x="1514" y="555"/>
                  </a:lnTo>
                  <a:lnTo>
                    <a:pt x="1466" y="554"/>
                  </a:lnTo>
                  <a:lnTo>
                    <a:pt x="1416" y="551"/>
                  </a:lnTo>
                  <a:lnTo>
                    <a:pt x="1368" y="549"/>
                  </a:lnTo>
                  <a:lnTo>
                    <a:pt x="1322" y="548"/>
                  </a:lnTo>
                  <a:lnTo>
                    <a:pt x="1275" y="546"/>
                  </a:lnTo>
                  <a:lnTo>
                    <a:pt x="1227" y="542"/>
                  </a:lnTo>
                  <a:lnTo>
                    <a:pt x="1181" y="538"/>
                  </a:lnTo>
                  <a:lnTo>
                    <a:pt x="1136" y="535"/>
                  </a:lnTo>
                  <a:lnTo>
                    <a:pt x="1092" y="532"/>
                  </a:lnTo>
                  <a:lnTo>
                    <a:pt x="1048" y="528"/>
                  </a:lnTo>
                  <a:lnTo>
                    <a:pt x="1004" y="525"/>
                  </a:lnTo>
                  <a:lnTo>
                    <a:pt x="962" y="522"/>
                  </a:lnTo>
                  <a:lnTo>
                    <a:pt x="920" y="519"/>
                  </a:lnTo>
                  <a:lnTo>
                    <a:pt x="879" y="514"/>
                  </a:lnTo>
                  <a:lnTo>
                    <a:pt x="837" y="509"/>
                  </a:lnTo>
                  <a:lnTo>
                    <a:pt x="796" y="505"/>
                  </a:lnTo>
                  <a:lnTo>
                    <a:pt x="759" y="502"/>
                  </a:lnTo>
                  <a:lnTo>
                    <a:pt x="721" y="497"/>
                  </a:lnTo>
                  <a:lnTo>
                    <a:pt x="683" y="493"/>
                  </a:lnTo>
                  <a:lnTo>
                    <a:pt x="646" y="488"/>
                  </a:lnTo>
                  <a:lnTo>
                    <a:pt x="612" y="485"/>
                  </a:lnTo>
                  <a:lnTo>
                    <a:pt x="575" y="479"/>
                  </a:lnTo>
                  <a:lnTo>
                    <a:pt x="541" y="474"/>
                  </a:lnTo>
                  <a:lnTo>
                    <a:pt x="508" y="468"/>
                  </a:lnTo>
                  <a:lnTo>
                    <a:pt x="476" y="464"/>
                  </a:lnTo>
                  <a:lnTo>
                    <a:pt x="443" y="458"/>
                  </a:lnTo>
                  <a:lnTo>
                    <a:pt x="414" y="451"/>
                  </a:lnTo>
                  <a:lnTo>
                    <a:pt x="384" y="445"/>
                  </a:lnTo>
                  <a:lnTo>
                    <a:pt x="356" y="441"/>
                  </a:lnTo>
                  <a:lnTo>
                    <a:pt x="327" y="435"/>
                  </a:lnTo>
                  <a:lnTo>
                    <a:pt x="300" y="429"/>
                  </a:lnTo>
                  <a:lnTo>
                    <a:pt x="274" y="422"/>
                  </a:lnTo>
                  <a:lnTo>
                    <a:pt x="251" y="416"/>
                  </a:lnTo>
                  <a:lnTo>
                    <a:pt x="226" y="410"/>
                  </a:lnTo>
                  <a:lnTo>
                    <a:pt x="204" y="404"/>
                  </a:lnTo>
                  <a:lnTo>
                    <a:pt x="183" y="398"/>
                  </a:lnTo>
                  <a:lnTo>
                    <a:pt x="164" y="393"/>
                  </a:lnTo>
                  <a:lnTo>
                    <a:pt x="142" y="386"/>
                  </a:lnTo>
                  <a:lnTo>
                    <a:pt x="125" y="380"/>
                  </a:lnTo>
                  <a:lnTo>
                    <a:pt x="107" y="372"/>
                  </a:lnTo>
                  <a:lnTo>
                    <a:pt x="93" y="366"/>
                  </a:lnTo>
                  <a:lnTo>
                    <a:pt x="77" y="358"/>
                  </a:lnTo>
                  <a:lnTo>
                    <a:pt x="65" y="352"/>
                  </a:lnTo>
                  <a:lnTo>
                    <a:pt x="51" y="345"/>
                  </a:lnTo>
                  <a:lnTo>
                    <a:pt x="42" y="339"/>
                  </a:lnTo>
                  <a:lnTo>
                    <a:pt x="31" y="331"/>
                  </a:lnTo>
                  <a:lnTo>
                    <a:pt x="23" y="323"/>
                  </a:lnTo>
                  <a:lnTo>
                    <a:pt x="14" y="316"/>
                  </a:lnTo>
                  <a:lnTo>
                    <a:pt x="9" y="310"/>
                  </a:lnTo>
                  <a:lnTo>
                    <a:pt x="1" y="296"/>
                  </a:lnTo>
                  <a:lnTo>
                    <a:pt x="0" y="282"/>
                  </a:lnTo>
                  <a:lnTo>
                    <a:pt x="1" y="267"/>
                  </a:lnTo>
                  <a:lnTo>
                    <a:pt x="9" y="252"/>
                  </a:lnTo>
                  <a:lnTo>
                    <a:pt x="14" y="244"/>
                  </a:lnTo>
                  <a:lnTo>
                    <a:pt x="23" y="238"/>
                  </a:lnTo>
                  <a:lnTo>
                    <a:pt x="31" y="230"/>
                  </a:lnTo>
                  <a:lnTo>
                    <a:pt x="42" y="224"/>
                  </a:lnTo>
                  <a:lnTo>
                    <a:pt x="51" y="216"/>
                  </a:lnTo>
                  <a:lnTo>
                    <a:pt x="65" y="210"/>
                  </a:lnTo>
                  <a:lnTo>
                    <a:pt x="77" y="203"/>
                  </a:lnTo>
                  <a:lnTo>
                    <a:pt x="93" y="197"/>
                  </a:lnTo>
                  <a:lnTo>
                    <a:pt x="107" y="189"/>
                  </a:lnTo>
                  <a:lnTo>
                    <a:pt x="125" y="183"/>
                  </a:lnTo>
                  <a:lnTo>
                    <a:pt x="142" y="175"/>
                  </a:lnTo>
                  <a:lnTo>
                    <a:pt x="164" y="171"/>
                  </a:lnTo>
                  <a:lnTo>
                    <a:pt x="183" y="163"/>
                  </a:lnTo>
                  <a:lnTo>
                    <a:pt x="204" y="157"/>
                  </a:lnTo>
                  <a:lnTo>
                    <a:pt x="226" y="151"/>
                  </a:lnTo>
                  <a:lnTo>
                    <a:pt x="251" y="145"/>
                  </a:lnTo>
                  <a:lnTo>
                    <a:pt x="274" y="139"/>
                  </a:lnTo>
                  <a:lnTo>
                    <a:pt x="300" y="132"/>
                  </a:lnTo>
                  <a:lnTo>
                    <a:pt x="327" y="126"/>
                  </a:lnTo>
                  <a:lnTo>
                    <a:pt x="356" y="122"/>
                  </a:lnTo>
                  <a:lnTo>
                    <a:pt x="384" y="116"/>
                  </a:lnTo>
                  <a:lnTo>
                    <a:pt x="414" y="111"/>
                  </a:lnTo>
                  <a:lnTo>
                    <a:pt x="443" y="105"/>
                  </a:lnTo>
                  <a:lnTo>
                    <a:pt x="476" y="100"/>
                  </a:lnTo>
                  <a:lnTo>
                    <a:pt x="508" y="96"/>
                  </a:lnTo>
                  <a:lnTo>
                    <a:pt x="541" y="91"/>
                  </a:lnTo>
                  <a:lnTo>
                    <a:pt x="575" y="87"/>
                  </a:lnTo>
                  <a:lnTo>
                    <a:pt x="612" y="82"/>
                  </a:lnTo>
                  <a:lnTo>
                    <a:pt x="646" y="76"/>
                  </a:lnTo>
                  <a:lnTo>
                    <a:pt x="683" y="71"/>
                  </a:lnTo>
                  <a:lnTo>
                    <a:pt x="721" y="67"/>
                  </a:lnTo>
                  <a:lnTo>
                    <a:pt x="759" y="62"/>
                  </a:lnTo>
                  <a:lnTo>
                    <a:pt x="796" y="58"/>
                  </a:lnTo>
                  <a:lnTo>
                    <a:pt x="837" y="53"/>
                  </a:lnTo>
                  <a:lnTo>
                    <a:pt x="879" y="50"/>
                  </a:lnTo>
                  <a:lnTo>
                    <a:pt x="920" y="47"/>
                  </a:lnTo>
                  <a:lnTo>
                    <a:pt x="962" y="42"/>
                  </a:lnTo>
                  <a:lnTo>
                    <a:pt x="1004" y="38"/>
                  </a:lnTo>
                  <a:lnTo>
                    <a:pt x="1048" y="35"/>
                  </a:lnTo>
                  <a:lnTo>
                    <a:pt x="1092" y="32"/>
                  </a:lnTo>
                  <a:lnTo>
                    <a:pt x="1136" y="27"/>
                  </a:lnTo>
                  <a:lnTo>
                    <a:pt x="1181" y="26"/>
                  </a:lnTo>
                  <a:lnTo>
                    <a:pt x="1227" y="23"/>
                  </a:lnTo>
                  <a:lnTo>
                    <a:pt x="1275" y="21"/>
                  </a:lnTo>
                  <a:lnTo>
                    <a:pt x="1322" y="16"/>
                  </a:lnTo>
                  <a:lnTo>
                    <a:pt x="1368" y="15"/>
                  </a:lnTo>
                  <a:lnTo>
                    <a:pt x="1416" y="12"/>
                  </a:lnTo>
                  <a:lnTo>
                    <a:pt x="1466" y="10"/>
                  </a:lnTo>
                  <a:lnTo>
                    <a:pt x="1514" y="7"/>
                  </a:lnTo>
                  <a:lnTo>
                    <a:pt x="1564" y="7"/>
                  </a:lnTo>
                  <a:lnTo>
                    <a:pt x="1615" y="4"/>
                  </a:lnTo>
                  <a:lnTo>
                    <a:pt x="1666" y="4"/>
                  </a:lnTo>
                  <a:lnTo>
                    <a:pt x="1717" y="3"/>
                  </a:lnTo>
                  <a:lnTo>
                    <a:pt x="1768" y="1"/>
                  </a:lnTo>
                  <a:lnTo>
                    <a:pt x="1819" y="0"/>
                  </a:lnTo>
                  <a:lnTo>
                    <a:pt x="1874" y="0"/>
                  </a:lnTo>
                  <a:lnTo>
                    <a:pt x="1925" y="0"/>
                  </a:lnTo>
                  <a:lnTo>
                    <a:pt x="1979" y="0"/>
                  </a:lnTo>
                  <a:lnTo>
                    <a:pt x="2032" y="0"/>
                  </a:lnTo>
                  <a:lnTo>
                    <a:pt x="2088" y="0"/>
                  </a:lnTo>
                  <a:close/>
                </a:path>
              </a:pathLst>
            </a:custGeom>
            <a:solidFill>
              <a:srgbClr val="870000"/>
            </a:solidFill>
            <a:ln w="9525">
              <a:no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sz="1350">
                <a:solidFill>
                  <a:prstClr val="white"/>
                </a:solidFill>
              </a:endParaRPr>
            </a:p>
          </p:txBody>
        </p:sp>
        <p:sp>
          <p:nvSpPr>
            <p:cNvPr id="36" name="Text Box 10"/>
            <p:cNvSpPr txBox="1">
              <a:spLocks noChangeArrowheads="1"/>
            </p:cNvSpPr>
            <p:nvPr/>
          </p:nvSpPr>
          <p:spPr bwMode="auto">
            <a:xfrm>
              <a:off x="3168" y="3600"/>
              <a:ext cx="1968" cy="803"/>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a:defRPr/>
              </a:pPr>
              <a:r>
                <a:rPr lang="en-US" sz="1350" dirty="0">
                  <a:latin typeface="Arial" panose="020B0604020202020204" pitchFamily="34" charset="0"/>
                  <a:cs typeface="Arial" panose="020B0604020202020204" pitchFamily="34" charset="0"/>
                </a:rPr>
                <a:t>Client’s View of the </a:t>
              </a:r>
            </a:p>
            <a:p>
              <a:pPr algn="ctr">
                <a:defRPr/>
              </a:pPr>
              <a:r>
                <a:rPr lang="en-US" sz="1350" dirty="0">
                  <a:latin typeface="Arial" panose="020B0604020202020204" pitchFamily="34" charset="0"/>
                  <a:cs typeface="Arial" panose="020B0604020202020204" pitchFamily="34" charset="0"/>
                </a:rPr>
                <a:t>Therapeutic Relationship</a:t>
              </a:r>
            </a:p>
          </p:txBody>
        </p:sp>
        <p:sp>
          <p:nvSpPr>
            <p:cNvPr id="37" name="Text Box 13"/>
            <p:cNvSpPr txBox="1">
              <a:spLocks noChangeArrowheads="1"/>
            </p:cNvSpPr>
            <p:nvPr/>
          </p:nvSpPr>
          <p:spPr bwMode="auto">
            <a:xfrm>
              <a:off x="3024" y="1215"/>
              <a:ext cx="2256" cy="570"/>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a:defRPr/>
              </a:pPr>
              <a:r>
                <a:rPr lang="en-US" sz="1350" dirty="0">
                  <a:latin typeface="Arial" panose="020B0604020202020204" pitchFamily="34" charset="0"/>
                  <a:cs typeface="Arial" panose="020B0604020202020204" pitchFamily="34" charset="0"/>
                </a:rPr>
                <a:t>Consumer </a:t>
              </a:r>
            </a:p>
            <a:p>
              <a:pPr algn="ctr">
                <a:defRPr/>
              </a:pPr>
              <a:r>
                <a:rPr lang="en-US" sz="1350" dirty="0">
                  <a:latin typeface="Arial" panose="020B0604020202020204" pitchFamily="34" charset="0"/>
                  <a:cs typeface="Arial" panose="020B0604020202020204" pitchFamily="34" charset="0"/>
                </a:rPr>
                <a:t>Preferences</a:t>
              </a:r>
            </a:p>
          </p:txBody>
        </p:sp>
      </p:grpSp>
    </p:spTree>
    <p:extLst>
      <p:ext uri="{BB962C8B-B14F-4D97-AF65-F5344CB8AC3E}">
        <p14:creationId xmlns:p14="http://schemas.microsoft.com/office/powerpoint/2010/main" val="471282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40" y="0"/>
            <a:ext cx="9894864" cy="5120640"/>
          </a:xfrm>
          <a:prstGeom prst="rect">
            <a:avLst/>
          </a:prstGeom>
        </p:spPr>
      </p:pic>
    </p:spTree>
    <p:extLst>
      <p:ext uri="{BB962C8B-B14F-4D97-AF65-F5344CB8AC3E}">
        <p14:creationId xmlns:p14="http://schemas.microsoft.com/office/powerpoint/2010/main" val="9210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59200" y="63794"/>
            <a:ext cx="7437636" cy="1049080"/>
          </a:xfrm>
        </p:spPr>
        <p:txBody>
          <a:bodyPr>
            <a:normAutofit/>
          </a:bodyPr>
          <a:lstStyle/>
          <a:p>
            <a:pPr lvl="0">
              <a:spcBef>
                <a:spcPts val="300"/>
              </a:spcBef>
              <a:buClr>
                <a:prstClr val="black"/>
              </a:buClr>
              <a:defRPr/>
            </a:pPr>
            <a:r>
              <a:rPr lang="en-US" sz="2800" dirty="0">
                <a:solidFill>
                  <a:prstClr val="black"/>
                </a:solidFill>
                <a:latin typeface="Arial" panose="020B0604020202020204" pitchFamily="34" charset="0"/>
                <a:ea typeface="+mn-ea"/>
                <a:cs typeface="Arial" panose="020B0604020202020204" pitchFamily="34" charset="0"/>
              </a:rPr>
              <a:t>Culture Influences and Shapes All</a:t>
            </a:r>
            <a:br>
              <a:rPr lang="en-US" sz="2800" dirty="0">
                <a:solidFill>
                  <a:prstClr val="black"/>
                </a:solidFill>
                <a:latin typeface="Arial" panose="020B0604020202020204" pitchFamily="34" charset="0"/>
                <a:ea typeface="+mn-ea"/>
                <a:cs typeface="Arial" panose="020B0604020202020204" pitchFamily="34" charset="0"/>
              </a:rPr>
            </a:br>
            <a:r>
              <a:rPr lang="en-US" sz="2800" dirty="0">
                <a:solidFill>
                  <a:prstClr val="black"/>
                </a:solidFill>
                <a:latin typeface="Arial" panose="020B0604020202020204" pitchFamily="34" charset="0"/>
                <a:ea typeface="+mn-ea"/>
                <a:cs typeface="Arial" panose="020B0604020202020204" pitchFamily="34" charset="0"/>
              </a:rPr>
              <a:t>Aspects of Human Life</a:t>
            </a:r>
          </a:p>
        </p:txBody>
      </p:sp>
      <p:sp>
        <p:nvSpPr>
          <p:cNvPr id="547843" name="Rectangle 3"/>
          <p:cNvSpPr>
            <a:spLocks noGrp="1" noChangeArrowheads="1"/>
          </p:cNvSpPr>
          <p:nvPr>
            <p:ph type="body" idx="1"/>
          </p:nvPr>
        </p:nvSpPr>
        <p:spPr>
          <a:xfrm>
            <a:off x="590719" y="1056167"/>
            <a:ext cx="7706117" cy="3267740"/>
          </a:xfrm>
        </p:spPr>
        <p:txBody>
          <a:bodyPr>
            <a:normAutofit/>
          </a:bodyPr>
          <a:lstStyle/>
          <a:p>
            <a:pPr marL="119062" indent="0" algn="ctr">
              <a:spcBef>
                <a:spcPts val="300"/>
              </a:spcBef>
              <a:buSzPct val="100000"/>
              <a:buNone/>
            </a:pPr>
            <a:r>
              <a:rPr lang="en-US" sz="2000" u="sng" dirty="0">
                <a:latin typeface="Arial" pitchFamily="34" charset="0"/>
                <a:cs typeface="Arial" pitchFamily="34" charset="0"/>
              </a:rPr>
              <a:t>Primary Competency</a:t>
            </a:r>
          </a:p>
          <a:p>
            <a:pPr marL="119062" indent="0" algn="ctr">
              <a:spcBef>
                <a:spcPts val="300"/>
              </a:spcBef>
              <a:buSzPct val="100000"/>
              <a:buNone/>
            </a:pPr>
            <a:r>
              <a:rPr lang="en-US" sz="1800" i="1" dirty="0">
                <a:latin typeface="Arial" pitchFamily="34" charset="0"/>
                <a:cs typeface="Arial" pitchFamily="34" charset="0"/>
              </a:rPr>
              <a:t>Communicate Respect for Clients and Their Cultures</a:t>
            </a:r>
          </a:p>
          <a:p>
            <a:pPr marL="0" indent="0">
              <a:spcBef>
                <a:spcPts val="450"/>
              </a:spcBef>
              <a:buClr>
                <a:schemeClr val="tx1"/>
              </a:buClr>
              <a:buNone/>
              <a:defRPr/>
            </a:pPr>
            <a:endParaRPr lang="en-US" sz="800" dirty="0">
              <a:latin typeface="Arial" panose="020B0604020202020204" pitchFamily="34" charset="0"/>
              <a:cs typeface="Arial" panose="020B0604020202020204" pitchFamily="34" charset="0"/>
            </a:endParaRPr>
          </a:p>
          <a:p>
            <a:pPr marL="457200" indent="-457200">
              <a:spcBef>
                <a:spcPts val="450"/>
              </a:spcBef>
              <a:buClr>
                <a:schemeClr val="tx1"/>
              </a:buClr>
              <a:defRPr/>
            </a:pPr>
            <a:r>
              <a:rPr lang="en-US" sz="1800" dirty="0">
                <a:latin typeface="Arial" panose="020B0604020202020204" pitchFamily="34" charset="0"/>
                <a:cs typeface="Arial" panose="020B0604020202020204" pitchFamily="34" charset="0"/>
              </a:rPr>
              <a:t>Involves identification and inclusion of different aspects of culture: age, developmental and acquired disability, religion, ethnicity, social class, sexual orientation, indigenous heritage, national origin, gender/sex, social locations as vocational and recreational choices, partnership status, parenthood (or not), attractiveness, body size and shape, and state of physical health. (Brown, 2008; Hays, 2007)</a:t>
            </a:r>
          </a:p>
        </p:txBody>
      </p:sp>
      <p:sp>
        <p:nvSpPr>
          <p:cNvPr id="4" name="TextBox 3"/>
          <p:cNvSpPr txBox="1"/>
          <p:nvPr/>
        </p:nvSpPr>
        <p:spPr>
          <a:xfrm>
            <a:off x="860707" y="3890472"/>
            <a:ext cx="7904027" cy="507831"/>
          </a:xfrm>
          <a:prstGeom prst="rect">
            <a:avLst/>
          </a:prstGeom>
          <a:noFill/>
        </p:spPr>
        <p:txBody>
          <a:bodyPr wrap="square" rtlCol="0">
            <a:spAutoFit/>
          </a:bodyPr>
          <a:lstStyle/>
          <a:p>
            <a:pPr defTabSz="342900">
              <a:defRPr/>
            </a:pPr>
            <a:r>
              <a:rPr lang="en-US" sz="900" dirty="0">
                <a:latin typeface="Arial" pitchFamily="34" charset="0"/>
                <a:ea typeface="ＭＳ Ｐゴシック" pitchFamily="34" charset="-128"/>
                <a:cs typeface="Arial" pitchFamily="34" charset="0"/>
              </a:rPr>
              <a:t>Brown, L. S. (2008). </a:t>
            </a:r>
            <a:r>
              <a:rPr lang="en-US" sz="900" i="1" dirty="0">
                <a:latin typeface="Arial" pitchFamily="34" charset="0"/>
                <a:ea typeface="ＭＳ Ｐゴシック" pitchFamily="34" charset="-128"/>
                <a:cs typeface="Arial" pitchFamily="34" charset="0"/>
              </a:rPr>
              <a:t>Cultural competence in trauma therapy: Beyond the flashback</a:t>
            </a:r>
            <a:r>
              <a:rPr lang="en-US" sz="900" dirty="0">
                <a:latin typeface="Arial" pitchFamily="34" charset="0"/>
                <a:ea typeface="ＭＳ Ｐゴシック" pitchFamily="34" charset="-128"/>
                <a:cs typeface="Arial" pitchFamily="34" charset="0"/>
              </a:rPr>
              <a:t>. Washington, DC: American Psychological Association.</a:t>
            </a:r>
          </a:p>
          <a:p>
            <a:pPr defTabSz="342900">
              <a:defRPr/>
            </a:pPr>
            <a:r>
              <a:rPr lang="en-US" sz="900" dirty="0">
                <a:latin typeface="Arial" pitchFamily="34" charset="0"/>
                <a:ea typeface="ＭＳ Ｐゴシック" pitchFamily="34" charset="-128"/>
                <a:cs typeface="Arial" pitchFamily="34" charset="0"/>
              </a:rPr>
              <a:t>Hays, P. A. (2007). </a:t>
            </a:r>
            <a:r>
              <a:rPr lang="en-US" sz="900" i="1" dirty="0">
                <a:latin typeface="Arial" pitchFamily="34" charset="0"/>
                <a:ea typeface="ＭＳ Ｐゴシック" pitchFamily="34" charset="-128"/>
                <a:cs typeface="Arial" pitchFamily="34" charset="0"/>
              </a:rPr>
              <a:t>Addressing cultural complexities in practice: Assessment diagnosis and therapy </a:t>
            </a:r>
            <a:r>
              <a:rPr lang="en-US" sz="900" dirty="0">
                <a:latin typeface="Arial" pitchFamily="34" charset="0"/>
                <a:ea typeface="ＭＳ Ｐゴシック" pitchFamily="34" charset="-128"/>
                <a:cs typeface="Arial" pitchFamily="34" charset="0"/>
              </a:rPr>
              <a:t>(2nd ed.). Washington, DC: American Psychological </a:t>
            </a:r>
          </a:p>
          <a:p>
            <a:pPr defTabSz="342900">
              <a:defRPr/>
            </a:pPr>
            <a:r>
              <a:rPr lang="en-US" sz="900" dirty="0">
                <a:latin typeface="Arial" pitchFamily="34" charset="0"/>
                <a:ea typeface="ＭＳ Ｐゴシック" pitchFamily="34" charset="-128"/>
                <a:cs typeface="Arial" pitchFamily="34" charset="0"/>
              </a:rPr>
              <a:t>     Association.</a:t>
            </a:r>
          </a:p>
        </p:txBody>
      </p:sp>
    </p:spTree>
    <p:extLst>
      <p:ext uri="{BB962C8B-B14F-4D97-AF65-F5344CB8AC3E}">
        <p14:creationId xmlns:p14="http://schemas.microsoft.com/office/powerpoint/2010/main" val="3486575944"/>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59200" y="0"/>
            <a:ext cx="7437636" cy="1000378"/>
          </a:xfrm>
        </p:spPr>
        <p:txBody>
          <a:bodyPr>
            <a:normAutofit/>
          </a:bodyPr>
          <a:lstStyle/>
          <a:p>
            <a:pPr>
              <a:lnSpc>
                <a:spcPct val="110000"/>
              </a:lnSpc>
              <a:spcBef>
                <a:spcPts val="450"/>
              </a:spcBef>
              <a:buClr>
                <a:schemeClr val="tx1"/>
              </a:buClr>
              <a:defRPr/>
            </a:pPr>
            <a:r>
              <a:rPr lang="en-US" sz="2800" dirty="0">
                <a:latin typeface="Arial" panose="020B0604020202020204" pitchFamily="34" charset="0"/>
                <a:cs typeface="Arial" panose="020B0604020202020204" pitchFamily="34" charset="0"/>
              </a:rPr>
              <a:t>Effective Services Promote Growth, Development, Well-being, and Functioning</a:t>
            </a:r>
          </a:p>
        </p:txBody>
      </p:sp>
      <p:sp>
        <p:nvSpPr>
          <p:cNvPr id="547843" name="Rectangle 3"/>
          <p:cNvSpPr>
            <a:spLocks noGrp="1" noChangeArrowheads="1"/>
          </p:cNvSpPr>
          <p:nvPr>
            <p:ph type="body" idx="1"/>
          </p:nvPr>
        </p:nvSpPr>
        <p:spPr>
          <a:xfrm>
            <a:off x="531629" y="1056167"/>
            <a:ext cx="7825562" cy="3267740"/>
          </a:xfrm>
        </p:spPr>
        <p:txBody>
          <a:bodyPr>
            <a:normAutofit/>
          </a:bodyPr>
          <a:lstStyle/>
          <a:p>
            <a:pPr marL="119062" indent="0" algn="ctr">
              <a:spcBef>
                <a:spcPts val="300"/>
              </a:spcBef>
              <a:buSzPct val="100000"/>
              <a:buNone/>
            </a:pPr>
            <a:r>
              <a:rPr lang="en-US" sz="2000" u="sng" dirty="0">
                <a:latin typeface="Arial" pitchFamily="34" charset="0"/>
                <a:cs typeface="Arial" pitchFamily="34" charset="0"/>
              </a:rPr>
              <a:t>Primary Competency</a:t>
            </a:r>
          </a:p>
          <a:p>
            <a:pPr marL="119062" indent="0" algn="ctr">
              <a:spcBef>
                <a:spcPts val="300"/>
              </a:spcBef>
              <a:buSzPct val="100000"/>
              <a:buNone/>
            </a:pPr>
            <a:r>
              <a:rPr lang="en-US" sz="1800" i="1" dirty="0">
                <a:latin typeface="Arial" pitchFamily="34" charset="0"/>
                <a:cs typeface="Arial" pitchFamily="34" charset="0"/>
              </a:rPr>
              <a:t>Utilize Strategies that Support and Empower Clients</a:t>
            </a:r>
          </a:p>
          <a:p>
            <a:pPr marL="119062" indent="0" algn="ctr">
              <a:spcBef>
                <a:spcPts val="300"/>
              </a:spcBef>
              <a:buSzPct val="100000"/>
              <a:buNone/>
            </a:pPr>
            <a:r>
              <a:rPr lang="en-US" sz="1800" i="1" dirty="0">
                <a:latin typeface="Arial" pitchFamily="34" charset="0"/>
                <a:cs typeface="Arial" pitchFamily="34" charset="0"/>
              </a:rPr>
              <a:t>to Achieve Meaningful Improvement</a:t>
            </a:r>
            <a:endParaRPr lang="en-US" sz="1800" dirty="0">
              <a:latin typeface="Arial" pitchFamily="34" charset="0"/>
              <a:cs typeface="Arial" pitchFamily="34" charset="0"/>
            </a:endParaRPr>
          </a:p>
          <a:p>
            <a:pPr marL="0" indent="0">
              <a:spcBef>
                <a:spcPts val="450"/>
              </a:spcBef>
              <a:buClr>
                <a:schemeClr val="tx1"/>
              </a:buClr>
              <a:buNone/>
              <a:defRPr/>
            </a:pPr>
            <a:endParaRPr lang="en-US" sz="800" dirty="0">
              <a:latin typeface="Arial" panose="020B0604020202020204" pitchFamily="34" charset="0"/>
              <a:cs typeface="Arial" panose="020B0604020202020204" pitchFamily="34" charset="0"/>
            </a:endParaRPr>
          </a:p>
          <a:p>
            <a:pPr marL="457200" indent="-457200">
              <a:spcBef>
                <a:spcPts val="450"/>
              </a:spcBef>
              <a:buClr>
                <a:schemeClr val="tx1"/>
              </a:buClr>
              <a:defRPr/>
            </a:pPr>
            <a:r>
              <a:rPr lang="en-US" sz="1800" dirty="0">
                <a:latin typeface="Arial" panose="020B0604020202020204" pitchFamily="34" charset="0"/>
                <a:cs typeface="Arial" panose="020B0604020202020204" pitchFamily="34" charset="0"/>
              </a:rPr>
              <a:t>Involves identification and inclusion of different aspects of culture: age, developmental and acquired disability, religion, ethnicity, social class, sexual orientation, indigenous heritage, national origin, gender/sex, social locations as vocational and recreational choices, partnership status, parenthood (or not), attractiveness, body size and shape, and state of physical health. (Brown, 2008; Hays, 2007)</a:t>
            </a:r>
          </a:p>
        </p:txBody>
      </p:sp>
      <p:sp>
        <p:nvSpPr>
          <p:cNvPr id="4" name="TextBox 3"/>
          <p:cNvSpPr txBox="1"/>
          <p:nvPr/>
        </p:nvSpPr>
        <p:spPr>
          <a:xfrm>
            <a:off x="847164" y="4087333"/>
            <a:ext cx="7904027" cy="507831"/>
          </a:xfrm>
          <a:prstGeom prst="rect">
            <a:avLst/>
          </a:prstGeom>
          <a:noFill/>
        </p:spPr>
        <p:txBody>
          <a:bodyPr wrap="square" rtlCol="0">
            <a:spAutoFit/>
          </a:bodyPr>
          <a:lstStyle/>
          <a:p>
            <a:pPr defTabSz="342900">
              <a:defRPr/>
            </a:pPr>
            <a:r>
              <a:rPr lang="en-US" sz="900" dirty="0">
                <a:latin typeface="Arial" pitchFamily="34" charset="0"/>
                <a:ea typeface="ＭＳ Ｐゴシック" pitchFamily="34" charset="-128"/>
                <a:cs typeface="Arial" pitchFamily="34" charset="0"/>
              </a:rPr>
              <a:t>Brown, L. S. (2008). </a:t>
            </a:r>
            <a:r>
              <a:rPr lang="en-US" sz="900" i="1" dirty="0">
                <a:latin typeface="Arial" pitchFamily="34" charset="0"/>
                <a:ea typeface="ＭＳ Ｐゴシック" pitchFamily="34" charset="-128"/>
                <a:cs typeface="Arial" pitchFamily="34" charset="0"/>
              </a:rPr>
              <a:t>Cultural competence in trauma therapy: Beyond the flashback</a:t>
            </a:r>
            <a:r>
              <a:rPr lang="en-US" sz="900" dirty="0">
                <a:latin typeface="Arial" pitchFamily="34" charset="0"/>
                <a:ea typeface="ＭＳ Ｐゴシック" pitchFamily="34" charset="-128"/>
                <a:cs typeface="Arial" pitchFamily="34" charset="0"/>
              </a:rPr>
              <a:t>. Washington, DC: American Psychological Association.</a:t>
            </a:r>
          </a:p>
          <a:p>
            <a:pPr defTabSz="342900">
              <a:defRPr/>
            </a:pPr>
            <a:r>
              <a:rPr lang="en-US" sz="900" dirty="0">
                <a:latin typeface="Arial" pitchFamily="34" charset="0"/>
                <a:ea typeface="ＭＳ Ｐゴシック" pitchFamily="34" charset="-128"/>
                <a:cs typeface="Arial" pitchFamily="34" charset="0"/>
              </a:rPr>
              <a:t>Hays, P. A. (2007). </a:t>
            </a:r>
            <a:r>
              <a:rPr lang="en-US" sz="900" i="1" dirty="0">
                <a:latin typeface="Arial" pitchFamily="34" charset="0"/>
                <a:ea typeface="ＭＳ Ｐゴシック" pitchFamily="34" charset="-128"/>
                <a:cs typeface="Arial" pitchFamily="34" charset="0"/>
              </a:rPr>
              <a:t>Addressing cultural complexities in practice: Assessment diagnosis and therapy </a:t>
            </a:r>
            <a:r>
              <a:rPr lang="en-US" sz="900" dirty="0">
                <a:latin typeface="Arial" pitchFamily="34" charset="0"/>
                <a:ea typeface="ＭＳ Ｐゴシック" pitchFamily="34" charset="-128"/>
                <a:cs typeface="Arial" pitchFamily="34" charset="0"/>
              </a:rPr>
              <a:t>(2nd ed.). Washington, DC: American Psychological </a:t>
            </a:r>
          </a:p>
          <a:p>
            <a:pPr defTabSz="342900">
              <a:defRPr/>
            </a:pPr>
            <a:r>
              <a:rPr lang="en-US" sz="900" dirty="0">
                <a:latin typeface="Arial" pitchFamily="34" charset="0"/>
                <a:ea typeface="ＭＳ Ｐゴシック" pitchFamily="34" charset="-128"/>
                <a:cs typeface="Arial" pitchFamily="34" charset="0"/>
              </a:rPr>
              <a:t>     Association.</a:t>
            </a:r>
          </a:p>
        </p:txBody>
      </p:sp>
    </p:spTree>
    <p:extLst>
      <p:ext uri="{BB962C8B-B14F-4D97-AF65-F5344CB8AC3E}">
        <p14:creationId xmlns:p14="http://schemas.microsoft.com/office/powerpoint/2010/main" val="2905221302"/>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485900" y="110836"/>
            <a:ext cx="6172200" cy="795472"/>
          </a:xfrm>
        </p:spPr>
        <p:txBody>
          <a:bodyPr/>
          <a:lstStyle/>
          <a:p>
            <a:pPr algn="ctr" eaLnBrk="1" hangingPunct="1"/>
            <a:r>
              <a:rPr lang="en-US" sz="3000" dirty="0">
                <a:latin typeface="Arial" panose="020B0604020202020204" pitchFamily="34" charset="0"/>
                <a:cs typeface="Arial" panose="020B0604020202020204" pitchFamily="34" charset="0"/>
              </a:rPr>
              <a:t>Intersections: Health &amp; Well-Being</a:t>
            </a:r>
          </a:p>
        </p:txBody>
      </p:sp>
      <p:sp>
        <p:nvSpPr>
          <p:cNvPr id="547843" name="Rectangle 3"/>
          <p:cNvSpPr>
            <a:spLocks noGrp="1" noChangeArrowheads="1"/>
          </p:cNvSpPr>
          <p:nvPr>
            <p:ph type="body" idx="1"/>
          </p:nvPr>
        </p:nvSpPr>
        <p:spPr>
          <a:xfrm>
            <a:off x="594361" y="971044"/>
            <a:ext cx="7702475" cy="4001007"/>
          </a:xfrm>
        </p:spPr>
        <p:txBody>
          <a:bodyPr>
            <a:normAutofit/>
          </a:bodyPr>
          <a:lstStyle/>
          <a:p>
            <a:pPr marL="457200" indent="-457200">
              <a:lnSpc>
                <a:spcPct val="110000"/>
              </a:lnSpc>
              <a:spcBef>
                <a:spcPts val="450"/>
              </a:spcBef>
              <a:buClr>
                <a:schemeClr val="tx1"/>
              </a:buClr>
              <a:defRPr/>
            </a:pPr>
            <a:r>
              <a:rPr lang="en-US" sz="2000" dirty="0">
                <a:latin typeface="Arial" panose="020B0604020202020204" pitchFamily="34" charset="0"/>
                <a:cs typeface="Arial" panose="020B0604020202020204" pitchFamily="34" charset="0"/>
              </a:rPr>
              <a:t>Health: Prevention of disease and chronic conditions which increases life satisfaction and longevity.</a:t>
            </a:r>
          </a:p>
          <a:p>
            <a:pPr marL="457200" indent="-457200">
              <a:lnSpc>
                <a:spcPct val="110000"/>
              </a:lnSpc>
              <a:spcBef>
                <a:spcPts val="450"/>
              </a:spcBef>
              <a:buClr>
                <a:schemeClr val="tx1"/>
              </a:buClr>
              <a:defRPr/>
            </a:pPr>
            <a:r>
              <a:rPr lang="en-US" sz="2000" dirty="0">
                <a:latin typeface="Arial" panose="020B0604020202020204" pitchFamily="34" charset="0"/>
                <a:cs typeface="Arial" panose="020B0604020202020204" pitchFamily="34" charset="0"/>
              </a:rPr>
              <a:t>Early Childhood Education: Ensuring children have their basic needs are happier and learn more.</a:t>
            </a:r>
          </a:p>
          <a:p>
            <a:pPr marL="457200" indent="-457200">
              <a:lnSpc>
                <a:spcPct val="110000"/>
              </a:lnSpc>
              <a:spcBef>
                <a:spcPts val="450"/>
              </a:spcBef>
              <a:buClr>
                <a:schemeClr val="tx1"/>
              </a:buClr>
              <a:defRPr/>
            </a:pPr>
            <a:r>
              <a:rPr lang="en-US" sz="2000" dirty="0">
                <a:latin typeface="Arial" panose="020B0604020202020204" pitchFamily="34" charset="0"/>
                <a:cs typeface="Arial" panose="020B0604020202020204" pitchFamily="34" charset="0"/>
              </a:rPr>
              <a:t>Psychotherapy and Family Therapy: Prevention of and/or improved coping with depression, anxiety, substance abuse, family conflict, etc. </a:t>
            </a:r>
          </a:p>
          <a:p>
            <a:pPr marL="457200" indent="-457200">
              <a:lnSpc>
                <a:spcPct val="110000"/>
              </a:lnSpc>
              <a:spcBef>
                <a:spcPts val="450"/>
              </a:spcBef>
              <a:buClr>
                <a:schemeClr val="tx1"/>
              </a:buClr>
              <a:defRPr/>
            </a:pPr>
            <a:r>
              <a:rPr lang="en-US" sz="2000" dirty="0">
                <a:latin typeface="Arial" panose="020B0604020202020204" pitchFamily="34" charset="0"/>
                <a:cs typeface="Arial" panose="020B0604020202020204" pitchFamily="34" charset="0"/>
              </a:rPr>
              <a:t>Each trend promises to improve functioning in three domains: individual, interpersonal, and social, </a:t>
            </a:r>
            <a:r>
              <a:rPr lang="en-US" sz="2000" i="1" dirty="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decrease long-term expenditures. </a:t>
            </a:r>
          </a:p>
        </p:txBody>
      </p:sp>
    </p:spTree>
    <p:extLst>
      <p:ext uri="{BB962C8B-B14F-4D97-AF65-F5344CB8AC3E}">
        <p14:creationId xmlns:p14="http://schemas.microsoft.com/office/powerpoint/2010/main" val="38890131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10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10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10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10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7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639" y="57151"/>
            <a:ext cx="7509409" cy="906868"/>
          </a:xfrm>
          <a:effectLst/>
        </p:spPr>
        <p:txBody>
          <a:bodyPr>
            <a:noAutofit/>
          </a:bodyPr>
          <a:lstStyle/>
          <a:p>
            <a:pPr>
              <a:defRPr/>
            </a:pPr>
            <a:r>
              <a:rPr lang="en-US" sz="3000" dirty="0">
                <a:latin typeface="Arial" pitchFamily="34" charset="0"/>
                <a:cs typeface="Arial" pitchFamily="34" charset="0"/>
              </a:rPr>
              <a:t>Intersections: Health &amp; Well-Being </a:t>
            </a:r>
            <a:r>
              <a:rPr lang="en-US" sz="2400" dirty="0">
                <a:latin typeface="Arial" pitchFamily="34" charset="0"/>
                <a:cs typeface="Arial" pitchFamily="34" charset="0"/>
              </a:rPr>
              <a:t>(cont.)</a:t>
            </a:r>
            <a:endParaRPr lang="en-US" sz="3000" dirty="0">
              <a:latin typeface="Arial" pitchFamily="34" charset="0"/>
              <a:cs typeface="Arial" pitchFamily="34" charset="0"/>
            </a:endParaRPr>
          </a:p>
        </p:txBody>
      </p:sp>
      <p:sp>
        <p:nvSpPr>
          <p:cNvPr id="5" name="Content Placeholder 4"/>
          <p:cNvSpPr>
            <a:spLocks noGrp="1"/>
          </p:cNvSpPr>
          <p:nvPr>
            <p:ph idx="1"/>
          </p:nvPr>
        </p:nvSpPr>
        <p:spPr>
          <a:xfrm>
            <a:off x="516835" y="964019"/>
            <a:ext cx="8001877" cy="3836583"/>
          </a:xfrm>
          <a:effectLst/>
        </p:spPr>
        <p:txBody>
          <a:bodyPr>
            <a:normAutofit/>
          </a:bodyPr>
          <a:lstStyle/>
          <a:p>
            <a:pPr>
              <a:spcBef>
                <a:spcPts val="450"/>
              </a:spcBef>
              <a:buClr>
                <a:schemeClr val="tx1"/>
              </a:buClr>
              <a:buSzPct val="100000"/>
              <a:buFont typeface="Arial" pitchFamily="34" charset="0"/>
              <a:buChar char="•"/>
              <a:defRPr/>
            </a:pPr>
            <a:r>
              <a:rPr lang="en-US" sz="1700" dirty="0">
                <a:latin typeface="Arial" panose="020B0604020202020204" pitchFamily="34" charset="0"/>
                <a:cs typeface="Arial" panose="020B0604020202020204" pitchFamily="34" charset="0"/>
              </a:rPr>
              <a:t>High subjective well-being correlates with lower risk of anxiety, depression, and risk-taking behavior (Lopez, </a:t>
            </a:r>
            <a:r>
              <a:rPr lang="en-US" sz="1700" dirty="0" err="1">
                <a:latin typeface="Arial" panose="020B0604020202020204" pitchFamily="34" charset="0"/>
                <a:cs typeface="Arial" panose="020B0604020202020204" pitchFamily="34" charset="0"/>
              </a:rPr>
              <a:t>Teramoto</a:t>
            </a:r>
            <a:r>
              <a:rPr lang="en-US" sz="1700" dirty="0">
                <a:latin typeface="Arial" panose="020B0604020202020204" pitchFamily="34" charset="0"/>
                <a:cs typeface="Arial" panose="020B0604020202020204" pitchFamily="34" charset="0"/>
              </a:rPr>
              <a:t> Pedrotti, &amp; Snyder, 2015).</a:t>
            </a:r>
          </a:p>
          <a:p>
            <a:pPr>
              <a:spcBef>
                <a:spcPts val="450"/>
              </a:spcBef>
              <a:buClr>
                <a:schemeClr val="tx1"/>
              </a:buClr>
              <a:buSzPct val="100000"/>
              <a:buFont typeface="Arial" pitchFamily="34" charset="0"/>
              <a:buChar char="•"/>
              <a:defRPr/>
            </a:pPr>
            <a:r>
              <a:rPr lang="en-US" sz="1700" dirty="0">
                <a:latin typeface="Arial" panose="020B0604020202020204" pitchFamily="34" charset="0"/>
                <a:cs typeface="Arial" panose="020B0604020202020204" pitchFamily="34" charset="0"/>
              </a:rPr>
              <a:t>Shown to reduce inpatient stays, consultations with primary-care physicians, use of medications, care provided by relatives, and general health care expenditures by 60% to 90% (Chiles, Lambert, &amp; Hatch, 1999; Kraft, </a:t>
            </a:r>
            <a:r>
              <a:rPr lang="en-US" sz="1700" dirty="0" err="1">
                <a:latin typeface="Arial" panose="020B0604020202020204" pitchFamily="34" charset="0"/>
                <a:cs typeface="Arial" panose="020B0604020202020204" pitchFamily="34" charset="0"/>
              </a:rPr>
              <a:t>Puschner</a:t>
            </a:r>
            <a:r>
              <a:rPr lang="en-US" sz="1700" dirty="0">
                <a:latin typeface="Arial" panose="020B0604020202020204" pitchFamily="34" charset="0"/>
                <a:cs typeface="Arial" panose="020B0604020202020204" pitchFamily="34" charset="0"/>
              </a:rPr>
              <a:t>, Lambert, &amp; </a:t>
            </a:r>
            <a:r>
              <a:rPr lang="en-US" sz="1700" dirty="0" err="1">
                <a:latin typeface="Arial" panose="020B0604020202020204" pitchFamily="34" charset="0"/>
                <a:cs typeface="Arial" panose="020B0604020202020204" pitchFamily="34" charset="0"/>
              </a:rPr>
              <a:t>Kordy</a:t>
            </a:r>
            <a:r>
              <a:rPr lang="en-US" sz="1700" dirty="0">
                <a:latin typeface="Arial" panose="020B0604020202020204" pitchFamily="34" charset="0"/>
                <a:cs typeface="Arial" panose="020B0604020202020204" pitchFamily="34" charset="0"/>
              </a:rPr>
              <a:t>, 2006).</a:t>
            </a:r>
          </a:p>
          <a:p>
            <a:pPr>
              <a:spcBef>
                <a:spcPts val="450"/>
              </a:spcBef>
              <a:buClr>
                <a:schemeClr val="tx1"/>
              </a:buClr>
              <a:buSzPct val="100000"/>
              <a:buFont typeface="Arial" pitchFamily="34" charset="0"/>
              <a:buChar char="•"/>
              <a:defRPr/>
            </a:pPr>
            <a:r>
              <a:rPr lang="en-US" sz="1700" dirty="0">
                <a:latin typeface="Arial" panose="020B0604020202020204" pitchFamily="34" charset="0"/>
                <a:cs typeface="Arial" panose="020B0604020202020204" pitchFamily="34" charset="0"/>
              </a:rPr>
              <a:t>Findings demonstrated with persons with high-utilization rates of medical and health-related services (Cummings, 2007; Law, Crane, &amp; Berge, 2003).</a:t>
            </a:r>
          </a:p>
        </p:txBody>
      </p:sp>
      <p:sp>
        <p:nvSpPr>
          <p:cNvPr id="2" name="TextBox 1"/>
          <p:cNvSpPr txBox="1"/>
          <p:nvPr/>
        </p:nvSpPr>
        <p:spPr>
          <a:xfrm>
            <a:off x="756997" y="3543612"/>
            <a:ext cx="7548044" cy="1015663"/>
          </a:xfrm>
          <a:prstGeom prst="rect">
            <a:avLst/>
          </a:prstGeom>
          <a:noFill/>
          <a:effectLst/>
        </p:spPr>
        <p:txBody>
          <a:bodyPr wrap="square" rtlCol="0">
            <a:spAutoFit/>
          </a:bodyPr>
          <a:lstStyle/>
          <a:p>
            <a:pPr defTabSz="685800">
              <a:defRPr/>
            </a:pPr>
            <a:r>
              <a:rPr lang="en-US" sz="750" kern="0" dirty="0">
                <a:latin typeface="Arial" pitchFamily="34" charset="0"/>
                <a:cs typeface="Arial" pitchFamily="34" charset="0"/>
              </a:rPr>
              <a:t>Chiles, J., Lambert, M. J., &amp; Hatch, A. L. (1999). The impact of psychological interventions on medical cost offset: A meta-analytic review. </a:t>
            </a:r>
            <a:r>
              <a:rPr lang="en-US" sz="750" i="1" kern="0" dirty="0">
                <a:latin typeface="Arial" pitchFamily="34" charset="0"/>
                <a:cs typeface="Arial" pitchFamily="34" charset="0"/>
              </a:rPr>
              <a:t>Clinical Psychology</a:t>
            </a:r>
            <a:r>
              <a:rPr lang="en-US" sz="750" kern="0" dirty="0">
                <a:latin typeface="Arial" pitchFamily="34" charset="0"/>
                <a:cs typeface="Arial" pitchFamily="34" charset="0"/>
              </a:rPr>
              <a:t>, </a:t>
            </a:r>
            <a:r>
              <a:rPr lang="en-US" sz="750" i="1" kern="0" dirty="0">
                <a:latin typeface="Arial" pitchFamily="34" charset="0"/>
                <a:cs typeface="Arial" pitchFamily="34" charset="0"/>
              </a:rPr>
              <a:t>6</a:t>
            </a:r>
            <a:r>
              <a:rPr lang="en-US" sz="750" kern="0" dirty="0">
                <a:latin typeface="Arial" pitchFamily="34" charset="0"/>
                <a:cs typeface="Arial" pitchFamily="34" charset="0"/>
              </a:rPr>
              <a:t>(2), 204–220.</a:t>
            </a:r>
          </a:p>
          <a:p>
            <a:pPr defTabSz="685800">
              <a:defRPr/>
            </a:pPr>
            <a:r>
              <a:rPr lang="en-US" sz="750" kern="0" dirty="0">
                <a:latin typeface="Arial" pitchFamily="34" charset="0"/>
                <a:cs typeface="Arial" pitchFamily="34" charset="0"/>
              </a:rPr>
              <a:t>Cummings, N. A. (2007). Treatment and assessment take place in an economic context, always. In S. O. </a:t>
            </a:r>
            <a:r>
              <a:rPr lang="en-US" sz="750" kern="0" dirty="0" err="1">
                <a:latin typeface="Arial" pitchFamily="34" charset="0"/>
                <a:cs typeface="Arial" pitchFamily="34" charset="0"/>
              </a:rPr>
              <a:t>Lilienfeld</a:t>
            </a:r>
            <a:r>
              <a:rPr lang="en-US" sz="750" kern="0" dirty="0">
                <a:latin typeface="Arial" pitchFamily="34" charset="0"/>
                <a:cs typeface="Arial" pitchFamily="34" charset="0"/>
              </a:rPr>
              <a:t> &amp; W. T. </a:t>
            </a:r>
            <a:r>
              <a:rPr lang="en-US" sz="750" kern="0" dirty="0" err="1">
                <a:latin typeface="Arial" pitchFamily="34" charset="0"/>
                <a:cs typeface="Arial" pitchFamily="34" charset="0"/>
              </a:rPr>
              <a:t>O’Donohue</a:t>
            </a:r>
            <a:r>
              <a:rPr lang="en-US" sz="750" kern="0" dirty="0">
                <a:latin typeface="Arial" pitchFamily="34" charset="0"/>
                <a:cs typeface="Arial" pitchFamily="34" charset="0"/>
              </a:rPr>
              <a:t> (Eds.), </a:t>
            </a:r>
            <a:r>
              <a:rPr lang="en-US" sz="750" i="1" kern="0" dirty="0">
                <a:latin typeface="Arial" pitchFamily="34" charset="0"/>
                <a:cs typeface="Arial" pitchFamily="34" charset="0"/>
              </a:rPr>
              <a:t>The great ideas of clinical </a:t>
            </a:r>
          </a:p>
          <a:p>
            <a:pPr defTabSz="685800">
              <a:defRPr/>
            </a:pPr>
            <a:r>
              <a:rPr lang="en-US" sz="750" i="1" kern="0" dirty="0">
                <a:latin typeface="Arial" pitchFamily="34" charset="0"/>
                <a:cs typeface="Arial" pitchFamily="34" charset="0"/>
              </a:rPr>
              <a:t>     science: 17 principles that every mental health professional should understand</a:t>
            </a:r>
            <a:r>
              <a:rPr lang="en-US" sz="750" kern="0" dirty="0">
                <a:latin typeface="Arial" pitchFamily="34" charset="0"/>
                <a:cs typeface="Arial" pitchFamily="34" charset="0"/>
              </a:rPr>
              <a:t> (pp. 163–184). New York: Routledge.</a:t>
            </a:r>
          </a:p>
          <a:p>
            <a:pPr defTabSz="685800">
              <a:defRPr/>
            </a:pPr>
            <a:r>
              <a:rPr lang="en-US" sz="750" kern="0" dirty="0">
                <a:latin typeface="Arial" pitchFamily="34" charset="0"/>
                <a:cs typeface="Arial" pitchFamily="34" charset="0"/>
              </a:rPr>
              <a:t>Kraft, S., </a:t>
            </a:r>
            <a:r>
              <a:rPr lang="en-US" sz="750" kern="0" dirty="0" err="1">
                <a:latin typeface="Arial" pitchFamily="34" charset="0"/>
                <a:cs typeface="Arial" pitchFamily="34" charset="0"/>
              </a:rPr>
              <a:t>Puschner</a:t>
            </a:r>
            <a:r>
              <a:rPr lang="en-US" sz="750" kern="0" dirty="0">
                <a:latin typeface="Arial" pitchFamily="34" charset="0"/>
                <a:cs typeface="Arial" pitchFamily="34" charset="0"/>
              </a:rPr>
              <a:t>, B., Lambert, M. J., &amp; </a:t>
            </a:r>
            <a:r>
              <a:rPr lang="en-US" sz="750" kern="0" dirty="0" err="1">
                <a:latin typeface="Arial" pitchFamily="34" charset="0"/>
                <a:cs typeface="Arial" pitchFamily="34" charset="0"/>
              </a:rPr>
              <a:t>Kordy</a:t>
            </a:r>
            <a:r>
              <a:rPr lang="en-US" sz="750" kern="0" dirty="0">
                <a:latin typeface="Arial" pitchFamily="34" charset="0"/>
                <a:cs typeface="Arial" pitchFamily="34" charset="0"/>
              </a:rPr>
              <a:t>, H. (2006). Medical utilization and treatment outcome in mid- and long-term outpatient psychotherapy. </a:t>
            </a:r>
            <a:r>
              <a:rPr lang="en-US" sz="750" i="1" kern="0" dirty="0">
                <a:latin typeface="Arial" pitchFamily="34" charset="0"/>
                <a:cs typeface="Arial" pitchFamily="34" charset="0"/>
              </a:rPr>
              <a:t>Psychotherapy </a:t>
            </a:r>
          </a:p>
          <a:p>
            <a:pPr defTabSz="685800">
              <a:defRPr/>
            </a:pPr>
            <a:r>
              <a:rPr lang="en-US" sz="750" i="1" kern="0" dirty="0">
                <a:latin typeface="Arial" pitchFamily="34" charset="0"/>
                <a:cs typeface="Arial" pitchFamily="34" charset="0"/>
              </a:rPr>
              <a:t>     Research, 16</a:t>
            </a:r>
            <a:r>
              <a:rPr lang="en-US" sz="750" kern="0" dirty="0">
                <a:latin typeface="Arial" pitchFamily="34" charset="0"/>
                <a:cs typeface="Arial" pitchFamily="34" charset="0"/>
              </a:rPr>
              <a:t>(2), 241–249.</a:t>
            </a:r>
          </a:p>
          <a:p>
            <a:pPr defTabSz="685800">
              <a:defRPr/>
            </a:pPr>
            <a:r>
              <a:rPr lang="en-US" sz="750" kern="0" dirty="0">
                <a:latin typeface="Arial" pitchFamily="34" charset="0"/>
                <a:cs typeface="Arial" pitchFamily="34" charset="0"/>
              </a:rPr>
              <a:t>Law, D. D., Crane, D. R., &amp; Berge, D. M. (2003). The influence of individual, marital, and family therapy on high utilizers of health care. </a:t>
            </a:r>
            <a:r>
              <a:rPr lang="en-US" sz="750" i="1" kern="0" dirty="0">
                <a:latin typeface="Arial" pitchFamily="34" charset="0"/>
                <a:cs typeface="Arial" pitchFamily="34" charset="0"/>
              </a:rPr>
              <a:t>Journal of Marital and Family Therapy, </a:t>
            </a:r>
          </a:p>
          <a:p>
            <a:pPr defTabSz="685800">
              <a:defRPr/>
            </a:pPr>
            <a:r>
              <a:rPr lang="en-US" sz="750" i="1" kern="0" dirty="0">
                <a:latin typeface="Arial" pitchFamily="34" charset="0"/>
                <a:cs typeface="Arial" pitchFamily="34" charset="0"/>
              </a:rPr>
              <a:t>     29</a:t>
            </a:r>
            <a:r>
              <a:rPr lang="en-US" sz="750" kern="0" dirty="0">
                <a:latin typeface="Arial" pitchFamily="34" charset="0"/>
                <a:cs typeface="Arial" pitchFamily="34" charset="0"/>
              </a:rPr>
              <a:t>(3), 353–363.</a:t>
            </a:r>
          </a:p>
          <a:p>
            <a:pPr defTabSz="685800">
              <a:defRPr/>
            </a:pPr>
            <a:r>
              <a:rPr lang="en-US" sz="750" kern="0" dirty="0">
                <a:latin typeface="Arial" pitchFamily="34" charset="0"/>
                <a:cs typeface="Arial" pitchFamily="34" charset="0"/>
              </a:rPr>
              <a:t>Lopez, S. J., </a:t>
            </a:r>
            <a:r>
              <a:rPr lang="en-US" sz="750" kern="0" dirty="0" err="1">
                <a:latin typeface="Arial" pitchFamily="34" charset="0"/>
                <a:cs typeface="Arial" pitchFamily="34" charset="0"/>
              </a:rPr>
              <a:t>Teramoto</a:t>
            </a:r>
            <a:r>
              <a:rPr lang="en-US" sz="750" kern="0" dirty="0">
                <a:latin typeface="Arial" pitchFamily="34" charset="0"/>
                <a:cs typeface="Arial" pitchFamily="34" charset="0"/>
              </a:rPr>
              <a:t> Pedrotti, J., &amp; Snyder, C. R. (2015). </a:t>
            </a:r>
            <a:r>
              <a:rPr lang="en-US" sz="750" i="1" kern="0" dirty="0">
                <a:latin typeface="Arial" pitchFamily="34" charset="0"/>
                <a:cs typeface="Arial" pitchFamily="34" charset="0"/>
              </a:rPr>
              <a:t>Positive psychology: The scientific and practical explorations of human strengths</a:t>
            </a:r>
            <a:r>
              <a:rPr lang="en-US" sz="750" kern="0" dirty="0">
                <a:latin typeface="Arial" pitchFamily="34" charset="0"/>
                <a:cs typeface="Arial" pitchFamily="34" charset="0"/>
              </a:rPr>
              <a:t>. Thousand Oaks, CA: Sage.</a:t>
            </a:r>
          </a:p>
        </p:txBody>
      </p:sp>
    </p:spTree>
    <p:extLst>
      <p:ext uri="{BB962C8B-B14F-4D97-AF65-F5344CB8AC3E}">
        <p14:creationId xmlns:p14="http://schemas.microsoft.com/office/powerpoint/2010/main" val="833587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906308" y="1509822"/>
            <a:ext cx="7115102" cy="21258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buClr>
                <a:schemeClr val="tx1"/>
              </a:buClr>
              <a:buSzPct val="85000"/>
              <a:buNone/>
            </a:pPr>
            <a:r>
              <a:rPr lang="en-US" altLang="en-US" sz="4400" dirty="0">
                <a:latin typeface="Arial" panose="020B0604020202020204" pitchFamily="34" charset="0"/>
                <a:cs typeface="Arial" panose="020B0604020202020204" pitchFamily="34" charset="0"/>
              </a:rPr>
              <a:t>Outcomes</a:t>
            </a:r>
          </a:p>
        </p:txBody>
      </p:sp>
      <p:sp>
        <p:nvSpPr>
          <p:cNvPr id="2" name="TextBox 1"/>
          <p:cNvSpPr txBox="1"/>
          <p:nvPr/>
        </p:nvSpPr>
        <p:spPr>
          <a:xfrm>
            <a:off x="706117" y="3926179"/>
            <a:ext cx="7427459" cy="253916"/>
          </a:xfrm>
          <a:prstGeom prst="rect">
            <a:avLst/>
          </a:prstGeom>
          <a:noFill/>
        </p:spPr>
        <p:txBody>
          <a:bodyPr wrap="square" rtlCol="0">
            <a:spAutoFit/>
          </a:bodyPr>
          <a:lstStyle/>
          <a:p>
            <a:pPr defTabSz="342900">
              <a:defRPr/>
            </a:pPr>
            <a:r>
              <a:rPr lang="en-US" altLang="en-US" sz="105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956579836"/>
      </p:ext>
    </p:extLst>
  </p:cSld>
  <p:clrMapOvr>
    <a:masterClrMapping/>
  </p:clrMapOvr>
  <p:transition spd="slow">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7720" y="83821"/>
            <a:ext cx="7459980" cy="706415"/>
          </a:xfrm>
          <a:ln>
            <a:noFill/>
          </a:ln>
          <a:effectLst>
            <a:glow rad="63500">
              <a:schemeClr val="accent4">
                <a:satMod val="175000"/>
                <a:alpha val="40000"/>
              </a:schemeClr>
            </a:glow>
          </a:effectLst>
        </p:spPr>
        <p:txBody>
          <a:bodyPr>
            <a:normAutofit/>
          </a:bodyPr>
          <a:lstStyle/>
          <a:p>
            <a:pPr>
              <a:defRPr/>
            </a:pPr>
            <a:r>
              <a:rPr lang="en-US" sz="3000" dirty="0">
                <a:latin typeface="Arial" panose="020B0604020202020204" pitchFamily="34" charset="0"/>
                <a:cs typeface="Arial" panose="020B0604020202020204" pitchFamily="34" charset="0"/>
              </a:rPr>
              <a:t>Why Measure Outcome?</a:t>
            </a:r>
            <a:endParaRPr lang="en-US" sz="24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790236"/>
            <a:ext cx="8100392" cy="4010366"/>
          </a:xfrm>
          <a:effectLst/>
        </p:spPr>
        <p:txBody>
          <a:bodyPr>
            <a:normAutofit/>
          </a:bodyPr>
          <a:lstStyle/>
          <a:p>
            <a:pPr marL="89297" indent="0">
              <a:spcBef>
                <a:spcPts val="0"/>
              </a:spcBef>
              <a:buClr>
                <a:schemeClr val="accent2">
                  <a:lumMod val="50000"/>
                </a:schemeClr>
              </a:buClr>
              <a:buNone/>
              <a:defRPr/>
            </a:pPr>
            <a:r>
              <a:rPr lang="en-US" sz="1950" b="1" dirty="0">
                <a:latin typeface="Arial" panose="020B0604020202020204" pitchFamily="34" charset="0"/>
                <a:cs typeface="Arial" panose="020B0604020202020204" pitchFamily="34" charset="0"/>
              </a:rPr>
              <a:t>Providers routinely fail to identify which consumers of behavioral health will not benefit and which will deteriorate while in services.</a:t>
            </a:r>
            <a:endParaRPr lang="en-US" sz="1950" dirty="0">
              <a:latin typeface="Arial" panose="020B0604020202020204" pitchFamily="34" charset="0"/>
              <a:cs typeface="Arial" panose="020B0604020202020204" pitchFamily="34" charset="0"/>
            </a:endParaRPr>
          </a:p>
          <a:p>
            <a:pPr lvl="1">
              <a:spcBef>
                <a:spcPts val="0"/>
              </a:spcBef>
              <a:buFont typeface="Arial" pitchFamily="34" charset="0"/>
              <a:buChar char="•"/>
              <a:defRPr/>
            </a:pPr>
            <a:r>
              <a:rPr lang="en-US" sz="1500" dirty="0">
                <a:latin typeface="Arial" panose="020B0604020202020204" pitchFamily="34" charset="0"/>
                <a:cs typeface="Arial" panose="020B0604020202020204" pitchFamily="34" charset="0"/>
              </a:rPr>
              <a:t>30% to 50% of clients do not benefit from therapy (Lambert, 2010).</a:t>
            </a:r>
          </a:p>
          <a:p>
            <a:pPr lvl="1">
              <a:lnSpc>
                <a:spcPct val="120000"/>
              </a:lnSpc>
              <a:spcBef>
                <a:spcPts val="0"/>
              </a:spcBef>
              <a:buFont typeface="Arial" pitchFamily="34" charset="0"/>
              <a:buChar char="•"/>
              <a:defRPr/>
            </a:pPr>
            <a:r>
              <a:rPr lang="en-US" sz="1500" dirty="0">
                <a:latin typeface="Arial" panose="020B0604020202020204" pitchFamily="34" charset="0"/>
                <a:cs typeface="Arial" panose="020B0604020202020204" pitchFamily="34" charset="0"/>
              </a:rPr>
              <a:t>Deterioration rates among adult clients: 5%-10% (Hansen, Lambert, &amp; Forman, 2002; Lambert &amp; Ogles, 2004); Children/adolescents:12%-20% (Warren et al., 2010).</a:t>
            </a:r>
          </a:p>
          <a:p>
            <a:pPr lvl="1">
              <a:spcBef>
                <a:spcPts val="0"/>
              </a:spcBef>
              <a:defRPr/>
            </a:pPr>
            <a:r>
              <a:rPr lang="en-US" sz="1500" dirty="0">
                <a:latin typeface="Arial" panose="020B0604020202020204" pitchFamily="34" charset="0"/>
                <a:cs typeface="Arial" panose="020B0604020202020204" pitchFamily="34" charset="0"/>
              </a:rPr>
              <a:t>It is estimated that the clients who do not benefit or deteriorate while in psychotherapy are responsible for 60-70% of the total expenditures in the health care system (Miller, 2010).</a:t>
            </a:r>
          </a:p>
          <a:p>
            <a:pPr lvl="1">
              <a:spcBef>
                <a:spcPts val="0"/>
              </a:spcBef>
              <a:defRPr/>
            </a:pPr>
            <a:r>
              <a:rPr lang="en-US" sz="1500" dirty="0">
                <a:latin typeface="Arial" panose="020B0604020202020204" pitchFamily="34" charset="0"/>
                <a:cs typeface="Arial" panose="020B0604020202020204" pitchFamily="34" charset="0"/>
              </a:rPr>
              <a:t>Clinicians routinely fail to identify clients who are not progressing, deteriorating, and at most risk of dropout and negative outcome (Hannan et al., 2005)</a:t>
            </a:r>
          </a:p>
        </p:txBody>
      </p:sp>
      <p:sp>
        <p:nvSpPr>
          <p:cNvPr id="2" name="TextBox 1"/>
          <p:cNvSpPr txBox="1"/>
          <p:nvPr/>
        </p:nvSpPr>
        <p:spPr>
          <a:xfrm>
            <a:off x="590322" y="3450141"/>
            <a:ext cx="8100392" cy="1131079"/>
          </a:xfrm>
          <a:prstGeom prst="rect">
            <a:avLst/>
          </a:prstGeom>
          <a:noFill/>
          <a:effectLst/>
        </p:spPr>
        <p:txBody>
          <a:bodyPr wrap="square" rtlCol="0">
            <a:spAutoFit/>
          </a:bodyPr>
          <a:lstStyle/>
          <a:p>
            <a:pPr defTabSz="685800">
              <a:defRPr/>
            </a:pPr>
            <a:r>
              <a:rPr lang="en-US" sz="750" kern="0" dirty="0">
                <a:latin typeface="Arial" pitchFamily="34" charset="0"/>
                <a:cs typeface="Arial" pitchFamily="34" charset="0"/>
              </a:rPr>
              <a:t>Hannan, C., Lambert, M. </a:t>
            </a:r>
            <a:r>
              <a:rPr lang="en-US" sz="750" kern="0" dirty="0" err="1">
                <a:latin typeface="Arial" pitchFamily="34" charset="0"/>
                <a:cs typeface="Arial" pitchFamily="34" charset="0"/>
              </a:rPr>
              <a:t>J.,Harmon</a:t>
            </a:r>
            <a:r>
              <a:rPr lang="en-US" sz="750" kern="0" dirty="0">
                <a:latin typeface="Arial" pitchFamily="34" charset="0"/>
                <a:cs typeface="Arial" pitchFamily="34" charset="0"/>
              </a:rPr>
              <a:t>, C., Nielsen, S. L., Smart, D. W., </a:t>
            </a:r>
            <a:r>
              <a:rPr lang="en-US" sz="750" kern="0" dirty="0" err="1">
                <a:latin typeface="Arial" pitchFamily="34" charset="0"/>
                <a:cs typeface="Arial" pitchFamily="34" charset="0"/>
              </a:rPr>
              <a:t>Shimokawa</a:t>
            </a:r>
            <a:r>
              <a:rPr lang="en-US" sz="750" kern="0" dirty="0">
                <a:latin typeface="Arial" pitchFamily="34" charset="0"/>
                <a:cs typeface="Arial" pitchFamily="34" charset="0"/>
              </a:rPr>
              <a:t>, K., et al. (2005). A lab test and algorithms for identifying clients at risk for treatment failure. </a:t>
            </a:r>
            <a:r>
              <a:rPr lang="en-US" sz="750" i="1" kern="0" dirty="0">
                <a:latin typeface="Arial" pitchFamily="34" charset="0"/>
                <a:cs typeface="Arial" pitchFamily="34" charset="0"/>
              </a:rPr>
              <a:t>Journal of </a:t>
            </a:r>
          </a:p>
          <a:p>
            <a:pPr defTabSz="685800">
              <a:defRPr/>
            </a:pPr>
            <a:r>
              <a:rPr lang="en-US" sz="750" i="1" kern="0" dirty="0">
                <a:latin typeface="Arial" pitchFamily="34" charset="0"/>
                <a:cs typeface="Arial" pitchFamily="34" charset="0"/>
              </a:rPr>
              <a:t>     Clinical Psychology: In Session, 61</a:t>
            </a:r>
            <a:r>
              <a:rPr lang="en-US" sz="750" kern="0" dirty="0">
                <a:latin typeface="Arial" pitchFamily="34" charset="0"/>
                <a:cs typeface="Arial" pitchFamily="34" charset="0"/>
              </a:rPr>
              <a:t>, 155-163.</a:t>
            </a:r>
          </a:p>
          <a:p>
            <a:pPr defTabSz="685800">
              <a:defRPr/>
            </a:pPr>
            <a:r>
              <a:rPr lang="en-US" sz="750" kern="0" dirty="0">
                <a:latin typeface="Arial" pitchFamily="34" charset="0"/>
                <a:cs typeface="Arial" pitchFamily="34" charset="0"/>
              </a:rPr>
              <a:t>Hansen, N., Lambert, M. J., &amp; Forman, E. M. (2002). The psychotherapy dose-response effect and its implication for treatment delivery services. </a:t>
            </a:r>
            <a:r>
              <a:rPr lang="en-US" sz="750" i="1" kern="0" dirty="0">
                <a:latin typeface="Arial" pitchFamily="34" charset="0"/>
                <a:cs typeface="Arial" pitchFamily="34" charset="0"/>
              </a:rPr>
              <a:t>Clinical Psychology: Science and Practice, </a:t>
            </a:r>
          </a:p>
          <a:p>
            <a:pPr defTabSz="685800">
              <a:defRPr/>
            </a:pPr>
            <a:r>
              <a:rPr lang="en-US" sz="750" i="1" kern="0" dirty="0">
                <a:latin typeface="Arial" pitchFamily="34" charset="0"/>
                <a:cs typeface="Arial" pitchFamily="34" charset="0"/>
              </a:rPr>
              <a:t>     9</a:t>
            </a:r>
            <a:r>
              <a:rPr lang="en-US" sz="750" kern="0" dirty="0">
                <a:latin typeface="Arial" pitchFamily="34" charset="0"/>
                <a:cs typeface="Arial" pitchFamily="34" charset="0"/>
              </a:rPr>
              <a:t>(3), 329–343.</a:t>
            </a:r>
          </a:p>
          <a:p>
            <a:pPr defTabSz="685800">
              <a:defRPr/>
            </a:pPr>
            <a:r>
              <a:rPr lang="en-US" sz="750" kern="0" dirty="0">
                <a:latin typeface="Arial" pitchFamily="34" charset="0"/>
                <a:cs typeface="Arial" pitchFamily="34" charset="0"/>
              </a:rPr>
              <a:t>Lambert, M. J. (2010). </a:t>
            </a:r>
            <a:r>
              <a:rPr lang="en-US" sz="750" i="1" kern="0" dirty="0">
                <a:latin typeface="Arial" pitchFamily="34" charset="0"/>
                <a:cs typeface="Arial" pitchFamily="34" charset="0"/>
              </a:rPr>
              <a:t>Prevention of treatment failure: The use of measuring, monitoring, and feedback in clinical practice</a:t>
            </a:r>
            <a:r>
              <a:rPr lang="en-US" sz="750" kern="0" dirty="0">
                <a:latin typeface="Arial" pitchFamily="34" charset="0"/>
                <a:cs typeface="Arial" pitchFamily="34" charset="0"/>
              </a:rPr>
              <a:t>. Washington, DC: American Psychological Association.</a:t>
            </a:r>
          </a:p>
          <a:p>
            <a:pPr defTabSz="685800">
              <a:defRPr/>
            </a:pPr>
            <a:r>
              <a:rPr lang="en-US" sz="750" kern="0" dirty="0">
                <a:latin typeface="Arial" pitchFamily="34" charset="0"/>
                <a:cs typeface="Arial" pitchFamily="34" charset="0"/>
              </a:rPr>
              <a:t>Miller, S. D. (2010). Psychometrics of the ORS and SRS. Results from RCT’s and Meta-analyses of Routine Outcome Monitoring &amp; </a:t>
            </a:r>
          </a:p>
          <a:p>
            <a:pPr defTabSz="685800">
              <a:defRPr/>
            </a:pPr>
            <a:r>
              <a:rPr lang="en-US" sz="750" kern="0" dirty="0">
                <a:latin typeface="Arial" pitchFamily="34" charset="0"/>
                <a:cs typeface="Arial" pitchFamily="34" charset="0"/>
              </a:rPr>
              <a:t>     Feedback. The Available Evidence.  Chicago, IL.  http://www.slideshare.net/scottdmiller/measures-and-feedback-january-2011.</a:t>
            </a:r>
          </a:p>
          <a:p>
            <a:pPr defTabSz="685800">
              <a:defRPr/>
            </a:pPr>
            <a:r>
              <a:rPr lang="en-US" sz="750" kern="0" dirty="0">
                <a:latin typeface="Arial" pitchFamily="34" charset="0"/>
                <a:cs typeface="Arial" pitchFamily="34" charset="0"/>
              </a:rPr>
              <a:t>Warren, J. S., Nelson, P. L., Mondragon, S. A., Baldwin, S. A., &amp; Burlingame, G. A. (2010). Youth psychotherapy change trajectories and outcomes in usual care: Community mental health </a:t>
            </a:r>
          </a:p>
          <a:p>
            <a:pPr defTabSz="685800">
              <a:defRPr/>
            </a:pPr>
            <a:r>
              <a:rPr lang="en-US" sz="750" kern="0" dirty="0">
                <a:latin typeface="Arial" pitchFamily="34" charset="0"/>
                <a:cs typeface="Arial" pitchFamily="34" charset="0"/>
              </a:rPr>
              <a:t>     versus managed care settings. </a:t>
            </a:r>
            <a:r>
              <a:rPr lang="en-US" sz="750" i="1" kern="0" dirty="0">
                <a:latin typeface="Arial" pitchFamily="34" charset="0"/>
                <a:cs typeface="Arial" pitchFamily="34" charset="0"/>
              </a:rPr>
              <a:t>Journal of Consulting and Clinical Psychology, 78</a:t>
            </a:r>
            <a:r>
              <a:rPr lang="en-US" sz="750" kern="0" dirty="0">
                <a:latin typeface="Arial" pitchFamily="34" charset="0"/>
                <a:cs typeface="Arial" pitchFamily="34" charset="0"/>
              </a:rPr>
              <a:t>(2), 144-155.</a:t>
            </a:r>
          </a:p>
        </p:txBody>
      </p:sp>
    </p:spTree>
    <p:extLst>
      <p:ext uri="{BB962C8B-B14F-4D97-AF65-F5344CB8AC3E}">
        <p14:creationId xmlns:p14="http://schemas.microsoft.com/office/powerpoint/2010/main" val="2804265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4" end="4"/>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485900" y="69273"/>
            <a:ext cx="6172200" cy="796636"/>
          </a:xfrm>
        </p:spPr>
        <p:txBody>
          <a:bodyPr/>
          <a:lstStyle/>
          <a:p>
            <a:pPr>
              <a:lnSpc>
                <a:spcPct val="100000"/>
              </a:lnSpc>
            </a:pPr>
            <a:r>
              <a:rPr lang="en-US" sz="3000" dirty="0">
                <a:latin typeface="Arial" panose="020B0604020202020204" pitchFamily="34" charset="0"/>
                <a:cs typeface="Arial" panose="020B0604020202020204" pitchFamily="34" charset="0"/>
              </a:rPr>
              <a:t>Why Measure Outcome? </a:t>
            </a:r>
            <a:r>
              <a:rPr lang="en-US" sz="2700" dirty="0">
                <a:latin typeface="Arial" panose="020B0604020202020204" pitchFamily="34" charset="0"/>
                <a:cs typeface="Arial" panose="020B0604020202020204" pitchFamily="34" charset="0"/>
              </a:rPr>
              <a:t>(cont.)</a:t>
            </a:r>
            <a:endParaRPr 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692524" y="949037"/>
            <a:ext cx="7604312" cy="4023014"/>
          </a:xfrm>
        </p:spPr>
        <p:txBody>
          <a:bodyPr>
            <a:normAutofit/>
          </a:bodyPr>
          <a:lstStyle/>
          <a:p>
            <a:pPr marL="457200" indent="-457200">
              <a:lnSpc>
                <a:spcPct val="110000"/>
              </a:lnSpc>
              <a:spcBef>
                <a:spcPts val="300"/>
              </a:spcBef>
              <a:buClr>
                <a:schemeClr val="tx1"/>
              </a:buClr>
              <a:defRPr/>
            </a:pPr>
            <a:r>
              <a:rPr lang="en-US" sz="1800" dirty="0">
                <a:latin typeface="Arial" panose="020B0604020202020204" pitchFamily="34" charset="0"/>
                <a:cs typeface="Arial" panose="020B0604020202020204" pitchFamily="34" charset="0"/>
              </a:rPr>
              <a:t>Accrediting bodies including The Joint Commission, Council on Accreditation (COA), and the Commission on Accreditation of Rehabilitation Facilities (CARF) have employed standards related to reliable and valid measurement of outcomes.</a:t>
            </a:r>
          </a:p>
          <a:p>
            <a:pPr marL="457200" indent="-457200">
              <a:lnSpc>
                <a:spcPct val="110000"/>
              </a:lnSpc>
              <a:spcBef>
                <a:spcPts val="300"/>
              </a:spcBef>
              <a:buClr>
                <a:schemeClr val="tx1"/>
              </a:buClr>
              <a:defRPr/>
            </a:pPr>
            <a:r>
              <a:rPr lang="en-US" sz="1800" dirty="0">
                <a:latin typeface="Arial" panose="020B0604020202020204" pitchFamily="34" charset="0"/>
                <a:cs typeface="Arial" panose="020B0604020202020204" pitchFamily="34" charset="0"/>
              </a:rPr>
              <a:t>For example, The Joint Commission state: “Organizations will be required to assess outcomes through the use of a standardized tool or instrument. Results of these assessments would then be used to inform goal, and objectives identified in individual plans of care, treatment, or services as needed, and evaluate outcomes of care, treatment, or services provided to the population(s) served.”</a:t>
            </a:r>
          </a:p>
        </p:txBody>
      </p:sp>
    </p:spTree>
    <p:extLst>
      <p:ext uri="{BB962C8B-B14F-4D97-AF65-F5344CB8AC3E}">
        <p14:creationId xmlns:p14="http://schemas.microsoft.com/office/powerpoint/2010/main" val="3104637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1488" y="107577"/>
            <a:ext cx="7631206" cy="782547"/>
          </a:xfrm>
          <a:effectLst/>
        </p:spPr>
        <p:txBody>
          <a:bodyPr>
            <a:normAutofit/>
          </a:bodyPr>
          <a:lstStyle/>
          <a:p>
            <a:pPr>
              <a:defRPr/>
            </a:pPr>
            <a:r>
              <a:rPr lang="en-US" sz="3000" dirty="0">
                <a:latin typeface="Arial" panose="020B0604020202020204" pitchFamily="34" charset="0"/>
                <a:cs typeface="Arial" panose="020B0604020202020204" pitchFamily="34" charset="0"/>
              </a:rPr>
              <a:t>Why Measure Outcome? </a:t>
            </a:r>
            <a:r>
              <a:rPr lang="en-US" sz="2400" dirty="0">
                <a:latin typeface="Arial" panose="020B0604020202020204" pitchFamily="34" charset="0"/>
                <a:cs typeface="Arial" panose="020B0604020202020204" pitchFamily="34" charset="0"/>
              </a:rPr>
              <a:t>(cont.)</a:t>
            </a:r>
            <a:endParaRPr lang="en-US" sz="3000" dirty="0">
              <a:latin typeface="Arial" panose="020B0604020202020204" pitchFamily="34" charset="0"/>
              <a:cs typeface="Arial" pitchFamily="34" charset="0"/>
            </a:endParaRPr>
          </a:p>
        </p:txBody>
      </p:sp>
      <p:sp>
        <p:nvSpPr>
          <p:cNvPr id="5" name="Content Placeholder 4"/>
          <p:cNvSpPr>
            <a:spLocks noGrp="1"/>
          </p:cNvSpPr>
          <p:nvPr>
            <p:ph idx="1"/>
          </p:nvPr>
        </p:nvSpPr>
        <p:spPr>
          <a:xfrm>
            <a:off x="477079" y="890124"/>
            <a:ext cx="8160026" cy="3910479"/>
          </a:xfrm>
          <a:effectLst/>
        </p:spPr>
        <p:txBody>
          <a:bodyPr>
            <a:normAutofit/>
          </a:bodyPr>
          <a:lstStyle/>
          <a:p>
            <a:pPr marL="116972" indent="0">
              <a:buSzPct val="100000"/>
              <a:buNone/>
              <a:defRPr/>
            </a:pPr>
            <a:r>
              <a:rPr lang="en-US" sz="1800" dirty="0">
                <a:latin typeface="Arial" panose="020B0604020202020204" pitchFamily="34" charset="0"/>
                <a:cs typeface="Arial" panose="020B0604020202020204" pitchFamily="34" charset="0"/>
              </a:rPr>
              <a:t>Seeking and obtaining valid, reliable, and feasible feedback though routine outcome measurement (ROM) regarding the alliance and outcome:</a:t>
            </a:r>
          </a:p>
          <a:p>
            <a:pPr marL="374147" indent="-257175">
              <a:buSzPct val="100000"/>
              <a:defRPr/>
            </a:pPr>
            <a:r>
              <a:rPr lang="en-US" sz="1650" dirty="0">
                <a:latin typeface="Arial" panose="020B0604020202020204" pitchFamily="34" charset="0"/>
                <a:cs typeface="Arial" panose="020B0604020202020204" pitchFamily="34" charset="0"/>
              </a:rPr>
              <a:t>As much as doubles the effect size of treatment, cuts dropout rates in half, and decreases risk of deterioration.</a:t>
            </a:r>
          </a:p>
          <a:p>
            <a:pPr marL="374147" indent="-257175">
              <a:buSzPct val="100000"/>
              <a:defRPr/>
            </a:pPr>
            <a:r>
              <a:rPr lang="en-US" sz="1650" dirty="0">
                <a:latin typeface="Arial" panose="020B0604020202020204" pitchFamily="34" charset="0"/>
                <a:cs typeface="Arial" panose="020B0604020202020204" pitchFamily="34" charset="0"/>
              </a:rPr>
              <a:t>Assists with both identification of potential alliance ruptures and creates opportunities for clinicians to take corrective steps (Anker, Duncan, &amp; Sparks, 2009; Anker et al., 2010).</a:t>
            </a:r>
          </a:p>
          <a:p>
            <a:pPr marL="374147" indent="-257175">
              <a:buSzPct val="100000"/>
              <a:defRPr/>
            </a:pPr>
            <a:r>
              <a:rPr lang="en-US" sz="1650" dirty="0">
                <a:latin typeface="Arial" panose="020B0604020202020204" pitchFamily="34" charset="0"/>
                <a:cs typeface="Arial" panose="020B0604020202020204" pitchFamily="34" charset="0"/>
              </a:rPr>
              <a:t>Improvements in the alliance (intake to termination) are associated with better outcomes and lower dropout rates (Duncan, Miller, </a:t>
            </a:r>
            <a:r>
              <a:rPr lang="en-US" sz="1650" dirty="0" err="1">
                <a:latin typeface="Arial" panose="020B0604020202020204" pitchFamily="34" charset="0"/>
                <a:cs typeface="Arial" panose="020B0604020202020204" pitchFamily="34" charset="0"/>
              </a:rPr>
              <a:t>Wampold</a:t>
            </a:r>
            <a:r>
              <a:rPr lang="en-US" sz="1650" dirty="0">
                <a:latin typeface="Arial" panose="020B0604020202020204" pitchFamily="34" charset="0"/>
                <a:cs typeface="Arial" panose="020B0604020202020204" pitchFamily="34" charset="0"/>
              </a:rPr>
              <a:t>, &amp; Hubble, 2010; Harmon et al., 2007; Lambert, 2010, Miller, Hubble, &amp; Duncan, 2007).</a:t>
            </a:r>
          </a:p>
        </p:txBody>
      </p:sp>
      <p:sp>
        <p:nvSpPr>
          <p:cNvPr id="2" name="TextBox 1"/>
          <p:cNvSpPr txBox="1"/>
          <p:nvPr/>
        </p:nvSpPr>
        <p:spPr>
          <a:xfrm>
            <a:off x="681606" y="3723525"/>
            <a:ext cx="7780787" cy="923330"/>
          </a:xfrm>
          <a:prstGeom prst="rect">
            <a:avLst/>
          </a:prstGeom>
          <a:noFill/>
          <a:effectLst/>
        </p:spPr>
        <p:txBody>
          <a:bodyPr wrap="square" rtlCol="0">
            <a:spAutoFit/>
          </a:bodyPr>
          <a:lstStyle/>
          <a:p>
            <a:pPr defTabSz="685800">
              <a:defRPr/>
            </a:pPr>
            <a:r>
              <a:rPr lang="en-US" sz="900" kern="0" dirty="0">
                <a:latin typeface="Arial" panose="020B0604020202020204" pitchFamily="34" charset="0"/>
                <a:ea typeface="ＭＳ Ｐゴシック" pitchFamily="34" charset="-128"/>
                <a:cs typeface="Arial" pitchFamily="34" charset="0"/>
              </a:rPr>
              <a:t>APA Presidential Task Force on Evidence-Based Practice. (2006). Evidence-based practice in psychology. </a:t>
            </a:r>
            <a:r>
              <a:rPr lang="en-US" sz="900" i="1" kern="0" dirty="0">
                <a:latin typeface="Arial" pitchFamily="34" charset="0"/>
                <a:ea typeface="ＭＳ Ｐゴシック" pitchFamily="34" charset="-128"/>
                <a:cs typeface="Arial" pitchFamily="34" charset="0"/>
              </a:rPr>
              <a:t>American  Psychologist, 61</a:t>
            </a:r>
            <a:r>
              <a:rPr lang="en-US" sz="900" kern="0" dirty="0">
                <a:latin typeface="Arial" panose="020B0604020202020204" pitchFamily="34" charset="0"/>
                <a:ea typeface="ＭＳ Ｐゴシック" pitchFamily="34" charset="-128"/>
                <a:cs typeface="Arial" pitchFamily="34" charset="0"/>
              </a:rPr>
              <a:t>(4), 271–285.</a:t>
            </a:r>
            <a:endParaRPr lang="en-US" sz="900" kern="0" dirty="0">
              <a:latin typeface="Arial" pitchFamily="34" charset="0"/>
              <a:cs typeface="Arial" pitchFamily="34" charset="0"/>
            </a:endParaRPr>
          </a:p>
          <a:p>
            <a:pPr defTabSz="685800">
              <a:defRPr/>
            </a:pPr>
            <a:r>
              <a:rPr lang="en-US" sz="900" kern="0" dirty="0">
                <a:latin typeface="Arial" pitchFamily="34" charset="0"/>
                <a:cs typeface="Arial" pitchFamily="34" charset="0"/>
              </a:rPr>
              <a:t>Duncan, B. L., Miller, S. D., </a:t>
            </a:r>
            <a:r>
              <a:rPr lang="en-US" sz="900" kern="0" dirty="0" err="1">
                <a:latin typeface="Arial" pitchFamily="34" charset="0"/>
                <a:cs typeface="Arial" pitchFamily="34" charset="0"/>
              </a:rPr>
              <a:t>Wampold</a:t>
            </a:r>
            <a:r>
              <a:rPr lang="en-US" sz="900" kern="0" dirty="0">
                <a:latin typeface="Arial" pitchFamily="34" charset="0"/>
                <a:cs typeface="Arial" pitchFamily="34" charset="0"/>
              </a:rPr>
              <a:t>, B. E., &amp; Hubble, M.A. (Eds.), (2010). </a:t>
            </a:r>
            <a:r>
              <a:rPr lang="en-US" sz="900" i="1" kern="0" dirty="0">
                <a:latin typeface="Arial" pitchFamily="34" charset="0"/>
                <a:cs typeface="Arial" pitchFamily="34" charset="0"/>
              </a:rPr>
              <a:t>The heart and soul of  change: Delivering what works in therapy </a:t>
            </a:r>
            <a:r>
              <a:rPr lang="en-US" sz="900" kern="0" dirty="0">
                <a:latin typeface="Arial" pitchFamily="34" charset="0"/>
                <a:cs typeface="Arial" pitchFamily="34" charset="0"/>
              </a:rPr>
              <a:t>(2</a:t>
            </a:r>
            <a:r>
              <a:rPr lang="en-US" sz="900" kern="0" baseline="30000" dirty="0">
                <a:latin typeface="Arial" pitchFamily="34" charset="0"/>
                <a:cs typeface="Arial" pitchFamily="34" charset="0"/>
              </a:rPr>
              <a:t>nd</a:t>
            </a:r>
            <a:r>
              <a:rPr lang="en-US" sz="900" kern="0" dirty="0">
                <a:latin typeface="Arial" pitchFamily="34" charset="0"/>
                <a:cs typeface="Arial" pitchFamily="34" charset="0"/>
              </a:rPr>
              <a:t>. Ed.). </a:t>
            </a:r>
          </a:p>
          <a:p>
            <a:pPr defTabSz="685800">
              <a:defRPr/>
            </a:pPr>
            <a:r>
              <a:rPr lang="en-US" sz="900" kern="0" dirty="0">
                <a:latin typeface="Arial" pitchFamily="34" charset="0"/>
                <a:cs typeface="Arial" pitchFamily="34" charset="0"/>
              </a:rPr>
              <a:t>     Washington, DC: American Psychological Association.</a:t>
            </a:r>
          </a:p>
          <a:p>
            <a:pPr defTabSz="685800">
              <a:defRPr/>
            </a:pPr>
            <a:r>
              <a:rPr lang="en-US" sz="900" kern="0" dirty="0">
                <a:latin typeface="Arial" pitchFamily="34" charset="0"/>
                <a:cs typeface="Arial" pitchFamily="34" charset="0"/>
              </a:rPr>
              <a:t>Lambert, M. J. (2010). </a:t>
            </a:r>
            <a:r>
              <a:rPr lang="en-US" sz="900" i="1" kern="0" dirty="0">
                <a:latin typeface="Arial" pitchFamily="34" charset="0"/>
                <a:cs typeface="Arial" pitchFamily="34" charset="0"/>
              </a:rPr>
              <a:t>Prevention of treatment failure: The use of measuring, monitoring, and feedback in clinical practice</a:t>
            </a:r>
            <a:r>
              <a:rPr lang="en-US" sz="900" kern="0" dirty="0">
                <a:latin typeface="Arial" pitchFamily="34" charset="0"/>
                <a:cs typeface="Arial" pitchFamily="34" charset="0"/>
              </a:rPr>
              <a:t>.. Washington, DC: American </a:t>
            </a:r>
          </a:p>
          <a:p>
            <a:pPr defTabSz="685800">
              <a:defRPr/>
            </a:pPr>
            <a:r>
              <a:rPr lang="en-US" sz="900" kern="0" dirty="0">
                <a:latin typeface="Arial" pitchFamily="34" charset="0"/>
                <a:cs typeface="Arial" pitchFamily="34" charset="0"/>
              </a:rPr>
              <a:t>     Psychological Association.</a:t>
            </a:r>
          </a:p>
        </p:txBody>
      </p:sp>
    </p:spTree>
    <p:extLst>
      <p:ext uri="{BB962C8B-B14F-4D97-AF65-F5344CB8AC3E}">
        <p14:creationId xmlns:p14="http://schemas.microsoft.com/office/powerpoint/2010/main" val="34778241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80" y="102393"/>
            <a:ext cx="6892173" cy="868714"/>
          </a:xfrm>
        </p:spPr>
        <p:txBody>
          <a:bodyPr>
            <a:noAutofit/>
          </a:bodyPr>
          <a:lstStyle/>
          <a:p>
            <a:r>
              <a:rPr lang="en-US" sz="3200" dirty="0">
                <a:latin typeface="Arial" panose="020B0604020202020204" pitchFamily="34" charset="0"/>
                <a:cs typeface="Arial" panose="020B0604020202020204" pitchFamily="34" charset="0"/>
              </a:rPr>
              <a:t>Why Measure Outcome? (cont.)</a:t>
            </a:r>
          </a:p>
        </p:txBody>
      </p:sp>
      <p:sp>
        <p:nvSpPr>
          <p:cNvPr id="3" name="Content Placeholder 2"/>
          <p:cNvSpPr>
            <a:spLocks noGrp="1"/>
          </p:cNvSpPr>
          <p:nvPr>
            <p:ph idx="1"/>
          </p:nvPr>
        </p:nvSpPr>
        <p:spPr>
          <a:xfrm>
            <a:off x="772631" y="944968"/>
            <a:ext cx="7414440" cy="3253563"/>
          </a:xfrm>
        </p:spPr>
        <p:txBody>
          <a:bodyPr>
            <a:normAutofit lnSpcReduction="10000"/>
          </a:bodyPr>
          <a:lstStyle/>
          <a:p>
            <a:pPr>
              <a:lnSpc>
                <a:spcPct val="120000"/>
              </a:lnSpc>
            </a:pPr>
            <a:r>
              <a:rPr lang="en-US" sz="2000" dirty="0">
                <a:latin typeface="Arial" panose="020B0604020202020204" pitchFamily="34" charset="0"/>
                <a:cs typeface="Arial" panose="020B0604020202020204" pitchFamily="34" charset="0"/>
              </a:rPr>
              <a:t>Overprediction</a:t>
            </a:r>
          </a:p>
          <a:p>
            <a:pPr lvl="1">
              <a:lnSpc>
                <a:spcPct val="120000"/>
              </a:lnSpc>
            </a:pPr>
            <a:r>
              <a:rPr lang="en-US" sz="1600" dirty="0">
                <a:latin typeface="Arial" panose="020B0604020202020204" pitchFamily="34" charset="0"/>
                <a:cs typeface="Arial" panose="020B0604020202020204" pitchFamily="34" charset="0"/>
              </a:rPr>
              <a:t>Clinicians tend to overpredict client improvement.</a:t>
            </a:r>
          </a:p>
          <a:p>
            <a:pPr lvl="1">
              <a:lnSpc>
                <a:spcPct val="120000"/>
              </a:lnSpc>
            </a:pPr>
            <a:r>
              <a:rPr lang="en-US" sz="1600" dirty="0">
                <a:latin typeface="Arial" panose="020B0604020202020204" pitchFamily="34" charset="0"/>
                <a:cs typeface="Arial" panose="020B0604020202020204" pitchFamily="34" charset="0"/>
              </a:rPr>
              <a:t>Therapists require independent data to accurately assess improvement.</a:t>
            </a:r>
          </a:p>
          <a:p>
            <a:pPr>
              <a:lnSpc>
                <a:spcPct val="120000"/>
              </a:lnSpc>
            </a:pPr>
            <a:r>
              <a:rPr lang="en-US" sz="2000" dirty="0">
                <a:latin typeface="Arial" panose="020B0604020202020204" pitchFamily="34" charset="0"/>
                <a:cs typeface="Arial" panose="020B0604020202020204" pitchFamily="34" charset="0"/>
              </a:rPr>
              <a:t>Failure to identify client deterioration</a:t>
            </a:r>
          </a:p>
          <a:p>
            <a:pPr lvl="1">
              <a:lnSpc>
                <a:spcPct val="120000"/>
              </a:lnSpc>
            </a:pPr>
            <a:r>
              <a:rPr lang="en-US" sz="1600" dirty="0">
                <a:latin typeface="Arial" panose="020B0604020202020204" pitchFamily="34" charset="0"/>
                <a:cs typeface="Arial" panose="020B0604020202020204" pitchFamily="34" charset="0"/>
              </a:rPr>
              <a:t>Therapists often fail to recognize clients who worsen during treatment</a:t>
            </a:r>
            <a:r>
              <a:rPr lang="en-US" sz="1600" dirty="0">
                <a:solidFill>
                  <a:srgbClr val="FF0000"/>
                </a:solidFill>
                <a:latin typeface="Arial" panose="020B0604020202020204" pitchFamily="34" charset="0"/>
                <a:cs typeface="Arial" panose="020B0604020202020204" pitchFamily="34" charset="0"/>
              </a:rPr>
              <a:t>.</a:t>
            </a:r>
          </a:p>
          <a:p>
            <a:pPr>
              <a:lnSpc>
                <a:spcPct val="120000"/>
              </a:lnSpc>
            </a:pPr>
            <a:r>
              <a:rPr lang="en-US" sz="2000" dirty="0">
                <a:latin typeface="Arial" panose="020B0604020202020204" pitchFamily="34" charset="0"/>
                <a:cs typeface="Arial" panose="020B0604020202020204" pitchFamily="34" charset="0"/>
              </a:rPr>
              <a:t>Self-assessment bias</a:t>
            </a:r>
          </a:p>
          <a:p>
            <a:pPr lvl="1">
              <a:lnSpc>
                <a:spcPct val="120000"/>
              </a:lnSpc>
            </a:pPr>
            <a:r>
              <a:rPr lang="en-US" sz="1600" dirty="0">
                <a:latin typeface="Arial" panose="020B0604020202020204" pitchFamily="34" charset="0"/>
                <a:cs typeface="Arial" panose="020B0604020202020204" pitchFamily="34" charset="0"/>
              </a:rPr>
              <a:t>Clinicians tend to overestimate their effectiveness</a:t>
            </a:r>
            <a:r>
              <a:rPr lang="en-US" sz="1600" dirty="0">
                <a:solidFill>
                  <a:srgbClr val="FF0000"/>
                </a:solidFill>
                <a:latin typeface="Arial" panose="020B0604020202020204" pitchFamily="34" charset="0"/>
                <a:cs typeface="Arial" panose="020B0604020202020204" pitchFamily="34" charset="0"/>
              </a:rPr>
              <a:t>.</a:t>
            </a:r>
          </a:p>
          <a:p>
            <a:pPr lvl="1">
              <a:lnSpc>
                <a:spcPct val="120000"/>
              </a:lnSpc>
            </a:pPr>
            <a:r>
              <a:rPr lang="en-US" sz="1600" dirty="0">
                <a:latin typeface="Arial" panose="020B0604020202020204" pitchFamily="34" charset="0"/>
                <a:cs typeface="Arial" panose="020B0604020202020204" pitchFamily="34" charset="0"/>
              </a:rPr>
              <a:t>Studies suggest that individuals’ self-judgments often surpass their abilities</a:t>
            </a:r>
            <a:r>
              <a:rPr lang="en-US" sz="1600" dirty="0">
                <a:solidFill>
                  <a:srgbClr val="FF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F2B8D592-9918-F648-8886-7D6D4E7B017A}" type="slidenum">
              <a:rPr lang="en-US" smtClean="0"/>
              <a:t>38</a:t>
            </a:fld>
            <a:endParaRPr lang="en-US" dirty="0"/>
          </a:p>
        </p:txBody>
      </p:sp>
      <p:sp>
        <p:nvSpPr>
          <p:cNvPr id="5" name="Footer Placeholder 4"/>
          <p:cNvSpPr>
            <a:spLocks noGrp="1"/>
          </p:cNvSpPr>
          <p:nvPr>
            <p:ph type="ftr" sz="quarter" idx="11"/>
          </p:nvPr>
        </p:nvSpPr>
        <p:spPr/>
        <p:txBody>
          <a:bodyPr/>
          <a:lstStyle/>
          <a:p>
            <a:r>
              <a:rPr lang="en-US" dirty="0"/>
              <a:t>© Springer Publishing Company, LLC.</a:t>
            </a:r>
          </a:p>
        </p:txBody>
      </p:sp>
      <p:pic>
        <p:nvPicPr>
          <p:cNvPr id="7" name="Picture 6" descr="A close up of a sign&#10;&#10;Description generated with high confidence">
            <a:extLst>
              <a:ext uri="{FF2B5EF4-FFF2-40B4-BE49-F238E27FC236}">
                <a16:creationId xmlns:a16="http://schemas.microsoft.com/office/drawing/2014/main" id="{CEEF8F0C-7C3F-4286-86CA-E40C999D8F24}"/>
              </a:ext>
            </a:extLst>
          </p:cNvPr>
          <p:cNvPicPr>
            <a:picLocks noChangeAspect="1"/>
          </p:cNvPicPr>
          <p:nvPr/>
        </p:nvPicPr>
        <p:blipFill>
          <a:blip r:embed="rId2"/>
          <a:stretch>
            <a:fillRect/>
          </a:stretch>
        </p:blipFill>
        <p:spPr>
          <a:xfrm>
            <a:off x="7962972" y="3248182"/>
            <a:ext cx="1000675" cy="1429535"/>
          </a:xfrm>
          <a:prstGeom prst="rect">
            <a:avLst/>
          </a:prstGeom>
        </p:spPr>
      </p:pic>
    </p:spTree>
    <p:extLst>
      <p:ext uri="{BB962C8B-B14F-4D97-AF65-F5344CB8AC3E}">
        <p14:creationId xmlns:p14="http://schemas.microsoft.com/office/powerpoint/2010/main" val="1204463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52055" y="110836"/>
            <a:ext cx="7444781" cy="917864"/>
          </a:xfrm>
        </p:spPr>
        <p:txBody>
          <a:bodyPr>
            <a:normAutofit/>
          </a:bodyPr>
          <a:lstStyle/>
          <a:p>
            <a:pPr algn="ctr" eaLnBrk="1" hangingPunct="1"/>
            <a:r>
              <a:rPr lang="en-US" sz="2700" dirty="0">
                <a:latin typeface="Arial" panose="020B0604020202020204" pitchFamily="34" charset="0"/>
                <a:cs typeface="Arial" panose="020B0604020202020204" pitchFamily="34" charset="0"/>
              </a:rPr>
              <a:t>Routine Outcome Measurement (ROM) </a:t>
            </a:r>
            <a:r>
              <a:rPr lang="en-US" sz="2400" dirty="0">
                <a:latin typeface="Arial" panose="020B0604020202020204" pitchFamily="34" charset="0"/>
                <a:cs typeface="Arial" panose="020B0604020202020204" pitchFamily="34" charset="0"/>
              </a:rPr>
              <a:t>(cont.)</a:t>
            </a:r>
            <a:endParaRPr lang="en-US" sz="2700" dirty="0">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692524" y="1028701"/>
            <a:ext cx="7604312" cy="3943350"/>
          </a:xfrm>
        </p:spPr>
        <p:txBody>
          <a:bodyPr>
            <a:normAutofit/>
          </a:bodyPr>
          <a:lstStyle/>
          <a:p>
            <a:pPr>
              <a:spcBef>
                <a:spcPts val="450"/>
              </a:spcBef>
              <a:buClr>
                <a:schemeClr val="tx1"/>
              </a:buClr>
              <a:defRPr/>
            </a:pPr>
            <a:r>
              <a:rPr lang="en-US" sz="2100" dirty="0">
                <a:solidFill>
                  <a:schemeClr val="tx2">
                    <a:lumMod val="75000"/>
                  </a:schemeClr>
                </a:solidFill>
                <a:latin typeface="Arial" panose="020B0604020202020204" pitchFamily="34" charset="0"/>
                <a:cs typeface="Arial" panose="020B0604020202020204" pitchFamily="34" charset="0"/>
              </a:rPr>
              <a:t>Outcome Questionnaire (OQ) 45 (64 questions for youth); OQ/Y-OQ 30.2 (briefer version)</a:t>
            </a:r>
          </a:p>
          <a:p>
            <a:pPr>
              <a:spcBef>
                <a:spcPts val="450"/>
              </a:spcBef>
              <a:buClr>
                <a:schemeClr val="tx1"/>
              </a:buClr>
              <a:defRPr/>
            </a:pPr>
            <a:r>
              <a:rPr lang="en-US" sz="2100" dirty="0">
                <a:solidFill>
                  <a:schemeClr val="tx2">
                    <a:lumMod val="75000"/>
                  </a:schemeClr>
                </a:solidFill>
                <a:latin typeface="Arial" panose="020B0604020202020204" pitchFamily="34" charset="0"/>
                <a:cs typeface="Arial" panose="020B0604020202020204" pitchFamily="34" charset="0"/>
              </a:rPr>
              <a:t>Clinical Outcomes in Routine Management (CORE): Multiple versions</a:t>
            </a:r>
          </a:p>
          <a:p>
            <a:pPr>
              <a:spcBef>
                <a:spcPts val="450"/>
              </a:spcBef>
              <a:buClr>
                <a:schemeClr val="tx1"/>
              </a:buClr>
              <a:defRPr/>
            </a:pPr>
            <a:r>
              <a:rPr lang="en-US" sz="2100" dirty="0">
                <a:solidFill>
                  <a:schemeClr val="accent2"/>
                </a:solidFill>
                <a:latin typeface="Arial" panose="020B0604020202020204" pitchFamily="34" charset="0"/>
                <a:cs typeface="Arial" panose="020B0604020202020204" pitchFamily="34" charset="0"/>
              </a:rPr>
              <a:t>Revised Helping Alliance Questionnaire (</a:t>
            </a:r>
            <a:r>
              <a:rPr lang="en-US" sz="2100" dirty="0" err="1">
                <a:solidFill>
                  <a:schemeClr val="accent2"/>
                </a:solidFill>
                <a:latin typeface="Arial" panose="020B0604020202020204" pitchFamily="34" charset="0"/>
                <a:cs typeface="Arial" panose="020B0604020202020204" pitchFamily="34" charset="0"/>
              </a:rPr>
              <a:t>Haq</a:t>
            </a:r>
            <a:r>
              <a:rPr lang="en-US" sz="2100" dirty="0">
                <a:solidFill>
                  <a:schemeClr val="accent2"/>
                </a:solidFill>
                <a:latin typeface="Arial" panose="020B0604020202020204" pitchFamily="34" charset="0"/>
                <a:cs typeface="Arial" panose="020B0604020202020204" pitchFamily="34" charset="0"/>
              </a:rPr>
              <a:t>-II)</a:t>
            </a:r>
          </a:p>
          <a:p>
            <a:pPr>
              <a:spcBef>
                <a:spcPts val="450"/>
              </a:spcBef>
              <a:buClr>
                <a:schemeClr val="tx1"/>
              </a:buClr>
              <a:defRPr/>
            </a:pPr>
            <a:r>
              <a:rPr lang="en-US" sz="2100" dirty="0">
                <a:solidFill>
                  <a:schemeClr val="accent2"/>
                </a:solidFill>
                <a:latin typeface="Arial" panose="020B0604020202020204" pitchFamily="34" charset="0"/>
                <a:cs typeface="Arial" panose="020B0604020202020204" pitchFamily="34" charset="0"/>
              </a:rPr>
              <a:t>Working Alliance Inventory (WAI)</a:t>
            </a:r>
          </a:p>
          <a:p>
            <a:pPr>
              <a:spcBef>
                <a:spcPts val="450"/>
              </a:spcBef>
              <a:buClr>
                <a:schemeClr val="tx1"/>
              </a:buClr>
              <a:defRPr/>
            </a:pPr>
            <a:r>
              <a:rPr lang="en-US" sz="2100" dirty="0">
                <a:solidFill>
                  <a:schemeClr val="tx2">
                    <a:lumMod val="60000"/>
                    <a:lumOff val="40000"/>
                  </a:schemeClr>
                </a:solidFill>
                <a:latin typeface="Arial" panose="020B0604020202020204" pitchFamily="34" charset="0"/>
                <a:cs typeface="Arial" panose="020B0604020202020204" pitchFamily="34" charset="0"/>
              </a:rPr>
              <a:t>Package: Partners of Change Outcomes Management System (PCOMS): Outcome Rating Scale (ORS) and Session Rating Scale (SRS)</a:t>
            </a:r>
          </a:p>
        </p:txBody>
      </p:sp>
    </p:spTree>
    <p:extLst>
      <p:ext uri="{BB962C8B-B14F-4D97-AF65-F5344CB8AC3E}">
        <p14:creationId xmlns:p14="http://schemas.microsoft.com/office/powerpoint/2010/main" val="7262173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fade">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fade">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40" y="0"/>
            <a:ext cx="9894864" cy="5120640"/>
          </a:xfrm>
          <a:prstGeom prst="rect">
            <a:avLst/>
          </a:prstGeom>
        </p:spPr>
      </p:pic>
      <p:sp>
        <p:nvSpPr>
          <p:cNvPr id="3" name="Oval 2"/>
          <p:cNvSpPr/>
          <p:nvPr/>
        </p:nvSpPr>
        <p:spPr>
          <a:xfrm>
            <a:off x="5024854" y="41201"/>
            <a:ext cx="687565" cy="390027"/>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prstClr val="white"/>
              </a:solidFill>
              <a:latin typeface="Corbel"/>
            </a:endParaRPr>
          </a:p>
        </p:txBody>
      </p:sp>
    </p:spTree>
    <p:extLst>
      <p:ext uri="{BB962C8B-B14F-4D97-AF65-F5344CB8AC3E}">
        <p14:creationId xmlns:p14="http://schemas.microsoft.com/office/powerpoint/2010/main" val="346970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485900" y="110836"/>
            <a:ext cx="6172200" cy="779288"/>
          </a:xfrm>
        </p:spPr>
        <p:txBody>
          <a:bodyPr>
            <a:normAutofit/>
          </a:bodyPr>
          <a:lstStyle/>
          <a:p>
            <a:pPr algn="ctr" eaLnBrk="1" hangingPunct="1"/>
            <a:r>
              <a:rPr lang="en-US" sz="3200" dirty="0">
                <a:latin typeface="Arial" panose="020B0604020202020204" pitchFamily="34" charset="0"/>
                <a:cs typeface="Arial" panose="020B0604020202020204" pitchFamily="34" charset="0"/>
              </a:rPr>
              <a:t>Fit and Effect</a:t>
            </a:r>
          </a:p>
        </p:txBody>
      </p:sp>
      <p:sp>
        <p:nvSpPr>
          <p:cNvPr id="547843" name="Rectangle 3"/>
          <p:cNvSpPr>
            <a:spLocks noGrp="1" noChangeArrowheads="1"/>
          </p:cNvSpPr>
          <p:nvPr>
            <p:ph type="body" idx="1"/>
          </p:nvPr>
        </p:nvSpPr>
        <p:spPr>
          <a:xfrm>
            <a:off x="582627" y="890124"/>
            <a:ext cx="7714209" cy="4081926"/>
          </a:xfrm>
        </p:spPr>
        <p:txBody>
          <a:bodyPr>
            <a:normAutofit fontScale="85000" lnSpcReduction="10000"/>
          </a:bodyPr>
          <a:lstStyle/>
          <a:p>
            <a:pPr marL="457200" indent="-457200">
              <a:lnSpc>
                <a:spcPct val="110000"/>
              </a:lnSpc>
              <a:spcBef>
                <a:spcPts val="450"/>
              </a:spcBef>
              <a:buClr>
                <a:schemeClr val="tx1"/>
              </a:buClr>
              <a:defRPr/>
            </a:pPr>
            <a:r>
              <a:rPr lang="en-US" sz="2400" i="1" dirty="0">
                <a:latin typeface="Arial" panose="020B0604020202020204" pitchFamily="34" charset="0"/>
                <a:cs typeface="Arial" panose="020B0604020202020204" pitchFamily="34" charset="0"/>
              </a:rPr>
              <a:t>Fit</a:t>
            </a:r>
            <a:r>
              <a:rPr lang="en-US" sz="2400" dirty="0">
                <a:latin typeface="Arial" panose="020B0604020202020204" pitchFamily="34" charset="0"/>
                <a:cs typeface="Arial" panose="020B0604020202020204" pitchFamily="34" charset="0"/>
              </a:rPr>
              <a:t>: The degree to which a way of working with a client matches his or her worldview, culture, and ideas about change.</a:t>
            </a:r>
          </a:p>
          <a:p>
            <a:pPr marL="800100" lvl="1" indent="-457200">
              <a:lnSpc>
                <a:spcPct val="110000"/>
              </a:lnSpc>
              <a:spcBef>
                <a:spcPts val="450"/>
              </a:spcBef>
              <a:buClr>
                <a:schemeClr val="tx1"/>
              </a:buClr>
              <a:defRPr/>
            </a:pPr>
            <a:r>
              <a:rPr lang="en-US" sz="2250" dirty="0">
                <a:latin typeface="Arial" panose="020B0604020202020204" pitchFamily="34" charset="0"/>
                <a:cs typeface="Arial" panose="020B0604020202020204" pitchFamily="34" charset="0"/>
              </a:rPr>
              <a:t>Consider assessment processes, diagnosis, the use of interventions, etc.</a:t>
            </a:r>
          </a:p>
          <a:p>
            <a:pPr marL="800100" lvl="1" indent="-457200">
              <a:lnSpc>
                <a:spcPct val="110000"/>
              </a:lnSpc>
              <a:spcBef>
                <a:spcPts val="450"/>
              </a:spcBef>
              <a:buClr>
                <a:schemeClr val="tx1"/>
              </a:buClr>
              <a:defRPr/>
            </a:pPr>
            <a:r>
              <a:rPr lang="en-US" sz="2250" dirty="0">
                <a:latin typeface="Arial" panose="020B0604020202020204" pitchFamily="34" charset="0"/>
                <a:cs typeface="Arial" panose="020B0604020202020204" pitchFamily="34" charset="0"/>
              </a:rPr>
              <a:t>Feedback that focuses on the alliance assists with increasing fit.</a:t>
            </a:r>
          </a:p>
          <a:p>
            <a:pPr marL="457200" indent="-457200">
              <a:lnSpc>
                <a:spcPct val="110000"/>
              </a:lnSpc>
              <a:spcBef>
                <a:spcPts val="450"/>
              </a:spcBef>
              <a:buClr>
                <a:schemeClr val="tx1"/>
              </a:buClr>
              <a:defRPr/>
            </a:pPr>
            <a:r>
              <a:rPr lang="en-US" sz="2400" i="1" dirty="0">
                <a:latin typeface="Arial" panose="020B0604020202020204" pitchFamily="34" charset="0"/>
                <a:cs typeface="Arial" panose="020B0604020202020204" pitchFamily="34" charset="0"/>
              </a:rPr>
              <a:t>Effect</a:t>
            </a:r>
            <a:r>
              <a:rPr lang="en-US" sz="2400" dirty="0">
                <a:latin typeface="Arial" panose="020B0604020202020204" pitchFamily="34" charset="0"/>
                <a:cs typeface="Arial" panose="020B0604020202020204" pitchFamily="34" charset="0"/>
              </a:rPr>
              <a:t>: Did the intervention, at minimum, benefit the client, and at best contribute to a positive, measurable outcome?</a:t>
            </a:r>
          </a:p>
          <a:p>
            <a:pPr marL="800100" lvl="1" indent="-457200">
              <a:lnSpc>
                <a:spcPct val="110000"/>
              </a:lnSpc>
              <a:spcBef>
                <a:spcPts val="450"/>
              </a:spcBef>
              <a:buClr>
                <a:schemeClr val="tx1"/>
              </a:buClr>
              <a:defRPr/>
            </a:pPr>
            <a:r>
              <a:rPr lang="en-US" sz="2250" dirty="0">
                <a:latin typeface="Arial" panose="020B0604020202020204" pitchFamily="34" charset="0"/>
                <a:cs typeface="Arial" panose="020B0604020202020204" pitchFamily="34" charset="0"/>
              </a:rPr>
              <a:t>Feedback that focuses on the client’s subjective interpretation of the benefit of services assists with increasing effect.</a:t>
            </a:r>
          </a:p>
        </p:txBody>
      </p:sp>
    </p:spTree>
    <p:extLst>
      <p:ext uri="{BB962C8B-B14F-4D97-AF65-F5344CB8AC3E}">
        <p14:creationId xmlns:p14="http://schemas.microsoft.com/office/powerpoint/2010/main" val="38548617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47843">
                                            <p:txEl>
                                              <p:pRg st="3" end="3"/>
                                            </p:txEl>
                                          </p:spTgt>
                                        </p:tgtEl>
                                        <p:attrNameLst>
                                          <p:attrName>style.visibility</p:attrName>
                                        </p:attrNameLst>
                                      </p:cBhvr>
                                      <p:to>
                                        <p:strVal val="visible"/>
                                      </p:to>
                                    </p:set>
                                    <p:animEffect transition="in" filter="wipe(left)">
                                      <p:cBhvr>
                                        <p:cTn id="18" dur="500"/>
                                        <p:tgtEl>
                                          <p:spTgt spid="5478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47843">
                                            <p:txEl>
                                              <p:pRg st="4" end="4"/>
                                            </p:txEl>
                                          </p:spTgt>
                                        </p:tgtEl>
                                        <p:attrNameLst>
                                          <p:attrName>style.visibility</p:attrName>
                                        </p:attrNameLst>
                                      </p:cBhvr>
                                      <p:to>
                                        <p:strVal val="visible"/>
                                      </p:to>
                                    </p:set>
                                    <p:animEffect transition="in" filter="wipe(left)">
                                      <p:cBhvr>
                                        <p:cTn id="21"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7078" y="1028701"/>
            <a:ext cx="8150087" cy="3771901"/>
          </a:xfrm>
          <a:effectLst/>
        </p:spPr>
        <p:txBody>
          <a:bodyPr>
            <a:normAutofit/>
          </a:bodyPr>
          <a:lstStyle/>
          <a:p>
            <a:pPr marL="89297" indent="0">
              <a:buClr>
                <a:schemeClr val="accent2">
                  <a:lumMod val="50000"/>
                </a:schemeClr>
              </a:buClr>
              <a:buSzPct val="100000"/>
              <a:buNone/>
              <a:tabLst>
                <a:tab pos="356616" algn="l"/>
              </a:tabLst>
              <a:defRPr/>
            </a:pPr>
            <a:r>
              <a:rPr lang="en-US" sz="2100" b="1" dirty="0">
                <a:cs typeface="Arial" pitchFamily="34" charset="0"/>
              </a:rPr>
              <a:t>Most providers do not actively address the risk of dropout in services.</a:t>
            </a:r>
            <a:r>
              <a:rPr lang="en-US" sz="2100" dirty="0">
                <a:cs typeface="Arial" pitchFamily="34" charset="0"/>
              </a:rPr>
              <a:t> Dropout: the </a:t>
            </a:r>
            <a:r>
              <a:rPr lang="en-US" sz="2100" dirty="0">
                <a:latin typeface="Arial"/>
              </a:rPr>
              <a:t>u</a:t>
            </a:r>
            <a:r>
              <a:rPr lang="en-US" sz="2100" dirty="0">
                <a:latin typeface="Arial"/>
                <a:ea typeface="Times New Roman"/>
              </a:rPr>
              <a:t>nilateral decision by clients to end therapy—averages are between 20% to 47% (Swift et al., 2012; </a:t>
            </a:r>
            <a:r>
              <a:rPr lang="en-US" sz="2100" dirty="0" err="1">
                <a:latin typeface="Arial"/>
                <a:ea typeface="Times New Roman"/>
              </a:rPr>
              <a:t>Wierzbicki</a:t>
            </a:r>
            <a:r>
              <a:rPr lang="en-US" sz="2100" dirty="0">
                <a:latin typeface="Arial"/>
                <a:ea typeface="Times New Roman"/>
              </a:rPr>
              <a:t> &amp; </a:t>
            </a:r>
            <a:r>
              <a:rPr lang="en-US" sz="2100" dirty="0" err="1">
                <a:latin typeface="Arial"/>
                <a:ea typeface="Times New Roman"/>
              </a:rPr>
              <a:t>Pekarik</a:t>
            </a:r>
            <a:r>
              <a:rPr lang="en-US" sz="2100" dirty="0">
                <a:latin typeface="Arial"/>
                <a:ea typeface="Times New Roman"/>
              </a:rPr>
              <a:t>, 1993). For children and adolescents the range varies from 28% to 85% (Garcia &amp; </a:t>
            </a:r>
            <a:r>
              <a:rPr lang="en-US" sz="2100" dirty="0" err="1">
                <a:latin typeface="Arial"/>
                <a:ea typeface="Times New Roman"/>
              </a:rPr>
              <a:t>Weisz</a:t>
            </a:r>
            <a:r>
              <a:rPr lang="en-US" sz="2100" dirty="0">
                <a:latin typeface="Arial"/>
                <a:ea typeface="Times New Roman"/>
              </a:rPr>
              <a:t>, 2002).</a:t>
            </a:r>
          </a:p>
        </p:txBody>
      </p:sp>
      <p:sp>
        <p:nvSpPr>
          <p:cNvPr id="2" name="TextBox 1"/>
          <p:cNvSpPr txBox="1"/>
          <p:nvPr/>
        </p:nvSpPr>
        <p:spPr>
          <a:xfrm>
            <a:off x="662542" y="3196778"/>
            <a:ext cx="7818917" cy="1377300"/>
          </a:xfrm>
          <a:prstGeom prst="rect">
            <a:avLst/>
          </a:prstGeom>
          <a:noFill/>
          <a:effectLst/>
        </p:spPr>
        <p:txBody>
          <a:bodyPr wrap="square" rtlCol="0">
            <a:spAutoFit/>
          </a:bodyPr>
          <a:lstStyle/>
          <a:p>
            <a:pPr defTabSz="685800">
              <a:lnSpc>
                <a:spcPct val="115000"/>
              </a:lnSpc>
              <a:defRPr/>
            </a:pPr>
            <a:r>
              <a:rPr lang="en-US" sz="1050" kern="0" dirty="0">
                <a:latin typeface="Arial" pitchFamily="34" charset="0"/>
                <a:ea typeface="Times New Roman"/>
                <a:cs typeface="Arial" pitchFamily="34" charset="0"/>
              </a:rPr>
              <a:t>Garcia, J. A., &amp; </a:t>
            </a:r>
            <a:r>
              <a:rPr lang="en-US" sz="1050" kern="0" dirty="0" err="1">
                <a:latin typeface="Arial" pitchFamily="34" charset="0"/>
                <a:ea typeface="Times New Roman"/>
                <a:cs typeface="Arial" pitchFamily="34" charset="0"/>
              </a:rPr>
              <a:t>Weisz</a:t>
            </a:r>
            <a:r>
              <a:rPr lang="en-US" sz="1050" kern="0" dirty="0">
                <a:latin typeface="Arial" pitchFamily="34" charset="0"/>
                <a:ea typeface="Times New Roman"/>
                <a:cs typeface="Arial" pitchFamily="34" charset="0"/>
              </a:rPr>
              <a:t>, J. R. (2002). When youth mental health care stops: Therapeutic relationships problems and other reasons </a:t>
            </a:r>
          </a:p>
          <a:p>
            <a:pPr defTabSz="685800">
              <a:lnSpc>
                <a:spcPct val="115000"/>
              </a:lnSpc>
              <a:defRPr/>
            </a:pPr>
            <a:r>
              <a:rPr lang="en-US" sz="1050" kern="0" dirty="0">
                <a:latin typeface="Arial" pitchFamily="34" charset="0"/>
                <a:ea typeface="Times New Roman"/>
                <a:cs typeface="Arial" pitchFamily="34" charset="0"/>
              </a:rPr>
              <a:t>     for ending youth outpatient treatment. </a:t>
            </a:r>
            <a:r>
              <a:rPr lang="en-US" sz="1050" i="1" kern="0" dirty="0">
                <a:latin typeface="Arial" pitchFamily="34" charset="0"/>
                <a:ea typeface="Times New Roman"/>
                <a:cs typeface="Arial" pitchFamily="34" charset="0"/>
              </a:rPr>
              <a:t>Journal of Consulting and Clinical Psychology, 70</a:t>
            </a:r>
            <a:r>
              <a:rPr lang="en-US" sz="1050" kern="0" dirty="0">
                <a:latin typeface="Arial" pitchFamily="34" charset="0"/>
                <a:ea typeface="Times New Roman"/>
                <a:cs typeface="Arial" pitchFamily="34" charset="0"/>
              </a:rPr>
              <a:t>(2), 439-443.</a:t>
            </a:r>
          </a:p>
          <a:p>
            <a:pPr defTabSz="685800">
              <a:lnSpc>
                <a:spcPct val="115000"/>
              </a:lnSpc>
              <a:defRPr/>
            </a:pPr>
            <a:r>
              <a:rPr lang="en-US" sz="1050" kern="0" dirty="0">
                <a:latin typeface="Arial" pitchFamily="34" charset="0"/>
                <a:ea typeface="Times New Roman"/>
                <a:cs typeface="Arial" pitchFamily="34" charset="0"/>
              </a:rPr>
              <a:t>Swift, J. K., Greenberg, R. P., Whipple, J. L., &amp; </a:t>
            </a:r>
            <a:r>
              <a:rPr lang="en-US" sz="1050" kern="0" dirty="0" err="1">
                <a:latin typeface="Arial" pitchFamily="34" charset="0"/>
                <a:ea typeface="Times New Roman"/>
                <a:cs typeface="Arial" pitchFamily="34" charset="0"/>
              </a:rPr>
              <a:t>Kominiak</a:t>
            </a:r>
            <a:r>
              <a:rPr lang="en-US" sz="1050" kern="0" dirty="0">
                <a:latin typeface="Arial" pitchFamily="34" charset="0"/>
                <a:ea typeface="Times New Roman"/>
                <a:cs typeface="Arial" pitchFamily="34" charset="0"/>
              </a:rPr>
              <a:t>, N. (2012). Practice recommendations for reducing premature </a:t>
            </a:r>
          </a:p>
          <a:p>
            <a:pPr defTabSz="685800">
              <a:lnSpc>
                <a:spcPct val="115000"/>
              </a:lnSpc>
              <a:defRPr/>
            </a:pPr>
            <a:r>
              <a:rPr lang="en-US" sz="1050" kern="0" dirty="0">
                <a:latin typeface="Arial" pitchFamily="34" charset="0"/>
                <a:ea typeface="Times New Roman"/>
                <a:cs typeface="Arial" pitchFamily="34" charset="0"/>
              </a:rPr>
              <a:t>     termination in therapy. Professional Psychology: Research and Practice, 43(4), 379-387.</a:t>
            </a:r>
          </a:p>
          <a:p>
            <a:pPr defTabSz="685800">
              <a:lnSpc>
                <a:spcPct val="115000"/>
              </a:lnSpc>
              <a:defRPr/>
            </a:pPr>
            <a:r>
              <a:rPr lang="en-US" sz="1050" kern="0" dirty="0" err="1">
                <a:latin typeface="Arial" pitchFamily="34" charset="0"/>
                <a:ea typeface="Times New Roman"/>
                <a:cs typeface="Arial" pitchFamily="34" charset="0"/>
              </a:rPr>
              <a:t>Wierzbicki</a:t>
            </a:r>
            <a:r>
              <a:rPr lang="en-US" sz="1050" kern="0" dirty="0">
                <a:latin typeface="Arial" pitchFamily="34" charset="0"/>
                <a:ea typeface="Times New Roman"/>
                <a:cs typeface="Arial" pitchFamily="34" charset="0"/>
              </a:rPr>
              <a:t>, M., &amp; </a:t>
            </a:r>
            <a:r>
              <a:rPr lang="en-US" sz="1050" kern="0" dirty="0" err="1">
                <a:latin typeface="Arial" pitchFamily="34" charset="0"/>
                <a:ea typeface="Times New Roman"/>
                <a:cs typeface="Arial" pitchFamily="34" charset="0"/>
              </a:rPr>
              <a:t>Pekarik</a:t>
            </a:r>
            <a:r>
              <a:rPr lang="en-US" sz="1050" kern="0" dirty="0">
                <a:latin typeface="Arial" pitchFamily="34" charset="0"/>
                <a:ea typeface="Times New Roman"/>
                <a:cs typeface="Arial" pitchFamily="34" charset="0"/>
              </a:rPr>
              <a:t>, G. (2002). A meta-analysis of psychotherapy dropout. </a:t>
            </a:r>
            <a:r>
              <a:rPr lang="en-US" sz="1050" i="1" kern="0" dirty="0">
                <a:latin typeface="Arial" pitchFamily="34" charset="0"/>
                <a:ea typeface="Times New Roman"/>
                <a:cs typeface="Arial" pitchFamily="34" charset="0"/>
              </a:rPr>
              <a:t>Professional Psychology: Research and Practice, </a:t>
            </a:r>
          </a:p>
          <a:p>
            <a:pPr defTabSz="685800">
              <a:lnSpc>
                <a:spcPct val="115000"/>
              </a:lnSpc>
              <a:defRPr/>
            </a:pPr>
            <a:r>
              <a:rPr lang="en-US" sz="1050" i="1" kern="0" dirty="0">
                <a:latin typeface="Arial" pitchFamily="34" charset="0"/>
                <a:ea typeface="Times New Roman"/>
                <a:cs typeface="Arial" pitchFamily="34" charset="0"/>
              </a:rPr>
              <a:t>     24</a:t>
            </a:r>
            <a:r>
              <a:rPr lang="en-US" sz="1050" kern="0" dirty="0">
                <a:latin typeface="Arial" pitchFamily="34" charset="0"/>
                <a:ea typeface="Times New Roman"/>
                <a:cs typeface="Arial" pitchFamily="34" charset="0"/>
              </a:rPr>
              <a:t>(2), 190-195. </a:t>
            </a:r>
          </a:p>
        </p:txBody>
      </p:sp>
      <p:sp>
        <p:nvSpPr>
          <p:cNvPr id="3" name="Title 2"/>
          <p:cNvSpPr>
            <a:spLocks noGrp="1"/>
          </p:cNvSpPr>
          <p:nvPr>
            <p:ph type="title"/>
          </p:nvPr>
        </p:nvSpPr>
        <p:spPr>
          <a:xfrm>
            <a:off x="662541" y="152400"/>
            <a:ext cx="7818917" cy="819150"/>
          </a:xfrm>
          <a:effectLst/>
        </p:spPr>
        <p:txBody>
          <a:bodyPr>
            <a:normAutofit/>
          </a:bodyPr>
          <a:lstStyle/>
          <a:p>
            <a:r>
              <a:rPr lang="en-US" sz="3000" dirty="0">
                <a:latin typeface="Arial" pitchFamily="34" charset="0"/>
                <a:cs typeface="Arial" pitchFamily="34" charset="0"/>
              </a:rPr>
              <a:t>Fit: Engagement is Critical to Outcome</a:t>
            </a:r>
          </a:p>
        </p:txBody>
      </p:sp>
    </p:spTree>
    <p:extLst>
      <p:ext uri="{BB962C8B-B14F-4D97-AF65-F5344CB8AC3E}">
        <p14:creationId xmlns:p14="http://schemas.microsoft.com/office/powerpoint/2010/main" val="2226297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865" y="-1"/>
            <a:ext cx="7476565" cy="1311966"/>
          </a:xfrm>
          <a:effectLst/>
        </p:spPr>
        <p:txBody>
          <a:bodyPr>
            <a:normAutofit/>
          </a:bodyPr>
          <a:lstStyle/>
          <a:p>
            <a:pPr>
              <a:defRPr/>
            </a:pPr>
            <a:r>
              <a:rPr lang="en-US" sz="3000" dirty="0">
                <a:latin typeface="Arial" panose="020B0604020202020204" pitchFamily="34" charset="0"/>
                <a:cs typeface="Arial" panose="020B0604020202020204" pitchFamily="34" charset="0"/>
              </a:rPr>
              <a:t>Effect: Focus on Early Change and</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Respond to Lack of Progress</a:t>
            </a:r>
          </a:p>
        </p:txBody>
      </p:sp>
      <p:sp>
        <p:nvSpPr>
          <p:cNvPr id="5" name="Content Placeholder 4"/>
          <p:cNvSpPr>
            <a:spLocks noGrp="1"/>
          </p:cNvSpPr>
          <p:nvPr>
            <p:ph idx="1"/>
          </p:nvPr>
        </p:nvSpPr>
        <p:spPr>
          <a:xfrm>
            <a:off x="437322" y="1311966"/>
            <a:ext cx="8239539" cy="3488636"/>
          </a:xfrm>
          <a:effectLst/>
        </p:spPr>
        <p:txBody>
          <a:bodyPr>
            <a:normAutofit/>
          </a:bodyPr>
          <a:lstStyle/>
          <a:p>
            <a:pPr marL="89297" indent="0">
              <a:spcBef>
                <a:spcPts val="0"/>
              </a:spcBef>
              <a:buClr>
                <a:schemeClr val="tx1"/>
              </a:buClr>
              <a:buSzPct val="100000"/>
              <a:buNone/>
              <a:defRPr/>
            </a:pPr>
            <a:r>
              <a:rPr lang="en-US" sz="1800" dirty="0">
                <a:latin typeface="Arial" panose="020B0604020202020204" pitchFamily="34" charset="0"/>
                <a:cs typeface="Arial" panose="020B0604020202020204" pitchFamily="34" charset="0"/>
              </a:rPr>
              <a:t>The dose-effect relationship in psychotherapy; approximately 30% of clients improve by the second session, 60% to 65% by session seven, 70% to 75% by six months, and 85% by one year  (Howard, </a:t>
            </a:r>
            <a:r>
              <a:rPr lang="en-US" sz="1800" dirty="0" err="1">
                <a:latin typeface="Arial" panose="020B0604020202020204" pitchFamily="34" charset="0"/>
                <a:cs typeface="Arial" panose="020B0604020202020204" pitchFamily="34" charset="0"/>
              </a:rPr>
              <a:t>Kopta</a:t>
            </a:r>
            <a:r>
              <a:rPr lang="en-US" sz="1800" dirty="0">
                <a:latin typeface="Arial" panose="020B0604020202020204" pitchFamily="34" charset="0"/>
                <a:cs typeface="Arial" panose="020B0604020202020204" pitchFamily="34" charset="0"/>
              </a:rPr>
              <a:t>, Krause, &amp; </a:t>
            </a:r>
            <a:r>
              <a:rPr lang="en-US" sz="1800" dirty="0" err="1">
                <a:latin typeface="Arial" panose="020B0604020202020204" pitchFamily="34" charset="0"/>
                <a:cs typeface="Arial" panose="020B0604020202020204" pitchFamily="34" charset="0"/>
              </a:rPr>
              <a:t>Orlinksy</a:t>
            </a:r>
            <a:r>
              <a:rPr lang="en-US" sz="1800" dirty="0">
                <a:latin typeface="Arial" panose="020B0604020202020204" pitchFamily="34" charset="0"/>
                <a:cs typeface="Arial" panose="020B0604020202020204" pitchFamily="34" charset="0"/>
              </a:rPr>
              <a:t>, 1986). Early response in therapy is strong indicator of eventual outcome, making the monitoring of improvement from the start of therapy essential. The longer clients attend therapy without experiencing a positive change the greater the likelihood that they will experience a negative or null outcome or drop out. (Duncan, Miller, </a:t>
            </a:r>
            <a:r>
              <a:rPr lang="en-US" sz="1800" dirty="0" err="1">
                <a:latin typeface="Arial" panose="020B0604020202020204" pitchFamily="34" charset="0"/>
                <a:cs typeface="Arial" panose="020B0604020202020204" pitchFamily="34" charset="0"/>
              </a:rPr>
              <a:t>Wampold</a:t>
            </a:r>
            <a:r>
              <a:rPr lang="en-US" sz="1800" dirty="0">
                <a:latin typeface="Arial" panose="020B0604020202020204" pitchFamily="34" charset="0"/>
                <a:cs typeface="Arial" panose="020B0604020202020204" pitchFamily="34" charset="0"/>
              </a:rPr>
              <a:t>, &amp; Hubble, 2010)</a:t>
            </a:r>
          </a:p>
        </p:txBody>
      </p:sp>
      <p:sp>
        <p:nvSpPr>
          <p:cNvPr id="2" name="TextBox 1"/>
          <p:cNvSpPr txBox="1"/>
          <p:nvPr/>
        </p:nvSpPr>
        <p:spPr>
          <a:xfrm>
            <a:off x="622364" y="3854188"/>
            <a:ext cx="7869453" cy="646331"/>
          </a:xfrm>
          <a:prstGeom prst="rect">
            <a:avLst/>
          </a:prstGeom>
          <a:noFill/>
          <a:effectLst/>
        </p:spPr>
        <p:txBody>
          <a:bodyPr wrap="square" rtlCol="0">
            <a:spAutoFit/>
          </a:bodyPr>
          <a:lstStyle/>
          <a:p>
            <a:pPr defTabSz="685800">
              <a:defRPr/>
            </a:pPr>
            <a:r>
              <a:rPr lang="en-US" sz="900" kern="0" dirty="0">
                <a:latin typeface="Arial" pitchFamily="34" charset="0"/>
                <a:cs typeface="Arial" pitchFamily="34" charset="0"/>
              </a:rPr>
              <a:t>Duncan, B. L., Miller, S. D., </a:t>
            </a:r>
            <a:r>
              <a:rPr lang="en-US" sz="900" kern="0" dirty="0" err="1">
                <a:latin typeface="Arial" pitchFamily="34" charset="0"/>
                <a:cs typeface="Arial" pitchFamily="34" charset="0"/>
              </a:rPr>
              <a:t>Wampold</a:t>
            </a:r>
            <a:r>
              <a:rPr lang="en-US" sz="900" kern="0" dirty="0">
                <a:latin typeface="Arial" pitchFamily="34" charset="0"/>
                <a:cs typeface="Arial" pitchFamily="34" charset="0"/>
              </a:rPr>
              <a:t>, B. E., &amp; Hubble, M.A. (Eds.), (2010). </a:t>
            </a:r>
            <a:r>
              <a:rPr lang="en-US" sz="900" i="1" kern="0" dirty="0">
                <a:latin typeface="Arial" pitchFamily="34" charset="0"/>
                <a:cs typeface="Arial" pitchFamily="34" charset="0"/>
              </a:rPr>
              <a:t>The heart and soul of  change: Delivering what works in therapy </a:t>
            </a:r>
            <a:r>
              <a:rPr lang="en-US" sz="900" kern="0" dirty="0">
                <a:latin typeface="Arial" pitchFamily="34" charset="0"/>
                <a:cs typeface="Arial" pitchFamily="34" charset="0"/>
              </a:rPr>
              <a:t>(2</a:t>
            </a:r>
            <a:r>
              <a:rPr lang="en-US" sz="900" kern="0" baseline="30000" dirty="0">
                <a:latin typeface="Arial" pitchFamily="34" charset="0"/>
                <a:cs typeface="Arial" pitchFamily="34" charset="0"/>
              </a:rPr>
              <a:t>nd</a:t>
            </a:r>
            <a:r>
              <a:rPr lang="en-US" sz="900" kern="0" dirty="0">
                <a:latin typeface="Arial" pitchFamily="34" charset="0"/>
                <a:cs typeface="Arial" pitchFamily="34" charset="0"/>
              </a:rPr>
              <a:t>, Ed.). </a:t>
            </a:r>
          </a:p>
          <a:p>
            <a:pPr defTabSz="685800">
              <a:defRPr/>
            </a:pPr>
            <a:r>
              <a:rPr lang="en-US" sz="900" kern="0" dirty="0">
                <a:latin typeface="Arial" pitchFamily="34" charset="0"/>
                <a:cs typeface="Arial" pitchFamily="34" charset="0"/>
              </a:rPr>
              <a:t>     Washington, DC: American Psychological Association.</a:t>
            </a:r>
          </a:p>
          <a:p>
            <a:pPr defTabSz="685800">
              <a:defRPr/>
            </a:pPr>
            <a:r>
              <a:rPr lang="en-US" sz="900" kern="0" dirty="0">
                <a:latin typeface="Arial" pitchFamily="34" charset="0"/>
                <a:cs typeface="Arial" pitchFamily="34" charset="0"/>
              </a:rPr>
              <a:t>Howard, K. I., </a:t>
            </a:r>
            <a:r>
              <a:rPr lang="en-US" sz="900" kern="0" dirty="0" err="1">
                <a:latin typeface="Arial" pitchFamily="34" charset="0"/>
                <a:cs typeface="Arial" pitchFamily="34" charset="0"/>
              </a:rPr>
              <a:t>Kopte</a:t>
            </a:r>
            <a:r>
              <a:rPr lang="en-US" sz="900" kern="0" dirty="0">
                <a:latin typeface="Arial" pitchFamily="34" charset="0"/>
                <a:cs typeface="Arial" pitchFamily="34" charset="0"/>
              </a:rPr>
              <a:t>, S. M., Krause, M. S., &amp; </a:t>
            </a:r>
            <a:r>
              <a:rPr lang="en-US" sz="900" kern="0" dirty="0" err="1">
                <a:latin typeface="Arial" pitchFamily="34" charset="0"/>
                <a:cs typeface="Arial" pitchFamily="34" charset="0"/>
              </a:rPr>
              <a:t>Orlinsky</a:t>
            </a:r>
            <a:r>
              <a:rPr lang="en-US" sz="900" kern="0" dirty="0">
                <a:latin typeface="Arial" pitchFamily="34" charset="0"/>
                <a:cs typeface="Arial" pitchFamily="34" charset="0"/>
              </a:rPr>
              <a:t>, D. E. (1986). The dose-effect relationship in psychotherapy. </a:t>
            </a:r>
            <a:r>
              <a:rPr lang="en-US" sz="900" i="1" kern="0" dirty="0">
                <a:latin typeface="Arial" pitchFamily="34" charset="0"/>
                <a:cs typeface="Arial" pitchFamily="34" charset="0"/>
              </a:rPr>
              <a:t>American Psychologist, 41</a:t>
            </a:r>
            <a:r>
              <a:rPr lang="en-US" sz="900" kern="0" dirty="0">
                <a:latin typeface="Arial" pitchFamily="34" charset="0"/>
                <a:cs typeface="Arial" pitchFamily="34" charset="0"/>
              </a:rPr>
              <a:t>(2), 159–</a:t>
            </a:r>
          </a:p>
          <a:p>
            <a:pPr defTabSz="685800">
              <a:defRPr/>
            </a:pPr>
            <a:r>
              <a:rPr lang="en-US" sz="900" kern="0" dirty="0">
                <a:latin typeface="Arial" pitchFamily="34" charset="0"/>
                <a:cs typeface="Arial" pitchFamily="34" charset="0"/>
              </a:rPr>
              <a:t>     164.</a:t>
            </a:r>
          </a:p>
        </p:txBody>
      </p:sp>
    </p:spTree>
    <p:extLst>
      <p:ext uri="{BB962C8B-B14F-4D97-AF65-F5344CB8AC3E}">
        <p14:creationId xmlns:p14="http://schemas.microsoft.com/office/powerpoint/2010/main" val="208106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805649" y="518161"/>
            <a:ext cx="7450585" cy="3210323"/>
          </a:xfrm>
        </p:spPr>
        <p:txBody>
          <a:bodyPr/>
          <a:lstStyle/>
          <a:p>
            <a:pPr>
              <a:defRPr/>
            </a:pPr>
            <a:r>
              <a:rPr lang="en-US" sz="3600" dirty="0">
                <a:latin typeface="Arial" pitchFamily="34" charset="0"/>
                <a:cs typeface="Arial" pitchFamily="34" charset="0"/>
              </a:rPr>
              <a:t>Provider Effectiveness</a:t>
            </a:r>
            <a:endParaRPr lang="en-US" sz="2700" dirty="0">
              <a:latin typeface="Arial" pitchFamily="34" charset="0"/>
              <a:cs typeface="Arial" pitchFamily="34" charset="0"/>
            </a:endParaRPr>
          </a:p>
        </p:txBody>
      </p:sp>
      <p:sp>
        <p:nvSpPr>
          <p:cNvPr id="10244" name="Rectangle 4"/>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US" sz="1350" kern="0">
              <a:solidFill>
                <a:prstClr val="black"/>
              </a:solidFill>
              <a:latin typeface="Rockwell" panose="02060603020205020403"/>
            </a:endParaRPr>
          </a:p>
        </p:txBody>
      </p:sp>
    </p:spTree>
    <p:extLst>
      <p:ext uri="{BB962C8B-B14F-4D97-AF65-F5344CB8AC3E}">
        <p14:creationId xmlns:p14="http://schemas.microsoft.com/office/powerpoint/2010/main" val="1527578805"/>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en-US" dirty="0"/>
          </a:p>
        </p:txBody>
      </p:sp>
      <p:sp>
        <p:nvSpPr>
          <p:cNvPr id="10244" name="Rectangle 4"/>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a:defRPr/>
            </a:pPr>
            <a:endParaRPr lang="en-US" sz="1350" kern="0">
              <a:solidFill>
                <a:prstClr val="black"/>
              </a:solidFill>
              <a:latin typeface="Rockwell" panose="02060603020205020403"/>
            </a:endParaRPr>
          </a:p>
        </p:txBody>
      </p:sp>
      <p:pic>
        <p:nvPicPr>
          <p:cNvPr id="1026" name="Picture 2" descr="http://www.newyorker.com/images/covers/2004/2004_12_06_p32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98983" y="138500"/>
            <a:ext cx="3303269" cy="4663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9706836.png (1275×16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868" y="138500"/>
            <a:ext cx="3603565"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86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66503" y="349858"/>
            <a:ext cx="2777810" cy="4114800"/>
          </a:xfrm>
          <a:prstGeom prst="rect">
            <a:avLst/>
          </a:prstGeom>
        </p:spPr>
      </p:pic>
      <p:pic>
        <p:nvPicPr>
          <p:cNvPr id="6" name="Picture 5"/>
          <p:cNvPicPr>
            <a:picLocks noChangeAspect="1"/>
          </p:cNvPicPr>
          <p:nvPr/>
        </p:nvPicPr>
        <p:blipFill>
          <a:blip r:embed="rId3"/>
          <a:stretch>
            <a:fillRect/>
          </a:stretch>
        </p:blipFill>
        <p:spPr>
          <a:xfrm>
            <a:off x="223630" y="349858"/>
            <a:ext cx="2735873" cy="4114800"/>
          </a:xfrm>
          <a:prstGeom prst="rect">
            <a:avLst/>
          </a:prstGeom>
        </p:spPr>
      </p:pic>
      <p:pic>
        <p:nvPicPr>
          <p:cNvPr id="2052" name="Picture 4" descr="https://upload.wikimedia.org/wikipedia/en/c/cd/Moneyballsb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601" y="349858"/>
            <a:ext cx="27751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en/2/2e/Moneyball_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601" y="349858"/>
            <a:ext cx="27751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87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 y="0"/>
            <a:ext cx="9509760" cy="534924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069388" y="1254336"/>
            <a:ext cx="3008462" cy="2450441"/>
          </a:xfrm>
          <a:prstGeom prst="ellipse">
            <a:avLst/>
          </a:prstGeom>
          <a:solidFill>
            <a:schemeClr val="tx1">
              <a:lumMod val="65000"/>
              <a:alpha val="33000"/>
            </a:schemeClr>
          </a:solidFill>
          <a:ln w="508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prstClr val="white"/>
              </a:solidFill>
              <a:latin typeface="Rockwell" panose="02060603020205020403"/>
            </a:endParaRPr>
          </a:p>
        </p:txBody>
      </p:sp>
      <p:pic>
        <p:nvPicPr>
          <p:cNvPr id="8" name="Picture 7"/>
          <p:cNvPicPr>
            <a:picLocks noChangeAspect="1"/>
          </p:cNvPicPr>
          <p:nvPr/>
        </p:nvPicPr>
        <p:blipFill>
          <a:blip r:embed="rId4"/>
          <a:stretch>
            <a:fillRect/>
          </a:stretch>
        </p:blipFill>
        <p:spPr>
          <a:xfrm>
            <a:off x="1693677" y="1614702"/>
            <a:ext cx="5756647" cy="1518035"/>
          </a:xfrm>
          <a:prstGeom prst="rect">
            <a:avLst/>
          </a:prstGeom>
          <a:scene3d>
            <a:camera prst="isometricOffAxis1Right"/>
            <a:lightRig rig="threePt" dir="t"/>
          </a:scene3d>
        </p:spPr>
      </p:pic>
    </p:spTree>
    <p:extLst>
      <p:ext uri="{BB962C8B-B14F-4D97-AF65-F5344CB8AC3E}">
        <p14:creationId xmlns:p14="http://schemas.microsoft.com/office/powerpoint/2010/main" val="2894599905"/>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6531" y="1028701"/>
            <a:ext cx="8020878" cy="3771901"/>
          </a:xfrm>
          <a:effectLst/>
        </p:spPr>
        <p:txBody>
          <a:bodyPr>
            <a:normAutofit/>
          </a:bodyPr>
          <a:lstStyle/>
          <a:p>
            <a:pPr marL="89297" indent="0">
              <a:buClr>
                <a:schemeClr val="accent2">
                  <a:lumMod val="50000"/>
                </a:schemeClr>
              </a:buClr>
              <a:buSzPct val="100000"/>
              <a:buNone/>
              <a:tabLst>
                <a:tab pos="356616" algn="l"/>
              </a:tabLst>
              <a:defRPr/>
            </a:pPr>
            <a:r>
              <a:rPr lang="en-US" sz="2100" b="1" dirty="0">
                <a:latin typeface="Arial" panose="020B0604020202020204" pitchFamily="34" charset="0"/>
                <a:cs typeface="Arial" panose="020B0604020202020204" pitchFamily="34" charset="0"/>
              </a:rPr>
              <a:t>No improvement in treatment outcomes in nearly 40 years. </a:t>
            </a:r>
            <a:r>
              <a:rPr lang="en-US" sz="2100" dirty="0">
                <a:latin typeface="Arial" panose="020B0604020202020204" pitchFamily="34" charset="0"/>
                <a:cs typeface="Arial" panose="020B0604020202020204" pitchFamily="34" charset="0"/>
              </a:rPr>
              <a:t>Despite a substantial increase in diagnostic categories and a proliferation of treatment approaches and specialized techniques, the effect size of psychotherapy has not improved since the first meta-analytic studies in 1977 (Bertolino, </a:t>
            </a:r>
            <a:r>
              <a:rPr lang="en-US" sz="2100" dirty="0" err="1">
                <a:latin typeface="Arial" panose="020B0604020202020204" pitchFamily="34" charset="0"/>
                <a:cs typeface="Arial" panose="020B0604020202020204" pitchFamily="34" charset="0"/>
              </a:rPr>
              <a:t>Bargmann</a:t>
            </a:r>
            <a:r>
              <a:rPr lang="en-US" sz="2100" dirty="0">
                <a:latin typeface="Arial" panose="020B0604020202020204" pitchFamily="34" charset="0"/>
                <a:cs typeface="Arial" panose="020B0604020202020204" pitchFamily="34" charset="0"/>
              </a:rPr>
              <a:t>, &amp; Miller, 2013)</a:t>
            </a:r>
            <a:r>
              <a:rPr lang="en-US" sz="2100" b="1" dirty="0">
                <a:latin typeface="Arial" panose="020B0604020202020204" pitchFamily="34" charset="0"/>
                <a:cs typeface="Arial" panose="020B0604020202020204" pitchFamily="34" charset="0"/>
              </a:rPr>
              <a:t>.</a:t>
            </a:r>
          </a:p>
        </p:txBody>
      </p:sp>
      <p:sp>
        <p:nvSpPr>
          <p:cNvPr id="2" name="TextBox 1"/>
          <p:cNvSpPr txBox="1"/>
          <p:nvPr/>
        </p:nvSpPr>
        <p:spPr>
          <a:xfrm>
            <a:off x="628607" y="3826258"/>
            <a:ext cx="7904027" cy="577081"/>
          </a:xfrm>
          <a:prstGeom prst="rect">
            <a:avLst/>
          </a:prstGeom>
          <a:noFill/>
        </p:spPr>
        <p:txBody>
          <a:bodyPr wrap="square" rtlCol="0">
            <a:spAutoFit/>
          </a:bodyPr>
          <a:lstStyle/>
          <a:p>
            <a:pPr defTabSz="685800">
              <a:defRPr/>
            </a:pPr>
            <a:r>
              <a:rPr lang="en-US" sz="1050" kern="0" dirty="0" err="1">
                <a:latin typeface="Arial" pitchFamily="34" charset="0"/>
                <a:cs typeface="Arial" pitchFamily="34" charset="0"/>
              </a:rPr>
              <a:t>Bertolino</a:t>
            </a:r>
            <a:r>
              <a:rPr lang="en-US" sz="1050" kern="0" dirty="0">
                <a:latin typeface="Arial" pitchFamily="34" charset="0"/>
                <a:cs typeface="Arial" pitchFamily="34" charset="0"/>
              </a:rPr>
              <a:t>, B., </a:t>
            </a:r>
            <a:r>
              <a:rPr lang="en-US" sz="1050" kern="0" dirty="0" err="1">
                <a:latin typeface="Arial" pitchFamily="34" charset="0"/>
                <a:cs typeface="Arial" pitchFamily="34" charset="0"/>
              </a:rPr>
              <a:t>Bargmann</a:t>
            </a:r>
            <a:r>
              <a:rPr lang="en-US" sz="1050" kern="0" dirty="0">
                <a:latin typeface="Arial" pitchFamily="34" charset="0"/>
                <a:cs typeface="Arial" pitchFamily="34" charset="0"/>
              </a:rPr>
              <a:t>, S., &amp; Miller, S. D. (2013). Manual 1: </a:t>
            </a:r>
            <a:r>
              <a:rPr lang="en-US" sz="1050" i="1" kern="0" dirty="0">
                <a:latin typeface="Arial" pitchFamily="34" charset="0"/>
                <a:cs typeface="Arial" pitchFamily="34" charset="0"/>
              </a:rPr>
              <a:t>What works in therapy: A primer. The ICCE manuals of feedback </a:t>
            </a:r>
          </a:p>
          <a:p>
            <a:pPr defTabSz="685800">
              <a:defRPr/>
            </a:pPr>
            <a:r>
              <a:rPr lang="en-US" sz="1050" i="1" kern="0" dirty="0">
                <a:latin typeface="Arial" pitchFamily="34" charset="0"/>
                <a:cs typeface="Arial" pitchFamily="34" charset="0"/>
              </a:rPr>
              <a:t>     informed treatment</a:t>
            </a:r>
            <a:r>
              <a:rPr lang="en-US" sz="1050" kern="0" dirty="0">
                <a:latin typeface="Arial" pitchFamily="34" charset="0"/>
                <a:cs typeface="Arial" pitchFamily="34" charset="0"/>
              </a:rPr>
              <a:t>. Chicago, IL: International Center for .Clinical Excellence.</a:t>
            </a:r>
          </a:p>
          <a:p>
            <a:pPr defTabSz="685800">
              <a:defRPr/>
            </a:pPr>
            <a:r>
              <a:rPr lang="en-US" sz="1050" kern="0" dirty="0" err="1">
                <a:latin typeface="Arial" pitchFamily="34" charset="0"/>
                <a:ea typeface="ＭＳ Ｐゴシック" pitchFamily="34" charset="-128"/>
                <a:cs typeface="Arial" pitchFamily="34" charset="0"/>
              </a:rPr>
              <a:t>Wampold</a:t>
            </a:r>
            <a:r>
              <a:rPr lang="en-US" sz="1050" kern="0" dirty="0">
                <a:latin typeface="Arial" pitchFamily="34" charset="0"/>
                <a:ea typeface="ＭＳ Ｐゴシック" pitchFamily="34" charset="-128"/>
                <a:cs typeface="Arial" pitchFamily="34" charset="0"/>
              </a:rPr>
              <a:t>, B.  E.  (2001). </a:t>
            </a:r>
            <a:r>
              <a:rPr lang="en-US" sz="1050" i="1" kern="0" dirty="0">
                <a:latin typeface="Arial" pitchFamily="34" charset="0"/>
                <a:ea typeface="ＭＳ Ｐゴシック" pitchFamily="34" charset="-128"/>
                <a:cs typeface="Arial" pitchFamily="34" charset="0"/>
              </a:rPr>
              <a:t>The great psychotherapy debate: Models, methods, and findings</a:t>
            </a:r>
            <a:r>
              <a:rPr lang="en-US" sz="1050" kern="0" dirty="0">
                <a:latin typeface="Arial" pitchFamily="34" charset="0"/>
                <a:ea typeface="ＭＳ Ｐゴシック" pitchFamily="34" charset="-128"/>
                <a:cs typeface="Arial" pitchFamily="34" charset="0"/>
              </a:rPr>
              <a:t>.  New Jersey: Lawrence Erlbaum.</a:t>
            </a:r>
          </a:p>
        </p:txBody>
      </p:sp>
      <p:sp>
        <p:nvSpPr>
          <p:cNvPr id="3" name="Title 2"/>
          <p:cNvSpPr>
            <a:spLocks noGrp="1"/>
          </p:cNvSpPr>
          <p:nvPr>
            <p:ph type="title"/>
          </p:nvPr>
        </p:nvSpPr>
        <p:spPr>
          <a:xfrm>
            <a:off x="1485900" y="72828"/>
            <a:ext cx="6172200" cy="898722"/>
          </a:xfrm>
          <a:effectLst/>
        </p:spPr>
        <p:txBody>
          <a:bodyPr>
            <a:normAutofit/>
          </a:bodyPr>
          <a:lstStyle/>
          <a:p>
            <a:r>
              <a:rPr lang="en-US" sz="3200" dirty="0">
                <a:latin typeface="Arial" pitchFamily="34" charset="0"/>
                <a:cs typeface="Arial" pitchFamily="34" charset="0"/>
              </a:rPr>
              <a:t>Provider Effects</a:t>
            </a:r>
          </a:p>
        </p:txBody>
      </p:sp>
    </p:spTree>
    <p:extLst>
      <p:ext uri="{BB962C8B-B14F-4D97-AF65-F5344CB8AC3E}">
        <p14:creationId xmlns:p14="http://schemas.microsoft.com/office/powerpoint/2010/main" val="404944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57151"/>
            <a:ext cx="6172200" cy="832974"/>
          </a:xfrm>
          <a:effectLst/>
        </p:spPr>
        <p:txBody>
          <a:bodyPr>
            <a:normAutofit/>
          </a:bodyPr>
          <a:lstStyle/>
          <a:p>
            <a:pPr>
              <a:defRPr/>
            </a:pPr>
            <a:r>
              <a:rPr lang="en-US" sz="3200" dirty="0">
                <a:latin typeface="Arial" pitchFamily="34" charset="0"/>
                <a:cs typeface="Arial" pitchFamily="34" charset="0"/>
              </a:rPr>
              <a:t>Provider Effects </a:t>
            </a:r>
            <a:r>
              <a:rPr lang="en-US" sz="2800" dirty="0">
                <a:latin typeface="Arial" pitchFamily="34" charset="0"/>
                <a:cs typeface="Arial" pitchFamily="34" charset="0"/>
              </a:rPr>
              <a:t>(cont.)</a:t>
            </a:r>
          </a:p>
        </p:txBody>
      </p:sp>
      <p:sp>
        <p:nvSpPr>
          <p:cNvPr id="5" name="Content Placeholder 4"/>
          <p:cNvSpPr>
            <a:spLocks noGrp="1"/>
          </p:cNvSpPr>
          <p:nvPr>
            <p:ph idx="1"/>
          </p:nvPr>
        </p:nvSpPr>
        <p:spPr>
          <a:xfrm>
            <a:off x="447262" y="890125"/>
            <a:ext cx="8160026" cy="3910477"/>
          </a:xfrm>
          <a:effectLst/>
        </p:spPr>
        <p:txBody>
          <a:bodyPr>
            <a:normAutofit/>
          </a:bodyPr>
          <a:lstStyle/>
          <a:p>
            <a:pPr marL="89297" indent="0">
              <a:spcBef>
                <a:spcPts val="0"/>
              </a:spcBef>
              <a:buClr>
                <a:schemeClr val="accent2">
                  <a:lumMod val="50000"/>
                </a:schemeClr>
              </a:buClr>
              <a:buSzPct val="100000"/>
              <a:buNone/>
              <a:defRPr/>
            </a:pPr>
            <a:r>
              <a:rPr lang="en-US" sz="2100" b="1" dirty="0">
                <a:latin typeface="Arial" panose="020B0604020202020204" pitchFamily="34" charset="0"/>
                <a:cs typeface="Arial" panose="020B0604020202020204" pitchFamily="34" charset="0"/>
              </a:rPr>
              <a:t>Providers lack knowledge regarding their rate of effectiveness and the tendency of average providers to overestimate.</a:t>
            </a:r>
          </a:p>
          <a:p>
            <a:pPr lvl="1">
              <a:spcBef>
                <a:spcPts val="450"/>
              </a:spcBef>
              <a:buClr>
                <a:schemeClr val="tx1"/>
              </a:buClr>
              <a:buSzPct val="100000"/>
              <a:buFont typeface="Arial" pitchFamily="34" charset="0"/>
              <a:buChar char="•"/>
              <a:defRPr/>
            </a:pPr>
            <a:r>
              <a:rPr lang="en-US" sz="1650" dirty="0">
                <a:latin typeface="Arial" panose="020B0604020202020204" pitchFamily="34" charset="0"/>
                <a:cs typeface="Arial" panose="020B0604020202020204" pitchFamily="34" charset="0"/>
              </a:rPr>
              <a:t>The majority of therapists have never measured their effectiveness (Hansen, Lambert, &amp; Forman, 2002; </a:t>
            </a:r>
            <a:r>
              <a:rPr lang="en-US" sz="1650" dirty="0" err="1">
                <a:latin typeface="Arial" panose="020B0604020202020204" pitchFamily="34" charset="0"/>
                <a:cs typeface="Arial" panose="020B0604020202020204" pitchFamily="34" charset="0"/>
              </a:rPr>
              <a:t>Sapyta</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Riemer</a:t>
            </a:r>
            <a:r>
              <a:rPr lang="en-US" sz="1650" dirty="0">
                <a:latin typeface="Arial" panose="020B0604020202020204" pitchFamily="34" charset="0"/>
                <a:cs typeface="Arial" panose="020B0604020202020204" pitchFamily="34" charset="0"/>
              </a:rPr>
              <a:t>, &amp; </a:t>
            </a:r>
            <a:r>
              <a:rPr lang="en-US" sz="1650" dirty="0" err="1">
                <a:latin typeface="Arial" panose="020B0604020202020204" pitchFamily="34" charset="0"/>
                <a:cs typeface="Arial" panose="020B0604020202020204" pitchFamily="34" charset="0"/>
              </a:rPr>
              <a:t>Bickman</a:t>
            </a:r>
            <a:r>
              <a:rPr lang="en-US" sz="1650" dirty="0">
                <a:latin typeface="Arial" panose="020B0604020202020204" pitchFamily="34" charset="0"/>
                <a:cs typeface="Arial" panose="020B0604020202020204" pitchFamily="34" charset="0"/>
              </a:rPr>
              <a:t>, 2005). It is impossible to improve without this knowledge.</a:t>
            </a:r>
          </a:p>
          <a:p>
            <a:pPr lvl="1">
              <a:spcBef>
                <a:spcPts val="0"/>
              </a:spcBef>
              <a:buClr>
                <a:schemeClr val="tx1"/>
              </a:buClr>
              <a:buSzPct val="100000"/>
              <a:buFont typeface="Arial" pitchFamily="34" charset="0"/>
              <a:buChar char="•"/>
              <a:defRPr/>
            </a:pPr>
            <a:r>
              <a:rPr lang="en-US" sz="1650" dirty="0">
                <a:latin typeface="Arial" panose="020B0604020202020204" pitchFamily="34" charset="0"/>
                <a:cs typeface="Arial" panose="020B0604020202020204" pitchFamily="34" charset="0"/>
              </a:rPr>
              <a:t>Therapists are subject to self-assessment bias in terms of comparing their own skills with those of colleagues and in estimating improvement or deterioration rates (Lambert, 2010; </a:t>
            </a:r>
            <a:r>
              <a:rPr lang="en-US" sz="1650" dirty="0" err="1">
                <a:latin typeface="Arial" panose="020B0604020202020204" pitchFamily="34" charset="0"/>
                <a:cs typeface="Arial" panose="020B0604020202020204" pitchFamily="34" charset="0"/>
              </a:rPr>
              <a:t>Walfish</a:t>
            </a:r>
            <a:r>
              <a:rPr lang="en-US" sz="1650" dirty="0">
                <a:latin typeface="Arial" panose="020B0604020202020204" pitchFamily="34" charset="0"/>
                <a:cs typeface="Arial" panose="020B0604020202020204" pitchFamily="34" charset="0"/>
              </a:rPr>
              <a:t>, McAllister, O’Donnell &amp; Lambert, 2012).</a:t>
            </a:r>
          </a:p>
        </p:txBody>
      </p:sp>
      <p:sp>
        <p:nvSpPr>
          <p:cNvPr id="2" name="TextBox 1"/>
          <p:cNvSpPr txBox="1"/>
          <p:nvPr/>
        </p:nvSpPr>
        <p:spPr>
          <a:xfrm>
            <a:off x="601011" y="3494772"/>
            <a:ext cx="8160026" cy="1061829"/>
          </a:xfrm>
          <a:prstGeom prst="rect">
            <a:avLst/>
          </a:prstGeom>
          <a:noFill/>
          <a:effectLst/>
        </p:spPr>
        <p:txBody>
          <a:bodyPr wrap="square" rtlCol="0">
            <a:spAutoFit/>
          </a:bodyPr>
          <a:lstStyle/>
          <a:p>
            <a:pPr defTabSz="685800">
              <a:defRPr/>
            </a:pPr>
            <a:r>
              <a:rPr lang="en-US" sz="900" kern="0" dirty="0">
                <a:latin typeface="Arial" pitchFamily="34" charset="0"/>
                <a:cs typeface="Arial" pitchFamily="34" charset="0"/>
              </a:rPr>
              <a:t>Hansen, N., Lambert, M. J., &amp; Forman, E. M. (2002). The psychotherapy dose-response effect and its implication for treatment delivery services. </a:t>
            </a:r>
            <a:r>
              <a:rPr lang="en-US" sz="900" i="1" kern="0" dirty="0">
                <a:latin typeface="Arial" pitchFamily="34" charset="0"/>
                <a:cs typeface="Arial" pitchFamily="34" charset="0"/>
              </a:rPr>
              <a:t>Clinical </a:t>
            </a:r>
          </a:p>
          <a:p>
            <a:pPr defTabSz="685800">
              <a:defRPr/>
            </a:pPr>
            <a:r>
              <a:rPr lang="en-US" sz="900" i="1" kern="0" dirty="0">
                <a:latin typeface="Arial" pitchFamily="34" charset="0"/>
                <a:cs typeface="Arial" pitchFamily="34" charset="0"/>
              </a:rPr>
              <a:t>     Psychology: Science and Practice, 9</a:t>
            </a:r>
            <a:r>
              <a:rPr lang="en-US" sz="900" kern="0" dirty="0">
                <a:latin typeface="Arial" pitchFamily="34" charset="0"/>
                <a:cs typeface="Arial" pitchFamily="34" charset="0"/>
              </a:rPr>
              <a:t>(3), 329–343.</a:t>
            </a:r>
          </a:p>
          <a:p>
            <a:pPr defTabSz="685800">
              <a:defRPr/>
            </a:pPr>
            <a:r>
              <a:rPr lang="en-US" sz="900" kern="0" dirty="0">
                <a:latin typeface="Arial" pitchFamily="34" charset="0"/>
                <a:cs typeface="Arial" pitchFamily="34" charset="0"/>
              </a:rPr>
              <a:t>Lambert, M. J. (2010). </a:t>
            </a:r>
            <a:r>
              <a:rPr lang="en-US" sz="900" i="1" kern="0" dirty="0">
                <a:latin typeface="Arial" pitchFamily="34" charset="0"/>
                <a:cs typeface="Arial" pitchFamily="34" charset="0"/>
              </a:rPr>
              <a:t>Prevention of treatment failure: The use of measuring, monitoring, and feedback in clinical practice</a:t>
            </a:r>
            <a:r>
              <a:rPr lang="en-US" sz="900" kern="0" dirty="0">
                <a:latin typeface="Arial" pitchFamily="34" charset="0"/>
                <a:cs typeface="Arial" pitchFamily="34" charset="0"/>
              </a:rPr>
              <a:t>. Washington, DC: American </a:t>
            </a:r>
          </a:p>
          <a:p>
            <a:pPr defTabSz="685800">
              <a:defRPr/>
            </a:pPr>
            <a:r>
              <a:rPr lang="en-US" sz="900" kern="0" dirty="0">
                <a:latin typeface="Arial" pitchFamily="34" charset="0"/>
                <a:cs typeface="Arial" pitchFamily="34" charset="0"/>
              </a:rPr>
              <a:t>     Psychological Association.</a:t>
            </a:r>
          </a:p>
          <a:p>
            <a:pPr defTabSz="685800">
              <a:defRPr/>
            </a:pPr>
            <a:r>
              <a:rPr lang="en-US" sz="900" kern="0" dirty="0" err="1">
                <a:latin typeface="Arial" pitchFamily="34" charset="0"/>
                <a:cs typeface="Arial" pitchFamily="34" charset="0"/>
              </a:rPr>
              <a:t>Sapyta</a:t>
            </a:r>
            <a:r>
              <a:rPr lang="en-US" sz="900" kern="0" dirty="0">
                <a:latin typeface="Arial" pitchFamily="34" charset="0"/>
                <a:cs typeface="Arial" pitchFamily="34" charset="0"/>
              </a:rPr>
              <a:t>, J., Reimer, M., &amp; </a:t>
            </a:r>
            <a:r>
              <a:rPr lang="en-US" sz="900" kern="0" dirty="0" err="1">
                <a:latin typeface="Arial" pitchFamily="34" charset="0"/>
                <a:cs typeface="Arial" pitchFamily="34" charset="0"/>
              </a:rPr>
              <a:t>Bickman</a:t>
            </a:r>
            <a:r>
              <a:rPr lang="en-US" sz="900" kern="0" dirty="0">
                <a:latin typeface="Arial" pitchFamily="34" charset="0"/>
                <a:cs typeface="Arial" pitchFamily="34" charset="0"/>
              </a:rPr>
              <a:t>, L. (2005). Feedback to clinicians: Theory, research, and practice. Journal of Clinical Psychology, </a:t>
            </a:r>
            <a:r>
              <a:rPr lang="en-US" sz="900" i="1" kern="0" dirty="0">
                <a:latin typeface="Arial" pitchFamily="34" charset="0"/>
                <a:cs typeface="Arial" pitchFamily="34" charset="0"/>
              </a:rPr>
              <a:t>62</a:t>
            </a:r>
            <a:r>
              <a:rPr lang="en-US" sz="900" kern="0" dirty="0">
                <a:latin typeface="Arial" pitchFamily="34" charset="0"/>
                <a:cs typeface="Arial" pitchFamily="34" charset="0"/>
              </a:rPr>
              <a:t>, 145-153.</a:t>
            </a:r>
          </a:p>
          <a:p>
            <a:pPr defTabSz="685800">
              <a:defRPr/>
            </a:pPr>
            <a:r>
              <a:rPr lang="en-US" sz="900" kern="0" dirty="0" err="1">
                <a:latin typeface="Arial" pitchFamily="34" charset="0"/>
                <a:cs typeface="Arial" pitchFamily="34" charset="0"/>
              </a:rPr>
              <a:t>Walfish</a:t>
            </a:r>
            <a:r>
              <a:rPr lang="en-US" sz="900" kern="0" dirty="0">
                <a:latin typeface="Arial" pitchFamily="34" charset="0"/>
                <a:cs typeface="Arial" pitchFamily="34" charset="0"/>
              </a:rPr>
              <a:t>. S., McAlister, B., </a:t>
            </a:r>
            <a:r>
              <a:rPr lang="en-US" sz="900" kern="0" dirty="0" err="1">
                <a:latin typeface="Arial" pitchFamily="34" charset="0"/>
                <a:cs typeface="Arial" pitchFamily="34" charset="0"/>
              </a:rPr>
              <a:t>O’Donnnell</a:t>
            </a:r>
            <a:r>
              <a:rPr lang="en-US" sz="900" kern="0" dirty="0">
                <a:latin typeface="Arial" pitchFamily="34" charset="0"/>
                <a:cs typeface="Arial" pitchFamily="34" charset="0"/>
              </a:rPr>
              <a:t>., &amp; Lambert, M. J. (2012). An assessment of self-assessment bias in mental health providers. </a:t>
            </a:r>
            <a:r>
              <a:rPr lang="en-US" sz="900" i="1" kern="0" dirty="0">
                <a:latin typeface="Arial" pitchFamily="34" charset="0"/>
                <a:cs typeface="Arial" pitchFamily="34" charset="0"/>
              </a:rPr>
              <a:t>Psychological Reports, </a:t>
            </a:r>
          </a:p>
          <a:p>
            <a:pPr defTabSz="685800">
              <a:defRPr/>
            </a:pPr>
            <a:r>
              <a:rPr lang="en-US" sz="900" i="1" kern="0" dirty="0">
                <a:latin typeface="Arial" pitchFamily="34" charset="0"/>
                <a:cs typeface="Arial" pitchFamily="34" charset="0"/>
              </a:rPr>
              <a:t>     110</a:t>
            </a:r>
            <a:r>
              <a:rPr lang="en-US" sz="900" kern="0" dirty="0">
                <a:latin typeface="Arial" pitchFamily="34" charset="0"/>
                <a:cs typeface="Arial" pitchFamily="34" charset="0"/>
              </a:rPr>
              <a:t>(2), 639-644.</a:t>
            </a:r>
          </a:p>
        </p:txBody>
      </p:sp>
    </p:spTree>
    <p:extLst>
      <p:ext uri="{BB962C8B-B14F-4D97-AF65-F5344CB8AC3E}">
        <p14:creationId xmlns:p14="http://schemas.microsoft.com/office/powerpoint/2010/main" val="38614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57150"/>
            <a:ext cx="6172200" cy="752054"/>
          </a:xfrm>
          <a:effectLst/>
        </p:spPr>
        <p:txBody>
          <a:bodyPr>
            <a:normAutofit/>
          </a:bodyPr>
          <a:lstStyle/>
          <a:p>
            <a:pPr>
              <a:defRPr/>
            </a:pPr>
            <a:r>
              <a:rPr lang="en-US" sz="3200" dirty="0">
                <a:latin typeface="Arial" panose="020B0604020202020204" pitchFamily="34" charset="0"/>
                <a:cs typeface="Arial" panose="020B0604020202020204" pitchFamily="34" charset="0"/>
              </a:rPr>
              <a:t>Provider Effects </a:t>
            </a:r>
            <a:r>
              <a:rPr lang="en-US" sz="2800" dirty="0">
                <a:latin typeface="Arial" panose="020B0604020202020204" pitchFamily="34" charset="0"/>
                <a:cs typeface="Arial" panose="020B0604020202020204" pitchFamily="34" charset="0"/>
              </a:rPr>
              <a:t>(cont.)</a:t>
            </a:r>
            <a:endParaRPr lang="en-US" sz="32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16835" y="809204"/>
            <a:ext cx="8100392" cy="3991399"/>
          </a:xfrm>
          <a:effectLst/>
        </p:spPr>
        <p:txBody>
          <a:bodyPr>
            <a:normAutofit/>
          </a:bodyPr>
          <a:lstStyle/>
          <a:p>
            <a:pPr marL="89297" indent="0">
              <a:spcBef>
                <a:spcPts val="225"/>
              </a:spcBef>
              <a:buClr>
                <a:schemeClr val="accent2">
                  <a:lumMod val="50000"/>
                </a:schemeClr>
              </a:buClr>
              <a:buNone/>
              <a:defRPr/>
            </a:pPr>
            <a:r>
              <a:rPr lang="en-US" sz="2000" b="1" dirty="0">
                <a:latin typeface="Arial" panose="020B0604020202020204" pitchFamily="34" charset="0"/>
                <a:cs typeface="Arial" panose="020B0604020202020204" pitchFamily="34" charset="0"/>
              </a:rPr>
              <a:t>There is substantial variation in outcomes </a:t>
            </a:r>
            <a:r>
              <a:rPr lang="en-US" sz="2000" b="1" i="1" dirty="0">
                <a:latin typeface="Arial" panose="020B0604020202020204" pitchFamily="34" charset="0"/>
                <a:cs typeface="Arial" panose="020B0604020202020204" pitchFamily="34" charset="0"/>
              </a:rPr>
              <a:t>between</a:t>
            </a:r>
            <a:r>
              <a:rPr lang="en-US" sz="2000" b="1" dirty="0">
                <a:latin typeface="Arial" panose="020B0604020202020204" pitchFamily="34" charset="0"/>
                <a:cs typeface="Arial" panose="020B0604020202020204" pitchFamily="34" charset="0"/>
              </a:rPr>
              <a:t> providers with similar training and experience.</a:t>
            </a:r>
            <a:endParaRPr lang="en-US" sz="2000" dirty="0">
              <a:latin typeface="Arial" panose="020B0604020202020204" pitchFamily="34" charset="0"/>
              <a:cs typeface="Arial" panose="020B0604020202020204" pitchFamily="34" charset="0"/>
            </a:endParaRPr>
          </a:p>
          <a:p>
            <a:pPr lvl="1">
              <a:spcBef>
                <a:spcPts val="225"/>
              </a:spcBef>
              <a:buClr>
                <a:schemeClr val="tx1"/>
              </a:buClr>
              <a:buFont typeface="Arial" pitchFamily="34" charset="0"/>
              <a:buChar char="•"/>
              <a:defRPr/>
            </a:pPr>
            <a:r>
              <a:rPr lang="en-US" sz="1600" dirty="0">
                <a:latin typeface="Arial" panose="020B0604020202020204" pitchFamily="34" charset="0"/>
                <a:cs typeface="Arial" panose="020B0604020202020204" pitchFamily="34" charset="0"/>
              </a:rPr>
              <a:t>Some therapists consistently have better outcomes, regardless of the diagnoses, age, developmental stage, medication status, or severity of their clients. (</a:t>
            </a:r>
            <a:r>
              <a:rPr lang="en-US" sz="1600" dirty="0" err="1">
                <a:latin typeface="Arial" panose="020B0604020202020204" pitchFamily="34" charset="0"/>
                <a:cs typeface="Arial" panose="020B0604020202020204" pitchFamily="34" charset="0"/>
              </a:rPr>
              <a:t>Wampold</a:t>
            </a:r>
            <a:r>
              <a:rPr lang="en-US" sz="1600" dirty="0">
                <a:latin typeface="Arial" panose="020B0604020202020204" pitchFamily="34" charset="0"/>
                <a:cs typeface="Arial" panose="020B0604020202020204" pitchFamily="34" charset="0"/>
              </a:rPr>
              <a:t> &amp; Brown, 2005)</a:t>
            </a:r>
          </a:p>
          <a:p>
            <a:pPr lvl="1">
              <a:spcBef>
                <a:spcPts val="0"/>
              </a:spcBef>
              <a:buClr>
                <a:schemeClr val="tx1"/>
              </a:buClr>
              <a:buFont typeface="Arial" pitchFamily="34" charset="0"/>
              <a:buChar char="•"/>
              <a:defRPr/>
            </a:pPr>
            <a:r>
              <a:rPr lang="en-US" sz="1600" dirty="0">
                <a:latin typeface="Arial" panose="020B0604020202020204" pitchFamily="34" charset="0"/>
                <a:cs typeface="Arial" panose="020B0604020202020204" pitchFamily="34" charset="0"/>
              </a:rPr>
              <a:t>Clients of the most effective therapists improve at a rate at least 50% higher and drop out at a rate at least 50% lower than those of less effective therapists. (</a:t>
            </a:r>
            <a:r>
              <a:rPr lang="en-US" sz="1600" dirty="0" err="1">
                <a:latin typeface="Arial" panose="020B0604020202020204" pitchFamily="34" charset="0"/>
                <a:cs typeface="Arial" panose="020B0604020202020204" pitchFamily="34" charset="0"/>
              </a:rPr>
              <a:t>Wampold</a:t>
            </a:r>
            <a:r>
              <a:rPr lang="en-US" sz="1600" dirty="0">
                <a:latin typeface="Arial" panose="020B0604020202020204" pitchFamily="34" charset="0"/>
                <a:cs typeface="Arial" panose="020B0604020202020204" pitchFamily="34" charset="0"/>
              </a:rPr>
              <a:t> &amp; Brown, 2005)</a:t>
            </a:r>
          </a:p>
          <a:p>
            <a:pPr lvl="1">
              <a:spcBef>
                <a:spcPts val="0"/>
              </a:spcBef>
              <a:buClr>
                <a:schemeClr val="tx1"/>
              </a:buClr>
              <a:buFont typeface="Arial" pitchFamily="34" charset="0"/>
              <a:buChar char="•"/>
              <a:defRPr/>
            </a:pPr>
            <a:r>
              <a:rPr lang="en-US" sz="1600" dirty="0">
                <a:latin typeface="Arial" panose="020B0604020202020204" pitchFamily="34" charset="0"/>
                <a:cs typeface="Arial" panose="020B0604020202020204" pitchFamily="34" charset="0"/>
              </a:rPr>
              <a:t>97% of the difference in outcome between therapists is attributable to differences in their ability to form alliances with clients. (Anderson et al., 2009; Baldwin, </a:t>
            </a:r>
            <a:r>
              <a:rPr lang="en-US" sz="1600" dirty="0" err="1">
                <a:latin typeface="Arial" panose="020B0604020202020204" pitchFamily="34" charset="0"/>
                <a:cs typeface="Arial" panose="020B0604020202020204" pitchFamily="34" charset="0"/>
              </a:rPr>
              <a:t>Wampold</a:t>
            </a:r>
            <a:r>
              <a:rPr lang="en-US" sz="1600" dirty="0">
                <a:latin typeface="Arial" panose="020B0604020202020204" pitchFamily="34" charset="0"/>
                <a:cs typeface="Arial" panose="020B0604020202020204" pitchFamily="34" charset="0"/>
              </a:rPr>
              <a:t>, &amp; </a:t>
            </a:r>
            <a:r>
              <a:rPr lang="en-US" sz="1600" dirty="0" err="1">
                <a:latin typeface="Arial" panose="020B0604020202020204" pitchFamily="34" charset="0"/>
                <a:cs typeface="Arial" panose="020B0604020202020204" pitchFamily="34" charset="0"/>
              </a:rPr>
              <a:t>Imel</a:t>
            </a:r>
            <a:r>
              <a:rPr lang="en-US" sz="1600" dirty="0">
                <a:latin typeface="Arial" panose="020B0604020202020204" pitchFamily="34" charset="0"/>
                <a:cs typeface="Arial" panose="020B0604020202020204" pitchFamily="34" charset="0"/>
              </a:rPr>
              <a:t>, 2007)</a:t>
            </a:r>
          </a:p>
          <a:p>
            <a:pPr>
              <a:buClr>
                <a:schemeClr val="accent2">
                  <a:lumMod val="50000"/>
                </a:schemeClr>
              </a:buClr>
              <a:buFont typeface="Arial" pitchFamily="34" charset="0"/>
              <a:buChar char="•"/>
              <a:defRPr/>
            </a:pPr>
            <a:endParaRPr lang="en-US" sz="1800" dirty="0">
              <a:latin typeface="Arial" panose="020B0604020202020204" pitchFamily="34" charset="0"/>
              <a:cs typeface="Arial" panose="020B0604020202020204" pitchFamily="34" charset="0"/>
            </a:endParaRPr>
          </a:p>
        </p:txBody>
      </p:sp>
      <p:sp>
        <p:nvSpPr>
          <p:cNvPr id="2" name="TextBox 1"/>
          <p:cNvSpPr txBox="1"/>
          <p:nvPr/>
        </p:nvSpPr>
        <p:spPr>
          <a:xfrm>
            <a:off x="586597" y="3773141"/>
            <a:ext cx="7970807" cy="830997"/>
          </a:xfrm>
          <a:prstGeom prst="rect">
            <a:avLst/>
          </a:prstGeom>
          <a:noFill/>
          <a:effectLst/>
        </p:spPr>
        <p:txBody>
          <a:bodyPr wrap="square" rtlCol="0">
            <a:spAutoFit/>
          </a:bodyPr>
          <a:lstStyle/>
          <a:p>
            <a:pPr defTabSz="685800">
              <a:defRPr/>
            </a:pPr>
            <a:r>
              <a:rPr lang="en-US" sz="800" kern="0" dirty="0">
                <a:latin typeface="Arial" pitchFamily="34" charset="0"/>
                <a:cs typeface="Arial" pitchFamily="34" charset="0"/>
              </a:rPr>
              <a:t>Anderson, T. Ogles, B. M., Patterson, C. L., Lambert, M. J., &amp; </a:t>
            </a:r>
            <a:r>
              <a:rPr lang="en-US" sz="800" kern="0" dirty="0" err="1">
                <a:latin typeface="Arial" pitchFamily="34" charset="0"/>
                <a:cs typeface="Arial" pitchFamily="34" charset="0"/>
              </a:rPr>
              <a:t>Vermeersch</a:t>
            </a:r>
            <a:r>
              <a:rPr lang="en-US" sz="800" kern="0" dirty="0">
                <a:latin typeface="Arial" pitchFamily="34" charset="0"/>
                <a:cs typeface="Arial" pitchFamily="34" charset="0"/>
              </a:rPr>
              <a:t>, D. A. (2009). Therapist effects: Facilitative interpersonal skills as a predictor of therapist effects. </a:t>
            </a:r>
          </a:p>
          <a:p>
            <a:pPr defTabSz="685800">
              <a:defRPr/>
            </a:pPr>
            <a:r>
              <a:rPr lang="en-US" sz="800" i="1" kern="0" dirty="0">
                <a:latin typeface="Arial" pitchFamily="34" charset="0"/>
                <a:cs typeface="Arial" pitchFamily="34" charset="0"/>
              </a:rPr>
              <a:t>    Journal of Clinical Psychology, 65</a:t>
            </a:r>
            <a:r>
              <a:rPr lang="en-US" sz="800" kern="0" dirty="0">
                <a:latin typeface="Arial" pitchFamily="34" charset="0"/>
                <a:cs typeface="Arial" pitchFamily="34" charset="0"/>
              </a:rPr>
              <a:t>(7), 755-768.</a:t>
            </a:r>
          </a:p>
          <a:p>
            <a:pPr defTabSz="685800">
              <a:defRPr/>
            </a:pPr>
            <a:r>
              <a:rPr lang="en-US" sz="800" kern="0" dirty="0">
                <a:latin typeface="Arial" pitchFamily="34" charset="0"/>
                <a:cs typeface="Arial" pitchFamily="34" charset="0"/>
              </a:rPr>
              <a:t>Baldwin, S. A., </a:t>
            </a:r>
            <a:r>
              <a:rPr lang="en-US" sz="800" kern="0" dirty="0" err="1">
                <a:latin typeface="Arial" pitchFamily="34" charset="0"/>
                <a:cs typeface="Arial" pitchFamily="34" charset="0"/>
              </a:rPr>
              <a:t>Wampold</a:t>
            </a:r>
            <a:r>
              <a:rPr lang="en-US" sz="800" kern="0" dirty="0">
                <a:latin typeface="Arial" pitchFamily="34" charset="0"/>
                <a:cs typeface="Arial" pitchFamily="34" charset="0"/>
              </a:rPr>
              <a:t>, B. E., &amp; </a:t>
            </a:r>
            <a:r>
              <a:rPr lang="en-US" sz="800" kern="0" dirty="0" err="1">
                <a:latin typeface="Arial" pitchFamily="34" charset="0"/>
                <a:cs typeface="Arial" pitchFamily="34" charset="0"/>
              </a:rPr>
              <a:t>Imel</a:t>
            </a:r>
            <a:r>
              <a:rPr lang="en-US" sz="800" kern="0" dirty="0">
                <a:latin typeface="Arial" pitchFamily="34" charset="0"/>
                <a:cs typeface="Arial" pitchFamily="34" charset="0"/>
              </a:rPr>
              <a:t>, Z. E. (2007). Untangling the alliance-outcome correlation: Exploring the relative importance of therapist and patient variability in the </a:t>
            </a:r>
          </a:p>
          <a:p>
            <a:pPr defTabSz="685800">
              <a:defRPr/>
            </a:pPr>
            <a:r>
              <a:rPr lang="en-US" sz="800" kern="0" dirty="0">
                <a:latin typeface="Arial" pitchFamily="34" charset="0"/>
                <a:cs typeface="Arial" pitchFamily="34" charset="0"/>
              </a:rPr>
              <a:t>    alliance. </a:t>
            </a:r>
            <a:r>
              <a:rPr lang="en-US" sz="800" i="1" kern="0" dirty="0">
                <a:latin typeface="Arial" pitchFamily="34" charset="0"/>
                <a:cs typeface="Arial" pitchFamily="34" charset="0"/>
              </a:rPr>
              <a:t>Journal of Consulting and Clinical Psychology, 75</a:t>
            </a:r>
            <a:r>
              <a:rPr lang="en-US" sz="800" kern="0" dirty="0">
                <a:latin typeface="Arial" pitchFamily="34" charset="0"/>
                <a:cs typeface="Arial" pitchFamily="34" charset="0"/>
              </a:rPr>
              <a:t>(6), 842–852.</a:t>
            </a:r>
          </a:p>
          <a:p>
            <a:pPr defTabSz="685800">
              <a:defRPr/>
            </a:pPr>
            <a:r>
              <a:rPr lang="en-US" sz="800" kern="0" dirty="0" err="1">
                <a:latin typeface="Arial" pitchFamily="34" charset="0"/>
                <a:cs typeface="Arial" pitchFamily="34" charset="0"/>
              </a:rPr>
              <a:t>Wampold</a:t>
            </a:r>
            <a:r>
              <a:rPr lang="en-US" sz="800" kern="0" dirty="0">
                <a:latin typeface="Arial" pitchFamily="34" charset="0"/>
                <a:cs typeface="Arial" pitchFamily="34" charset="0"/>
              </a:rPr>
              <a:t>, B. E., &amp; Brown, G. S. (2005). Estimating variability in outcomes attributable to therapists: A naturalistic study of outcomes in managed care. </a:t>
            </a:r>
            <a:r>
              <a:rPr lang="en-US" sz="800" i="1" kern="0" dirty="0">
                <a:latin typeface="Arial" pitchFamily="34" charset="0"/>
                <a:cs typeface="Arial" pitchFamily="34" charset="0"/>
              </a:rPr>
              <a:t>J</a:t>
            </a:r>
          </a:p>
          <a:p>
            <a:pPr defTabSz="685800">
              <a:defRPr/>
            </a:pPr>
            <a:r>
              <a:rPr lang="en-US" sz="800" i="1" kern="0" dirty="0">
                <a:latin typeface="Arial" pitchFamily="34" charset="0"/>
                <a:cs typeface="Arial" pitchFamily="34" charset="0"/>
              </a:rPr>
              <a:t>     J</a:t>
            </a:r>
            <a:r>
              <a:rPr lang="en-US" sz="800" i="1" kern="0" dirty="0" err="1">
                <a:latin typeface="Arial" pitchFamily="34" charset="0"/>
                <a:cs typeface="Arial" pitchFamily="34" charset="0"/>
              </a:rPr>
              <a:t>ournal</a:t>
            </a:r>
            <a:r>
              <a:rPr lang="en-US" sz="800" i="1" kern="0" dirty="0">
                <a:latin typeface="Arial" pitchFamily="34" charset="0"/>
                <a:cs typeface="Arial" pitchFamily="34" charset="0"/>
              </a:rPr>
              <a:t> of Consulting and Clinical Psychology, 73</a:t>
            </a:r>
            <a:r>
              <a:rPr lang="en-US" sz="800" kern="0" dirty="0">
                <a:latin typeface="Arial" pitchFamily="34" charset="0"/>
                <a:cs typeface="Arial" pitchFamily="34" charset="0"/>
              </a:rPr>
              <a:t>(5), 914–923.</a:t>
            </a:r>
          </a:p>
        </p:txBody>
      </p:sp>
    </p:spTree>
    <p:extLst>
      <p:ext uri="{BB962C8B-B14F-4D97-AF65-F5344CB8AC3E}">
        <p14:creationId xmlns:p14="http://schemas.microsoft.com/office/powerpoint/2010/main" val="9710663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64D62-588D-4993-9CFD-0511508ADD31}"/>
              </a:ext>
            </a:extLst>
          </p:cNvPr>
          <p:cNvPicPr>
            <a:picLocks noChangeAspect="1"/>
          </p:cNvPicPr>
          <p:nvPr/>
        </p:nvPicPr>
        <p:blipFill>
          <a:blip r:embed="rId2"/>
          <a:stretch>
            <a:fillRect/>
          </a:stretch>
        </p:blipFill>
        <p:spPr>
          <a:xfrm>
            <a:off x="-133948" y="22860"/>
            <a:ext cx="10880480" cy="5120640"/>
          </a:xfrm>
          <a:prstGeom prst="rect">
            <a:avLst/>
          </a:prstGeom>
        </p:spPr>
      </p:pic>
      <p:sp>
        <p:nvSpPr>
          <p:cNvPr id="2" name="Arrow: Left 1"/>
          <p:cNvSpPr>
            <a:spLocks noChangeAspect="1"/>
          </p:cNvSpPr>
          <p:nvPr/>
        </p:nvSpPr>
        <p:spPr>
          <a:xfrm>
            <a:off x="2203313" y="2310986"/>
            <a:ext cx="553816" cy="27432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orbel"/>
            </a:endParaRPr>
          </a:p>
        </p:txBody>
      </p:sp>
      <p:sp>
        <p:nvSpPr>
          <p:cNvPr id="6" name="TextBox 5"/>
          <p:cNvSpPr txBox="1"/>
          <p:nvPr/>
        </p:nvSpPr>
        <p:spPr>
          <a:xfrm>
            <a:off x="2941860" y="2310986"/>
            <a:ext cx="2355274" cy="300082"/>
          </a:xfrm>
          <a:prstGeom prst="rect">
            <a:avLst/>
          </a:prstGeom>
          <a:noFill/>
        </p:spPr>
        <p:txBody>
          <a:bodyPr wrap="square" rtlCol="0">
            <a:spAutoFit/>
          </a:bodyPr>
          <a:lstStyle/>
          <a:p>
            <a:pPr defTabSz="342900">
              <a:defRPr/>
            </a:pPr>
            <a:r>
              <a:rPr lang="en-US" sz="1350" dirty="0">
                <a:solidFill>
                  <a:srgbClr val="00B050"/>
                </a:solidFill>
                <a:latin typeface="Arial" panose="020B0604020202020204" pitchFamily="34" charset="0"/>
                <a:cs typeface="Arial" panose="020B0604020202020204" pitchFamily="34" charset="0"/>
              </a:rPr>
              <a:t>Slides for today’s workshop</a:t>
            </a:r>
          </a:p>
        </p:txBody>
      </p:sp>
    </p:spTree>
    <p:extLst>
      <p:ext uri="{BB962C8B-B14F-4D97-AF65-F5344CB8AC3E}">
        <p14:creationId xmlns:p14="http://schemas.microsoft.com/office/powerpoint/2010/main" val="68999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57150"/>
            <a:ext cx="6172200" cy="780947"/>
          </a:xfrm>
          <a:effectLst/>
        </p:spPr>
        <p:txBody>
          <a:bodyPr>
            <a:normAutofit/>
          </a:bodyPr>
          <a:lstStyle/>
          <a:p>
            <a:pPr>
              <a:defRPr/>
            </a:pPr>
            <a:r>
              <a:rPr lang="en-US" sz="3200" dirty="0">
                <a:latin typeface="Arial" panose="020B0604020202020204" pitchFamily="34" charset="0"/>
                <a:cs typeface="Arial" panose="020B0604020202020204" pitchFamily="34" charset="0"/>
              </a:rPr>
              <a:t>Provider Effects </a:t>
            </a:r>
            <a:r>
              <a:rPr lang="en-US" sz="2800" dirty="0">
                <a:latin typeface="Arial" panose="020B0604020202020204" pitchFamily="34" charset="0"/>
                <a:cs typeface="Arial" panose="020B0604020202020204" pitchFamily="34" charset="0"/>
              </a:rPr>
              <a:t>(cont.)</a:t>
            </a:r>
            <a:endParaRPr lang="en-US" sz="4800" dirty="0">
              <a:effectLst>
                <a:outerShdw blurRad="38100" dist="38100" dir="2700000" algn="tl">
                  <a:srgbClr val="000000">
                    <a:alpha val="43137"/>
                  </a:srgbClr>
                </a:outerShdw>
              </a:effectLst>
              <a:latin typeface="Arial" panose="020B0604020202020204" pitchFamily="34" charset="0"/>
              <a:cs typeface="Arial" pitchFamily="34" charset="0"/>
            </a:endParaRPr>
          </a:p>
        </p:txBody>
      </p:sp>
      <p:sp>
        <p:nvSpPr>
          <p:cNvPr id="5" name="Content Placeholder 4"/>
          <p:cNvSpPr>
            <a:spLocks noGrp="1"/>
          </p:cNvSpPr>
          <p:nvPr>
            <p:ph idx="1"/>
          </p:nvPr>
        </p:nvSpPr>
        <p:spPr>
          <a:xfrm>
            <a:off x="606287" y="838097"/>
            <a:ext cx="7921487" cy="3962506"/>
          </a:xfrm>
          <a:effectLst/>
        </p:spPr>
        <p:txBody>
          <a:bodyPr>
            <a:normAutofit/>
          </a:bodyPr>
          <a:lstStyle/>
          <a:p>
            <a:pPr marL="375047" indent="-285750">
              <a:spcBef>
                <a:spcPts val="225"/>
              </a:spcBef>
              <a:buSzPct val="100000"/>
              <a:buFont typeface="Arial" panose="020B0604020202020204" pitchFamily="34" charset="0"/>
              <a:buChar char="•"/>
              <a:defRPr/>
            </a:pPr>
            <a:r>
              <a:rPr lang="en-US" sz="1800" b="1" dirty="0">
                <a:latin typeface="Arial" panose="020B0604020202020204" pitchFamily="34" charset="0"/>
                <a:cs typeface="Arial" pitchFamily="34" charset="0"/>
              </a:rPr>
              <a:t>Provider effectiveness tends to plateau over time in the absence of concerted efforts to improve it.</a:t>
            </a:r>
            <a:endParaRPr lang="en-US" dirty="0">
              <a:solidFill>
                <a:schemeClr val="tx1"/>
              </a:solidFill>
              <a:effectLst/>
              <a:latin typeface="Arial" pitchFamily="34" charset="0"/>
              <a:cs typeface="Arial" pitchFamily="34" charset="0"/>
            </a:endParaRPr>
          </a:p>
          <a:p>
            <a:pPr marL="775097" lvl="1" indent="-342900">
              <a:spcBef>
                <a:spcPts val="225"/>
              </a:spcBef>
              <a:buSzPct val="100000"/>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effectiveness of the “average” helper plateaus very early (Hubble et al., 2010).</a:t>
            </a:r>
          </a:p>
          <a:p>
            <a:pPr marL="775097" lvl="1" indent="-342900">
              <a:spcBef>
                <a:spcPts val="225"/>
              </a:spcBef>
              <a:buSzPct val="100000"/>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amount of time spent targeted at improving therapeutic skills was a significant predictor of client outcomes</a:t>
            </a:r>
          </a:p>
          <a:p>
            <a:pPr marL="775097" lvl="1" indent="-342900">
              <a:spcBef>
                <a:spcPts val="225"/>
              </a:spcBef>
              <a:buSzPct val="100000"/>
              <a:buFont typeface="Arial" panose="020B0604020202020204" pitchFamily="34" charset="0"/>
              <a:buChar char="•"/>
              <a:defRPr/>
            </a:pPr>
            <a:r>
              <a:rPr lang="en-US" sz="1500" dirty="0">
                <a:latin typeface="Arial" panose="020B0604020202020204" pitchFamily="34" charset="0"/>
                <a:cs typeface="Arial" panose="020B0604020202020204" pitchFamily="34" charset="0"/>
              </a:rPr>
              <a:t>Highly effective therapists indicate requiring more effort in reviewing therapy recordings alone than did the rest of the cohort (Chow, Miller, Seidel, Kane, Thornton, &amp; Andrews, 2015).</a:t>
            </a:r>
          </a:p>
          <a:p>
            <a:pPr marL="775097" lvl="1" indent="-342900">
              <a:spcBef>
                <a:spcPts val="225"/>
              </a:spcBef>
              <a:buSzPct val="100000"/>
              <a:buFont typeface="Arial" panose="020B0604020202020204" pitchFamily="34" charset="0"/>
              <a:buChar char="•"/>
              <a:defRPr/>
            </a:pPr>
            <a:r>
              <a:rPr lang="en-US" sz="1500" dirty="0">
                <a:latin typeface="Arial" panose="020B0604020202020204" pitchFamily="34" charset="0"/>
                <a:cs typeface="Arial" panose="020B0604020202020204" pitchFamily="34" charset="0"/>
              </a:rPr>
              <a:t>Working hard at overcoming “automaticity.”</a:t>
            </a:r>
          </a:p>
          <a:p>
            <a:pPr marL="775097" lvl="1" indent="-342900">
              <a:spcBef>
                <a:spcPts val="225"/>
              </a:spcBef>
              <a:buSzPct val="100000"/>
              <a:buFont typeface="Arial" panose="020B0604020202020204" pitchFamily="34" charset="0"/>
              <a:buChar char="•"/>
              <a:defRPr/>
            </a:pPr>
            <a:r>
              <a:rPr lang="en-US" sz="1500" dirty="0">
                <a:latin typeface="Arial" panose="020B0604020202020204" pitchFamily="34" charset="0"/>
                <a:cs typeface="Arial" panose="020B0604020202020204" pitchFamily="34" charset="0"/>
              </a:rPr>
              <a:t>Planning, strategizing, tracking, reviewing,  and adjusting plan and steps.</a:t>
            </a:r>
          </a:p>
          <a:p>
            <a:pPr marL="775097" lvl="1" indent="-342900">
              <a:spcBef>
                <a:spcPts val="225"/>
              </a:spcBef>
              <a:buSzPct val="100000"/>
              <a:buFont typeface="Arial" panose="020B0604020202020204" pitchFamily="34" charset="0"/>
              <a:buChar char="•"/>
              <a:defRPr/>
            </a:pPr>
            <a:r>
              <a:rPr lang="en-US" sz="1500" dirty="0">
                <a:latin typeface="Arial" panose="020B0604020202020204" pitchFamily="34" charset="0"/>
                <a:cs typeface="Arial" panose="020B0604020202020204" pitchFamily="34" charset="0"/>
              </a:rPr>
              <a:t>Consistently measuring and then comparing performance to a known baseline or national standard or norm.</a:t>
            </a:r>
          </a:p>
          <a:p>
            <a:pPr marL="775097" lvl="1" indent="-342900">
              <a:spcBef>
                <a:spcPts val="225"/>
              </a:spcBef>
              <a:buSzPct val="100000"/>
              <a:buFont typeface="Arial" panose="020B0604020202020204" pitchFamily="34" charset="0"/>
              <a:buChar char="•"/>
              <a:defRPr/>
            </a:pPr>
            <a:endParaRPr lang="en-US" sz="1650" dirty="0">
              <a:latin typeface="Arial" panose="020B0604020202020204" pitchFamily="34" charset="0"/>
              <a:cs typeface="Arial" panose="020B0604020202020204" pitchFamily="34" charset="0"/>
            </a:endParaRPr>
          </a:p>
        </p:txBody>
      </p:sp>
      <p:sp>
        <p:nvSpPr>
          <p:cNvPr id="2" name="TextBox 1"/>
          <p:cNvSpPr txBox="1"/>
          <p:nvPr/>
        </p:nvSpPr>
        <p:spPr>
          <a:xfrm>
            <a:off x="678180" y="3964560"/>
            <a:ext cx="7859533" cy="584775"/>
          </a:xfrm>
          <a:prstGeom prst="rect">
            <a:avLst/>
          </a:prstGeom>
          <a:noFill/>
        </p:spPr>
        <p:txBody>
          <a:bodyPr wrap="square" rtlCol="0">
            <a:spAutoFit/>
          </a:bodyPr>
          <a:lstStyle/>
          <a:p>
            <a:pPr defTabSz="685800">
              <a:defRPr/>
            </a:pPr>
            <a:r>
              <a:rPr lang="en-US" sz="800" kern="0" dirty="0" err="1">
                <a:latin typeface="Arial" pitchFamily="34" charset="0"/>
                <a:cs typeface="Arial" pitchFamily="34" charset="0"/>
              </a:rPr>
              <a:t>Ch</a:t>
            </a:r>
            <a:r>
              <a:rPr lang="en-US" sz="800" kern="0" dirty="0">
                <a:latin typeface="Arial" pitchFamily="34" charset="0"/>
                <a:cs typeface="Arial" pitchFamily="34" charset="0"/>
              </a:rPr>
              <a:t>ow, D. L., Miller, S. D., Seidel, J. A., Kane, R. T., Thornton, J. A., &amp; Andrews, W. P. (2015). The role of deliberate practice in development of highly effective </a:t>
            </a:r>
          </a:p>
          <a:p>
            <a:pPr defTabSz="685800">
              <a:defRPr/>
            </a:pPr>
            <a:r>
              <a:rPr lang="en-US" sz="800" kern="0" dirty="0">
                <a:latin typeface="Arial" pitchFamily="34" charset="0"/>
                <a:cs typeface="Arial" pitchFamily="34" charset="0"/>
              </a:rPr>
              <a:t>     psychotherapists. </a:t>
            </a:r>
            <a:r>
              <a:rPr lang="en-US" sz="800" i="1" kern="0" dirty="0">
                <a:latin typeface="Arial" pitchFamily="34" charset="0"/>
                <a:cs typeface="Arial" pitchFamily="34" charset="0"/>
              </a:rPr>
              <a:t>Psychotherapy, 52</a:t>
            </a:r>
            <a:r>
              <a:rPr lang="en-US" sz="800" kern="0" dirty="0">
                <a:latin typeface="Arial" pitchFamily="34" charset="0"/>
                <a:cs typeface="Arial" pitchFamily="34" charset="0"/>
              </a:rPr>
              <a:t>(3), 337-345.</a:t>
            </a:r>
          </a:p>
          <a:p>
            <a:pPr defTabSz="685800">
              <a:defRPr/>
            </a:pPr>
            <a:r>
              <a:rPr lang="en-US" sz="800" kern="0" dirty="0">
                <a:latin typeface="Arial" pitchFamily="34" charset="0"/>
                <a:cs typeface="Arial" pitchFamily="34" charset="0"/>
              </a:rPr>
              <a:t>Hubble, M. A., Duncan, B. L., Miller, S. D., &amp; </a:t>
            </a:r>
            <a:r>
              <a:rPr lang="en-US" sz="800" kern="0" dirty="0" err="1">
                <a:latin typeface="Arial" pitchFamily="34" charset="0"/>
                <a:cs typeface="Arial" pitchFamily="34" charset="0"/>
              </a:rPr>
              <a:t>Wampold</a:t>
            </a:r>
            <a:r>
              <a:rPr lang="en-US" sz="800" kern="0" dirty="0">
                <a:latin typeface="Arial" pitchFamily="34" charset="0"/>
                <a:cs typeface="Arial" pitchFamily="34" charset="0"/>
              </a:rPr>
              <a:t>, B. E. (2010). Introduction. In B. L. Duncan, S. D. Miller, B. E. </a:t>
            </a:r>
            <a:r>
              <a:rPr lang="en-US" sz="800" kern="0" dirty="0" err="1">
                <a:latin typeface="Arial" pitchFamily="34" charset="0"/>
                <a:cs typeface="Arial" pitchFamily="34" charset="0"/>
              </a:rPr>
              <a:t>Wampold</a:t>
            </a:r>
            <a:r>
              <a:rPr lang="en-US" sz="800" kern="0" dirty="0">
                <a:latin typeface="Arial" pitchFamily="34" charset="0"/>
                <a:cs typeface="Arial" pitchFamily="34" charset="0"/>
              </a:rPr>
              <a:t>, &amp; M. A. Hubble (Eds.), </a:t>
            </a:r>
            <a:r>
              <a:rPr lang="en-US" sz="800" i="1" kern="0" dirty="0">
                <a:latin typeface="Arial" pitchFamily="34" charset="0"/>
                <a:cs typeface="Arial" pitchFamily="34" charset="0"/>
              </a:rPr>
              <a:t>The heart and soul </a:t>
            </a:r>
          </a:p>
          <a:p>
            <a:pPr defTabSz="685800">
              <a:defRPr/>
            </a:pPr>
            <a:r>
              <a:rPr lang="en-US" sz="800" i="1" kern="0" dirty="0">
                <a:latin typeface="Arial" pitchFamily="34" charset="0"/>
                <a:cs typeface="Arial" pitchFamily="34" charset="0"/>
              </a:rPr>
              <a:t>    of change: Delivering what works in therapy </a:t>
            </a:r>
            <a:r>
              <a:rPr lang="en-US" sz="800" kern="0" dirty="0">
                <a:latin typeface="Arial" pitchFamily="34" charset="0"/>
                <a:cs typeface="Arial" pitchFamily="34" charset="0"/>
              </a:rPr>
              <a:t>(2nd ed.)(pp. 23-46). Washington, DC: American Psychological Association.</a:t>
            </a:r>
          </a:p>
        </p:txBody>
      </p:sp>
    </p:spTree>
    <p:extLst>
      <p:ext uri="{BB962C8B-B14F-4D97-AF65-F5344CB8AC3E}">
        <p14:creationId xmlns:p14="http://schemas.microsoft.com/office/powerpoint/2010/main" val="280904077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4" end="4"/>
                                            </p:txEl>
                                          </p:spTgt>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
                                            <p:txEl>
                                              <p:pRg st="5" end="5"/>
                                            </p:tx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1000" fill="hold"/>
                                        <p:tgtEl>
                                          <p:spTgt spid="5">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74321" y="0"/>
            <a:ext cx="8542019" cy="974170"/>
          </a:xfrm>
        </p:spPr>
        <p:txBody>
          <a:bodyPr>
            <a:normAutofit/>
          </a:bodyPr>
          <a:lstStyle/>
          <a:p>
            <a:pPr algn="ctr" eaLnBrk="1" hangingPunct="1"/>
            <a:r>
              <a:rPr lang="en-US" sz="2800" dirty="0">
                <a:latin typeface="Arial" panose="020B0604020202020204" pitchFamily="34" charset="0"/>
                <a:cs typeface="Arial" panose="020B0604020202020204" pitchFamily="34" charset="0"/>
              </a:rPr>
              <a:t>Therapist Improvement with Time and Experience</a:t>
            </a:r>
          </a:p>
        </p:txBody>
      </p:sp>
      <p:sp>
        <p:nvSpPr>
          <p:cNvPr id="547843" name="Rectangle 3"/>
          <p:cNvSpPr>
            <a:spLocks noGrp="1" noChangeArrowheads="1"/>
          </p:cNvSpPr>
          <p:nvPr>
            <p:ph sz="half" idx="1"/>
          </p:nvPr>
        </p:nvSpPr>
        <p:spPr>
          <a:xfrm>
            <a:off x="274320" y="1097280"/>
            <a:ext cx="3337561" cy="3723800"/>
          </a:xfrm>
        </p:spPr>
        <p:txBody>
          <a:bodyPr>
            <a:normAutofit lnSpcReduction="10000"/>
          </a:bodyPr>
          <a:lstStyle/>
          <a:p>
            <a:pPr marL="457200" indent="-457200">
              <a:lnSpc>
                <a:spcPct val="110000"/>
              </a:lnSpc>
              <a:spcBef>
                <a:spcPts val="450"/>
              </a:spcBef>
              <a:buClr>
                <a:schemeClr val="tx1"/>
              </a:buClr>
              <a:defRPr/>
            </a:pPr>
            <a:r>
              <a:rPr lang="en-US" sz="1650" dirty="0">
                <a:latin typeface="Arial" panose="020B0604020202020204" pitchFamily="34" charset="0"/>
                <a:cs typeface="Arial" panose="020B0604020202020204" pitchFamily="34" charset="0"/>
              </a:rPr>
              <a:t>The largest study to date on the effect of experience on outcome.</a:t>
            </a:r>
          </a:p>
          <a:p>
            <a:pPr marL="457200" indent="-457200">
              <a:lnSpc>
                <a:spcPct val="110000"/>
              </a:lnSpc>
              <a:spcBef>
                <a:spcPts val="450"/>
              </a:spcBef>
              <a:buClr>
                <a:schemeClr val="tx1"/>
              </a:buClr>
              <a:defRPr/>
            </a:pPr>
            <a:r>
              <a:rPr lang="en-US" sz="1650" dirty="0">
                <a:latin typeface="Arial" panose="020B0604020202020204" pitchFamily="34" charset="0"/>
                <a:cs typeface="Arial" panose="020B0604020202020204" pitchFamily="34" charset="0"/>
              </a:rPr>
              <a:t>75 therapists followed for 17 years.</a:t>
            </a:r>
          </a:p>
          <a:p>
            <a:pPr marL="457200" indent="-457200">
              <a:lnSpc>
                <a:spcPct val="110000"/>
              </a:lnSpc>
              <a:spcBef>
                <a:spcPts val="450"/>
              </a:spcBef>
              <a:buClr>
                <a:schemeClr val="tx1"/>
              </a:buClr>
              <a:defRPr/>
            </a:pPr>
            <a:r>
              <a:rPr lang="en-US" sz="1650" dirty="0">
                <a:latin typeface="Arial" panose="020B0604020202020204" pitchFamily="34" charset="0"/>
                <a:cs typeface="Arial" panose="020B0604020202020204" pitchFamily="34" charset="0"/>
              </a:rPr>
              <a:t>Question: Do therapists improve over time in terms of effectiveness with more experience and training?</a:t>
            </a:r>
          </a:p>
          <a:p>
            <a:pPr marL="457200" indent="-457200">
              <a:lnSpc>
                <a:spcPct val="110000"/>
              </a:lnSpc>
              <a:spcBef>
                <a:spcPts val="450"/>
              </a:spcBef>
              <a:buClr>
                <a:schemeClr val="tx1"/>
              </a:buClr>
              <a:defRPr/>
            </a:pPr>
            <a:r>
              <a:rPr lang="en-US" sz="1650" dirty="0">
                <a:latin typeface="Arial" panose="020B0604020202020204" pitchFamily="34" charset="0"/>
                <a:cs typeface="Arial" panose="020B0604020202020204" pitchFamily="34" charset="0"/>
              </a:rPr>
              <a:t>The answer: No.</a:t>
            </a:r>
          </a:p>
          <a:p>
            <a:pPr marL="457200" indent="-457200">
              <a:lnSpc>
                <a:spcPct val="110000"/>
              </a:lnSpc>
              <a:spcBef>
                <a:spcPts val="450"/>
              </a:spcBef>
              <a:buClr>
                <a:schemeClr val="tx1"/>
              </a:buClr>
              <a:defRPr/>
            </a:pPr>
            <a:r>
              <a:rPr lang="en-US" sz="1650" dirty="0">
                <a:latin typeface="Arial" panose="020B0604020202020204" pitchFamily="34" charset="0"/>
                <a:cs typeface="Arial" panose="020B0604020202020204" pitchFamily="34" charset="0"/>
              </a:rPr>
              <a:t>On average therapists’ outcomes declined over time.</a:t>
            </a:r>
          </a:p>
        </p:txBody>
      </p:sp>
      <p:pic>
        <p:nvPicPr>
          <p:cNvPr id="3" name="Content Placeholder 2"/>
          <p:cNvPicPr>
            <a:picLocks noGrp="1" noChangeAspect="1"/>
          </p:cNvPicPr>
          <p:nvPr>
            <p:ph sz="half" idx="2"/>
          </p:nvPr>
        </p:nvPicPr>
        <p:blipFill>
          <a:blip r:embed="rId3"/>
          <a:stretch>
            <a:fillRect/>
          </a:stretch>
        </p:blipFill>
        <p:spPr>
          <a:xfrm>
            <a:off x="3902328" y="889865"/>
            <a:ext cx="4914012" cy="2224586"/>
          </a:xfrm>
          <a:prstGeom prst="rect">
            <a:avLst/>
          </a:prstGeom>
        </p:spPr>
      </p:pic>
      <p:pic>
        <p:nvPicPr>
          <p:cNvPr id="4" name="Picture 3"/>
          <p:cNvPicPr>
            <a:picLocks noChangeAspect="1"/>
          </p:cNvPicPr>
          <p:nvPr/>
        </p:nvPicPr>
        <p:blipFill>
          <a:blip r:embed="rId4"/>
          <a:stretch>
            <a:fillRect/>
          </a:stretch>
        </p:blipFill>
        <p:spPr>
          <a:xfrm>
            <a:off x="3902328" y="3114451"/>
            <a:ext cx="4967352" cy="1334226"/>
          </a:xfrm>
          <a:prstGeom prst="rect">
            <a:avLst/>
          </a:prstGeom>
        </p:spPr>
      </p:pic>
    </p:spTree>
    <p:extLst>
      <p:ext uri="{BB962C8B-B14F-4D97-AF65-F5344CB8AC3E}">
        <p14:creationId xmlns:p14="http://schemas.microsoft.com/office/powerpoint/2010/main" val="3598765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330036" y="87977"/>
            <a:ext cx="6328064" cy="1020387"/>
          </a:xfrm>
        </p:spPr>
        <p:txBody>
          <a:bodyPr>
            <a:normAutofit/>
          </a:bodyPr>
          <a:lstStyle/>
          <a:p>
            <a:pPr algn="ctr" eaLnBrk="1" hangingPunct="1"/>
            <a:r>
              <a:rPr lang="en-US" sz="3000" dirty="0">
                <a:latin typeface="Arial" panose="020B0604020202020204" pitchFamily="34" charset="0"/>
                <a:cs typeface="Arial" panose="020B0604020202020204" pitchFamily="34" charset="0"/>
              </a:rPr>
              <a:t>Building Error-Centric Cultures</a:t>
            </a:r>
            <a:br>
              <a:rPr lang="en-US" sz="30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Investing in Failure</a:t>
            </a:r>
            <a:endParaRPr lang="en-US" sz="3000" dirty="0">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563881" y="1198419"/>
            <a:ext cx="7732955" cy="3434542"/>
          </a:xfrm>
        </p:spPr>
        <p:txBody>
          <a:bodyPr>
            <a:normAutofit fontScale="92500" lnSpcReduction="10000"/>
          </a:bodyPr>
          <a:lstStyle/>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Maintain aware that failure to execute ideas is the greatest failure.</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Everyone learns from past failures; do not reward the same mistakes over and over again.</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If people show low failure rates, be suspicious. Maybe they are not taking enough risks, or maybe they are hiding their mistakes, rather than allowing others in the organization to learn from them.</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Hire people who have had intelligent failures and let others in the organization know that’s one reason they were hired.</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Develop </a:t>
            </a:r>
            <a:r>
              <a:rPr lang="en-US" sz="2100" i="1" dirty="0">
                <a:latin typeface="Arial" panose="020B0604020202020204" pitchFamily="34" charset="0"/>
                <a:cs typeface="Arial" panose="020B0604020202020204" pitchFamily="34" charset="0"/>
              </a:rPr>
              <a:t>creative capital </a:t>
            </a:r>
            <a:r>
              <a:rPr lang="en-US" sz="2100" dirty="0">
                <a:latin typeface="Arial" panose="020B0604020202020204" pitchFamily="34" charset="0"/>
                <a:cs typeface="Arial" panose="020B0604020202020204" pitchFamily="34" charset="0"/>
              </a:rPr>
              <a:t>– creative thinkers whose ideas and processes can be cultivated to improve services. </a:t>
            </a:r>
            <a:r>
              <a:rPr lang="en-US" sz="21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256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fade">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fade">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330036" y="87977"/>
            <a:ext cx="6328064" cy="897307"/>
          </a:xfrm>
        </p:spPr>
        <p:txBody>
          <a:bodyPr>
            <a:normAutofit/>
          </a:bodyPr>
          <a:lstStyle/>
          <a:p>
            <a:pPr algn="ctr" eaLnBrk="1" hangingPunct="1"/>
            <a:r>
              <a:rPr lang="en-US" sz="3000" dirty="0">
                <a:latin typeface="Arial" panose="020B0604020202020204" pitchFamily="34" charset="0"/>
                <a:cs typeface="Arial" panose="020B0604020202020204" pitchFamily="34" charset="0"/>
              </a:rPr>
              <a:t>Closing Thoughts</a:t>
            </a:r>
          </a:p>
        </p:txBody>
      </p:sp>
      <p:sp>
        <p:nvSpPr>
          <p:cNvPr id="547843" name="Rectangle 3"/>
          <p:cNvSpPr>
            <a:spLocks noGrp="1" noChangeArrowheads="1"/>
          </p:cNvSpPr>
          <p:nvPr>
            <p:ph type="body" idx="1"/>
          </p:nvPr>
        </p:nvSpPr>
        <p:spPr>
          <a:xfrm>
            <a:off x="563881" y="985284"/>
            <a:ext cx="7732955" cy="3647677"/>
          </a:xfrm>
        </p:spPr>
        <p:txBody>
          <a:bodyPr>
            <a:normAutofit lnSpcReduction="10000"/>
          </a:bodyPr>
          <a:lstStyle/>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Make sure people are aware that failure to execute ideas is the greatest failure.</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Make sure everyone learns from past failures; do not reward the same mistakes over and over again.</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If people show low failure rates, be suspicious. Maybe they are not taking enough risks, or maybe they are hiding their mistakes, rather than allowing others in the organization to learn from them.</a:t>
            </a:r>
          </a:p>
          <a:p>
            <a:pPr>
              <a:lnSpc>
                <a:spcPct val="110000"/>
              </a:lnSpc>
              <a:spcBef>
                <a:spcPts val="450"/>
              </a:spcBef>
              <a:buClr>
                <a:schemeClr val="tx1"/>
              </a:buClr>
              <a:defRPr/>
            </a:pPr>
            <a:r>
              <a:rPr lang="en-US" sz="2100" dirty="0">
                <a:latin typeface="Arial" panose="020B0604020202020204" pitchFamily="34" charset="0"/>
                <a:cs typeface="Arial" panose="020B0604020202020204" pitchFamily="34" charset="0"/>
              </a:rPr>
              <a:t>Hire people who have had intelligent failures and let others in the organization know that’s one reason they were hired.</a:t>
            </a:r>
          </a:p>
        </p:txBody>
      </p:sp>
    </p:spTree>
    <p:extLst>
      <p:ext uri="{BB962C8B-B14F-4D97-AF65-F5344CB8AC3E}">
        <p14:creationId xmlns:p14="http://schemas.microsoft.com/office/powerpoint/2010/main" val="261681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fade">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972" y="453192"/>
            <a:ext cx="2649108" cy="3977640"/>
          </a:xfrm>
          <a:prstGeom prst="rect">
            <a:avLst/>
          </a:prstGeom>
        </p:spPr>
      </p:pic>
      <p:pic>
        <p:nvPicPr>
          <p:cNvPr id="8" name="Picture 7"/>
          <p:cNvPicPr>
            <a:picLocks noChangeAspect="1"/>
          </p:cNvPicPr>
          <p:nvPr/>
        </p:nvPicPr>
        <p:blipFill>
          <a:blip r:embed="rId4"/>
          <a:stretch>
            <a:fillRect/>
          </a:stretch>
        </p:blipFill>
        <p:spPr>
          <a:xfrm>
            <a:off x="5838304" y="453192"/>
            <a:ext cx="3189233" cy="3977640"/>
          </a:xfrm>
          <a:prstGeom prst="rect">
            <a:avLst/>
          </a:prstGeom>
        </p:spPr>
      </p:pic>
      <p:pic>
        <p:nvPicPr>
          <p:cNvPr id="4" name="Picture 3" descr="A close up of a sign&#10;&#10;Description generated with high confidence">
            <a:extLst>
              <a:ext uri="{FF2B5EF4-FFF2-40B4-BE49-F238E27FC236}">
                <a16:creationId xmlns:a16="http://schemas.microsoft.com/office/drawing/2014/main" id="{782D55FA-B043-4C9E-A499-C2FB90A21F9E}"/>
              </a:ext>
            </a:extLst>
          </p:cNvPr>
          <p:cNvPicPr>
            <a:picLocks noChangeAspect="1"/>
          </p:cNvPicPr>
          <p:nvPr/>
        </p:nvPicPr>
        <p:blipFill>
          <a:blip r:embed="rId5"/>
          <a:stretch>
            <a:fillRect/>
          </a:stretch>
        </p:blipFill>
        <p:spPr>
          <a:xfrm>
            <a:off x="152400" y="453192"/>
            <a:ext cx="2784348" cy="3977640"/>
          </a:xfrm>
          <a:prstGeom prst="rect">
            <a:avLst/>
          </a:prstGeom>
        </p:spPr>
      </p:pic>
    </p:spTree>
    <p:extLst>
      <p:ext uri="{BB962C8B-B14F-4D97-AF65-F5344CB8AC3E}">
        <p14:creationId xmlns:p14="http://schemas.microsoft.com/office/powerpoint/2010/main" val="954856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485900" y="123214"/>
            <a:ext cx="61722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3000" dirty="0">
                <a:latin typeface="Arial" panose="020B0604020202020204" pitchFamily="34" charset="0"/>
                <a:cs typeface="Arial" panose="020B0604020202020204" pitchFamily="34" charset="0"/>
              </a:rPr>
              <a:t>The Evolution of Psychotherapy (1985)</a:t>
            </a:r>
            <a:br>
              <a:rPr lang="en-US" altLang="en-US" sz="3000" dirty="0">
                <a:latin typeface="Arial" panose="020B0604020202020204" pitchFamily="34" charset="0"/>
                <a:cs typeface="Arial" panose="020B0604020202020204" pitchFamily="34" charset="0"/>
              </a:rPr>
            </a:br>
            <a:r>
              <a:rPr lang="en-US" altLang="en-US" sz="3000" dirty="0">
                <a:latin typeface="Arial" panose="020B0604020202020204" pitchFamily="34" charset="0"/>
                <a:cs typeface="Arial" panose="020B0604020202020204" pitchFamily="34" charset="0"/>
              </a:rPr>
              <a:t>The Convocation</a:t>
            </a:r>
          </a:p>
        </p:txBody>
      </p:sp>
      <p:sp>
        <p:nvSpPr>
          <p:cNvPr id="146435" name="Rectangle 3"/>
          <p:cNvSpPr>
            <a:spLocks noGrp="1" noChangeArrowheads="1"/>
          </p:cNvSpPr>
          <p:nvPr>
            <p:ph type="body" idx="4294967295"/>
          </p:nvPr>
        </p:nvSpPr>
        <p:spPr>
          <a:xfrm>
            <a:off x="593951" y="1152230"/>
            <a:ext cx="7776482" cy="2681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sz="2100" dirty="0">
                <a:latin typeface="Arial" panose="020B0604020202020204" pitchFamily="34" charset="0"/>
                <a:cs typeface="Arial" panose="020B0604020202020204" pitchFamily="34" charset="0"/>
              </a:rPr>
              <a:t>“We are here to speak to commonalities that underlie successful clinical work…. In the evolution of the infant discipline of psychotherapy, the first 100 years have been divergent. It has been a period of growth, consisting of flowers and weeds. Especially in the last 40 years, there has been a proliferation of discrete schools. Perhaps we can begin this second century in a way that is more convergent (</a:t>
            </a:r>
            <a:r>
              <a:rPr lang="en-US" altLang="en-US" sz="2100" dirty="0" err="1">
                <a:latin typeface="Arial" panose="020B0604020202020204" pitchFamily="34" charset="0"/>
                <a:cs typeface="Arial" panose="020B0604020202020204" pitchFamily="34" charset="0"/>
              </a:rPr>
              <a:t>Zeig</a:t>
            </a:r>
            <a:r>
              <a:rPr lang="en-US" altLang="en-US" sz="2100" dirty="0">
                <a:latin typeface="Arial" panose="020B0604020202020204" pitchFamily="34" charset="0"/>
                <a:cs typeface="Arial" panose="020B0604020202020204" pitchFamily="34" charset="0"/>
              </a:rPr>
              <a:t>, 1987, p. xxvii).</a:t>
            </a:r>
            <a:endParaRPr lang="en-US" altLang="en-US" sz="1800" dirty="0">
              <a:latin typeface="Arial" panose="020B0604020202020204" pitchFamily="34" charset="0"/>
              <a:cs typeface="Arial" panose="020B0604020202020204" pitchFamily="34" charset="0"/>
            </a:endParaRPr>
          </a:p>
          <a:p>
            <a:pPr>
              <a:buSzPct val="85000"/>
              <a:buFontTx/>
              <a:buNone/>
            </a:pPr>
            <a:endParaRPr lang="en-US" altLang="en-US" sz="750" dirty="0">
              <a:latin typeface="Arial" panose="020B0604020202020204" pitchFamily="34" charset="0"/>
              <a:cs typeface="Arial" panose="020B0604020202020204" pitchFamily="34" charset="0"/>
            </a:endParaRPr>
          </a:p>
        </p:txBody>
      </p:sp>
      <p:sp>
        <p:nvSpPr>
          <p:cNvPr id="2" name="TextBox 1"/>
          <p:cNvSpPr txBox="1"/>
          <p:nvPr/>
        </p:nvSpPr>
        <p:spPr>
          <a:xfrm>
            <a:off x="716319" y="3991270"/>
            <a:ext cx="7427459" cy="461665"/>
          </a:xfrm>
          <a:prstGeom prst="rect">
            <a:avLst/>
          </a:prstGeom>
          <a:noFill/>
        </p:spPr>
        <p:txBody>
          <a:bodyPr wrap="square" rtlCol="0">
            <a:spAutoFit/>
          </a:bodyPr>
          <a:lstStyle/>
          <a:p>
            <a:pPr defTabSz="342900">
              <a:defRPr/>
            </a:pPr>
            <a:r>
              <a:rPr lang="en-US" altLang="en-US" sz="1200" dirty="0" err="1">
                <a:latin typeface="Arial" panose="020B0604020202020204" pitchFamily="34" charset="0"/>
                <a:cs typeface="Arial" panose="020B0604020202020204" pitchFamily="34" charset="0"/>
              </a:rPr>
              <a:t>Zeig</a:t>
            </a:r>
            <a:r>
              <a:rPr lang="en-US" altLang="en-US" sz="1200" dirty="0">
                <a:latin typeface="Arial" panose="020B0604020202020204" pitchFamily="34" charset="0"/>
                <a:cs typeface="Arial" panose="020B0604020202020204" pitchFamily="34" charset="0"/>
              </a:rPr>
              <a:t>, J. K. (1987). Introduction. In J. K. </a:t>
            </a:r>
            <a:r>
              <a:rPr lang="en-US" altLang="en-US" sz="1200" dirty="0" err="1">
                <a:latin typeface="Arial" panose="020B0604020202020204" pitchFamily="34" charset="0"/>
                <a:cs typeface="Arial" panose="020B0604020202020204" pitchFamily="34" charset="0"/>
              </a:rPr>
              <a:t>Zeig</a:t>
            </a:r>
            <a:r>
              <a:rPr lang="en-US" altLang="en-US" sz="1200" dirty="0">
                <a:latin typeface="Arial" panose="020B0604020202020204" pitchFamily="34" charset="0"/>
                <a:cs typeface="Arial" panose="020B0604020202020204" pitchFamily="34" charset="0"/>
              </a:rPr>
              <a:t> (Ed.), </a:t>
            </a:r>
            <a:r>
              <a:rPr lang="en-US" altLang="en-US" sz="1200" i="1" dirty="0">
                <a:latin typeface="Arial" panose="020B0604020202020204" pitchFamily="34" charset="0"/>
                <a:cs typeface="Arial" panose="020B0604020202020204" pitchFamily="34" charset="0"/>
              </a:rPr>
              <a:t>The evolution of psychotherapy </a:t>
            </a:r>
            <a:r>
              <a:rPr lang="en-US" altLang="en-US" sz="1200" dirty="0">
                <a:latin typeface="Arial" panose="020B0604020202020204" pitchFamily="34" charset="0"/>
                <a:cs typeface="Arial" panose="020B0604020202020204" pitchFamily="34" charset="0"/>
              </a:rPr>
              <a:t>(pp. xv-xxviii). New </a:t>
            </a:r>
          </a:p>
          <a:p>
            <a:pPr defTabSz="342900">
              <a:defRPr/>
            </a:pPr>
            <a:r>
              <a:rPr lang="en-US" altLang="en-US" sz="1200" dirty="0">
                <a:latin typeface="Arial" panose="020B0604020202020204" pitchFamily="34" charset="0"/>
                <a:cs typeface="Arial" panose="020B0604020202020204" pitchFamily="34" charset="0"/>
              </a:rPr>
              <a:t>     York: Brunner/Mazel.</a:t>
            </a:r>
          </a:p>
        </p:txBody>
      </p:sp>
    </p:spTree>
    <p:extLst>
      <p:ext uri="{BB962C8B-B14F-4D97-AF65-F5344CB8AC3E}">
        <p14:creationId xmlns:p14="http://schemas.microsoft.com/office/powerpoint/2010/main" val="596655036"/>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485900" y="147490"/>
            <a:ext cx="61722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3000" dirty="0">
                <a:latin typeface="Arial" panose="020B0604020202020204" pitchFamily="34" charset="0"/>
                <a:cs typeface="Arial" panose="020B0604020202020204" pitchFamily="34" charset="0"/>
              </a:rPr>
              <a:t>The Evolution of Psychotherapy (1985)</a:t>
            </a:r>
            <a:br>
              <a:rPr lang="en-US" altLang="en-US" sz="3000" dirty="0">
                <a:latin typeface="Arial" panose="020B0604020202020204" pitchFamily="34" charset="0"/>
                <a:cs typeface="Arial" panose="020B0604020202020204" pitchFamily="34" charset="0"/>
              </a:rPr>
            </a:br>
            <a:r>
              <a:rPr lang="en-US" altLang="en-US" sz="3000" dirty="0">
                <a:latin typeface="Arial" panose="020B0604020202020204" pitchFamily="34" charset="0"/>
                <a:cs typeface="Arial" panose="020B0604020202020204" pitchFamily="34" charset="0"/>
              </a:rPr>
              <a:t>The Experience</a:t>
            </a:r>
          </a:p>
        </p:txBody>
      </p:sp>
      <p:sp>
        <p:nvSpPr>
          <p:cNvPr id="146435" name="Rectangle 3"/>
          <p:cNvSpPr>
            <a:spLocks noGrp="1" noChangeArrowheads="1"/>
          </p:cNvSpPr>
          <p:nvPr>
            <p:ph type="body" idx="4294967295"/>
          </p:nvPr>
        </p:nvSpPr>
        <p:spPr>
          <a:xfrm>
            <a:off x="593951" y="1205023"/>
            <a:ext cx="7776482" cy="26291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Clr>
                <a:schemeClr val="tx1"/>
              </a:buClr>
              <a:buSzPct val="85000"/>
            </a:pPr>
            <a:r>
              <a:rPr lang="en-US" altLang="en-US" sz="1800" dirty="0">
                <a:latin typeface="Arial" panose="020B0604020202020204" pitchFamily="34" charset="0"/>
                <a:cs typeface="Arial" panose="020B0604020202020204" pitchFamily="34" charset="0"/>
              </a:rPr>
              <a:t>Joseph </a:t>
            </a:r>
            <a:r>
              <a:rPr lang="en-US" altLang="en-US" sz="1800" dirty="0" err="1">
                <a:latin typeface="Arial" panose="020B0604020202020204" pitchFamily="34" charset="0"/>
                <a:cs typeface="Arial" panose="020B0604020202020204" pitchFamily="34" charset="0"/>
              </a:rPr>
              <a:t>Wolpe</a:t>
            </a:r>
            <a:r>
              <a:rPr lang="en-US" altLang="en-US" sz="1800" dirty="0">
                <a:latin typeface="Arial" panose="020B0604020202020204" pitchFamily="34" charset="0"/>
                <a:cs typeface="Arial" panose="020B0604020202020204" pitchFamily="34" charset="0"/>
              </a:rPr>
              <a:t> referred to the conference as a “babble of conflicting voices” (Leo, 1985, p. 59).</a:t>
            </a:r>
          </a:p>
          <a:p>
            <a:pPr>
              <a:buClr>
                <a:schemeClr val="tx1"/>
              </a:buClr>
              <a:buSzPct val="85000"/>
            </a:pPr>
            <a:r>
              <a:rPr lang="en-US" altLang="en-US" sz="1800" dirty="0">
                <a:latin typeface="Arial" panose="020B0604020202020204" pitchFamily="34" charset="0"/>
                <a:cs typeface="Arial" panose="020B0604020202020204" pitchFamily="34" charset="0"/>
              </a:rPr>
              <a:t>In a review by </a:t>
            </a:r>
            <a:r>
              <a:rPr lang="en-US" altLang="en-US" sz="1800" i="1" dirty="0">
                <a:latin typeface="Arial" panose="020B0604020202020204" pitchFamily="34" charset="0"/>
                <a:cs typeface="Arial" panose="020B0604020202020204" pitchFamily="34" charset="0"/>
              </a:rPr>
              <a:t>Time</a:t>
            </a:r>
            <a:r>
              <a:rPr lang="en-US" altLang="en-US" sz="1800" dirty="0">
                <a:latin typeface="Arial" panose="020B0604020202020204" pitchFamily="34" charset="0"/>
                <a:cs typeface="Arial" panose="020B0604020202020204" pitchFamily="34" charset="0"/>
              </a:rPr>
              <a:t> magazine, one attendee commented, ''All the experts are here, and none of them agree'' (p. 59).</a:t>
            </a:r>
          </a:p>
          <a:p>
            <a:pPr>
              <a:buClr>
                <a:schemeClr val="tx1"/>
              </a:buClr>
              <a:buSzPct val="85000"/>
            </a:pPr>
            <a:r>
              <a:rPr lang="en-US" altLang="en-US" sz="1800" dirty="0">
                <a:latin typeface="Arial" panose="020B0604020202020204" pitchFamily="34" charset="0"/>
                <a:cs typeface="Arial" panose="020B0604020202020204" pitchFamily="34" charset="0"/>
              </a:rPr>
              <a:t>In attempting to present their own position in its clearest, least complicated, and most elementary form for the large audience, the speakers created and subsequently demolished caricatures of opposing viewpoints…. (Shapiro, 1987, p. 66)</a:t>
            </a:r>
          </a:p>
          <a:p>
            <a:pPr>
              <a:buClr>
                <a:schemeClr val="tx1"/>
              </a:buClr>
              <a:buSzPct val="85000"/>
            </a:pPr>
            <a:endParaRPr lang="en-US" altLang="en-US" sz="1800" dirty="0">
              <a:latin typeface="Arial" panose="020B0604020202020204" pitchFamily="34" charset="0"/>
              <a:cs typeface="Arial" panose="020B0604020202020204" pitchFamily="34" charset="0"/>
            </a:endParaRPr>
          </a:p>
        </p:txBody>
      </p:sp>
      <p:sp>
        <p:nvSpPr>
          <p:cNvPr id="2" name="TextBox 1"/>
          <p:cNvSpPr txBox="1"/>
          <p:nvPr/>
        </p:nvSpPr>
        <p:spPr>
          <a:xfrm>
            <a:off x="681271" y="3834197"/>
            <a:ext cx="7776482" cy="600164"/>
          </a:xfrm>
          <a:prstGeom prst="rect">
            <a:avLst/>
          </a:prstGeom>
          <a:noFill/>
        </p:spPr>
        <p:txBody>
          <a:bodyPr wrap="square" rtlCol="0">
            <a:spAutoFit/>
          </a:bodyPr>
          <a:lstStyle/>
          <a:p>
            <a:pPr defTabSz="342900">
              <a:defRPr/>
            </a:pPr>
            <a:r>
              <a:rPr lang="en-US" altLang="en-US" sz="1100" dirty="0">
                <a:latin typeface="Arial" panose="020B0604020202020204" pitchFamily="34" charset="0"/>
                <a:cs typeface="Arial" panose="020B0604020202020204" pitchFamily="34" charset="0"/>
              </a:rPr>
              <a:t>Leo, J. (1985). A therapist in every corner: Harmony was the goal, but participants seemed out of tune. </a:t>
            </a:r>
            <a:r>
              <a:rPr lang="en-US" altLang="en-US" sz="1100" i="1" dirty="0">
                <a:latin typeface="Arial" panose="020B0604020202020204" pitchFamily="34" charset="0"/>
                <a:cs typeface="Arial" panose="020B0604020202020204" pitchFamily="34" charset="0"/>
              </a:rPr>
              <a:t>Time, 126</a:t>
            </a:r>
            <a:r>
              <a:rPr lang="en-US" altLang="en-US" sz="1100" dirty="0">
                <a:latin typeface="Arial" panose="020B0604020202020204" pitchFamily="34" charset="0"/>
                <a:cs typeface="Arial" panose="020B0604020202020204" pitchFamily="34" charset="0"/>
              </a:rPr>
              <a:t>(25), 59.</a:t>
            </a:r>
          </a:p>
          <a:p>
            <a:pPr defTabSz="342900">
              <a:defRPr/>
            </a:pPr>
            <a:r>
              <a:rPr lang="en-US" altLang="en-US" sz="1100" dirty="0">
                <a:latin typeface="Arial" panose="020B0604020202020204" pitchFamily="34" charset="0"/>
                <a:cs typeface="Arial" panose="020B0604020202020204" pitchFamily="34" charset="0"/>
              </a:rPr>
              <a:t>Shapiro, J. L. (1987). Message from the master on breaking old ground. The evolution of psychotherapy  conference. </a:t>
            </a:r>
          </a:p>
          <a:p>
            <a:pPr defTabSz="342900">
              <a:defRPr/>
            </a:pPr>
            <a:r>
              <a:rPr lang="en-US" altLang="en-US" sz="1100" i="1" dirty="0">
                <a:latin typeface="Arial" panose="020B0604020202020204" pitchFamily="34" charset="0"/>
                <a:cs typeface="Arial" panose="020B0604020202020204" pitchFamily="34" charset="0"/>
              </a:rPr>
              <a:t>     Psychotherapy in Private Practice, 5</a:t>
            </a:r>
            <a:r>
              <a:rPr lang="en-US" altLang="en-US" sz="1100" dirty="0">
                <a:latin typeface="Arial" panose="020B0604020202020204" pitchFamily="34" charset="0"/>
                <a:cs typeface="Arial" panose="020B0604020202020204" pitchFamily="34" charset="0"/>
              </a:rPr>
              <a:t>(3), 65-72.</a:t>
            </a:r>
          </a:p>
        </p:txBody>
      </p:sp>
    </p:spTree>
    <p:extLst>
      <p:ext uri="{BB962C8B-B14F-4D97-AF65-F5344CB8AC3E}">
        <p14:creationId xmlns:p14="http://schemas.microsoft.com/office/powerpoint/2010/main" val="3571153935"/>
      </p:ext>
    </p:extLst>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485900" y="147490"/>
            <a:ext cx="61722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3000" dirty="0">
                <a:latin typeface="Arial" panose="020B0604020202020204" pitchFamily="34" charset="0"/>
                <a:cs typeface="Arial" panose="020B0604020202020204" pitchFamily="34" charset="0"/>
              </a:rPr>
              <a:t>The Evolution of Psychotherapy (1985)</a:t>
            </a:r>
            <a:br>
              <a:rPr lang="en-US" altLang="en-US" sz="3000" dirty="0">
                <a:latin typeface="Arial" panose="020B0604020202020204" pitchFamily="34" charset="0"/>
                <a:cs typeface="Arial" panose="020B0604020202020204" pitchFamily="34" charset="0"/>
              </a:rPr>
            </a:br>
            <a:r>
              <a:rPr lang="en-US" altLang="en-US" sz="3000" dirty="0">
                <a:latin typeface="Arial" panose="020B0604020202020204" pitchFamily="34" charset="0"/>
                <a:cs typeface="Arial" panose="020B0604020202020204" pitchFamily="34" charset="0"/>
              </a:rPr>
              <a:t>The Conclusion</a:t>
            </a:r>
          </a:p>
        </p:txBody>
      </p:sp>
      <p:sp>
        <p:nvSpPr>
          <p:cNvPr id="146435" name="Rectangle 3"/>
          <p:cNvSpPr>
            <a:spLocks noGrp="1" noChangeArrowheads="1"/>
          </p:cNvSpPr>
          <p:nvPr>
            <p:ph type="body" idx="4294967295"/>
          </p:nvPr>
        </p:nvSpPr>
        <p:spPr>
          <a:xfrm>
            <a:off x="593951" y="1152230"/>
            <a:ext cx="7776482" cy="2681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sz="2400" dirty="0">
                <a:latin typeface="Arial" panose="020B0604020202020204" pitchFamily="34" charset="0"/>
                <a:cs typeface="Arial" panose="020B0604020202020204" pitchFamily="34" charset="0"/>
              </a:rPr>
              <a:t>"Here were the reigning experts on psychotherapy and I could see no way they could agree on defining the territory. Can anyone dispute, then, that the field is in disarray?" (</a:t>
            </a:r>
            <a:r>
              <a:rPr lang="en-US" altLang="en-US" sz="2400" dirty="0" err="1">
                <a:latin typeface="Arial" panose="020B0604020202020204" pitchFamily="34" charset="0"/>
                <a:cs typeface="Arial" panose="020B0604020202020204" pitchFamily="34" charset="0"/>
              </a:rPr>
              <a:t>Zeig</a:t>
            </a:r>
            <a:r>
              <a:rPr lang="en-US" altLang="en-US" sz="2400" dirty="0">
                <a:latin typeface="Arial" panose="020B0604020202020204" pitchFamily="34" charset="0"/>
                <a:cs typeface="Arial" panose="020B0604020202020204" pitchFamily="34" charset="0"/>
              </a:rPr>
              <a:t>, 1987, pp. xviii-xix). </a:t>
            </a:r>
            <a:endParaRPr lang="en-US" altLang="en-US" sz="800" dirty="0">
              <a:latin typeface="Arial" panose="020B0604020202020204" pitchFamily="34" charset="0"/>
              <a:cs typeface="Arial" panose="020B0604020202020204" pitchFamily="34" charset="0"/>
            </a:endParaRPr>
          </a:p>
        </p:txBody>
      </p:sp>
      <p:sp>
        <p:nvSpPr>
          <p:cNvPr id="2" name="TextBox 1"/>
          <p:cNvSpPr txBox="1"/>
          <p:nvPr/>
        </p:nvSpPr>
        <p:spPr>
          <a:xfrm>
            <a:off x="716319" y="3991270"/>
            <a:ext cx="7427459" cy="461665"/>
          </a:xfrm>
          <a:prstGeom prst="rect">
            <a:avLst/>
          </a:prstGeom>
          <a:noFill/>
        </p:spPr>
        <p:txBody>
          <a:bodyPr wrap="square" rtlCol="0">
            <a:spAutoFit/>
          </a:bodyPr>
          <a:lstStyle/>
          <a:p>
            <a:pPr defTabSz="342900">
              <a:defRPr/>
            </a:pPr>
            <a:r>
              <a:rPr lang="en-US" altLang="en-US" sz="1200" dirty="0" err="1">
                <a:latin typeface="Arial" panose="020B0604020202020204" pitchFamily="34" charset="0"/>
                <a:cs typeface="Arial" panose="020B0604020202020204" pitchFamily="34" charset="0"/>
              </a:rPr>
              <a:t>Zeig</a:t>
            </a:r>
            <a:r>
              <a:rPr lang="en-US" altLang="en-US" sz="1200" dirty="0">
                <a:latin typeface="Arial" panose="020B0604020202020204" pitchFamily="34" charset="0"/>
                <a:cs typeface="Arial" panose="020B0604020202020204" pitchFamily="34" charset="0"/>
              </a:rPr>
              <a:t>, J. K. (1987). Introduction. In J. K. </a:t>
            </a:r>
            <a:r>
              <a:rPr lang="en-US" altLang="en-US" sz="1200" dirty="0" err="1">
                <a:latin typeface="Arial" panose="020B0604020202020204" pitchFamily="34" charset="0"/>
                <a:cs typeface="Arial" panose="020B0604020202020204" pitchFamily="34" charset="0"/>
              </a:rPr>
              <a:t>Zeig</a:t>
            </a:r>
            <a:r>
              <a:rPr lang="en-US" altLang="en-US" sz="1200" dirty="0">
                <a:latin typeface="Arial" panose="020B0604020202020204" pitchFamily="34" charset="0"/>
                <a:cs typeface="Arial" panose="020B0604020202020204" pitchFamily="34" charset="0"/>
              </a:rPr>
              <a:t> (Ed.), </a:t>
            </a:r>
            <a:r>
              <a:rPr lang="en-US" altLang="en-US" sz="1200" i="1" dirty="0">
                <a:latin typeface="Arial" panose="020B0604020202020204" pitchFamily="34" charset="0"/>
                <a:cs typeface="Arial" panose="020B0604020202020204" pitchFamily="34" charset="0"/>
              </a:rPr>
              <a:t>The evolution of psychotherapy </a:t>
            </a:r>
            <a:r>
              <a:rPr lang="en-US" altLang="en-US" sz="1200" dirty="0">
                <a:latin typeface="Arial" panose="020B0604020202020204" pitchFamily="34" charset="0"/>
                <a:cs typeface="Arial" panose="020B0604020202020204" pitchFamily="34" charset="0"/>
              </a:rPr>
              <a:t>(pp. xv-xxviii). New </a:t>
            </a:r>
          </a:p>
          <a:p>
            <a:pPr defTabSz="342900">
              <a:defRPr/>
            </a:pPr>
            <a:r>
              <a:rPr lang="en-US" altLang="en-US" sz="1200" dirty="0">
                <a:latin typeface="Arial" panose="020B0604020202020204" pitchFamily="34" charset="0"/>
                <a:cs typeface="Arial" panose="020B0604020202020204" pitchFamily="34" charset="0"/>
              </a:rPr>
              <a:t>     York: Brunner/Mazel.</a:t>
            </a:r>
          </a:p>
        </p:txBody>
      </p:sp>
    </p:spTree>
    <p:extLst>
      <p:ext uri="{BB962C8B-B14F-4D97-AF65-F5344CB8AC3E}">
        <p14:creationId xmlns:p14="http://schemas.microsoft.com/office/powerpoint/2010/main" val="3373929249"/>
      </p:ext>
    </p:extLst>
  </p:cSld>
  <p:clrMapOvr>
    <a:masterClrMapping/>
  </p:clrMapOvr>
  <p:transition spd="slow">
    <p:blinds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7990</TotalTime>
  <Words>5866</Words>
  <Application>Microsoft Office PowerPoint</Application>
  <PresentationFormat>On-screen Show (16:9)</PresentationFormat>
  <Paragraphs>373</Paragraphs>
  <Slides>53</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Century Gothic</vt:lpstr>
      <vt:lpstr>Corbel</vt:lpstr>
      <vt:lpstr>Rockwell</vt:lpstr>
      <vt:lpstr>Times New Roman</vt:lpstr>
      <vt:lpstr>Wingdings</vt:lpstr>
      <vt:lpstr>Office Theme</vt:lpstr>
      <vt:lpstr>PowerPoint Presentation</vt:lpstr>
      <vt:lpstr>Tidbits</vt:lpstr>
      <vt:lpstr>PowerPoint Presentation</vt:lpstr>
      <vt:lpstr>PowerPoint Presentation</vt:lpstr>
      <vt:lpstr>PowerPoint Presentation</vt:lpstr>
      <vt:lpstr>PowerPoint Presentation</vt:lpstr>
      <vt:lpstr>The Evolution of Psychotherapy (1985) The Convocation</vt:lpstr>
      <vt:lpstr>The Evolution of Psychotherapy (1985) The Experience</vt:lpstr>
      <vt:lpstr>The Evolution of Psychotherapy (1985) The Conclusion</vt:lpstr>
      <vt:lpstr>PowerPoint Presentation</vt:lpstr>
      <vt:lpstr>The History of Psychotherapy</vt:lpstr>
      <vt:lpstr>Honoring the Past</vt:lpstr>
      <vt:lpstr>PowerPoint Presentation</vt:lpstr>
      <vt:lpstr>An Initial Consideration Comparative Analyses in Psychotherapy</vt:lpstr>
      <vt:lpstr>Further Considerations Intersections in Health and Behavioral Health</vt:lpstr>
      <vt:lpstr>PowerPoint Presentation</vt:lpstr>
      <vt:lpstr>Empirically-Supported Treatments (ESTs) vs. Evidence-Based Practice (EBP)</vt:lpstr>
      <vt:lpstr>Evidence-Based Practice Intersections in Health &amp; Behavioral Health</vt:lpstr>
      <vt:lpstr>Evidence-Based Practice (EBP)</vt:lpstr>
      <vt:lpstr>PowerPoint Presentation</vt:lpstr>
      <vt:lpstr>Principles of Change</vt:lpstr>
      <vt:lpstr>Best Available Research The Variance in Psychotherapy Outcome</vt:lpstr>
      <vt:lpstr>Intersecting Principles in Behavioral Health</vt:lpstr>
      <vt:lpstr>Expectancy and Hope are Catalysts of Change</vt:lpstr>
      <vt:lpstr>Hope as a Catalyst</vt:lpstr>
      <vt:lpstr>Clients are the Most Significant Contributors to Outcome</vt:lpstr>
      <vt:lpstr>From Disease to Strengths</vt:lpstr>
      <vt:lpstr>The Therapeutic Alliance Makes Substantial and Consistent Contributions to Outcome</vt:lpstr>
      <vt:lpstr>What is the Therapeutic Alliance?</vt:lpstr>
      <vt:lpstr>Culture Influences and Shapes All Aspects of Human Life</vt:lpstr>
      <vt:lpstr>Effective Services Promote Growth, Development, Well-being, and Functioning</vt:lpstr>
      <vt:lpstr>Intersections: Health &amp; Well-Being</vt:lpstr>
      <vt:lpstr>Intersections: Health &amp; Well-Being (cont.)</vt:lpstr>
      <vt:lpstr>PowerPoint Presentation</vt:lpstr>
      <vt:lpstr>Why Measure Outcome?</vt:lpstr>
      <vt:lpstr>Why Measure Outcome? (cont.)</vt:lpstr>
      <vt:lpstr>Why Measure Outcome? (cont.)</vt:lpstr>
      <vt:lpstr>Why Measure Outcome? (cont.)</vt:lpstr>
      <vt:lpstr>Routine Outcome Measurement (ROM) (cont.)</vt:lpstr>
      <vt:lpstr>Fit and Effect</vt:lpstr>
      <vt:lpstr>Fit: Engagement is Critical to Outcome</vt:lpstr>
      <vt:lpstr>Effect: Focus on Early Change and Respond to Lack of Progress</vt:lpstr>
      <vt:lpstr>Provider Effectiveness</vt:lpstr>
      <vt:lpstr>PowerPoint Presentation</vt:lpstr>
      <vt:lpstr>PowerPoint Presentation</vt:lpstr>
      <vt:lpstr>PowerPoint Presentation</vt:lpstr>
      <vt:lpstr>Provider Effects</vt:lpstr>
      <vt:lpstr>Provider Effects (cont.)</vt:lpstr>
      <vt:lpstr>Provider Effects (cont.)</vt:lpstr>
      <vt:lpstr>Provider Effects (cont.)</vt:lpstr>
      <vt:lpstr>Therapist Improvement with Time and Experience</vt:lpstr>
      <vt:lpstr>Building Error-Centric Cultures Investing in Failure</vt:lpstr>
      <vt:lpstr>Closing Thoughts</vt:lpstr>
    </vt:vector>
  </TitlesOfParts>
  <Company>Erickson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dc:creator>
  <cp:lastModifiedBy>Robert Bertolino</cp:lastModifiedBy>
  <cp:revision>146</cp:revision>
  <cp:lastPrinted>2018-12-01T23:07:58Z</cp:lastPrinted>
  <dcterms:created xsi:type="dcterms:W3CDTF">2018-11-27T00:33:25Z</dcterms:created>
  <dcterms:modified xsi:type="dcterms:W3CDTF">2018-12-07T15:41:12Z</dcterms:modified>
</cp:coreProperties>
</file>