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92" r:id="rId1"/>
  </p:sldMasterIdLst>
  <p:notesMasterIdLst>
    <p:notesMasterId r:id="rId80"/>
  </p:notesMasterIdLst>
  <p:handoutMasterIdLst>
    <p:handoutMasterId r:id="rId81"/>
  </p:handoutMasterIdLst>
  <p:sldIdLst>
    <p:sldId id="1004" r:id="rId2"/>
    <p:sldId id="443" r:id="rId3"/>
    <p:sldId id="1106" r:id="rId4"/>
    <p:sldId id="955" r:id="rId5"/>
    <p:sldId id="956" r:id="rId6"/>
    <p:sldId id="1008" r:id="rId7"/>
    <p:sldId id="1094" r:id="rId8"/>
    <p:sldId id="1009" r:id="rId9"/>
    <p:sldId id="1011" r:id="rId10"/>
    <p:sldId id="1044" r:id="rId11"/>
    <p:sldId id="1013" r:id="rId12"/>
    <p:sldId id="1014" r:id="rId13"/>
    <p:sldId id="1045" r:id="rId14"/>
    <p:sldId id="1016" r:id="rId15"/>
    <p:sldId id="1017" r:id="rId16"/>
    <p:sldId id="1103" r:id="rId17"/>
    <p:sldId id="1019" r:id="rId18"/>
    <p:sldId id="1047" r:id="rId19"/>
    <p:sldId id="1020" r:id="rId20"/>
    <p:sldId id="1021" r:id="rId21"/>
    <p:sldId id="1022" r:id="rId22"/>
    <p:sldId id="1023" r:id="rId23"/>
    <p:sldId id="1024" r:id="rId24"/>
    <p:sldId id="1025" r:id="rId25"/>
    <p:sldId id="1026" r:id="rId26"/>
    <p:sldId id="1142" r:id="rId27"/>
    <p:sldId id="1357" r:id="rId28"/>
    <p:sldId id="1363" r:id="rId29"/>
    <p:sldId id="1296" r:id="rId30"/>
    <p:sldId id="1361" r:id="rId31"/>
    <p:sldId id="1300" r:id="rId32"/>
    <p:sldId id="1310" r:id="rId33"/>
    <p:sldId id="1343" r:id="rId34"/>
    <p:sldId id="1027" r:id="rId35"/>
    <p:sldId id="1107" r:id="rId36"/>
    <p:sldId id="969" r:id="rId37"/>
    <p:sldId id="986" r:id="rId38"/>
    <p:sldId id="316" r:id="rId39"/>
    <p:sldId id="317" r:id="rId40"/>
    <p:sldId id="1098" r:id="rId41"/>
    <p:sldId id="1116" r:id="rId42"/>
    <p:sldId id="1117" r:id="rId43"/>
    <p:sldId id="1118" r:id="rId44"/>
    <p:sldId id="274" r:id="rId45"/>
    <p:sldId id="275" r:id="rId46"/>
    <p:sldId id="276" r:id="rId47"/>
    <p:sldId id="1136" r:id="rId48"/>
    <p:sldId id="1028" r:id="rId49"/>
    <p:sldId id="1104" r:id="rId50"/>
    <p:sldId id="1105" r:id="rId51"/>
    <p:sldId id="1029" r:id="rId52"/>
    <p:sldId id="1048" r:id="rId53"/>
    <p:sldId id="1031" r:id="rId54"/>
    <p:sldId id="1049" r:id="rId55"/>
    <p:sldId id="1137" r:id="rId56"/>
    <p:sldId id="1138" r:id="rId57"/>
    <p:sldId id="1139" r:id="rId58"/>
    <p:sldId id="1033" r:id="rId59"/>
    <p:sldId id="1145" r:id="rId60"/>
    <p:sldId id="1146" r:id="rId61"/>
    <p:sldId id="1147" r:id="rId62"/>
    <p:sldId id="1041" r:id="rId63"/>
    <p:sldId id="1102" r:id="rId64"/>
    <p:sldId id="1119" r:id="rId65"/>
    <p:sldId id="1114" r:id="rId66"/>
    <p:sldId id="1115" r:id="rId67"/>
    <p:sldId id="1120" r:id="rId68"/>
    <p:sldId id="1121" r:id="rId69"/>
    <p:sldId id="1122" r:id="rId70"/>
    <p:sldId id="1127" r:id="rId71"/>
    <p:sldId id="1128" r:id="rId72"/>
    <p:sldId id="1129" r:id="rId73"/>
    <p:sldId id="1130" r:id="rId74"/>
    <p:sldId id="1131" r:id="rId75"/>
    <p:sldId id="1123" r:id="rId76"/>
    <p:sldId id="1042" r:id="rId77"/>
    <p:sldId id="1043" r:id="rId78"/>
    <p:sldId id="1140" r:id="rId79"/>
  </p:sldIdLst>
  <p:sldSz cx="12192000" cy="6858000"/>
  <p:notesSz cx="6858000" cy="9239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333399"/>
    <a:srgbClr val="00002E"/>
    <a:srgbClr val="000048"/>
    <a:srgbClr val="000046"/>
    <a:srgbClr val="000066"/>
    <a:srgbClr val="000099"/>
    <a:srgbClr val="D5DC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4660" autoAdjust="0"/>
  </p:normalViewPr>
  <p:slideViewPr>
    <p:cSldViewPr snapToGrid="0">
      <p:cViewPr varScale="1">
        <p:scale>
          <a:sx n="65" d="100"/>
          <a:sy n="65" d="100"/>
        </p:scale>
        <p:origin x="156" y="4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1" d="100"/>
          <a:sy n="71" d="100"/>
        </p:scale>
        <p:origin x="3029"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3567"/>
          </a:xfrm>
          <a:prstGeom prst="rect">
            <a:avLst/>
          </a:prstGeom>
        </p:spPr>
        <p:txBody>
          <a:bodyPr vert="horz" lIns="91440" tIns="45720" rIns="91440" bIns="45720" rtlCol="0"/>
          <a:lstStyle>
            <a:lvl1pPr algn="r">
              <a:defRPr sz="1200"/>
            </a:lvl1pPr>
          </a:lstStyle>
          <a:p>
            <a:fld id="{E617B36B-BCE8-4B34-B987-7C09AE9F2802}" type="datetimeFigureOut">
              <a:rPr lang="en-US" smtClean="0"/>
              <a:t>4/15/2018</a:t>
            </a:fld>
            <a:endParaRPr lang="en-US"/>
          </a:p>
        </p:txBody>
      </p:sp>
      <p:sp>
        <p:nvSpPr>
          <p:cNvPr id="4" name="Footer Placeholder 3"/>
          <p:cNvSpPr>
            <a:spLocks noGrp="1"/>
          </p:cNvSpPr>
          <p:nvPr>
            <p:ph type="ftr" sz="quarter" idx="2"/>
          </p:nvPr>
        </p:nvSpPr>
        <p:spPr>
          <a:xfrm>
            <a:off x="0" y="8775684"/>
            <a:ext cx="2971800" cy="46356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5684"/>
            <a:ext cx="2971800" cy="463566"/>
          </a:xfrm>
          <a:prstGeom prst="rect">
            <a:avLst/>
          </a:prstGeom>
        </p:spPr>
        <p:txBody>
          <a:bodyPr vert="horz" lIns="91440" tIns="45720" rIns="91440" bIns="45720" rtlCol="0" anchor="b"/>
          <a:lstStyle>
            <a:lvl1pPr algn="r">
              <a:defRPr sz="1200"/>
            </a:lvl1pPr>
          </a:lstStyle>
          <a:p>
            <a:fld id="{DF0FF049-E4DA-4E89-97F1-375121F1F7B7}" type="slidenum">
              <a:rPr lang="en-US" smtClean="0"/>
              <a:t>‹#›</a:t>
            </a:fld>
            <a:endParaRPr lang="en-US"/>
          </a:p>
        </p:txBody>
      </p:sp>
    </p:spTree>
    <p:extLst>
      <p:ext uri="{BB962C8B-B14F-4D97-AF65-F5344CB8AC3E}">
        <p14:creationId xmlns:p14="http://schemas.microsoft.com/office/powerpoint/2010/main" val="77069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3567"/>
          </a:xfrm>
          <a:prstGeom prst="rect">
            <a:avLst/>
          </a:prstGeom>
        </p:spPr>
        <p:txBody>
          <a:bodyPr vert="horz" lIns="91440" tIns="45720" rIns="91440" bIns="45720" rtlCol="0"/>
          <a:lstStyle>
            <a:lvl1pPr algn="r">
              <a:defRPr sz="1200"/>
            </a:lvl1pPr>
          </a:lstStyle>
          <a:p>
            <a:fld id="{1192B1F5-A4F7-4986-87DF-FF0CD21C6054}" type="datetimeFigureOut">
              <a:rPr lang="en-US" smtClean="0"/>
              <a:t>4/15/2018</a:t>
            </a:fld>
            <a:endParaRPr lang="en-US"/>
          </a:p>
        </p:txBody>
      </p:sp>
      <p:sp>
        <p:nvSpPr>
          <p:cNvPr id="4" name="Slide Image Placeholder 3"/>
          <p:cNvSpPr>
            <a:spLocks noGrp="1" noRot="1" noChangeAspect="1"/>
          </p:cNvSpPr>
          <p:nvPr>
            <p:ph type="sldImg" idx="2"/>
          </p:nvPr>
        </p:nvSpPr>
        <p:spPr>
          <a:xfrm>
            <a:off x="657225" y="1154113"/>
            <a:ext cx="5543550" cy="31194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46389"/>
            <a:ext cx="5486400" cy="363795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4"/>
            <a:ext cx="2971800" cy="46356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5684"/>
            <a:ext cx="2971800" cy="463566"/>
          </a:xfrm>
          <a:prstGeom prst="rect">
            <a:avLst/>
          </a:prstGeom>
        </p:spPr>
        <p:txBody>
          <a:bodyPr vert="horz" lIns="91440" tIns="45720" rIns="91440" bIns="45720" rtlCol="0" anchor="b"/>
          <a:lstStyle>
            <a:lvl1pPr algn="r">
              <a:defRPr sz="1200"/>
            </a:lvl1pPr>
          </a:lstStyle>
          <a:p>
            <a:fld id="{7B23EABE-0BCD-4BF4-85FC-DD2E690C244F}" type="slidenum">
              <a:rPr lang="en-US" smtClean="0"/>
              <a:t>‹#›</a:t>
            </a:fld>
            <a:endParaRPr lang="en-US"/>
          </a:p>
        </p:txBody>
      </p:sp>
    </p:spTree>
    <p:extLst>
      <p:ext uri="{BB962C8B-B14F-4D97-AF65-F5344CB8AC3E}">
        <p14:creationId xmlns:p14="http://schemas.microsoft.com/office/powerpoint/2010/main" val="1437353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3EABE-0BCD-4BF4-85FC-DD2E690C244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858490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xfrm>
            <a:off x="350838" y="693738"/>
            <a:ext cx="6156325"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noChangeArrowheads="1"/>
          </p:cNvSpPr>
          <p:nvPr>
            <p:ph type="body" idx="1"/>
          </p:nvPr>
        </p:nvSpPr>
        <p:spPr bwMode="auto">
          <a:xfrm>
            <a:off x="685800" y="4388644"/>
            <a:ext cx="5486400" cy="4157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397084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MS PGothic" pitchFamily="34"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ED445CF1-A174-4ED8-BFEA-AFB270AA0E75}" type="slidenum">
              <a:rPr lang="en-US" sz="1200" b="0" smtClean="0">
                <a:solidFill>
                  <a:prstClr val="black"/>
                </a:solidFill>
                <a:latin typeface="Times New Roman" pitchFamily="18" charset="0"/>
              </a:rPr>
              <a:pPr/>
              <a:t>11</a:t>
            </a:fld>
            <a:endParaRPr lang="en-US" sz="1200" b="0">
              <a:solidFill>
                <a:prstClr val="black"/>
              </a:solidFill>
              <a:latin typeface="Times New Roman" pitchFamily="18" charset="0"/>
            </a:endParaRPr>
          </a:p>
        </p:txBody>
      </p:sp>
    </p:spTree>
    <p:extLst>
      <p:ext uri="{BB962C8B-B14F-4D97-AF65-F5344CB8AC3E}">
        <p14:creationId xmlns:p14="http://schemas.microsoft.com/office/powerpoint/2010/main" val="2861007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350838" y="693738"/>
            <a:ext cx="6156325"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xfrm>
            <a:off x="685800" y="4388644"/>
            <a:ext cx="5486400" cy="4157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605848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350838" y="693738"/>
            <a:ext cx="6156325"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xfrm>
            <a:off x="685800" y="4388644"/>
            <a:ext cx="5486400" cy="4157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870873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xfrm>
            <a:off x="350838" y="693738"/>
            <a:ext cx="6156325"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noChangeArrowheads="1"/>
          </p:cNvSpPr>
          <p:nvPr>
            <p:ph type="body" idx="1"/>
          </p:nvPr>
        </p:nvSpPr>
        <p:spPr bwMode="auto">
          <a:xfrm>
            <a:off x="685800" y="4388644"/>
            <a:ext cx="5486400" cy="4157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518874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350838" y="693738"/>
            <a:ext cx="6156325"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xfrm>
            <a:off x="685800" y="4388644"/>
            <a:ext cx="5486400" cy="4157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50517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350838" y="693738"/>
            <a:ext cx="6156325"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xfrm>
            <a:off x="685800" y="4388644"/>
            <a:ext cx="5486400" cy="4157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501173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350838" y="693738"/>
            <a:ext cx="6156325"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xfrm>
            <a:off x="685800" y="4388644"/>
            <a:ext cx="5486400" cy="4157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26583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350838" y="693738"/>
            <a:ext cx="6156325"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xfrm>
            <a:off x="685800" y="4388644"/>
            <a:ext cx="5486400" cy="4157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05367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350838" y="693738"/>
            <a:ext cx="6156325"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xfrm>
            <a:off x="685800" y="4388644"/>
            <a:ext cx="5486400" cy="4157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382445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ahoma" panose="020B0604030504040204" pitchFamily="34" charset="0"/>
              </a:defRPr>
            </a:lvl1pPr>
            <a:lvl2pPr marL="742950" indent="-285750">
              <a:defRPr sz="3600">
                <a:solidFill>
                  <a:schemeClr val="tx1"/>
                </a:solidFill>
                <a:latin typeface="Tahoma" panose="020B0604030504040204" pitchFamily="34" charset="0"/>
              </a:defRPr>
            </a:lvl2pPr>
            <a:lvl3pPr marL="1143000" indent="-228600">
              <a:defRPr sz="3600">
                <a:solidFill>
                  <a:schemeClr val="tx1"/>
                </a:solidFill>
                <a:latin typeface="Tahoma" panose="020B0604030504040204" pitchFamily="34" charset="0"/>
              </a:defRPr>
            </a:lvl3pPr>
            <a:lvl4pPr marL="1600200" indent="-228600">
              <a:defRPr sz="3600">
                <a:solidFill>
                  <a:schemeClr val="tx1"/>
                </a:solidFill>
                <a:latin typeface="Tahoma" panose="020B0604030504040204" pitchFamily="34" charset="0"/>
              </a:defRPr>
            </a:lvl4pPr>
            <a:lvl5pPr marL="2057400" indent="-228600">
              <a:defRPr sz="3600">
                <a:solidFill>
                  <a:schemeClr val="tx1"/>
                </a:solidFill>
                <a:latin typeface="Tahoma" panose="020B0604030504040204" pitchFamily="34" charset="0"/>
              </a:defRPr>
            </a:lvl5pPr>
            <a:lvl6pPr marL="2514600" indent="-228600" eaLnBrk="0" fontAlgn="base" hangingPunct="0">
              <a:spcBef>
                <a:spcPct val="0"/>
              </a:spcBef>
              <a:spcAft>
                <a:spcPct val="0"/>
              </a:spcAft>
              <a:defRPr sz="3600">
                <a:solidFill>
                  <a:schemeClr val="tx1"/>
                </a:solidFill>
                <a:latin typeface="Tahoma" panose="020B0604030504040204" pitchFamily="34" charset="0"/>
              </a:defRPr>
            </a:lvl6pPr>
            <a:lvl7pPr marL="2971800" indent="-228600" eaLnBrk="0" fontAlgn="base" hangingPunct="0">
              <a:spcBef>
                <a:spcPct val="0"/>
              </a:spcBef>
              <a:spcAft>
                <a:spcPct val="0"/>
              </a:spcAft>
              <a:defRPr sz="3600">
                <a:solidFill>
                  <a:schemeClr val="tx1"/>
                </a:solidFill>
                <a:latin typeface="Tahoma" panose="020B0604030504040204" pitchFamily="34" charset="0"/>
              </a:defRPr>
            </a:lvl7pPr>
            <a:lvl8pPr marL="3429000" indent="-228600" eaLnBrk="0" fontAlgn="base" hangingPunct="0">
              <a:spcBef>
                <a:spcPct val="0"/>
              </a:spcBef>
              <a:spcAft>
                <a:spcPct val="0"/>
              </a:spcAft>
              <a:defRPr sz="3600">
                <a:solidFill>
                  <a:schemeClr val="tx1"/>
                </a:solidFill>
                <a:latin typeface="Tahoma" panose="020B0604030504040204" pitchFamily="34" charset="0"/>
              </a:defRPr>
            </a:lvl8pPr>
            <a:lvl9pPr marL="3886200" indent="-228600" eaLnBrk="0" fontAlgn="base" hangingPunct="0">
              <a:spcBef>
                <a:spcPct val="0"/>
              </a:spcBef>
              <a:spcAft>
                <a:spcPct val="0"/>
              </a:spcAft>
              <a:defRPr sz="3600">
                <a:solidFill>
                  <a:schemeClr val="tx1"/>
                </a:solidFill>
                <a:latin typeface="Tahoma" panose="020B0604030504040204" pitchFamily="34" charset="0"/>
              </a:defRPr>
            </a:lvl9pPr>
          </a:lstStyle>
          <a:p>
            <a:fld id="{D0757F9E-3141-47F5-993D-C2560B505B39}" type="slidenum">
              <a:rPr lang="en-US" sz="1200">
                <a:latin typeface="Times New Roman" panose="02020603050405020304" pitchFamily="18" charset="0"/>
              </a:rPr>
              <a:pPr/>
              <a:t>2</a:t>
            </a:fld>
            <a:endParaRPr lang="en-US" sz="1200">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US" baseline="0" dirty="0"/>
          </a:p>
        </p:txBody>
      </p:sp>
    </p:spTree>
    <p:extLst>
      <p:ext uri="{BB962C8B-B14F-4D97-AF65-F5344CB8AC3E}">
        <p14:creationId xmlns:p14="http://schemas.microsoft.com/office/powerpoint/2010/main" val="96042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350838" y="693738"/>
            <a:ext cx="6156325"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xfrm>
            <a:off x="685800" y="4388644"/>
            <a:ext cx="5486400" cy="4157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862580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350838" y="693738"/>
            <a:ext cx="6156325"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xfrm>
            <a:off x="685800" y="4388644"/>
            <a:ext cx="5486400" cy="4157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239600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xfrm>
            <a:off x="350838" y="693738"/>
            <a:ext cx="6156325"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noChangeArrowheads="1"/>
          </p:cNvSpPr>
          <p:nvPr>
            <p:ph type="body" idx="1"/>
          </p:nvPr>
        </p:nvSpPr>
        <p:spPr bwMode="auto">
          <a:xfrm>
            <a:off x="685800" y="4388644"/>
            <a:ext cx="5486400" cy="4157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962390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2D2904D1-F0A5-4B5E-AFB8-0B23D5B202FD}" type="slidenum">
              <a:rPr lang="en-US" sz="1200" smtClean="0">
                <a:solidFill>
                  <a:prstClr val="black"/>
                </a:solidFill>
                <a:latin typeface="Times New Roman" pitchFamily="18" charset="0"/>
              </a:rPr>
              <a:pPr/>
              <a:t>23</a:t>
            </a:fld>
            <a:endParaRPr lang="en-US" sz="1200">
              <a:solidFill>
                <a:prstClr val="black"/>
              </a:solidFill>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pitchFamily="34" charset="0"/>
            </a:endParaRPr>
          </a:p>
        </p:txBody>
      </p:sp>
    </p:spTree>
    <p:extLst>
      <p:ext uri="{BB962C8B-B14F-4D97-AF65-F5344CB8AC3E}">
        <p14:creationId xmlns:p14="http://schemas.microsoft.com/office/powerpoint/2010/main" val="39895020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2D2904D1-F0A5-4B5E-AFB8-0B23D5B202FD}" type="slidenum">
              <a:rPr lang="en-US" sz="1200" smtClean="0">
                <a:solidFill>
                  <a:prstClr val="black"/>
                </a:solidFill>
                <a:latin typeface="Times New Roman" pitchFamily="18" charset="0"/>
              </a:rPr>
              <a:pPr/>
              <a:t>25</a:t>
            </a:fld>
            <a:endParaRPr lang="en-US" sz="1200">
              <a:solidFill>
                <a:prstClr val="black"/>
              </a:solidFill>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pitchFamily="34" charset="0"/>
            </a:endParaRPr>
          </a:p>
        </p:txBody>
      </p:sp>
    </p:spTree>
    <p:extLst>
      <p:ext uri="{BB962C8B-B14F-4D97-AF65-F5344CB8AC3E}">
        <p14:creationId xmlns:p14="http://schemas.microsoft.com/office/powerpoint/2010/main" val="3776081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xfrm>
            <a:off x="350838" y="693738"/>
            <a:ext cx="6156325"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xfrm>
            <a:off x="685800" y="4388644"/>
            <a:ext cx="5486400" cy="4157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865052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D4F3D71-FA9A-4DE4-895D-49EF185DB54B}" type="slidenum">
              <a:rPr kumimoji="0" lang="en-US" sz="1200" b="0" i="0" u="none" strike="noStrike" kern="0" cap="none" spc="0" normalizeH="0" baseline="0" noProof="0" smtClean="0">
                <a:ln>
                  <a:noFill/>
                </a:ln>
                <a:solidFill>
                  <a:prstClr val="black"/>
                </a:solidFill>
                <a:effectLst/>
                <a:uLnTx/>
                <a:uFillTx/>
                <a:latin typeface="Times New Roman" pitchFamily="18"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0" cap="none" spc="0" normalizeH="0" baseline="0" noProof="0">
              <a:ln>
                <a:noFill/>
              </a:ln>
              <a:solidFill>
                <a:prstClr val="black"/>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2776733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5D6CFE6-C5B6-4335-A47D-48208C053239}" type="slidenum">
              <a:rPr kumimoji="0" lang="en-US" sz="1200" b="0" i="0" u="none" strike="noStrike" kern="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0" cap="none" spc="0" normalizeH="0" baseline="0" noProof="0">
              <a:ln>
                <a:noFill/>
              </a:ln>
              <a:solidFill>
                <a:prstClr val="black"/>
              </a:solidFill>
              <a:effectLst/>
              <a:uLnTx/>
              <a:uFillTx/>
              <a:latin typeface="Times New Roman" pitchFamily="18" charset="0"/>
              <a:ea typeface="+mn-ea"/>
              <a:cs typeface="+mn-cs"/>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3473697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5D6CFE6-C5B6-4335-A47D-48208C053239}" type="slidenum">
              <a:rPr kumimoji="0" lang="en-US" sz="1200" b="0" i="0" u="none" strike="noStrike" kern="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0" cap="none" spc="0" normalizeH="0" baseline="0" noProof="0">
              <a:ln>
                <a:noFill/>
              </a:ln>
              <a:solidFill>
                <a:prstClr val="black"/>
              </a:solidFill>
              <a:effectLst/>
              <a:uLnTx/>
              <a:uFillTx/>
              <a:latin typeface="Times New Roman" pitchFamily="18" charset="0"/>
              <a:ea typeface="+mn-ea"/>
              <a:cs typeface="+mn-cs"/>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2058615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D4F3D71-FA9A-4DE4-895D-49EF185DB54B}" type="slidenum">
              <a:rPr kumimoji="0" lang="en-US" sz="1200" b="0" i="0" u="none" strike="noStrike" kern="0" cap="none" spc="0" normalizeH="0" baseline="0" noProof="0" smtClean="0">
                <a:ln>
                  <a:noFill/>
                </a:ln>
                <a:solidFill>
                  <a:prstClr val="black"/>
                </a:solidFill>
                <a:effectLst/>
                <a:uLnTx/>
                <a:uFillTx/>
                <a:latin typeface="Times New Roman" pitchFamily="18"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0" cap="none" spc="0" normalizeH="0" baseline="0" noProof="0">
              <a:ln>
                <a:noFill/>
              </a:ln>
              <a:solidFill>
                <a:prstClr val="black"/>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1410842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350838" y="693738"/>
            <a:ext cx="6156325"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xfrm>
            <a:off x="685800" y="4388644"/>
            <a:ext cx="5486400" cy="4157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875476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D4F3D71-FA9A-4DE4-895D-49EF185DB54B}" type="slidenum">
              <a:rPr kumimoji="0" lang="en-US" sz="1200" b="0" i="0" u="none" strike="noStrike" kern="0" cap="none" spc="0" normalizeH="0" baseline="0" noProof="0" smtClean="0">
                <a:ln>
                  <a:noFill/>
                </a:ln>
                <a:solidFill>
                  <a:prstClr val="black"/>
                </a:solidFill>
                <a:effectLst/>
                <a:uLnTx/>
                <a:uFillTx/>
                <a:latin typeface="Times New Roman" pitchFamily="18"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0" cap="none" spc="0" normalizeH="0" baseline="0" noProof="0">
              <a:ln>
                <a:noFill/>
              </a:ln>
              <a:solidFill>
                <a:prstClr val="black"/>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2428779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D4F3D71-FA9A-4DE4-895D-49EF185DB54B}" type="slidenum">
              <a:rPr kumimoji="0" lang="en-US" sz="1200" b="0" i="0" u="none" strike="noStrike" kern="0" cap="none" spc="0" normalizeH="0" baseline="0" noProof="0" smtClean="0">
                <a:ln>
                  <a:noFill/>
                </a:ln>
                <a:solidFill>
                  <a:prstClr val="black"/>
                </a:solidFill>
                <a:effectLst/>
                <a:uLnTx/>
                <a:uFillTx/>
                <a:latin typeface="Times New Roman" pitchFamily="18"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0" cap="none" spc="0" normalizeH="0" baseline="0" noProof="0">
              <a:ln>
                <a:noFill/>
              </a:ln>
              <a:solidFill>
                <a:prstClr val="black"/>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2072508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36F901-C6A1-4155-8266-C54C130ABB20}"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29945333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MS PGothic" pitchFamily="34"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ED445CF1-A174-4ED8-BFEA-AFB270AA0E75}" type="slidenum">
              <a:rPr lang="en-US" sz="1200" b="0" smtClean="0">
                <a:solidFill>
                  <a:prstClr val="black"/>
                </a:solidFill>
                <a:latin typeface="Times New Roman" pitchFamily="18" charset="0"/>
              </a:rPr>
              <a:pPr/>
              <a:t>34</a:t>
            </a:fld>
            <a:endParaRPr lang="en-US" sz="1200" b="0">
              <a:solidFill>
                <a:prstClr val="black"/>
              </a:solidFill>
              <a:latin typeface="Times New Roman" pitchFamily="18" charset="0"/>
            </a:endParaRPr>
          </a:p>
        </p:txBody>
      </p:sp>
    </p:spTree>
    <p:extLst>
      <p:ext uri="{BB962C8B-B14F-4D97-AF65-F5344CB8AC3E}">
        <p14:creationId xmlns:p14="http://schemas.microsoft.com/office/powerpoint/2010/main" val="1670907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350838" y="693738"/>
            <a:ext cx="6156325"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xfrm>
            <a:off x="685800" y="4388644"/>
            <a:ext cx="5486400" cy="4157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423603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DC5B0A4-F1F0-4FF4-B137-3FD5BDA8F2D3}"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9328583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FC6AC4-60CE-4171-A4B0-25CCEC5399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8914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xfrm>
            <a:off x="350838" y="693738"/>
            <a:ext cx="6156325"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noChangeArrowheads="1"/>
          </p:cNvSpPr>
          <p:nvPr>
            <p:ph type="body" idx="1"/>
          </p:nvPr>
        </p:nvSpPr>
        <p:spPr bwMode="auto">
          <a:xfrm>
            <a:off x="685800" y="4388644"/>
            <a:ext cx="5486400" cy="4157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2055729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xfrm>
            <a:off x="350838" y="693738"/>
            <a:ext cx="6156325"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noChangeArrowheads="1"/>
          </p:cNvSpPr>
          <p:nvPr>
            <p:ph type="body" idx="1"/>
          </p:nvPr>
        </p:nvSpPr>
        <p:spPr bwMode="auto">
          <a:xfrm>
            <a:off x="685800" y="4388644"/>
            <a:ext cx="5486400" cy="4157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3162448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C236F901-C6A1-4155-8266-C54C130ABB20}" type="slidenum">
              <a:rPr lang="en-US" sz="1200" smtClean="0">
                <a:solidFill>
                  <a:prstClr val="black"/>
                </a:solidFill>
                <a:latin typeface="Times New Roman" pitchFamily="18" charset="0"/>
              </a:rPr>
              <a:pPr/>
              <a:t>40</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2787054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3EABE-0BCD-4BF4-85FC-DD2E690C244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4324812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Comprehensive</a:t>
            </a:r>
            <a:r>
              <a:rPr lang="en-US" baseline="0" dirty="0"/>
              <a:t> Soldier Fitness – Efforts to shift the curve to the right.</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B23EABE-0BCD-4BF4-85FC-DD2E690C2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41</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6061622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Comprehensive</a:t>
            </a:r>
            <a:r>
              <a:rPr lang="en-US" baseline="0" dirty="0"/>
              <a:t> Soldier Fitness – Efforts to shift the curve to the right.</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B23EABE-0BCD-4BF4-85FC-DD2E690C2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42</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2695599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Comprehensive</a:t>
            </a:r>
            <a:r>
              <a:rPr lang="en-US" baseline="0" dirty="0"/>
              <a:t> Soldier Fitness – Efforts to shift the curve to the right.</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B23EABE-0BCD-4BF4-85FC-DD2E690C2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7035206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50CFE53-514D-4952-8539-44FAA7948DEF}" type="slidenum">
              <a:rPr lang="en-US" sz="1200" b="0" smtClean="0">
                <a:solidFill>
                  <a:prstClr val="black"/>
                </a:solidFill>
                <a:latin typeface="Times New Roman" pitchFamily="18" charset="0"/>
              </a:rPr>
              <a:pPr/>
              <a:t>44</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8508342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50CFE53-514D-4952-8539-44FAA7948DEF}" type="slidenum">
              <a:rPr lang="en-US" sz="1200" b="0" smtClean="0">
                <a:solidFill>
                  <a:prstClr val="black"/>
                </a:solidFill>
                <a:latin typeface="Times New Roman" pitchFamily="18" charset="0"/>
              </a:rPr>
              <a:pPr/>
              <a:t>45</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4293022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50CFE53-514D-4952-8539-44FAA7948DEF}" type="slidenum">
              <a:rPr lang="en-US" sz="1200" b="0" smtClean="0">
                <a:solidFill>
                  <a:prstClr val="black"/>
                </a:solidFill>
                <a:latin typeface="Times New Roman" pitchFamily="18" charset="0"/>
              </a:rPr>
              <a:pPr/>
              <a:t>46</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6928815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MS PGothic" pitchFamily="34"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D445CF1-A174-4ED8-BFEA-AFB270AA0E75}"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969910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xfrm>
            <a:off x="350838" y="693738"/>
            <a:ext cx="6156325"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noChangeArrowheads="1"/>
          </p:cNvSpPr>
          <p:nvPr>
            <p:ph type="body" idx="1"/>
          </p:nvPr>
        </p:nvSpPr>
        <p:spPr bwMode="auto">
          <a:xfrm>
            <a:off x="685800" y="4388644"/>
            <a:ext cx="5486400" cy="4157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4354639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350838" y="693738"/>
            <a:ext cx="6156325"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xfrm>
            <a:off x="685800" y="4388644"/>
            <a:ext cx="5486400" cy="4157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4231657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350838" y="693738"/>
            <a:ext cx="6156325"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xfrm>
            <a:off x="685800" y="4388644"/>
            <a:ext cx="5486400" cy="4157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4156615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3EABE-0BCD-4BF4-85FC-DD2E690C244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5766596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xfrm>
            <a:off x="350838" y="693738"/>
            <a:ext cx="6156325"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xfrm>
            <a:off x="685800" y="4388644"/>
            <a:ext cx="5486400" cy="4157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40410189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xfrm>
            <a:off x="350838" y="693738"/>
            <a:ext cx="6156325"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xfrm>
            <a:off x="685800" y="4388644"/>
            <a:ext cx="5486400" cy="4157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7134288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xfrm>
            <a:off x="350838" y="693738"/>
            <a:ext cx="6156325"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noChangeArrowheads="1"/>
          </p:cNvSpPr>
          <p:nvPr>
            <p:ph type="body" idx="1"/>
          </p:nvPr>
        </p:nvSpPr>
        <p:spPr bwMode="auto">
          <a:xfrm>
            <a:off x="685800" y="4388644"/>
            <a:ext cx="5486400" cy="4157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5254959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350838" y="693738"/>
            <a:ext cx="6156325"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xfrm>
            <a:off x="685800" y="4388644"/>
            <a:ext cx="5486400" cy="4157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1324935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MS PGothic" pitchFamily="34"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D445CF1-A174-4ED8-BFEA-AFB270AA0E75}"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993837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xfrm>
            <a:off x="350838" y="693738"/>
            <a:ext cx="6156325"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xfrm>
            <a:off x="685800" y="4388644"/>
            <a:ext cx="5486400" cy="4157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1460633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211A3EB-7A62-4411-BD7D-353153026327}"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867272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F015DE7-C9B6-40F4-A86C-5D21FC027339}"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Exercise</a:t>
            </a:r>
          </a:p>
        </p:txBody>
      </p:sp>
    </p:spTree>
    <p:extLst>
      <p:ext uri="{BB962C8B-B14F-4D97-AF65-F5344CB8AC3E}">
        <p14:creationId xmlns:p14="http://schemas.microsoft.com/office/powerpoint/2010/main" val="36098531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299FFB7-FE9E-4388-BBD8-877C862DF5C1}"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2572491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xfrm>
            <a:off x="350838" y="693738"/>
            <a:ext cx="6156325"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xfrm>
            <a:off x="685800" y="4388644"/>
            <a:ext cx="5486400" cy="4157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457121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MS PGothic" pitchFamily="34"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ED445CF1-A174-4ED8-BFEA-AFB270AA0E75}" type="slidenum">
              <a:rPr lang="en-US" sz="1200" b="0" smtClean="0">
                <a:solidFill>
                  <a:prstClr val="black"/>
                </a:solidFill>
                <a:latin typeface="Times New Roman" pitchFamily="18" charset="0"/>
              </a:rPr>
              <a:pPr/>
              <a:t>6</a:t>
            </a:fld>
            <a:endParaRPr lang="en-US" sz="1200" b="0">
              <a:solidFill>
                <a:prstClr val="black"/>
              </a:solidFill>
              <a:latin typeface="Times New Roman" pitchFamily="18" charset="0"/>
            </a:endParaRPr>
          </a:p>
        </p:txBody>
      </p:sp>
    </p:spTree>
    <p:extLst>
      <p:ext uri="{BB962C8B-B14F-4D97-AF65-F5344CB8AC3E}">
        <p14:creationId xmlns:p14="http://schemas.microsoft.com/office/powerpoint/2010/main" val="5036024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MS PGothic" pitchFamily="34"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D445CF1-A174-4ED8-BFEA-AFB270AA0E75}"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856563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0" cap="none" spc="0" normalizeH="0" baseline="0" noProof="0" smtClean="0">
                <a:ln>
                  <a:noFill/>
                </a:ln>
                <a:solidFill>
                  <a:prstClr val="black"/>
                </a:solidFill>
                <a:effectLst/>
                <a:uLnTx/>
                <a:uFillTx/>
                <a:latin typeface="Times New Roman" pitchFamily="18" charset="0"/>
              </a:rPr>
              <a:pPr marL="0" marR="0" lvl="0" indent="0" defTabSz="914400" eaLnBrk="1" fontAlgn="auto" latinLnBrk="0" hangingPunct="1">
                <a:lnSpc>
                  <a:spcPct val="100000"/>
                </a:lnSpc>
                <a:spcBef>
                  <a:spcPts val="0"/>
                </a:spcBef>
                <a:spcAft>
                  <a:spcPts val="0"/>
                </a:spcAft>
                <a:buClrTx/>
                <a:buSzTx/>
                <a:buFontTx/>
                <a:buNone/>
                <a:tabLst/>
                <a:defRPr/>
              </a:pPr>
              <a:t>64</a:t>
            </a:fld>
            <a:endParaRPr kumimoji="0" lang="en-US" sz="1200" b="0" i="0" u="none" strike="noStrike" kern="0" cap="none" spc="0" normalizeH="0" baseline="0" noProof="0">
              <a:ln>
                <a:noFill/>
              </a:ln>
              <a:solidFill>
                <a:prstClr val="black"/>
              </a:solidFill>
              <a:effectLst/>
              <a:uLnTx/>
              <a:uFillTx/>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2298415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0" cap="none" spc="0" normalizeH="0" baseline="0" noProof="0" smtClean="0">
                <a:ln>
                  <a:noFill/>
                </a:ln>
                <a:solidFill>
                  <a:prstClr val="black"/>
                </a:solidFill>
                <a:effectLst/>
                <a:uLnTx/>
                <a:uFillTx/>
                <a:latin typeface="Times New Roman" pitchFamily="18" charset="0"/>
              </a:rPr>
              <a:pPr marL="0" marR="0" lvl="0" indent="0" defTabSz="914400" eaLnBrk="1" fontAlgn="auto" latinLnBrk="0" hangingPunct="1">
                <a:lnSpc>
                  <a:spcPct val="100000"/>
                </a:lnSpc>
                <a:spcBef>
                  <a:spcPts val="0"/>
                </a:spcBef>
                <a:spcAft>
                  <a:spcPts val="0"/>
                </a:spcAft>
                <a:buClrTx/>
                <a:buSzTx/>
                <a:buFontTx/>
                <a:buNone/>
                <a:tabLst/>
                <a:defRPr/>
              </a:pPr>
              <a:t>65</a:t>
            </a:fld>
            <a:endParaRPr kumimoji="0" lang="en-US" sz="1200" b="0" i="0" u="none" strike="noStrike" kern="0" cap="none" spc="0" normalizeH="0" baseline="0" noProof="0">
              <a:ln>
                <a:noFill/>
              </a:ln>
              <a:solidFill>
                <a:prstClr val="black"/>
              </a:solidFill>
              <a:effectLst/>
              <a:uLnTx/>
              <a:uFillTx/>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7295539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0" cap="none" spc="0" normalizeH="0" baseline="0" noProof="0" smtClean="0">
                <a:ln>
                  <a:noFill/>
                </a:ln>
                <a:solidFill>
                  <a:prstClr val="black"/>
                </a:solidFill>
                <a:effectLst/>
                <a:uLnTx/>
                <a:uFillTx/>
                <a:latin typeface="Times New Roman" pitchFamily="18" charset="0"/>
              </a:rPr>
              <a:pPr marL="0" marR="0" lvl="0" indent="0" defTabSz="914400" eaLnBrk="1" fontAlgn="auto" latinLnBrk="0" hangingPunct="1">
                <a:lnSpc>
                  <a:spcPct val="100000"/>
                </a:lnSpc>
                <a:spcBef>
                  <a:spcPts val="0"/>
                </a:spcBef>
                <a:spcAft>
                  <a:spcPts val="0"/>
                </a:spcAft>
                <a:buClrTx/>
                <a:buSzTx/>
                <a:buFontTx/>
                <a:buNone/>
                <a:tabLst/>
                <a:defRPr/>
              </a:pPr>
              <a:t>66</a:t>
            </a:fld>
            <a:endParaRPr kumimoji="0" lang="en-US" sz="1200" b="0" i="0" u="none" strike="noStrike" kern="0" cap="none" spc="0" normalizeH="0" baseline="0" noProof="0">
              <a:ln>
                <a:noFill/>
              </a:ln>
              <a:solidFill>
                <a:prstClr val="black"/>
              </a:solidFill>
              <a:effectLst/>
              <a:uLnTx/>
              <a:uFillTx/>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169212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0" cap="none" spc="0" normalizeH="0" baseline="0" noProof="0" smtClean="0">
                <a:ln>
                  <a:noFill/>
                </a:ln>
                <a:solidFill>
                  <a:schemeClr val="tx1"/>
                </a:solidFill>
                <a:effectLst/>
                <a:uLnTx/>
                <a:uFillTx/>
                <a:latin typeface="Times New Roman" pitchFamily="18" charset="0"/>
              </a:rPr>
              <a:pPr marL="0" marR="0" lvl="0" indent="0" defTabSz="914400" eaLnBrk="1" fontAlgn="auto" latinLnBrk="0" hangingPunct="1">
                <a:lnSpc>
                  <a:spcPct val="100000"/>
                </a:lnSpc>
                <a:spcBef>
                  <a:spcPts val="0"/>
                </a:spcBef>
                <a:spcAft>
                  <a:spcPts val="0"/>
                </a:spcAft>
                <a:buClrTx/>
                <a:buSzTx/>
                <a:buFontTx/>
                <a:buNone/>
                <a:tabLst/>
                <a:defRPr/>
              </a:pPr>
              <a:t>67</a:t>
            </a:fld>
            <a:endParaRPr kumimoji="0" lang="en-US" sz="1200" b="0" i="0" u="none" strike="noStrike" kern="0" cap="none" spc="0" normalizeH="0" baseline="0" noProof="0">
              <a:ln>
                <a:noFill/>
              </a:ln>
              <a:solidFill>
                <a:schemeClr val="tx1"/>
              </a:solidFill>
              <a:effectLst/>
              <a:uLnTx/>
              <a:uFillTx/>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5934349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0" cap="none" spc="0" normalizeH="0" baseline="0" noProof="0" smtClean="0">
                <a:ln>
                  <a:noFill/>
                </a:ln>
                <a:solidFill>
                  <a:schemeClr val="tx1"/>
                </a:solidFill>
                <a:effectLst/>
                <a:uLnTx/>
                <a:uFillTx/>
                <a:latin typeface="Times New Roman" pitchFamily="18" charset="0"/>
              </a:rPr>
              <a:pPr marL="0" marR="0" lvl="0" indent="0" defTabSz="914400" eaLnBrk="1" fontAlgn="auto" latinLnBrk="0" hangingPunct="1">
                <a:lnSpc>
                  <a:spcPct val="100000"/>
                </a:lnSpc>
                <a:spcBef>
                  <a:spcPts val="0"/>
                </a:spcBef>
                <a:spcAft>
                  <a:spcPts val="0"/>
                </a:spcAft>
                <a:buClrTx/>
                <a:buSzTx/>
                <a:buFontTx/>
                <a:buNone/>
                <a:tabLst/>
                <a:defRPr/>
              </a:pPr>
              <a:t>68</a:t>
            </a:fld>
            <a:endParaRPr kumimoji="0" lang="en-US" sz="1200" b="0" i="0" u="none" strike="noStrike" kern="0" cap="none" spc="0" normalizeH="0" baseline="0" noProof="0">
              <a:ln>
                <a:noFill/>
              </a:ln>
              <a:solidFill>
                <a:schemeClr val="tx1"/>
              </a:solidFill>
              <a:effectLst/>
              <a:uLnTx/>
              <a:uFillTx/>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6003660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0" cap="none" spc="0" normalizeH="0" baseline="0" noProof="0" smtClean="0">
                <a:ln>
                  <a:noFill/>
                </a:ln>
                <a:solidFill>
                  <a:schemeClr val="tx1"/>
                </a:solidFill>
                <a:effectLst/>
                <a:uLnTx/>
                <a:uFillTx/>
                <a:latin typeface="Times New Roman" pitchFamily="18" charset="0"/>
              </a:rPr>
              <a:pPr marL="0" marR="0" lvl="0" indent="0" defTabSz="914400" eaLnBrk="1" fontAlgn="auto" latinLnBrk="0" hangingPunct="1">
                <a:lnSpc>
                  <a:spcPct val="100000"/>
                </a:lnSpc>
                <a:spcBef>
                  <a:spcPts val="0"/>
                </a:spcBef>
                <a:spcAft>
                  <a:spcPts val="0"/>
                </a:spcAft>
                <a:buClrTx/>
                <a:buSzTx/>
                <a:buFontTx/>
                <a:buNone/>
                <a:tabLst/>
                <a:defRPr/>
              </a:pPr>
              <a:t>69</a:t>
            </a:fld>
            <a:endParaRPr kumimoji="0" lang="en-US" sz="1200" b="0" i="0" u="none" strike="noStrike" kern="0" cap="none" spc="0" normalizeH="0" baseline="0" noProof="0">
              <a:ln>
                <a:noFill/>
              </a:ln>
              <a:solidFill>
                <a:schemeClr val="tx1"/>
              </a:solidFill>
              <a:effectLst/>
              <a:uLnTx/>
              <a:uFillTx/>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2812935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D052E7A-5916-4398-8170-998EA7D4AD14}" type="slidenum">
              <a:rPr kumimoji="0" lang="en-US" sz="18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70</a:t>
            </a:fld>
            <a:endParaRPr kumimoji="0" lang="en-US" sz="1800" b="0" i="0" u="none" strike="noStrike" kern="0" cap="none" spc="0" normalizeH="0" baseline="0" noProof="0">
              <a:ln>
                <a:noFill/>
              </a:ln>
              <a:solidFill>
                <a:prstClr val="black"/>
              </a:solidFill>
              <a:effectLst/>
              <a:uLnTx/>
              <a:uFillTx/>
            </a:endParaRPr>
          </a:p>
        </p:txBody>
      </p:sp>
      <p:sp>
        <p:nvSpPr>
          <p:cNvPr id="545794" name="Rectangle 2"/>
          <p:cNvSpPr>
            <a:spLocks noGrp="1" noRot="1" noChangeAspect="1" noChangeArrowheads="1" noTextEdit="1"/>
          </p:cNvSpPr>
          <p:nvPr>
            <p:ph type="sldImg"/>
          </p:nvPr>
        </p:nvSpPr>
        <p:spPr>
          <a:ln/>
        </p:spPr>
      </p:sp>
      <p:sp>
        <p:nvSpPr>
          <p:cNvPr id="545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693150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0" cap="none" spc="0" normalizeH="0" baseline="0" noProof="0" smtClean="0">
                <a:ln>
                  <a:noFill/>
                </a:ln>
                <a:solidFill>
                  <a:prstClr val="black"/>
                </a:solidFill>
                <a:effectLst/>
                <a:uLnTx/>
                <a:uFillTx/>
                <a:latin typeface="Times New Roman" pitchFamily="18" charset="0"/>
              </a:rPr>
              <a:pPr marL="0" marR="0" lvl="0" indent="0" defTabSz="914400" eaLnBrk="1" fontAlgn="auto" latinLnBrk="0" hangingPunct="1">
                <a:lnSpc>
                  <a:spcPct val="100000"/>
                </a:lnSpc>
                <a:spcBef>
                  <a:spcPts val="0"/>
                </a:spcBef>
                <a:spcAft>
                  <a:spcPts val="0"/>
                </a:spcAft>
                <a:buClrTx/>
                <a:buSzTx/>
                <a:buFontTx/>
                <a:buNone/>
                <a:tabLst/>
                <a:defRPr/>
              </a:pPr>
              <a:t>71</a:t>
            </a:fld>
            <a:endParaRPr kumimoji="0" lang="en-US" sz="1200" b="0" i="0" u="none" strike="noStrike" kern="0" cap="none" spc="0" normalizeH="0" baseline="0" noProof="0">
              <a:ln>
                <a:noFill/>
              </a:ln>
              <a:solidFill>
                <a:prstClr val="black"/>
              </a:solidFill>
              <a:effectLst/>
              <a:uLnTx/>
              <a:uFillTx/>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4131419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0" cap="none" spc="0" normalizeH="0" baseline="0" noProof="0" smtClean="0">
                <a:ln>
                  <a:noFill/>
                </a:ln>
                <a:solidFill>
                  <a:prstClr val="black"/>
                </a:solidFill>
                <a:effectLst/>
                <a:uLnTx/>
                <a:uFillTx/>
                <a:latin typeface="Times New Roman" pitchFamily="18" charset="0"/>
              </a:rPr>
              <a:pPr marL="0" marR="0" lvl="0" indent="0" defTabSz="914400" eaLnBrk="1" fontAlgn="auto" latinLnBrk="0" hangingPunct="1">
                <a:lnSpc>
                  <a:spcPct val="100000"/>
                </a:lnSpc>
                <a:spcBef>
                  <a:spcPts val="0"/>
                </a:spcBef>
                <a:spcAft>
                  <a:spcPts val="0"/>
                </a:spcAft>
                <a:buClrTx/>
                <a:buSzTx/>
                <a:buFontTx/>
                <a:buNone/>
                <a:tabLst/>
                <a:defRPr/>
              </a:pPr>
              <a:t>72</a:t>
            </a:fld>
            <a:endParaRPr kumimoji="0" lang="en-US" sz="1200" b="0" i="0" u="none" strike="noStrike" kern="0" cap="none" spc="0" normalizeH="0" baseline="0" noProof="0">
              <a:ln>
                <a:noFill/>
              </a:ln>
              <a:solidFill>
                <a:prstClr val="black"/>
              </a:solidFill>
              <a:effectLst/>
              <a:uLnTx/>
              <a:uFillTx/>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130033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MS PGothic" pitchFamily="34"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ED445CF1-A174-4ED8-BFEA-AFB270AA0E75}" type="slidenum">
              <a:rPr lang="en-US" sz="1200" b="0" smtClean="0">
                <a:solidFill>
                  <a:prstClr val="black"/>
                </a:solidFill>
                <a:latin typeface="Times New Roman" pitchFamily="18" charset="0"/>
              </a:rPr>
              <a:pPr/>
              <a:t>7</a:t>
            </a:fld>
            <a:endParaRPr lang="en-US" sz="1200" b="0">
              <a:solidFill>
                <a:prstClr val="black"/>
              </a:solidFill>
              <a:latin typeface="Times New Roman" pitchFamily="18" charset="0"/>
            </a:endParaRPr>
          </a:p>
        </p:txBody>
      </p:sp>
    </p:spTree>
    <p:extLst>
      <p:ext uri="{BB962C8B-B14F-4D97-AF65-F5344CB8AC3E}">
        <p14:creationId xmlns:p14="http://schemas.microsoft.com/office/powerpoint/2010/main" val="419632430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0" cap="none" spc="0" normalizeH="0" baseline="0" noProof="0" smtClean="0">
                <a:ln>
                  <a:noFill/>
                </a:ln>
                <a:solidFill>
                  <a:prstClr val="black"/>
                </a:solidFill>
                <a:effectLst/>
                <a:uLnTx/>
                <a:uFillTx/>
                <a:latin typeface="Times New Roman" pitchFamily="18" charset="0"/>
              </a:rPr>
              <a:pPr marL="0" marR="0" lvl="0" indent="0" defTabSz="914400" eaLnBrk="1" fontAlgn="auto" latinLnBrk="0" hangingPunct="1">
                <a:lnSpc>
                  <a:spcPct val="100000"/>
                </a:lnSpc>
                <a:spcBef>
                  <a:spcPts val="0"/>
                </a:spcBef>
                <a:spcAft>
                  <a:spcPts val="0"/>
                </a:spcAft>
                <a:buClrTx/>
                <a:buSzTx/>
                <a:buFontTx/>
                <a:buNone/>
                <a:tabLst/>
                <a:defRPr/>
              </a:pPr>
              <a:t>73</a:t>
            </a:fld>
            <a:endParaRPr kumimoji="0" lang="en-US" sz="1200" b="0" i="0" u="none" strike="noStrike" kern="0" cap="none" spc="0" normalizeH="0" baseline="0" noProof="0">
              <a:ln>
                <a:noFill/>
              </a:ln>
              <a:solidFill>
                <a:prstClr val="black"/>
              </a:solidFill>
              <a:effectLst/>
              <a:uLnTx/>
              <a:uFillTx/>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545275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0" cap="none" spc="0" normalizeH="0" baseline="0" noProof="0" smtClean="0">
                <a:ln>
                  <a:noFill/>
                </a:ln>
                <a:solidFill>
                  <a:prstClr val="black"/>
                </a:solidFill>
                <a:effectLst/>
                <a:uLnTx/>
                <a:uFillTx/>
                <a:latin typeface="Times New Roman" pitchFamily="18" charset="0"/>
              </a:rPr>
              <a:pPr marL="0" marR="0" lvl="0" indent="0" defTabSz="914400" eaLnBrk="1" fontAlgn="auto" latinLnBrk="0" hangingPunct="1">
                <a:lnSpc>
                  <a:spcPct val="100000"/>
                </a:lnSpc>
                <a:spcBef>
                  <a:spcPts val="0"/>
                </a:spcBef>
                <a:spcAft>
                  <a:spcPts val="0"/>
                </a:spcAft>
                <a:buClrTx/>
                <a:buSzTx/>
                <a:buFontTx/>
                <a:buNone/>
                <a:tabLst/>
                <a:defRPr/>
              </a:pPr>
              <a:t>74</a:t>
            </a:fld>
            <a:endParaRPr kumimoji="0" lang="en-US" sz="1200" b="0" i="0" u="none" strike="noStrike" kern="0" cap="none" spc="0" normalizeH="0" baseline="0" noProof="0">
              <a:ln>
                <a:noFill/>
              </a:ln>
              <a:solidFill>
                <a:prstClr val="black"/>
              </a:solidFill>
              <a:effectLst/>
              <a:uLnTx/>
              <a:uFillTx/>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42841154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0" cap="none" spc="0" normalizeH="0" baseline="0" noProof="0" smtClean="0">
                <a:ln>
                  <a:noFill/>
                </a:ln>
                <a:solidFill>
                  <a:prstClr val="black"/>
                </a:solidFill>
                <a:effectLst/>
                <a:uLnTx/>
                <a:uFillTx/>
                <a:latin typeface="Times New Roman" pitchFamily="18" charset="0"/>
              </a:rPr>
              <a:pPr marL="0" marR="0" lvl="0" indent="0" defTabSz="914400" eaLnBrk="1" fontAlgn="auto" latinLnBrk="0" hangingPunct="1">
                <a:lnSpc>
                  <a:spcPct val="100000"/>
                </a:lnSpc>
                <a:spcBef>
                  <a:spcPts val="0"/>
                </a:spcBef>
                <a:spcAft>
                  <a:spcPts val="0"/>
                </a:spcAft>
                <a:buClrTx/>
                <a:buSzTx/>
                <a:buFontTx/>
                <a:buNone/>
                <a:tabLst/>
                <a:defRPr/>
              </a:pPr>
              <a:t>75</a:t>
            </a:fld>
            <a:endParaRPr kumimoji="0" lang="en-US" sz="1200" b="0" i="0" u="none" strike="noStrike" kern="0" cap="none" spc="0" normalizeH="0" baseline="0" noProof="0">
              <a:ln>
                <a:noFill/>
              </a:ln>
              <a:solidFill>
                <a:prstClr val="black"/>
              </a:solidFill>
              <a:effectLst/>
              <a:uLnTx/>
              <a:uFillTx/>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1767666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350838" y="693738"/>
            <a:ext cx="6156325"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xfrm>
            <a:off x="685800" y="4388644"/>
            <a:ext cx="5486400" cy="4157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03315180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xfrm>
            <a:off x="350838" y="693738"/>
            <a:ext cx="6156325"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noChangeArrowheads="1"/>
          </p:cNvSpPr>
          <p:nvPr>
            <p:ph type="body" idx="1"/>
          </p:nvPr>
        </p:nvSpPr>
        <p:spPr bwMode="auto">
          <a:xfrm>
            <a:off x="685800" y="4388644"/>
            <a:ext cx="5486400" cy="4157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8451781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xfrm>
            <a:off x="350838" y="693738"/>
            <a:ext cx="6156325"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xfrm>
            <a:off x="685800" y="4388644"/>
            <a:ext cx="5486400" cy="4157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824304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xfrm>
            <a:off x="350838" y="693738"/>
            <a:ext cx="6156325"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noChangeArrowheads="1"/>
          </p:cNvSpPr>
          <p:nvPr>
            <p:ph type="body" idx="1"/>
          </p:nvPr>
        </p:nvSpPr>
        <p:spPr bwMode="auto">
          <a:xfrm>
            <a:off x="685800" y="4388644"/>
            <a:ext cx="5486400" cy="4157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89461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xfrm>
            <a:off x="350838" y="693738"/>
            <a:ext cx="6156325"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noChangeArrowheads="1"/>
          </p:cNvSpPr>
          <p:nvPr>
            <p:ph type="body" idx="1"/>
          </p:nvPr>
        </p:nvSpPr>
        <p:spPr bwMode="auto">
          <a:xfrm>
            <a:off x="685800" y="4388644"/>
            <a:ext cx="5486400" cy="4157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607119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b="0" i="0" cap="none" baseline="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95269" y="3602038"/>
            <a:ext cx="9001462" cy="1655762"/>
          </a:xfrm>
        </p:spPr>
        <p:txBody>
          <a:bodyPr>
            <a:normAutofit/>
          </a:bodyPr>
          <a:lstStyle>
            <a:lvl1pPr marL="0" indent="0" algn="ctr">
              <a:buNone/>
              <a:defRPr sz="2800" baseline="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EDB5E03F-2B68-41E0-98C9-5FF0DC30B96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431892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6570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normAutofit/>
          </a:bodyPr>
          <a:lstStyle>
            <a:lvl1pPr>
              <a:defRPr sz="3600" b="0" i="0" cap="none" baseline="0">
                <a:latin typeface="Arial" panose="020B0604020202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50671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6264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3138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4/15/2018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1564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4/15/2018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87653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9DEDD86-92E2-42F4-AE08-105368E4E080}"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707646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F6C5991-FF6B-4460-9DA3-960F7350992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54907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0" i="0" cap="none"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62F78E57-1146-476C-B2D2-B9832DDEEF6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613060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317BDAB4-2807-4616-A3B5-C615C17CC1A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78529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D947EFF1-C2A1-4839-BE4A-BF6748490CC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456088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prstClr val="black">
                  <a:tint val="95000"/>
                </a:prstClr>
              </a:solidFill>
            </a:endParaRPr>
          </a:p>
        </p:txBody>
      </p:sp>
      <p:sp>
        <p:nvSpPr>
          <p:cNvPr id="8" name="Footer Placeholder 7"/>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9" name="Slide Number Placeholder 8"/>
          <p:cNvSpPr>
            <a:spLocks noGrp="1"/>
          </p:cNvSpPr>
          <p:nvPr>
            <p:ph type="sldNum" sz="quarter" idx="12"/>
          </p:nvPr>
        </p:nvSpPr>
        <p:spPr/>
        <p:txBody>
          <a:bodyPr/>
          <a:lstStyle/>
          <a:p>
            <a:pPr>
              <a:defRPr/>
            </a:pPr>
            <a:fld id="{8CD19C23-A5CE-4888-921C-A05B3CAB407E}"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597913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prstClr val="black">
                  <a:tint val="95000"/>
                </a:prstClr>
              </a:solidFill>
            </a:endParaRPr>
          </a:p>
        </p:txBody>
      </p:sp>
      <p:sp>
        <p:nvSpPr>
          <p:cNvPr id="4" name="Footer Placeholder 3"/>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5" name="Slide Number Placeholder 4"/>
          <p:cNvSpPr>
            <a:spLocks noGrp="1"/>
          </p:cNvSpPr>
          <p:nvPr>
            <p:ph type="sldNum" sz="quarter" idx="12"/>
          </p:nvPr>
        </p:nvSpPr>
        <p:spPr/>
        <p:txBody>
          <a:bodyPr/>
          <a:lstStyle/>
          <a:p>
            <a:pPr>
              <a:defRPr/>
            </a:pPr>
            <a:fld id="{5CC1EBA2-FE22-49FD-9943-F5CC87F8A5F1}"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75143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95000"/>
                </a:prstClr>
              </a:solidFill>
            </a:endParaRPr>
          </a:p>
        </p:txBody>
      </p:sp>
      <p:sp>
        <p:nvSpPr>
          <p:cNvPr id="3" name="Footer Placeholder 2"/>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4" name="Slide Number Placeholder 3"/>
          <p:cNvSpPr>
            <a:spLocks noGrp="1"/>
          </p:cNvSpPr>
          <p:nvPr>
            <p:ph type="sldNum" sz="quarter" idx="12"/>
          </p:nvPr>
        </p:nvSpPr>
        <p:spPr/>
        <p:txBody>
          <a:bodyPr/>
          <a:lstStyle/>
          <a:p>
            <a:pPr>
              <a:defRPr/>
            </a:pPr>
            <a:fld id="{37E842EC-6740-42CB-99C1-ED1985FE3B39}"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917763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4A212054-B4C1-4262-90ED-049A6B4C34F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880554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white">
                    <a:shade val="50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B3C6742F-AE12-4EC9-85F4-37793304B913}"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429357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400" fontAlgn="base">
              <a:spcBef>
                <a:spcPct val="0"/>
              </a:spcBef>
              <a:spcAft>
                <a:spcPct val="0"/>
              </a:spcAft>
              <a:defRPr/>
            </a:pPr>
            <a:endParaRPr lang="en-US" b="1">
              <a:solidFill>
                <a:prstClr val="black">
                  <a:tint val="95000"/>
                </a:prstClr>
              </a:solidFill>
              <a:latin typeface="Tahoma" pitchFamily="34" charset="0"/>
              <a:ea typeface="MS PGothic" pitchFamily="34" charset="-128"/>
            </a:endParaRP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914400" fontAlgn="base">
              <a:spcBef>
                <a:spcPct val="0"/>
              </a:spcBef>
              <a:spcAft>
                <a:spcPct val="0"/>
              </a:spcAft>
              <a:defRPr/>
            </a:pPr>
            <a:r>
              <a:rPr lang="en-US" b="1">
                <a:solidFill>
                  <a:prstClr val="black">
                    <a:tint val="95000"/>
                  </a:prstClr>
                </a:solidFill>
                <a:latin typeface="Tahoma" pitchFamily="34" charset="0"/>
                <a:ea typeface="MS PGothic" pitchFamily="34" charset="-128"/>
              </a:rPr>
              <a:t>Dare to Act ~ Creating a Blueprint for Change</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400" fontAlgn="base">
              <a:spcBef>
                <a:spcPct val="0"/>
              </a:spcBef>
              <a:spcAft>
                <a:spcPct val="0"/>
              </a:spcAft>
              <a:defRPr/>
            </a:pPr>
            <a:fld id="{7A63AA6C-0221-4E77-9401-49DCD34269E6}" type="slidenum">
              <a:rPr lang="en-US" b="1" smtClean="0">
                <a:solidFill>
                  <a:prstClr val="black">
                    <a:tint val="95000"/>
                  </a:prstClr>
                </a:solidFill>
                <a:latin typeface="Tahoma" pitchFamily="34" charset="0"/>
                <a:ea typeface="MS PGothic" pitchFamily="34" charset="-128"/>
              </a:rPr>
              <a:pPr defTabSz="914400" fontAlgn="base">
                <a:spcBef>
                  <a:spcPct val="0"/>
                </a:spcBef>
                <a:spcAft>
                  <a:spcPct val="0"/>
                </a:spcAft>
                <a:defRPr/>
              </a:pPr>
              <a:t>‹#›</a:t>
            </a:fld>
            <a:endParaRPr lang="en-US" b="1">
              <a:solidFill>
                <a:prstClr val="black">
                  <a:tint val="95000"/>
                </a:prstClr>
              </a:solidFill>
              <a:latin typeface="Tahoma" pitchFamily="34" charset="0"/>
              <a:ea typeface="MS PGothic" pitchFamily="34" charset="-128"/>
            </a:endParaRPr>
          </a:p>
        </p:txBody>
      </p:sp>
    </p:spTree>
    <p:extLst>
      <p:ext uri="{BB962C8B-B14F-4D97-AF65-F5344CB8AC3E}">
        <p14:creationId xmlns:p14="http://schemas.microsoft.com/office/powerpoint/2010/main" val="956503124"/>
      </p:ext>
    </p:extLst>
  </p:cSld>
  <p:clrMap bg1="dk1" tx1="lt1" bg2="dk2" tx2="lt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5" r:id="rId13"/>
    <p:sldLayoutId id="2147484006" r:id="rId14"/>
    <p:sldLayoutId id="2147484007" r:id="rId15"/>
    <p:sldLayoutId id="2147484008" r:id="rId16"/>
    <p:sldLayoutId id="214748400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bertolinob@cs.com" TargetMode="External"/><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5.emf"/><Relationship Id="rId4" Type="http://schemas.openxmlformats.org/officeDocument/2006/relationships/oleObject" Target="../embeddings/oleObject4.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1.emf"/><Relationship Id="rId4" Type="http://schemas.openxmlformats.org/officeDocument/2006/relationships/oleObject" Target="../embeddings/oleObject5.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1465" y="303035"/>
            <a:ext cx="9949070" cy="5640006"/>
          </a:xfrm>
          <a:prstGeom prst="rect">
            <a:avLst/>
          </a:prstGeom>
          <a:noFill/>
        </p:spPr>
        <p:txBody>
          <a:bodyPr wrap="square" rtlCol="0">
            <a:spAutoFit/>
          </a:bodyPr>
          <a:lstStyle/>
          <a:p>
            <a:pPr algn="ctr"/>
            <a:endParaRPr lang="en-US" sz="3600" dirty="0">
              <a:solidFill>
                <a:prstClr val="white"/>
              </a:solidFill>
              <a:latin typeface="Arial" pitchFamily="34" charset="0"/>
              <a:cs typeface="Arial" pitchFamily="34" charset="0"/>
            </a:endParaRPr>
          </a:p>
          <a:p>
            <a:pPr algn="ctr"/>
            <a:endParaRPr lang="en-US" sz="2400" dirty="0">
              <a:solidFill>
                <a:prstClr val="white"/>
              </a:solidFill>
              <a:latin typeface="Arial" pitchFamily="34" charset="0"/>
              <a:cs typeface="Arial" pitchFamily="34" charset="0"/>
            </a:endParaRPr>
          </a:p>
          <a:p>
            <a:pPr algn="ctr"/>
            <a:br>
              <a:rPr lang="en-US" sz="2400" dirty="0">
                <a:solidFill>
                  <a:prstClr val="white"/>
                </a:solidFill>
                <a:latin typeface="Arial" pitchFamily="34" charset="0"/>
                <a:cs typeface="Arial" pitchFamily="34" charset="0"/>
              </a:rPr>
            </a:br>
            <a:r>
              <a:rPr lang="en-US" sz="4800" dirty="0">
                <a:solidFill>
                  <a:prstClr val="white"/>
                </a:solidFill>
                <a:latin typeface="Arial" pitchFamily="34" charset="0"/>
                <a:cs typeface="Arial" pitchFamily="34" charset="0"/>
              </a:rPr>
              <a:t>Frozen in Time</a:t>
            </a:r>
          </a:p>
          <a:p>
            <a:pPr algn="ctr"/>
            <a:r>
              <a:rPr lang="en-US" sz="3600" dirty="0">
                <a:solidFill>
                  <a:prstClr val="white"/>
                </a:solidFill>
                <a:latin typeface="Arial" pitchFamily="34" charset="0"/>
                <a:cs typeface="Arial" pitchFamily="34" charset="0"/>
              </a:rPr>
              <a:t>Advances in the Treatment of</a:t>
            </a:r>
          </a:p>
          <a:p>
            <a:pPr algn="ctr"/>
            <a:r>
              <a:rPr lang="en-US" sz="3600" dirty="0">
                <a:solidFill>
                  <a:prstClr val="white"/>
                </a:solidFill>
                <a:latin typeface="Arial" pitchFamily="34" charset="0"/>
                <a:cs typeface="Arial" pitchFamily="34" charset="0"/>
              </a:rPr>
              <a:t>Sexual Abuse and Trauma</a:t>
            </a:r>
          </a:p>
          <a:p>
            <a:pPr algn="ctr"/>
            <a:endParaRPr lang="en-US" sz="2400" dirty="0">
              <a:solidFill>
                <a:prstClr val="white"/>
              </a:solidFill>
              <a:latin typeface="Arial" pitchFamily="34" charset="0"/>
              <a:cs typeface="Arial" pitchFamily="34" charset="0"/>
            </a:endParaRPr>
          </a:p>
          <a:p>
            <a:pPr algn="ctr"/>
            <a:endParaRPr lang="en-US" sz="2400" dirty="0">
              <a:solidFill>
                <a:prstClr val="white"/>
              </a:solidFill>
              <a:latin typeface="Arial" pitchFamily="34" charset="0"/>
              <a:cs typeface="Arial" pitchFamily="34" charset="0"/>
            </a:endParaRPr>
          </a:p>
          <a:p>
            <a:pPr algn="ctr"/>
            <a:endParaRPr lang="en-US" sz="2400" dirty="0">
              <a:solidFill>
                <a:prstClr val="white"/>
              </a:solidFill>
              <a:latin typeface="Arial" pitchFamily="34" charset="0"/>
              <a:cs typeface="Arial" pitchFamily="34" charset="0"/>
            </a:endParaRPr>
          </a:p>
          <a:p>
            <a:pPr algn="ctr">
              <a:spcBef>
                <a:spcPts val="300"/>
              </a:spcBef>
            </a:pPr>
            <a:r>
              <a:rPr lang="en-US" sz="3200" dirty="0">
                <a:solidFill>
                  <a:prstClr val="white"/>
                </a:solidFill>
                <a:latin typeface="Arial" pitchFamily="34" charset="0"/>
                <a:cs typeface="Arial" pitchFamily="34" charset="0"/>
              </a:rPr>
              <a:t>Bob Bertolino, Ph.D.</a:t>
            </a:r>
            <a:br>
              <a:rPr lang="en-US" sz="3200" dirty="0">
                <a:solidFill>
                  <a:prstClr val="white"/>
                </a:solidFill>
                <a:latin typeface="Arial" pitchFamily="34" charset="0"/>
                <a:cs typeface="Arial" pitchFamily="34" charset="0"/>
              </a:rPr>
            </a:br>
            <a:r>
              <a:rPr lang="en-US" sz="1400" dirty="0">
                <a:solidFill>
                  <a:prstClr val="white"/>
                </a:solidFill>
                <a:latin typeface="Arial" pitchFamily="34" charset="0"/>
                <a:cs typeface="Arial" pitchFamily="34" charset="0"/>
              </a:rPr>
              <a:t>Professor, Maryville University</a:t>
            </a:r>
          </a:p>
          <a:p>
            <a:pPr algn="ctr"/>
            <a:r>
              <a:rPr lang="en-US" sz="1400" dirty="0">
                <a:solidFill>
                  <a:prstClr val="white"/>
                </a:solidFill>
                <a:latin typeface="Arial" pitchFamily="34" charset="0"/>
                <a:cs typeface="Arial" pitchFamily="34" charset="0"/>
              </a:rPr>
              <a:t>Sr. Clinical Advisor, Youth In Need, Inc.</a:t>
            </a:r>
          </a:p>
          <a:p>
            <a:pPr algn="ctr"/>
            <a:r>
              <a:rPr lang="en-US" sz="1400" dirty="0">
                <a:solidFill>
                  <a:prstClr val="white"/>
                </a:solidFill>
                <a:latin typeface="Arial" pitchFamily="34" charset="0"/>
                <a:cs typeface="Arial" pitchFamily="34" charset="0"/>
              </a:rPr>
              <a:t>Sr. Associate, International Center for Clinical Excellenc</a:t>
            </a:r>
            <a:r>
              <a:rPr lang="en-US" sz="1200" dirty="0">
                <a:solidFill>
                  <a:prstClr val="white"/>
                </a:solidFill>
                <a:latin typeface="Arial" pitchFamily="34" charset="0"/>
                <a:cs typeface="Arial" pitchFamily="34" charset="0"/>
              </a:rPr>
              <a:t>e</a:t>
            </a:r>
          </a:p>
        </p:txBody>
      </p:sp>
    </p:spTree>
    <p:extLst>
      <p:ext uri="{BB962C8B-B14F-4D97-AF65-F5344CB8AC3E}">
        <p14:creationId xmlns:p14="http://schemas.microsoft.com/office/powerpoint/2010/main" val="1473141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202076" y="-1"/>
            <a:ext cx="9750176" cy="1494481"/>
          </a:xfrm>
        </p:spPr>
        <p:txBody>
          <a:bodyPr>
            <a:noAutofit/>
          </a:bodyPr>
          <a:lstStyle/>
          <a:p>
            <a:pPr algn="ctr" eaLnBrk="1" hangingPunct="1"/>
            <a:r>
              <a:rPr lang="en-US" sz="4000" dirty="0">
                <a:effectLst/>
                <a:latin typeface="Arial" pitchFamily="34" charset="0"/>
                <a:cs typeface="Arial" pitchFamily="34" charset="0"/>
              </a:rPr>
              <a:t>Intrusion, Devaluation, and Attribution</a:t>
            </a:r>
          </a:p>
        </p:txBody>
      </p:sp>
      <p:sp>
        <p:nvSpPr>
          <p:cNvPr id="16387" name="Oval 3"/>
          <p:cNvSpPr>
            <a:spLocks noChangeAspect="1" noChangeArrowheads="1"/>
          </p:cNvSpPr>
          <p:nvPr/>
        </p:nvSpPr>
        <p:spPr bwMode="auto">
          <a:xfrm>
            <a:off x="4419600" y="2667000"/>
            <a:ext cx="2932385" cy="2743200"/>
          </a:xfrm>
          <a:prstGeom prst="ellipse">
            <a:avLst/>
          </a:prstGeom>
          <a:solidFill>
            <a:srgbClr val="FFFF00"/>
          </a:solidFill>
          <a:ln w="57150">
            <a:solidFill>
              <a:schemeClr val="tx1"/>
            </a:solidFill>
            <a:prstDash val="sysDot"/>
            <a:round/>
            <a:headEnd/>
            <a:tailEnd/>
          </a:ln>
        </p:spPr>
        <p:txBody>
          <a:bodyPr wrap="none" anchor="ctr"/>
          <a:lstStyle/>
          <a:p>
            <a:endParaRPr lang="en-US" sz="3600" b="1">
              <a:solidFill>
                <a:prstClr val="black"/>
              </a:solidFill>
              <a:latin typeface="Tahoma" pitchFamily="34" charset="0"/>
            </a:endParaRPr>
          </a:p>
        </p:txBody>
      </p:sp>
      <p:sp>
        <p:nvSpPr>
          <p:cNvPr id="16388" name="Text Box 4"/>
          <p:cNvSpPr txBox="1">
            <a:spLocks noChangeArrowheads="1"/>
          </p:cNvSpPr>
          <p:nvPr/>
        </p:nvSpPr>
        <p:spPr bwMode="auto">
          <a:xfrm>
            <a:off x="4827373" y="3814632"/>
            <a:ext cx="23622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nSpc>
                <a:spcPct val="40000"/>
              </a:lnSpc>
              <a:spcBef>
                <a:spcPct val="50000"/>
              </a:spcBef>
            </a:pPr>
            <a:r>
              <a:rPr lang="en-US" sz="2000" dirty="0">
                <a:solidFill>
                  <a:prstClr val="black"/>
                </a:solidFill>
                <a:latin typeface="Arial" pitchFamily="34" charset="0"/>
                <a:cs typeface="Arial" pitchFamily="34" charset="0"/>
              </a:rPr>
              <a:t>Undifferentiated</a:t>
            </a:r>
          </a:p>
          <a:p>
            <a:pPr>
              <a:lnSpc>
                <a:spcPct val="40000"/>
              </a:lnSpc>
              <a:spcBef>
                <a:spcPct val="50000"/>
              </a:spcBef>
            </a:pPr>
            <a:r>
              <a:rPr lang="en-US" sz="2000" dirty="0">
                <a:solidFill>
                  <a:prstClr val="black"/>
                </a:solidFill>
                <a:latin typeface="Arial" pitchFamily="34" charset="0"/>
                <a:cs typeface="Arial" pitchFamily="34" charset="0"/>
              </a:rPr>
              <a:t>          Self</a:t>
            </a:r>
            <a:endParaRPr lang="en-US" dirty="0">
              <a:solidFill>
                <a:prstClr val="black"/>
              </a:solidFill>
              <a:latin typeface="Arial" pitchFamily="34" charset="0"/>
              <a:cs typeface="Arial" pitchFamily="34" charset="0"/>
            </a:endParaRPr>
          </a:p>
        </p:txBody>
      </p:sp>
      <p:sp>
        <p:nvSpPr>
          <p:cNvPr id="16389" name="Line 5"/>
          <p:cNvSpPr>
            <a:spLocks noChangeShapeType="1"/>
          </p:cNvSpPr>
          <p:nvPr/>
        </p:nvSpPr>
        <p:spPr bwMode="auto">
          <a:xfrm flipH="1" flipV="1">
            <a:off x="6354947" y="4501982"/>
            <a:ext cx="1108372" cy="786766"/>
          </a:xfrm>
          <a:prstGeom prst="line">
            <a:avLst/>
          </a:prstGeom>
          <a:noFill/>
          <a:ln w="8255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600" b="1">
              <a:solidFill>
                <a:prstClr val="black"/>
              </a:solidFill>
              <a:latin typeface="Tahoma" pitchFamily="34" charset="0"/>
            </a:endParaRPr>
          </a:p>
        </p:txBody>
      </p:sp>
      <p:sp>
        <p:nvSpPr>
          <p:cNvPr id="16390" name="Line 6"/>
          <p:cNvSpPr>
            <a:spLocks noChangeShapeType="1"/>
          </p:cNvSpPr>
          <p:nvPr/>
        </p:nvSpPr>
        <p:spPr bwMode="auto">
          <a:xfrm flipH="1">
            <a:off x="6396519" y="2472093"/>
            <a:ext cx="1066800" cy="914400"/>
          </a:xfrm>
          <a:prstGeom prst="line">
            <a:avLst/>
          </a:prstGeom>
          <a:noFill/>
          <a:ln w="7937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600" b="1">
              <a:solidFill>
                <a:prstClr val="black"/>
              </a:solidFill>
              <a:latin typeface="Tahoma" pitchFamily="34" charset="0"/>
            </a:endParaRPr>
          </a:p>
        </p:txBody>
      </p:sp>
      <p:sp>
        <p:nvSpPr>
          <p:cNvPr id="16391" name="Line 7"/>
          <p:cNvSpPr>
            <a:spLocks noChangeShapeType="1"/>
          </p:cNvSpPr>
          <p:nvPr/>
        </p:nvSpPr>
        <p:spPr bwMode="auto">
          <a:xfrm>
            <a:off x="3344238" y="2644290"/>
            <a:ext cx="1371600" cy="914400"/>
          </a:xfrm>
          <a:prstGeom prst="line">
            <a:avLst/>
          </a:prstGeom>
          <a:noFill/>
          <a:ln w="7937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600" b="1">
              <a:solidFill>
                <a:prstClr val="black"/>
              </a:solidFill>
              <a:latin typeface="Tahoma" pitchFamily="34" charset="0"/>
            </a:endParaRPr>
          </a:p>
        </p:txBody>
      </p:sp>
      <p:sp>
        <p:nvSpPr>
          <p:cNvPr id="16392" name="Text Box 8"/>
          <p:cNvSpPr txBox="1">
            <a:spLocks noChangeArrowheads="1"/>
          </p:cNvSpPr>
          <p:nvPr/>
        </p:nvSpPr>
        <p:spPr bwMode="auto">
          <a:xfrm>
            <a:off x="2019300" y="2055191"/>
            <a:ext cx="2209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sz="2000" dirty="0">
                <a:solidFill>
                  <a:prstClr val="white"/>
                </a:solidFill>
                <a:latin typeface="Arial" pitchFamily="34" charset="0"/>
              </a:rPr>
              <a:t>Devaluing</a:t>
            </a:r>
          </a:p>
        </p:txBody>
      </p:sp>
      <p:sp>
        <p:nvSpPr>
          <p:cNvPr id="16393" name="Rectangle 9"/>
          <p:cNvSpPr>
            <a:spLocks noChangeArrowheads="1"/>
          </p:cNvSpPr>
          <p:nvPr/>
        </p:nvSpPr>
        <p:spPr bwMode="auto">
          <a:xfrm>
            <a:off x="6229350" y="1880971"/>
            <a:ext cx="4114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prstClr val="white"/>
                </a:solidFill>
                <a:latin typeface="Arial" pitchFamily="34" charset="0"/>
                <a:cs typeface="Arial" pitchFamily="34" charset="0"/>
              </a:rPr>
              <a:t>Sexual/physical intrusion</a:t>
            </a:r>
          </a:p>
        </p:txBody>
      </p:sp>
      <p:sp>
        <p:nvSpPr>
          <p:cNvPr id="16394" name="Rectangle 10"/>
          <p:cNvSpPr>
            <a:spLocks noChangeArrowheads="1"/>
          </p:cNvSpPr>
          <p:nvPr/>
        </p:nvSpPr>
        <p:spPr bwMode="auto">
          <a:xfrm>
            <a:off x="7012284" y="5476767"/>
            <a:ext cx="4000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dirty="0">
                <a:solidFill>
                  <a:prstClr val="white"/>
                </a:solidFill>
                <a:latin typeface="Arial" pitchFamily="34" charset="0"/>
                <a:cs typeface="Arial" pitchFamily="34" charset="0"/>
              </a:rPr>
              <a:t>Attribution of experience</a:t>
            </a:r>
          </a:p>
        </p:txBody>
      </p:sp>
      <p:sp>
        <p:nvSpPr>
          <p:cNvPr id="12" name="Line 12"/>
          <p:cNvSpPr>
            <a:spLocks noGrp="1" noChangeShapeType="1"/>
          </p:cNvSpPr>
          <p:nvPr>
            <p:ph idx="1"/>
          </p:nvPr>
        </p:nvSpPr>
        <p:spPr bwMode="auto">
          <a:xfrm flipH="1">
            <a:off x="3187337" y="4501981"/>
            <a:ext cx="1907176" cy="605595"/>
          </a:xfrm>
          <a:prstGeom prst="line">
            <a:avLst/>
          </a:prstGeom>
          <a:noFill/>
          <a:ln w="793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normAutofit fontScale="25000" lnSpcReduction="20000"/>
          </a:bodyPr>
          <a:lstStyle/>
          <a:p>
            <a:endParaRPr lang="en-US" dirty="0"/>
          </a:p>
        </p:txBody>
      </p:sp>
      <p:sp>
        <p:nvSpPr>
          <p:cNvPr id="13" name="Rectangle 12"/>
          <p:cNvSpPr>
            <a:spLocks noChangeArrowheads="1"/>
          </p:cNvSpPr>
          <p:nvPr/>
        </p:nvSpPr>
        <p:spPr bwMode="auto">
          <a:xfrm>
            <a:off x="2189183" y="5224383"/>
            <a:ext cx="1600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latin typeface="Arial" panose="020B0604020202020204" pitchFamily="34" charset="0"/>
                <a:cs typeface="Arial" panose="020B0604020202020204" pitchFamily="34" charset="0"/>
              </a:rPr>
              <a:t>Leads to</a:t>
            </a:r>
          </a:p>
          <a:p>
            <a:r>
              <a:rPr lang="en-US" sz="2000" dirty="0">
                <a:latin typeface="Arial" panose="020B0604020202020204" pitchFamily="34" charset="0"/>
                <a:cs typeface="Arial" panose="020B0604020202020204" pitchFamily="34" charset="0"/>
              </a:rPr>
              <a:t>3-D effect</a:t>
            </a:r>
          </a:p>
        </p:txBody>
      </p:sp>
    </p:spTree>
    <p:extLst>
      <p:ext uri="{BB962C8B-B14F-4D97-AF65-F5344CB8AC3E}">
        <p14:creationId xmlns:p14="http://schemas.microsoft.com/office/powerpoint/2010/main" val="748055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09800" y="1828800"/>
            <a:ext cx="7620000" cy="2123658"/>
          </a:xfrm>
          <a:prstGeom prst="rect">
            <a:avLst/>
          </a:prstGeom>
          <a:noFill/>
        </p:spPr>
        <p:txBody>
          <a:bodyPr wrap="square" rtlCol="0">
            <a:spAutoFit/>
          </a:bodyPr>
          <a:lstStyle/>
          <a:p>
            <a:pPr algn="ctr">
              <a:defRPr/>
            </a:pPr>
            <a:r>
              <a:rPr lang="en-US" sz="4800" dirty="0">
                <a:latin typeface="Arial" pitchFamily="34" charset="0"/>
                <a:cs typeface="Arial" pitchFamily="34" charset="0"/>
              </a:rPr>
              <a:t>Aftereffects in 3-D:</a:t>
            </a:r>
            <a:br>
              <a:rPr lang="en-US" sz="4800" dirty="0">
                <a:latin typeface="Arial" pitchFamily="34" charset="0"/>
                <a:cs typeface="Arial" pitchFamily="34" charset="0"/>
              </a:rPr>
            </a:br>
            <a:r>
              <a:rPr lang="en-US" sz="4200" dirty="0">
                <a:latin typeface="Arial" pitchFamily="34" charset="0"/>
                <a:cs typeface="Arial" pitchFamily="34" charset="0"/>
              </a:rPr>
              <a:t>Dissociated, Disowned, Devalued</a:t>
            </a:r>
            <a:endParaRPr lang="en-US" sz="4200" dirty="0"/>
          </a:p>
        </p:txBody>
      </p:sp>
    </p:spTree>
    <p:extLst>
      <p:ext uri="{BB962C8B-B14F-4D97-AF65-F5344CB8AC3E}">
        <p14:creationId xmlns:p14="http://schemas.microsoft.com/office/powerpoint/2010/main" val="282199438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05839" y="0"/>
            <a:ext cx="10071463" cy="1601788"/>
          </a:xfrm>
        </p:spPr>
        <p:txBody>
          <a:bodyPr>
            <a:noAutofit/>
          </a:bodyPr>
          <a:lstStyle/>
          <a:p>
            <a:pPr algn="ctr" eaLnBrk="1" hangingPunct="1"/>
            <a:r>
              <a:rPr lang="en-US" sz="4000" dirty="0">
                <a:solidFill>
                  <a:schemeClr val="tx1"/>
                </a:solidFill>
                <a:effectLst/>
                <a:latin typeface="Arial" pitchFamily="34" charset="0"/>
                <a:cs typeface="Arial" pitchFamily="34" charset="0"/>
              </a:rPr>
              <a:t>Dissociated/Disowned/Devalued</a:t>
            </a:r>
            <a:br>
              <a:rPr lang="en-US" sz="4000" dirty="0">
                <a:solidFill>
                  <a:schemeClr val="tx1"/>
                </a:solidFill>
                <a:effectLst/>
                <a:latin typeface="Arial" pitchFamily="34" charset="0"/>
                <a:cs typeface="Arial" pitchFamily="34" charset="0"/>
              </a:rPr>
            </a:br>
            <a:r>
              <a:rPr lang="en-US" sz="4000" dirty="0">
                <a:solidFill>
                  <a:schemeClr val="tx1"/>
                </a:solidFill>
                <a:effectLst/>
                <a:latin typeface="Arial" pitchFamily="34" charset="0"/>
                <a:cs typeface="Arial" pitchFamily="34" charset="0"/>
              </a:rPr>
              <a:t>Aspects of Self</a:t>
            </a:r>
          </a:p>
        </p:txBody>
      </p:sp>
      <p:sp>
        <p:nvSpPr>
          <p:cNvPr id="2" name="Content Placeholder 1"/>
          <p:cNvSpPr>
            <a:spLocks noGrp="1"/>
          </p:cNvSpPr>
          <p:nvPr>
            <p:ph idx="1"/>
          </p:nvPr>
        </p:nvSpPr>
        <p:spPr/>
        <p:txBody>
          <a:bodyPr/>
          <a:lstStyle/>
          <a:p>
            <a:pPr marL="118872" indent="0">
              <a:buNone/>
            </a:pPr>
            <a:endParaRPr lang="en-US" dirty="0"/>
          </a:p>
        </p:txBody>
      </p:sp>
      <p:graphicFrame>
        <p:nvGraphicFramePr>
          <p:cNvPr id="19459" name="Object 3"/>
          <p:cNvGraphicFramePr>
            <a:graphicFrameLocks noChangeAspect="1"/>
          </p:cNvGraphicFramePr>
          <p:nvPr>
            <p:extLst>
              <p:ext uri="{D42A27DB-BD31-4B8C-83A1-F6EECF244321}">
                <p14:modId xmlns:p14="http://schemas.microsoft.com/office/powerpoint/2010/main" val="3117382038"/>
              </p:ext>
            </p:extLst>
          </p:nvPr>
        </p:nvGraphicFramePr>
        <p:xfrm>
          <a:off x="1981200" y="2164080"/>
          <a:ext cx="9672320" cy="5120640"/>
        </p:xfrm>
        <a:graphic>
          <a:graphicData uri="http://schemas.openxmlformats.org/presentationml/2006/ole">
            <mc:AlternateContent xmlns:mc="http://schemas.openxmlformats.org/markup-compatibility/2006">
              <mc:Choice xmlns:v="urn:schemas-microsoft-com:vml" Requires="v">
                <p:oleObj spid="_x0000_s2170" name="Chart" r:id="rId4" imgW="11601683" imgH="6629192" progId="MSGraph.Chart.8">
                  <p:embed followColorScheme="full"/>
                </p:oleObj>
              </mc:Choice>
              <mc:Fallback>
                <p:oleObj name="Chart" r:id="rId4" imgW="11601683" imgH="6629192" progId="MSGraph.Chart.8">
                  <p:embed followColorScheme="full"/>
                  <p:pic>
                    <p:nvPicPr>
                      <p:cNvPr id="0" name=""/>
                      <p:cNvPicPr>
                        <a:picLocks noChangeArrowheads="1"/>
                      </p:cNvPicPr>
                      <p:nvPr/>
                    </p:nvPicPr>
                    <p:blipFill>
                      <a:blip r:embed="rId5"/>
                      <a:srcRect/>
                      <a:stretch>
                        <a:fillRect/>
                      </a:stretch>
                    </p:blipFill>
                    <p:spPr bwMode="auto">
                      <a:xfrm>
                        <a:off x="1981200" y="2164080"/>
                        <a:ext cx="9672320" cy="5120640"/>
                      </a:xfrm>
                      <a:prstGeom prst="rect">
                        <a:avLst/>
                      </a:prstGeom>
                      <a:noFill/>
                      <a:ln>
                        <a:noFill/>
                      </a:ln>
                      <a:effectLst/>
                      <a:extLst/>
                    </p:spPr>
                  </p:pic>
                </p:oleObj>
              </mc:Fallback>
            </mc:AlternateContent>
          </a:graphicData>
        </a:graphic>
      </p:graphicFrame>
      <p:sp>
        <p:nvSpPr>
          <p:cNvPr id="19460" name="Text Box 4"/>
          <p:cNvSpPr txBox="1">
            <a:spLocks noChangeArrowheads="1"/>
          </p:cNvSpPr>
          <p:nvPr/>
        </p:nvSpPr>
        <p:spPr bwMode="auto">
          <a:xfrm>
            <a:off x="7726739" y="1601788"/>
            <a:ext cx="3733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sz="2000" dirty="0" err="1">
                <a:latin typeface="Arial" pitchFamily="34" charset="0"/>
              </a:rPr>
              <a:t>Unowned</a:t>
            </a:r>
            <a:r>
              <a:rPr lang="en-US" sz="2000" dirty="0">
                <a:latin typeface="Arial" pitchFamily="34" charset="0"/>
              </a:rPr>
              <a:t>/“bad” feelings, thoughts, sensations, memories, fantasies, desires, aspects of self</a:t>
            </a:r>
            <a:endParaRPr lang="en-US" sz="2000" dirty="0">
              <a:latin typeface="Times" charset="0"/>
            </a:endParaRPr>
          </a:p>
        </p:txBody>
      </p:sp>
      <p:sp>
        <p:nvSpPr>
          <p:cNvPr id="19461" name="Line 5"/>
          <p:cNvSpPr>
            <a:spLocks noChangeShapeType="1"/>
          </p:cNvSpPr>
          <p:nvPr/>
        </p:nvSpPr>
        <p:spPr bwMode="auto">
          <a:xfrm flipH="1">
            <a:off x="7458891" y="3014422"/>
            <a:ext cx="1372748" cy="473097"/>
          </a:xfrm>
          <a:prstGeom prst="line">
            <a:avLst/>
          </a:prstGeom>
          <a:noFill/>
          <a:ln w="793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600" b="1">
              <a:solidFill>
                <a:prstClr val="black"/>
              </a:solidFill>
              <a:latin typeface="Tahoma" pitchFamily="34" charset="0"/>
            </a:endParaRPr>
          </a:p>
        </p:txBody>
      </p:sp>
      <p:sp>
        <p:nvSpPr>
          <p:cNvPr id="19462" name="Text Box 6"/>
          <p:cNvSpPr txBox="1">
            <a:spLocks noChangeArrowheads="1"/>
          </p:cNvSpPr>
          <p:nvPr/>
        </p:nvSpPr>
        <p:spPr bwMode="auto">
          <a:xfrm>
            <a:off x="1981200" y="5410201"/>
            <a:ext cx="2971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sz="2000" dirty="0">
                <a:latin typeface="Arial" pitchFamily="34" charset="0"/>
              </a:rPr>
              <a:t>Aspects of experience with which the person identifies</a:t>
            </a:r>
            <a:endParaRPr lang="en-US" sz="2000" dirty="0">
              <a:latin typeface="Times" charset="0"/>
            </a:endParaRPr>
          </a:p>
        </p:txBody>
      </p:sp>
      <p:sp>
        <p:nvSpPr>
          <p:cNvPr id="19463" name="Line 7"/>
          <p:cNvSpPr>
            <a:spLocks noChangeShapeType="1"/>
          </p:cNvSpPr>
          <p:nvPr/>
        </p:nvSpPr>
        <p:spPr bwMode="auto">
          <a:xfrm flipV="1">
            <a:off x="3429000" y="4284617"/>
            <a:ext cx="398417" cy="1125583"/>
          </a:xfrm>
          <a:prstGeom prst="line">
            <a:avLst/>
          </a:prstGeom>
          <a:noFill/>
          <a:ln w="825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600" b="1">
              <a:solidFill>
                <a:prstClr val="black"/>
              </a:solidFill>
              <a:latin typeface="Tahoma" pitchFamily="34" charset="0"/>
            </a:endParaRPr>
          </a:p>
        </p:txBody>
      </p:sp>
    </p:spTree>
    <p:extLst>
      <p:ext uri="{BB962C8B-B14F-4D97-AF65-F5344CB8AC3E}">
        <p14:creationId xmlns:p14="http://schemas.microsoft.com/office/powerpoint/2010/main" val="1780894779"/>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05839" y="0"/>
            <a:ext cx="10071463" cy="1601788"/>
          </a:xfrm>
        </p:spPr>
        <p:txBody>
          <a:bodyPr>
            <a:noAutofit/>
          </a:bodyPr>
          <a:lstStyle/>
          <a:p>
            <a:pPr algn="ctr" eaLnBrk="1" hangingPunct="1"/>
            <a:r>
              <a:rPr lang="en-US" sz="4000" dirty="0">
                <a:effectLst/>
                <a:cs typeface="Arial" pitchFamily="34" charset="0"/>
              </a:rPr>
              <a:t>Intrusion or Inhibition</a:t>
            </a:r>
            <a:endParaRPr lang="en-US" sz="4000" dirty="0">
              <a:solidFill>
                <a:schemeClr val="tx1"/>
              </a:solidFill>
              <a:effectLst/>
              <a:latin typeface="Arial" pitchFamily="34" charset="0"/>
              <a:cs typeface="Arial" pitchFamily="34" charset="0"/>
            </a:endParaRPr>
          </a:p>
        </p:txBody>
      </p:sp>
      <p:sp>
        <p:nvSpPr>
          <p:cNvPr id="2" name="Content Placeholder 1"/>
          <p:cNvSpPr>
            <a:spLocks noGrp="1"/>
          </p:cNvSpPr>
          <p:nvPr>
            <p:ph idx="1"/>
          </p:nvPr>
        </p:nvSpPr>
        <p:spPr/>
        <p:txBody>
          <a:bodyPr/>
          <a:lstStyle/>
          <a:p>
            <a:pPr marL="118872" indent="0">
              <a:buNone/>
            </a:pPr>
            <a:endParaRPr lang="en-US" dirty="0"/>
          </a:p>
        </p:txBody>
      </p:sp>
      <p:graphicFrame>
        <p:nvGraphicFramePr>
          <p:cNvPr id="19459" name="Object 3"/>
          <p:cNvGraphicFramePr>
            <a:graphicFrameLocks noChangeAspect="1"/>
          </p:cNvGraphicFramePr>
          <p:nvPr>
            <p:extLst/>
          </p:nvPr>
        </p:nvGraphicFramePr>
        <p:xfrm>
          <a:off x="1981200" y="2164080"/>
          <a:ext cx="9672320" cy="5120640"/>
        </p:xfrm>
        <a:graphic>
          <a:graphicData uri="http://schemas.openxmlformats.org/presentationml/2006/ole">
            <mc:AlternateContent xmlns:mc="http://schemas.openxmlformats.org/markup-compatibility/2006">
              <mc:Choice xmlns:v="urn:schemas-microsoft-com:vml" Requires="v">
                <p:oleObj spid="_x0000_s5239" name="Chart" r:id="rId4" imgW="11601683" imgH="6629192" progId="MSGraph.Chart.8">
                  <p:embed followColorScheme="full"/>
                </p:oleObj>
              </mc:Choice>
              <mc:Fallback>
                <p:oleObj name="Chart" r:id="rId4" imgW="11601683" imgH="6629192" progId="MSGraph.Chart.8">
                  <p:embed followColorScheme="full"/>
                  <p:pic>
                    <p:nvPicPr>
                      <p:cNvPr id="0" name=""/>
                      <p:cNvPicPr>
                        <a:picLocks noChangeArrowheads="1"/>
                      </p:cNvPicPr>
                      <p:nvPr/>
                    </p:nvPicPr>
                    <p:blipFill>
                      <a:blip r:embed="rId5"/>
                      <a:srcRect/>
                      <a:stretch>
                        <a:fillRect/>
                      </a:stretch>
                    </p:blipFill>
                    <p:spPr bwMode="auto">
                      <a:xfrm>
                        <a:off x="1981200" y="2164080"/>
                        <a:ext cx="9672320" cy="5120640"/>
                      </a:xfrm>
                      <a:prstGeom prst="rect">
                        <a:avLst/>
                      </a:prstGeom>
                      <a:noFill/>
                      <a:ln>
                        <a:noFill/>
                      </a:ln>
                      <a:effectLst/>
                      <a:extLst/>
                    </p:spPr>
                  </p:pic>
                </p:oleObj>
              </mc:Fallback>
            </mc:AlternateContent>
          </a:graphicData>
        </a:graphic>
      </p:graphicFrame>
      <p:sp>
        <p:nvSpPr>
          <p:cNvPr id="19460" name="Text Box 4"/>
          <p:cNvSpPr txBox="1">
            <a:spLocks noChangeArrowheads="1"/>
          </p:cNvSpPr>
          <p:nvPr/>
        </p:nvSpPr>
        <p:spPr bwMode="auto">
          <a:xfrm>
            <a:off x="7726739" y="1601788"/>
            <a:ext cx="3733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lvl="0">
              <a:spcBef>
                <a:spcPct val="50000"/>
              </a:spcBef>
            </a:pPr>
            <a:r>
              <a:rPr lang="en-US" sz="2000" dirty="0">
                <a:solidFill>
                  <a:prstClr val="white"/>
                </a:solidFill>
                <a:latin typeface="Arial" pitchFamily="34" charset="0"/>
                <a:cs typeface="Arial" pitchFamily="34" charset="0"/>
              </a:rPr>
              <a:t>Devalued aspect is either inhibited, suppressed and numbed or becomes intrusive, dominant or compulsive</a:t>
            </a:r>
          </a:p>
        </p:txBody>
      </p:sp>
      <p:sp>
        <p:nvSpPr>
          <p:cNvPr id="19461" name="Line 5"/>
          <p:cNvSpPr>
            <a:spLocks noChangeShapeType="1"/>
          </p:cNvSpPr>
          <p:nvPr/>
        </p:nvSpPr>
        <p:spPr bwMode="auto">
          <a:xfrm flipH="1">
            <a:off x="7458891" y="3014422"/>
            <a:ext cx="1372748" cy="473097"/>
          </a:xfrm>
          <a:prstGeom prst="line">
            <a:avLst/>
          </a:prstGeom>
          <a:noFill/>
          <a:ln w="793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600" b="1">
              <a:solidFill>
                <a:prstClr val="black"/>
              </a:solidFill>
              <a:latin typeface="Tahoma" pitchFamily="34" charset="0"/>
            </a:endParaRPr>
          </a:p>
        </p:txBody>
      </p:sp>
    </p:spTree>
    <p:extLst>
      <p:ext uri="{BB962C8B-B14F-4D97-AF65-F5344CB8AC3E}">
        <p14:creationId xmlns:p14="http://schemas.microsoft.com/office/powerpoint/2010/main" val="315209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1227909" y="0"/>
            <a:ext cx="9588137" cy="1295400"/>
          </a:xfrm>
        </p:spPr>
        <p:txBody>
          <a:bodyPr>
            <a:normAutofit/>
          </a:bodyPr>
          <a:lstStyle/>
          <a:p>
            <a:pPr algn="ctr" eaLnBrk="1" hangingPunct="1"/>
            <a:r>
              <a:rPr lang="en-US" sz="4300" b="0" cap="none" dirty="0">
                <a:solidFill>
                  <a:schemeClr val="tx1"/>
                </a:solidFill>
                <a:effectLst/>
                <a:latin typeface="Arial" pitchFamily="34" charset="0"/>
                <a:cs typeface="Arial" pitchFamily="34" charset="0"/>
              </a:rPr>
              <a:t>Inhibition and Intrusion</a:t>
            </a:r>
            <a:br>
              <a:rPr lang="en-US" sz="3600" b="0" cap="none" dirty="0">
                <a:solidFill>
                  <a:schemeClr val="tx1"/>
                </a:solidFill>
                <a:effectLst/>
                <a:latin typeface="Arial" pitchFamily="34" charset="0"/>
                <a:cs typeface="Arial" pitchFamily="34" charset="0"/>
              </a:rPr>
            </a:br>
            <a:r>
              <a:rPr lang="en-US" sz="2800" b="0" cap="none" dirty="0">
                <a:solidFill>
                  <a:schemeClr val="tx1"/>
                </a:solidFill>
                <a:effectLst/>
                <a:latin typeface="Arial" pitchFamily="34" charset="0"/>
                <a:cs typeface="Arial" pitchFamily="34" charset="0"/>
              </a:rPr>
              <a:t>Polarities of Troublesome Aftereffects of Trauma</a:t>
            </a:r>
          </a:p>
        </p:txBody>
      </p:sp>
      <p:sp>
        <p:nvSpPr>
          <p:cNvPr id="21507" name="Rectangle 3"/>
          <p:cNvSpPr>
            <a:spLocks noGrp="1" noRot="1" noChangeArrowheads="1"/>
          </p:cNvSpPr>
          <p:nvPr>
            <p:ph sz="half" idx="1"/>
          </p:nvPr>
        </p:nvSpPr>
        <p:spPr>
          <a:xfrm>
            <a:off x="877622" y="1596848"/>
            <a:ext cx="5144355" cy="4498975"/>
          </a:xfrm>
        </p:spPr>
        <p:txBody>
          <a:bodyPr>
            <a:noAutofit/>
          </a:bodyPr>
          <a:lstStyle/>
          <a:p>
            <a:pPr marL="118872" indent="0" algn="ctr">
              <a:buSzPct val="100000"/>
              <a:buNone/>
            </a:pPr>
            <a:r>
              <a:rPr lang="en-US" sz="2600" u="sng" dirty="0">
                <a:effectLst>
                  <a:outerShdw blurRad="38100" dist="38100" dir="2700000" algn="tl">
                    <a:srgbClr val="000000">
                      <a:alpha val="43137"/>
                    </a:srgbClr>
                  </a:outerShdw>
                </a:effectLst>
                <a:latin typeface="Arial" pitchFamily="34" charset="0"/>
                <a:cs typeface="Arial" pitchFamily="34" charset="0"/>
              </a:rPr>
              <a:t>Inhibited/Lacking</a:t>
            </a:r>
          </a:p>
          <a:p>
            <a:pPr eaLnBrk="1" hangingPunct="1">
              <a:lnSpc>
                <a:spcPct val="100000"/>
              </a:lnSpc>
              <a:spcBef>
                <a:spcPts val="600"/>
              </a:spcBef>
              <a:buClrTx/>
              <a:buSzPct val="100000"/>
              <a:buFont typeface="Arial" pitchFamily="34" charset="0"/>
              <a:buChar char="•"/>
            </a:pPr>
            <a:r>
              <a:rPr lang="en-US" sz="2600" dirty="0">
                <a:effectLst>
                  <a:outerShdw blurRad="38100" dist="38100" dir="2700000" algn="tl">
                    <a:srgbClr val="000000">
                      <a:alpha val="43137"/>
                    </a:srgbClr>
                  </a:outerShdw>
                </a:effectLst>
                <a:latin typeface="Arial" pitchFamily="34" charset="0"/>
                <a:cs typeface="Arial" pitchFamily="34" charset="0"/>
              </a:rPr>
              <a:t>No physical or sexual response/sensations</a:t>
            </a:r>
          </a:p>
          <a:p>
            <a:pPr eaLnBrk="1" hangingPunct="1">
              <a:lnSpc>
                <a:spcPct val="100000"/>
              </a:lnSpc>
              <a:spcBef>
                <a:spcPts val="600"/>
              </a:spcBef>
              <a:buClrTx/>
              <a:buSzPct val="100000"/>
              <a:buFont typeface="Arial" pitchFamily="34" charset="0"/>
              <a:buChar char="•"/>
            </a:pPr>
            <a:r>
              <a:rPr lang="en-US" sz="2600" dirty="0">
                <a:effectLst>
                  <a:outerShdw blurRad="38100" dist="38100" dir="2700000" algn="tl">
                    <a:srgbClr val="000000">
                      <a:alpha val="43137"/>
                    </a:srgbClr>
                  </a:outerShdw>
                </a:effectLst>
                <a:latin typeface="Arial" pitchFamily="34" charset="0"/>
                <a:cs typeface="Arial" pitchFamily="34" charset="0"/>
              </a:rPr>
              <a:t>No anger</a:t>
            </a:r>
          </a:p>
          <a:p>
            <a:pPr eaLnBrk="1" hangingPunct="1">
              <a:lnSpc>
                <a:spcPct val="100000"/>
              </a:lnSpc>
              <a:spcBef>
                <a:spcPts val="600"/>
              </a:spcBef>
              <a:buClrTx/>
              <a:buSzPct val="100000"/>
              <a:buFont typeface="Arial" pitchFamily="34" charset="0"/>
              <a:buChar char="•"/>
            </a:pPr>
            <a:r>
              <a:rPr lang="en-US" sz="2600" dirty="0">
                <a:effectLst>
                  <a:outerShdw blurRad="38100" dist="38100" dir="2700000" algn="tl">
                    <a:srgbClr val="000000">
                      <a:alpha val="43137"/>
                    </a:srgbClr>
                  </a:outerShdw>
                </a:effectLst>
                <a:latin typeface="Arial" pitchFamily="34" charset="0"/>
                <a:cs typeface="Arial" pitchFamily="34" charset="0"/>
              </a:rPr>
              <a:t>No memories (might be lacking only visual, auditory, gustatory, olfactory, or kinesthetic, or some combination)</a:t>
            </a:r>
          </a:p>
          <a:p>
            <a:pPr eaLnBrk="1" hangingPunct="1">
              <a:lnSpc>
                <a:spcPct val="100000"/>
              </a:lnSpc>
              <a:spcBef>
                <a:spcPts val="600"/>
              </a:spcBef>
              <a:buClrTx/>
              <a:buSzPct val="100000"/>
              <a:buFont typeface="Arial" pitchFamily="34" charset="0"/>
              <a:buChar char="•"/>
            </a:pPr>
            <a:r>
              <a:rPr lang="en-US" sz="2600" dirty="0">
                <a:effectLst>
                  <a:outerShdw blurRad="38100" dist="38100" dir="2700000" algn="tl">
                    <a:srgbClr val="000000">
                      <a:alpha val="43137"/>
                    </a:srgbClr>
                  </a:outerShdw>
                </a:effectLst>
                <a:latin typeface="Arial" pitchFamily="34" charset="0"/>
                <a:cs typeface="Arial" pitchFamily="34" charset="0"/>
              </a:rPr>
              <a:t>No body awareness; lack of connection with certain body parts (e.g., the arms)</a:t>
            </a:r>
          </a:p>
        </p:txBody>
      </p:sp>
      <p:sp>
        <p:nvSpPr>
          <p:cNvPr id="21508" name="Rectangle 4"/>
          <p:cNvSpPr>
            <a:spLocks noGrp="1" noRot="1" noChangeArrowheads="1"/>
          </p:cNvSpPr>
          <p:nvPr>
            <p:ph sz="half" idx="2"/>
          </p:nvPr>
        </p:nvSpPr>
        <p:spPr>
          <a:xfrm>
            <a:off x="6154014" y="1667104"/>
            <a:ext cx="5050569" cy="4488678"/>
          </a:xfrm>
        </p:spPr>
        <p:txBody>
          <a:bodyPr>
            <a:normAutofit/>
          </a:bodyPr>
          <a:lstStyle/>
          <a:p>
            <a:pPr algn="ctr" eaLnBrk="1" hangingPunct="1">
              <a:buFont typeface="Arial" pitchFamily="34" charset="0"/>
              <a:buNone/>
            </a:pPr>
            <a:r>
              <a:rPr lang="en-US" sz="2400" u="sng" dirty="0">
                <a:effectLst>
                  <a:outerShdw blurRad="38100" dist="38100" dir="2700000" algn="tl">
                    <a:srgbClr val="000000">
                      <a:alpha val="43137"/>
                    </a:srgbClr>
                  </a:outerShdw>
                </a:effectLst>
                <a:latin typeface="Arial" pitchFamily="34" charset="0"/>
                <a:cs typeface="Arial" pitchFamily="34" charset="0"/>
              </a:rPr>
              <a:t>Intrusive/Compulsive</a:t>
            </a:r>
          </a:p>
          <a:p>
            <a:pPr eaLnBrk="1" hangingPunct="1">
              <a:lnSpc>
                <a:spcPct val="100000"/>
              </a:lnSpc>
              <a:spcBef>
                <a:spcPts val="600"/>
              </a:spcBef>
              <a:buClrTx/>
              <a:buSzPct val="100000"/>
              <a:buFont typeface="Arial" pitchFamily="34" charset="0"/>
              <a:buChar char="•"/>
            </a:pPr>
            <a:r>
              <a:rPr lang="en-US" sz="2600" dirty="0">
                <a:effectLst>
                  <a:outerShdw blurRad="38100" dist="38100" dir="2700000" algn="tl">
                    <a:srgbClr val="000000">
                      <a:alpha val="43137"/>
                    </a:srgbClr>
                  </a:outerShdw>
                </a:effectLst>
                <a:latin typeface="Arial" pitchFamily="34" charset="0"/>
                <a:cs typeface="Arial" pitchFamily="34" charset="0"/>
              </a:rPr>
              <a:t>Compulsive/“addictive” sexuality</a:t>
            </a:r>
          </a:p>
          <a:p>
            <a:pPr eaLnBrk="1" hangingPunct="1">
              <a:lnSpc>
                <a:spcPct val="100000"/>
              </a:lnSpc>
              <a:spcBef>
                <a:spcPts val="600"/>
              </a:spcBef>
              <a:buClrTx/>
              <a:buSzPct val="100000"/>
              <a:buFont typeface="Arial" pitchFamily="34" charset="0"/>
              <a:buChar char="•"/>
            </a:pPr>
            <a:r>
              <a:rPr lang="en-US" sz="2600" dirty="0">
                <a:effectLst>
                  <a:outerShdw blurRad="38100" dist="38100" dir="2700000" algn="tl">
                    <a:srgbClr val="000000">
                      <a:alpha val="43137"/>
                    </a:srgbClr>
                  </a:outerShdw>
                </a:effectLst>
                <a:latin typeface="Arial" pitchFamily="34" charset="0"/>
                <a:cs typeface="Arial" pitchFamily="34" charset="0"/>
              </a:rPr>
              <a:t>Rage</a:t>
            </a:r>
          </a:p>
          <a:p>
            <a:pPr eaLnBrk="1" hangingPunct="1">
              <a:lnSpc>
                <a:spcPct val="100000"/>
              </a:lnSpc>
              <a:spcBef>
                <a:spcPts val="600"/>
              </a:spcBef>
              <a:buClrTx/>
              <a:buSzPct val="100000"/>
              <a:buFont typeface="Arial" pitchFamily="34" charset="0"/>
              <a:buChar char="•"/>
            </a:pPr>
            <a:r>
              <a:rPr lang="en-US" sz="2600" dirty="0">
                <a:effectLst>
                  <a:outerShdw blurRad="38100" dist="38100" dir="2700000" algn="tl">
                    <a:srgbClr val="000000">
                      <a:alpha val="43137"/>
                    </a:srgbClr>
                  </a:outerShdw>
                </a:effectLst>
                <a:latin typeface="Arial" pitchFamily="34" charset="0"/>
                <a:cs typeface="Arial" pitchFamily="34" charset="0"/>
              </a:rPr>
              <a:t>Flashbacks (might be visual, auditory, gustatory, olfactory, or kinesthetic, or some combination)</a:t>
            </a:r>
          </a:p>
          <a:p>
            <a:pPr eaLnBrk="1" hangingPunct="1">
              <a:lnSpc>
                <a:spcPct val="100000"/>
              </a:lnSpc>
              <a:spcBef>
                <a:spcPts val="600"/>
              </a:spcBef>
              <a:buClrTx/>
              <a:buSzPct val="100000"/>
              <a:buFont typeface="Arial" pitchFamily="34" charset="0"/>
              <a:buChar char="•"/>
            </a:pPr>
            <a:r>
              <a:rPr lang="en-US" sz="2600" dirty="0">
                <a:effectLst>
                  <a:outerShdw blurRad="38100" dist="38100" dir="2700000" algn="tl">
                    <a:srgbClr val="000000">
                      <a:alpha val="43137"/>
                    </a:srgbClr>
                  </a:outerShdw>
                </a:effectLst>
                <a:latin typeface="Arial" pitchFamily="34" charset="0"/>
                <a:cs typeface="Arial" pitchFamily="34" charset="0"/>
              </a:rPr>
              <a:t>Somatic/medical symptoms; eating disorders; self-mutilation</a:t>
            </a:r>
          </a:p>
        </p:txBody>
      </p:sp>
    </p:spTree>
    <p:extLst>
      <p:ext uri="{BB962C8B-B14F-4D97-AF65-F5344CB8AC3E}">
        <p14:creationId xmlns:p14="http://schemas.microsoft.com/office/powerpoint/2010/main" val="3921107816"/>
      </p:ext>
    </p:extLst>
  </p:cSld>
  <p:clrMapOvr>
    <a:masterClrMapping/>
  </p:clrMapOvr>
  <p:transition spd="slow">
    <p:push dir="d"/>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838200" y="0"/>
            <a:ext cx="10515600" cy="1237735"/>
          </a:xfrm>
        </p:spPr>
        <p:txBody>
          <a:bodyPr>
            <a:normAutofit/>
          </a:bodyPr>
          <a:lstStyle/>
          <a:p>
            <a:pPr algn="ctr" eaLnBrk="1" hangingPunct="1"/>
            <a:r>
              <a:rPr lang="en-US" sz="4000" b="0" cap="none" dirty="0">
                <a:solidFill>
                  <a:schemeClr val="tx1"/>
                </a:solidFill>
                <a:effectLst/>
                <a:latin typeface="Arial" pitchFamily="34" charset="0"/>
                <a:cs typeface="Arial" pitchFamily="34" charset="0"/>
              </a:rPr>
              <a:t>Symptomatic and Healing Trances</a:t>
            </a:r>
          </a:p>
        </p:txBody>
      </p:sp>
      <p:sp>
        <p:nvSpPr>
          <p:cNvPr id="22531" name="Rectangle 3"/>
          <p:cNvSpPr>
            <a:spLocks noGrp="1" noRot="1" noChangeArrowheads="1"/>
          </p:cNvSpPr>
          <p:nvPr>
            <p:ph sz="half" idx="1"/>
          </p:nvPr>
        </p:nvSpPr>
        <p:spPr>
          <a:xfrm>
            <a:off x="587829" y="1237735"/>
            <a:ext cx="5408022" cy="4876800"/>
          </a:xfrm>
        </p:spPr>
        <p:txBody>
          <a:bodyPr>
            <a:noAutofit/>
          </a:bodyPr>
          <a:lstStyle/>
          <a:p>
            <a:pPr algn="ctr" eaLnBrk="1" hangingPunct="1">
              <a:lnSpc>
                <a:spcPct val="100000"/>
              </a:lnSpc>
              <a:spcBef>
                <a:spcPts val="0"/>
              </a:spcBef>
              <a:buClr>
                <a:schemeClr val="accent1"/>
              </a:buClr>
              <a:buFont typeface="Arial" pitchFamily="34" charset="0"/>
              <a:buNone/>
            </a:pPr>
            <a:r>
              <a:rPr lang="en-US" sz="2200" u="sng" dirty="0">
                <a:effectLst/>
                <a:latin typeface="Arial" pitchFamily="34" charset="0"/>
                <a:cs typeface="Arial" pitchFamily="34" charset="0"/>
              </a:rPr>
              <a:t>Symptomatic Trance</a:t>
            </a:r>
          </a:p>
          <a:p>
            <a:pPr algn="ctr" eaLnBrk="1" hangingPunct="1">
              <a:lnSpc>
                <a:spcPct val="100000"/>
              </a:lnSpc>
              <a:spcBef>
                <a:spcPts val="0"/>
              </a:spcBef>
              <a:buClr>
                <a:schemeClr val="accent1"/>
              </a:buClr>
              <a:buFont typeface="Arial" pitchFamily="34" charset="0"/>
              <a:buNone/>
            </a:pPr>
            <a:endParaRPr lang="en-US" sz="2200" u="sng" dirty="0">
              <a:effectLst/>
              <a:latin typeface="Arial" pitchFamily="34" charset="0"/>
              <a:cs typeface="Arial" pitchFamily="34" charset="0"/>
            </a:endParaRPr>
          </a:p>
          <a:p>
            <a:pPr eaLnBrk="1" hangingPunct="1">
              <a:lnSpc>
                <a:spcPct val="100000"/>
              </a:lnSpc>
              <a:spcBef>
                <a:spcPts val="0"/>
              </a:spcBef>
              <a:buClrTx/>
              <a:buFont typeface="Arial" pitchFamily="34" charset="0"/>
              <a:buChar char="•"/>
            </a:pPr>
            <a:r>
              <a:rPr lang="en-US" sz="2200" dirty="0">
                <a:effectLst/>
                <a:latin typeface="Arial" pitchFamily="34" charset="0"/>
                <a:cs typeface="Arial" pitchFamily="34" charset="0"/>
              </a:rPr>
              <a:t>Invalidation; blame; violating boundaries</a:t>
            </a:r>
          </a:p>
          <a:p>
            <a:pPr eaLnBrk="1" hangingPunct="1">
              <a:lnSpc>
                <a:spcPct val="100000"/>
              </a:lnSpc>
              <a:spcBef>
                <a:spcPts val="0"/>
              </a:spcBef>
              <a:buClrTx/>
              <a:buFont typeface="Arial" pitchFamily="34" charset="0"/>
              <a:buChar char="•"/>
            </a:pPr>
            <a:r>
              <a:rPr lang="en-US" sz="2200" dirty="0">
                <a:effectLst/>
                <a:latin typeface="Arial" pitchFamily="34" charset="0"/>
                <a:cs typeface="Arial" pitchFamily="34" charset="0"/>
              </a:rPr>
              <a:t>Mystification; binds; double binds</a:t>
            </a:r>
          </a:p>
          <a:p>
            <a:pPr eaLnBrk="1" hangingPunct="1">
              <a:lnSpc>
                <a:spcPct val="100000"/>
              </a:lnSpc>
              <a:spcBef>
                <a:spcPts val="0"/>
              </a:spcBef>
              <a:buClrTx/>
              <a:buFont typeface="Arial" pitchFamily="34" charset="0"/>
              <a:buChar char="•"/>
            </a:pPr>
            <a:r>
              <a:rPr lang="en-US" sz="2200" dirty="0">
                <a:effectLst/>
                <a:latin typeface="Arial" pitchFamily="34" charset="0"/>
                <a:cs typeface="Arial" pitchFamily="34" charset="0"/>
              </a:rPr>
              <a:t>Coalitions; secrets; negative dissociation</a:t>
            </a:r>
          </a:p>
          <a:p>
            <a:pPr eaLnBrk="1" hangingPunct="1">
              <a:lnSpc>
                <a:spcPct val="100000"/>
              </a:lnSpc>
              <a:spcBef>
                <a:spcPts val="0"/>
              </a:spcBef>
              <a:buClrTx/>
              <a:buFont typeface="Arial" pitchFamily="34" charset="0"/>
              <a:buChar char="•"/>
            </a:pPr>
            <a:r>
              <a:rPr lang="en-US" sz="2200" dirty="0">
                <a:effectLst/>
                <a:latin typeface="Arial" pitchFamily="34" charset="0"/>
                <a:cs typeface="Arial" pitchFamily="34" charset="0"/>
              </a:rPr>
              <a:t>Predictions of failure or trouble; threats</a:t>
            </a:r>
          </a:p>
          <a:p>
            <a:pPr eaLnBrk="1" hangingPunct="1">
              <a:lnSpc>
                <a:spcPct val="100000"/>
              </a:lnSpc>
              <a:spcBef>
                <a:spcPts val="0"/>
              </a:spcBef>
              <a:buClrTx/>
              <a:buFont typeface="Arial" pitchFamily="34" charset="0"/>
              <a:buChar char="•"/>
            </a:pPr>
            <a:r>
              <a:rPr lang="en-US" sz="2200" dirty="0">
                <a:effectLst/>
                <a:latin typeface="Arial" pitchFamily="34" charset="0"/>
                <a:cs typeface="Arial" pitchFamily="34" charset="0"/>
              </a:rPr>
              <a:t>Rigid role assignment; mind reading</a:t>
            </a:r>
          </a:p>
          <a:p>
            <a:pPr eaLnBrk="1" hangingPunct="1">
              <a:lnSpc>
                <a:spcPct val="100000"/>
              </a:lnSpc>
              <a:spcBef>
                <a:spcPts val="0"/>
              </a:spcBef>
              <a:buClrTx/>
              <a:buFont typeface="Arial" pitchFamily="34" charset="0"/>
              <a:buChar char="•"/>
            </a:pPr>
            <a:r>
              <a:rPr lang="en-US" sz="2200" dirty="0">
                <a:effectLst/>
                <a:latin typeface="Arial" pitchFamily="34" charset="0"/>
                <a:cs typeface="Arial" pitchFamily="34" charset="0"/>
              </a:rPr>
              <a:t>Repetition of negative experiences/injurious/self-injurious behavior</a:t>
            </a:r>
          </a:p>
          <a:p>
            <a:pPr eaLnBrk="1" hangingPunct="1">
              <a:lnSpc>
                <a:spcPct val="100000"/>
              </a:lnSpc>
              <a:spcBef>
                <a:spcPts val="0"/>
              </a:spcBef>
              <a:buClrTx/>
              <a:buFont typeface="Arial" pitchFamily="34" charset="0"/>
              <a:buChar char="•"/>
            </a:pPr>
            <a:r>
              <a:rPr lang="en-US" sz="2200" dirty="0">
                <a:effectLst/>
                <a:latin typeface="Arial" pitchFamily="34" charset="0"/>
                <a:cs typeface="Arial" pitchFamily="34" charset="0"/>
              </a:rPr>
              <a:t>Negative injunctions (You can’t, you shouldn’t you will, you are)</a:t>
            </a:r>
          </a:p>
          <a:p>
            <a:pPr eaLnBrk="1" hangingPunct="1">
              <a:lnSpc>
                <a:spcPct val="100000"/>
              </a:lnSpc>
              <a:spcBef>
                <a:spcPts val="0"/>
              </a:spcBef>
              <a:buClrTx/>
              <a:buFont typeface="Arial" pitchFamily="34" charset="0"/>
              <a:buChar char="•"/>
            </a:pPr>
            <a:r>
              <a:rPr lang="en-US" sz="2200" dirty="0">
                <a:effectLst/>
                <a:latin typeface="Arial" pitchFamily="34" charset="0"/>
                <a:cs typeface="Arial" pitchFamily="34" charset="0"/>
              </a:rPr>
              <a:t>Repression; amnesia</a:t>
            </a:r>
          </a:p>
        </p:txBody>
      </p:sp>
      <p:sp>
        <p:nvSpPr>
          <p:cNvPr id="22532" name="Rectangle 4"/>
          <p:cNvSpPr>
            <a:spLocks noGrp="1" noRot="1" noChangeArrowheads="1"/>
          </p:cNvSpPr>
          <p:nvPr>
            <p:ph sz="half" idx="2"/>
          </p:nvPr>
        </p:nvSpPr>
        <p:spPr>
          <a:xfrm>
            <a:off x="6019800" y="1237735"/>
            <a:ext cx="5475514" cy="5105400"/>
          </a:xfrm>
        </p:spPr>
        <p:txBody>
          <a:bodyPr>
            <a:noAutofit/>
          </a:bodyPr>
          <a:lstStyle/>
          <a:p>
            <a:pPr algn="ctr" eaLnBrk="1" hangingPunct="1">
              <a:lnSpc>
                <a:spcPct val="100000"/>
              </a:lnSpc>
              <a:spcBef>
                <a:spcPts val="0"/>
              </a:spcBef>
              <a:buClr>
                <a:schemeClr val="accent1"/>
              </a:buClr>
              <a:buFont typeface="Arial" pitchFamily="34" charset="0"/>
              <a:buNone/>
            </a:pPr>
            <a:r>
              <a:rPr lang="en-US" sz="2200" u="sng" dirty="0">
                <a:solidFill>
                  <a:schemeClr val="tx1"/>
                </a:solidFill>
                <a:effectLst>
                  <a:outerShdw blurRad="38100" dist="38100" dir="2700000" algn="tl">
                    <a:srgbClr val="000000">
                      <a:alpha val="43137"/>
                    </a:srgbClr>
                  </a:outerShdw>
                </a:effectLst>
                <a:latin typeface="Arial" pitchFamily="34" charset="0"/>
                <a:cs typeface="Arial" pitchFamily="34" charset="0"/>
              </a:rPr>
              <a:t>Healing Trance</a:t>
            </a:r>
          </a:p>
          <a:p>
            <a:pPr algn="ctr" eaLnBrk="1" hangingPunct="1">
              <a:lnSpc>
                <a:spcPct val="100000"/>
              </a:lnSpc>
              <a:spcBef>
                <a:spcPts val="0"/>
              </a:spcBef>
              <a:buClr>
                <a:schemeClr val="accent1"/>
              </a:buClr>
              <a:buFont typeface="Arial" pitchFamily="34" charset="0"/>
              <a:buNone/>
            </a:pPr>
            <a:endParaRPr lang="en-US" sz="2200" u="sng" dirty="0">
              <a:effectLst>
                <a:outerShdw blurRad="38100" dist="38100" dir="2700000" algn="tl">
                  <a:srgbClr val="000000">
                    <a:alpha val="43137"/>
                  </a:srgbClr>
                </a:outerShdw>
              </a:effectLst>
              <a:latin typeface="Arial" pitchFamily="34" charset="0"/>
              <a:cs typeface="Arial" pitchFamily="34" charset="0"/>
            </a:endParaRPr>
          </a:p>
          <a:p>
            <a:pPr eaLnBrk="1" hangingPunct="1">
              <a:lnSpc>
                <a:spcPct val="100000"/>
              </a:lnSpc>
              <a:spcBef>
                <a:spcPts val="0"/>
              </a:spcBef>
              <a:buClrTx/>
              <a:buFont typeface="Arial" pitchFamily="34" charset="0"/>
              <a:buChar char="•"/>
            </a:pPr>
            <a:r>
              <a:rPr lang="en-US" sz="2200" dirty="0">
                <a:effectLst>
                  <a:outerShdw blurRad="38100" dist="38100" dir="2700000" algn="tl">
                    <a:srgbClr val="000000">
                      <a:alpha val="43137"/>
                    </a:srgbClr>
                  </a:outerShdw>
                </a:effectLst>
                <a:latin typeface="Arial" pitchFamily="34" charset="0"/>
                <a:cs typeface="Arial" pitchFamily="34" charset="0"/>
              </a:rPr>
              <a:t>Validation; permission; respecting boundaries</a:t>
            </a:r>
          </a:p>
          <a:p>
            <a:pPr eaLnBrk="1" hangingPunct="1">
              <a:lnSpc>
                <a:spcPct val="100000"/>
              </a:lnSpc>
              <a:spcBef>
                <a:spcPts val="0"/>
              </a:spcBef>
              <a:buClrTx/>
              <a:buFont typeface="Arial" pitchFamily="34" charset="0"/>
              <a:buChar char="•"/>
            </a:pPr>
            <a:r>
              <a:rPr lang="en-US" sz="2200" dirty="0">
                <a:effectLst>
                  <a:outerShdw blurRad="38100" dist="38100" dir="2700000" algn="tl">
                    <a:srgbClr val="000000">
                      <a:alpha val="43137"/>
                    </a:srgbClr>
                  </a:outerShdw>
                </a:effectLst>
                <a:latin typeface="Arial" pitchFamily="34" charset="0"/>
                <a:cs typeface="Arial" pitchFamily="34" charset="0"/>
              </a:rPr>
              <a:t>Possibility words and phrases</a:t>
            </a:r>
          </a:p>
          <a:p>
            <a:pPr eaLnBrk="1" hangingPunct="1">
              <a:lnSpc>
                <a:spcPct val="100000"/>
              </a:lnSpc>
              <a:spcBef>
                <a:spcPts val="0"/>
              </a:spcBef>
              <a:buClrTx/>
              <a:buFont typeface="Arial" pitchFamily="34" charset="0"/>
              <a:buChar char="•"/>
            </a:pPr>
            <a:r>
              <a:rPr lang="en-US" sz="2200" dirty="0">
                <a:effectLst>
                  <a:outerShdw blurRad="38100" dist="38100" dir="2700000" algn="tl">
                    <a:srgbClr val="000000">
                      <a:alpha val="43137"/>
                    </a:srgbClr>
                  </a:outerShdw>
                </a:effectLst>
                <a:latin typeface="Arial" pitchFamily="34" charset="0"/>
                <a:cs typeface="Arial" pitchFamily="34" charset="0"/>
              </a:rPr>
              <a:t>Helpful distinctions</a:t>
            </a:r>
          </a:p>
          <a:p>
            <a:pPr eaLnBrk="1" hangingPunct="1">
              <a:lnSpc>
                <a:spcPct val="100000"/>
              </a:lnSpc>
              <a:spcBef>
                <a:spcPts val="0"/>
              </a:spcBef>
              <a:buClrTx/>
              <a:buFont typeface="Arial" pitchFamily="34" charset="0"/>
              <a:buChar char="•"/>
            </a:pPr>
            <a:r>
              <a:rPr lang="en-US" sz="2200" dirty="0">
                <a:effectLst>
                  <a:outerShdw blurRad="38100" dist="38100" dir="2700000" algn="tl">
                    <a:srgbClr val="000000">
                      <a:alpha val="43137"/>
                    </a:srgbClr>
                  </a:outerShdw>
                </a:effectLst>
                <a:latin typeface="Arial" pitchFamily="34" charset="0"/>
                <a:cs typeface="Arial" pitchFamily="34" charset="0"/>
              </a:rPr>
              <a:t>Post-hypnotic suggestions; presuppositions of health/healing</a:t>
            </a:r>
          </a:p>
          <a:p>
            <a:pPr eaLnBrk="1" hangingPunct="1">
              <a:lnSpc>
                <a:spcPct val="100000"/>
              </a:lnSpc>
              <a:spcBef>
                <a:spcPts val="0"/>
              </a:spcBef>
              <a:buClrTx/>
              <a:buFont typeface="Arial" pitchFamily="34" charset="0"/>
              <a:buChar char="•"/>
            </a:pPr>
            <a:r>
              <a:rPr lang="en-US" sz="2200" dirty="0">
                <a:effectLst>
                  <a:outerShdw blurRad="38100" dist="38100" dir="2700000" algn="tl">
                    <a:srgbClr val="000000">
                      <a:alpha val="43137"/>
                    </a:srgbClr>
                  </a:outerShdw>
                </a:effectLst>
                <a:latin typeface="Arial" pitchFamily="34" charset="0"/>
                <a:cs typeface="Arial" pitchFamily="34" charset="0"/>
              </a:rPr>
              <a:t>Positive attributions</a:t>
            </a:r>
          </a:p>
          <a:p>
            <a:pPr eaLnBrk="1" hangingPunct="1">
              <a:lnSpc>
                <a:spcPct val="100000"/>
              </a:lnSpc>
              <a:spcBef>
                <a:spcPts val="0"/>
              </a:spcBef>
              <a:buClrTx/>
              <a:buFont typeface="Arial" pitchFamily="34" charset="0"/>
              <a:buChar char="•"/>
            </a:pPr>
            <a:r>
              <a:rPr lang="en-US" sz="2200" dirty="0">
                <a:effectLst>
                  <a:outerShdw blurRad="38100" dist="38100" dir="2700000" algn="tl">
                    <a:srgbClr val="000000">
                      <a:alpha val="43137"/>
                    </a:srgbClr>
                  </a:outerShdw>
                </a:effectLst>
                <a:latin typeface="Arial" pitchFamily="34" charset="0"/>
                <a:cs typeface="Arial" pitchFamily="34" charset="0"/>
              </a:rPr>
              <a:t>Possibilities in views and actions</a:t>
            </a:r>
          </a:p>
          <a:p>
            <a:pPr eaLnBrk="1" hangingPunct="1">
              <a:lnSpc>
                <a:spcPct val="100000"/>
              </a:lnSpc>
              <a:spcBef>
                <a:spcPts val="0"/>
              </a:spcBef>
              <a:buClrTx/>
              <a:buFont typeface="Arial" pitchFamily="34" charset="0"/>
              <a:buChar char="•"/>
            </a:pPr>
            <a:r>
              <a:rPr lang="en-US" sz="2200" dirty="0">
                <a:effectLst>
                  <a:outerShdw blurRad="38100" dist="38100" dir="2700000" algn="tl">
                    <a:srgbClr val="000000">
                      <a:alpha val="43137"/>
                    </a:srgbClr>
                  </a:outerShdw>
                </a:effectLst>
                <a:latin typeface="Arial" pitchFamily="34" charset="0"/>
                <a:cs typeface="Arial" pitchFamily="34" charset="0"/>
              </a:rPr>
              <a:t>Empowering/permissive affirmations (you can, it’s okay, you may, you could, you have the ability to)</a:t>
            </a:r>
          </a:p>
          <a:p>
            <a:pPr eaLnBrk="1" hangingPunct="1">
              <a:lnSpc>
                <a:spcPct val="100000"/>
              </a:lnSpc>
              <a:spcBef>
                <a:spcPts val="0"/>
              </a:spcBef>
              <a:buClrTx/>
              <a:buFont typeface="Arial" pitchFamily="34" charset="0"/>
              <a:buChar char="•"/>
            </a:pPr>
            <a:r>
              <a:rPr lang="en-US" sz="2200" dirty="0">
                <a:effectLst>
                  <a:outerShdw blurRad="38100" dist="38100" dir="2700000" algn="tl">
                    <a:srgbClr val="000000">
                      <a:alpha val="43137"/>
                    </a:srgbClr>
                  </a:outerShdw>
                </a:effectLst>
                <a:latin typeface="Arial" pitchFamily="34" charset="0"/>
                <a:cs typeface="Arial" pitchFamily="34" charset="0"/>
              </a:rPr>
              <a:t>Flexible remembering and forgetting</a:t>
            </a:r>
          </a:p>
        </p:txBody>
      </p:sp>
    </p:spTree>
    <p:extLst>
      <p:ext uri="{BB962C8B-B14F-4D97-AF65-F5344CB8AC3E}">
        <p14:creationId xmlns:p14="http://schemas.microsoft.com/office/powerpoint/2010/main" val="40532931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left)">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1">
                                            <p:txEl>
                                              <p:pRg st="2" end="2"/>
                                            </p:txEl>
                                          </p:spTgt>
                                        </p:tgtEl>
                                        <p:attrNameLst>
                                          <p:attrName>style.visibility</p:attrName>
                                        </p:attrNameLst>
                                      </p:cBhvr>
                                      <p:to>
                                        <p:strVal val="visible"/>
                                      </p:to>
                                    </p:set>
                                    <p:animEffect transition="in" filter="wipe(left)">
                                      <p:cBhvr>
                                        <p:cTn id="12" dur="500"/>
                                        <p:tgtEl>
                                          <p:spTgt spid="225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1">
                                            <p:txEl>
                                              <p:pRg st="3" end="3"/>
                                            </p:txEl>
                                          </p:spTgt>
                                        </p:tgtEl>
                                        <p:attrNameLst>
                                          <p:attrName>style.visibility</p:attrName>
                                        </p:attrNameLst>
                                      </p:cBhvr>
                                      <p:to>
                                        <p:strVal val="visible"/>
                                      </p:to>
                                    </p:set>
                                    <p:animEffect transition="in" filter="wipe(left)">
                                      <p:cBhvr>
                                        <p:cTn id="17" dur="500"/>
                                        <p:tgtEl>
                                          <p:spTgt spid="2253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531">
                                            <p:txEl>
                                              <p:pRg st="4" end="4"/>
                                            </p:txEl>
                                          </p:spTgt>
                                        </p:tgtEl>
                                        <p:attrNameLst>
                                          <p:attrName>style.visibility</p:attrName>
                                        </p:attrNameLst>
                                      </p:cBhvr>
                                      <p:to>
                                        <p:strVal val="visible"/>
                                      </p:to>
                                    </p:set>
                                    <p:animEffect transition="in" filter="wipe(left)">
                                      <p:cBhvr>
                                        <p:cTn id="22" dur="500"/>
                                        <p:tgtEl>
                                          <p:spTgt spid="2253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531">
                                            <p:txEl>
                                              <p:pRg st="5" end="5"/>
                                            </p:txEl>
                                          </p:spTgt>
                                        </p:tgtEl>
                                        <p:attrNameLst>
                                          <p:attrName>style.visibility</p:attrName>
                                        </p:attrNameLst>
                                      </p:cBhvr>
                                      <p:to>
                                        <p:strVal val="visible"/>
                                      </p:to>
                                    </p:set>
                                    <p:animEffect transition="in" filter="wipe(left)">
                                      <p:cBhvr>
                                        <p:cTn id="27" dur="500"/>
                                        <p:tgtEl>
                                          <p:spTgt spid="2253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531">
                                            <p:txEl>
                                              <p:pRg st="6" end="6"/>
                                            </p:txEl>
                                          </p:spTgt>
                                        </p:tgtEl>
                                        <p:attrNameLst>
                                          <p:attrName>style.visibility</p:attrName>
                                        </p:attrNameLst>
                                      </p:cBhvr>
                                      <p:to>
                                        <p:strVal val="visible"/>
                                      </p:to>
                                    </p:set>
                                    <p:animEffect transition="in" filter="wipe(left)">
                                      <p:cBhvr>
                                        <p:cTn id="32" dur="500"/>
                                        <p:tgtEl>
                                          <p:spTgt spid="2253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531">
                                            <p:txEl>
                                              <p:pRg st="7" end="7"/>
                                            </p:txEl>
                                          </p:spTgt>
                                        </p:tgtEl>
                                        <p:attrNameLst>
                                          <p:attrName>style.visibility</p:attrName>
                                        </p:attrNameLst>
                                      </p:cBhvr>
                                      <p:to>
                                        <p:strVal val="visible"/>
                                      </p:to>
                                    </p:set>
                                    <p:animEffect transition="in" filter="wipe(left)">
                                      <p:cBhvr>
                                        <p:cTn id="37" dur="500"/>
                                        <p:tgtEl>
                                          <p:spTgt spid="22531">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531">
                                            <p:txEl>
                                              <p:pRg st="8" end="8"/>
                                            </p:txEl>
                                          </p:spTgt>
                                        </p:tgtEl>
                                        <p:attrNameLst>
                                          <p:attrName>style.visibility</p:attrName>
                                        </p:attrNameLst>
                                      </p:cBhvr>
                                      <p:to>
                                        <p:strVal val="visible"/>
                                      </p:to>
                                    </p:set>
                                    <p:animEffect transition="in" filter="wipe(left)">
                                      <p:cBhvr>
                                        <p:cTn id="42" dur="500"/>
                                        <p:tgtEl>
                                          <p:spTgt spid="22531">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531">
                                            <p:txEl>
                                              <p:pRg st="9" end="9"/>
                                            </p:txEl>
                                          </p:spTgt>
                                        </p:tgtEl>
                                        <p:attrNameLst>
                                          <p:attrName>style.visibility</p:attrName>
                                        </p:attrNameLst>
                                      </p:cBhvr>
                                      <p:to>
                                        <p:strVal val="visible"/>
                                      </p:to>
                                    </p:set>
                                    <p:animEffect transition="in" filter="wipe(left)">
                                      <p:cBhvr>
                                        <p:cTn id="47" dur="500"/>
                                        <p:tgtEl>
                                          <p:spTgt spid="22531">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2532">
                                            <p:txEl>
                                              <p:pRg st="0" end="0"/>
                                            </p:txEl>
                                          </p:spTgt>
                                        </p:tgtEl>
                                        <p:attrNameLst>
                                          <p:attrName>style.visibility</p:attrName>
                                        </p:attrNameLst>
                                      </p:cBhvr>
                                      <p:to>
                                        <p:strVal val="visible"/>
                                      </p:to>
                                    </p:set>
                                    <p:animEffect transition="in" filter="wipe(left)">
                                      <p:cBhvr>
                                        <p:cTn id="52" dur="500"/>
                                        <p:tgtEl>
                                          <p:spTgt spid="2253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2532">
                                            <p:txEl>
                                              <p:pRg st="2" end="2"/>
                                            </p:txEl>
                                          </p:spTgt>
                                        </p:tgtEl>
                                        <p:attrNameLst>
                                          <p:attrName>style.visibility</p:attrName>
                                        </p:attrNameLst>
                                      </p:cBhvr>
                                      <p:to>
                                        <p:strVal val="visible"/>
                                      </p:to>
                                    </p:set>
                                    <p:animEffect transition="in" filter="wipe(left)">
                                      <p:cBhvr>
                                        <p:cTn id="57" dur="500"/>
                                        <p:tgtEl>
                                          <p:spTgt spid="22532">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2532">
                                            <p:txEl>
                                              <p:pRg st="3" end="3"/>
                                            </p:txEl>
                                          </p:spTgt>
                                        </p:tgtEl>
                                        <p:attrNameLst>
                                          <p:attrName>style.visibility</p:attrName>
                                        </p:attrNameLst>
                                      </p:cBhvr>
                                      <p:to>
                                        <p:strVal val="visible"/>
                                      </p:to>
                                    </p:set>
                                    <p:animEffect transition="in" filter="wipe(left)">
                                      <p:cBhvr>
                                        <p:cTn id="62" dur="500"/>
                                        <p:tgtEl>
                                          <p:spTgt spid="22532">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2532">
                                            <p:txEl>
                                              <p:pRg st="4" end="4"/>
                                            </p:txEl>
                                          </p:spTgt>
                                        </p:tgtEl>
                                        <p:attrNameLst>
                                          <p:attrName>style.visibility</p:attrName>
                                        </p:attrNameLst>
                                      </p:cBhvr>
                                      <p:to>
                                        <p:strVal val="visible"/>
                                      </p:to>
                                    </p:set>
                                    <p:animEffect transition="in" filter="wipe(left)">
                                      <p:cBhvr>
                                        <p:cTn id="67" dur="500"/>
                                        <p:tgtEl>
                                          <p:spTgt spid="22532">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2532">
                                            <p:txEl>
                                              <p:pRg st="5" end="5"/>
                                            </p:txEl>
                                          </p:spTgt>
                                        </p:tgtEl>
                                        <p:attrNameLst>
                                          <p:attrName>style.visibility</p:attrName>
                                        </p:attrNameLst>
                                      </p:cBhvr>
                                      <p:to>
                                        <p:strVal val="visible"/>
                                      </p:to>
                                    </p:set>
                                    <p:animEffect transition="in" filter="wipe(left)">
                                      <p:cBhvr>
                                        <p:cTn id="72" dur="500"/>
                                        <p:tgtEl>
                                          <p:spTgt spid="22532">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2532">
                                            <p:txEl>
                                              <p:pRg st="6" end="6"/>
                                            </p:txEl>
                                          </p:spTgt>
                                        </p:tgtEl>
                                        <p:attrNameLst>
                                          <p:attrName>style.visibility</p:attrName>
                                        </p:attrNameLst>
                                      </p:cBhvr>
                                      <p:to>
                                        <p:strVal val="visible"/>
                                      </p:to>
                                    </p:set>
                                    <p:animEffect transition="in" filter="wipe(left)">
                                      <p:cBhvr>
                                        <p:cTn id="77" dur="500"/>
                                        <p:tgtEl>
                                          <p:spTgt spid="22532">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2532">
                                            <p:txEl>
                                              <p:pRg st="7" end="7"/>
                                            </p:txEl>
                                          </p:spTgt>
                                        </p:tgtEl>
                                        <p:attrNameLst>
                                          <p:attrName>style.visibility</p:attrName>
                                        </p:attrNameLst>
                                      </p:cBhvr>
                                      <p:to>
                                        <p:strVal val="visible"/>
                                      </p:to>
                                    </p:set>
                                    <p:animEffect transition="in" filter="wipe(left)">
                                      <p:cBhvr>
                                        <p:cTn id="82" dur="500"/>
                                        <p:tgtEl>
                                          <p:spTgt spid="22532">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2532">
                                            <p:txEl>
                                              <p:pRg st="8" end="8"/>
                                            </p:txEl>
                                          </p:spTgt>
                                        </p:tgtEl>
                                        <p:attrNameLst>
                                          <p:attrName>style.visibility</p:attrName>
                                        </p:attrNameLst>
                                      </p:cBhvr>
                                      <p:to>
                                        <p:strVal val="visible"/>
                                      </p:to>
                                    </p:set>
                                    <p:animEffect transition="in" filter="wipe(left)">
                                      <p:cBhvr>
                                        <p:cTn id="87" dur="500"/>
                                        <p:tgtEl>
                                          <p:spTgt spid="22532">
                                            <p:txEl>
                                              <p:pRg st="8" end="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2532">
                                            <p:txEl>
                                              <p:pRg st="9" end="9"/>
                                            </p:txEl>
                                          </p:spTgt>
                                        </p:tgtEl>
                                        <p:attrNameLst>
                                          <p:attrName>style.visibility</p:attrName>
                                        </p:attrNameLst>
                                      </p:cBhvr>
                                      <p:to>
                                        <p:strVal val="visible"/>
                                      </p:to>
                                    </p:set>
                                    <p:animEffect transition="in" filter="wipe(left)">
                                      <p:cBhvr>
                                        <p:cTn id="92" dur="500"/>
                                        <p:tgtEl>
                                          <p:spTgt spid="2253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P spid="22532"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1825625" y="0"/>
            <a:ext cx="8540750" cy="1295400"/>
          </a:xfrm>
        </p:spPr>
        <p:txBody>
          <a:bodyPr>
            <a:normAutofit/>
          </a:bodyPr>
          <a:lstStyle/>
          <a:p>
            <a:r>
              <a:rPr lang="en-US" sz="4000" dirty="0">
                <a:effectLst/>
                <a:cs typeface="Arial" pitchFamily="34" charset="0"/>
              </a:rPr>
              <a:t>Signs of Dissociation</a:t>
            </a:r>
            <a:endParaRPr lang="en-US" sz="4000" b="0" dirty="0">
              <a:solidFill>
                <a:schemeClr val="tx1"/>
              </a:solidFill>
              <a:effectLst/>
              <a:cs typeface="Arial" pitchFamily="34" charset="0"/>
            </a:endParaRPr>
          </a:p>
        </p:txBody>
      </p:sp>
      <p:sp>
        <p:nvSpPr>
          <p:cNvPr id="29699" name="Rectangle 3"/>
          <p:cNvSpPr>
            <a:spLocks noGrp="1" noRot="1" noChangeArrowheads="1"/>
          </p:cNvSpPr>
          <p:nvPr>
            <p:ph idx="1"/>
          </p:nvPr>
        </p:nvSpPr>
        <p:spPr>
          <a:xfrm>
            <a:off x="1055077" y="1371600"/>
            <a:ext cx="9976338" cy="5105400"/>
          </a:xfrm>
        </p:spPr>
        <p:txBody>
          <a:bodyPr>
            <a:noAutofit/>
          </a:bodyPr>
          <a:lstStyle/>
          <a:p>
            <a:pPr>
              <a:lnSpc>
                <a:spcPct val="100000"/>
              </a:lnSpc>
              <a:spcBef>
                <a:spcPts val="600"/>
              </a:spcBef>
              <a:spcAft>
                <a:spcPts val="600"/>
              </a:spcAft>
              <a:buClr>
                <a:schemeClr val="tx1"/>
              </a:buClr>
              <a:buSzPct val="100000"/>
            </a:pPr>
            <a:r>
              <a:rPr lang="en-US" sz="2800" dirty="0">
                <a:effectLst/>
                <a:cs typeface="Arial" pitchFamily="34" charset="0"/>
              </a:rPr>
              <a:t>Fixed or “glazed” eyes</a:t>
            </a:r>
          </a:p>
          <a:p>
            <a:pPr>
              <a:lnSpc>
                <a:spcPct val="100000"/>
              </a:lnSpc>
              <a:spcBef>
                <a:spcPts val="600"/>
              </a:spcBef>
              <a:spcAft>
                <a:spcPts val="600"/>
              </a:spcAft>
              <a:buClr>
                <a:schemeClr val="tx1"/>
              </a:buClr>
              <a:buSzPct val="100000"/>
            </a:pPr>
            <a:r>
              <a:rPr lang="en-US" sz="2800" dirty="0">
                <a:effectLst/>
                <a:cs typeface="Arial" pitchFamily="34" charset="0"/>
              </a:rPr>
              <a:t>Sudden flattening of affect</a:t>
            </a:r>
          </a:p>
          <a:p>
            <a:pPr>
              <a:lnSpc>
                <a:spcPct val="100000"/>
              </a:lnSpc>
              <a:spcBef>
                <a:spcPts val="600"/>
              </a:spcBef>
              <a:spcAft>
                <a:spcPts val="600"/>
              </a:spcAft>
              <a:buClr>
                <a:schemeClr val="tx1"/>
              </a:buClr>
              <a:buSzPct val="100000"/>
            </a:pPr>
            <a:r>
              <a:rPr lang="en-US" sz="2800" dirty="0">
                <a:effectLst/>
                <a:cs typeface="Arial" pitchFamily="34" charset="0"/>
              </a:rPr>
              <a:t>Long periods of silence</a:t>
            </a:r>
          </a:p>
          <a:p>
            <a:pPr>
              <a:lnSpc>
                <a:spcPct val="100000"/>
              </a:lnSpc>
              <a:spcBef>
                <a:spcPts val="600"/>
              </a:spcBef>
              <a:spcAft>
                <a:spcPts val="600"/>
              </a:spcAft>
              <a:buClr>
                <a:schemeClr val="tx1"/>
              </a:buClr>
              <a:buSzPct val="100000"/>
            </a:pPr>
            <a:r>
              <a:rPr lang="en-US" sz="2800" dirty="0">
                <a:effectLst/>
                <a:cs typeface="Arial" pitchFamily="34" charset="0"/>
              </a:rPr>
              <a:t>Monotonous voice</a:t>
            </a:r>
          </a:p>
          <a:p>
            <a:pPr>
              <a:lnSpc>
                <a:spcPct val="100000"/>
              </a:lnSpc>
              <a:spcBef>
                <a:spcPts val="600"/>
              </a:spcBef>
              <a:spcAft>
                <a:spcPts val="600"/>
              </a:spcAft>
              <a:buClr>
                <a:schemeClr val="tx1"/>
              </a:buClr>
              <a:buSzPct val="100000"/>
            </a:pPr>
            <a:r>
              <a:rPr lang="en-US" sz="2800" dirty="0">
                <a:effectLst/>
                <a:cs typeface="Arial" pitchFamily="34" charset="0"/>
              </a:rPr>
              <a:t>Stereotyped movements</a:t>
            </a:r>
          </a:p>
          <a:p>
            <a:pPr>
              <a:lnSpc>
                <a:spcPct val="100000"/>
              </a:lnSpc>
              <a:spcBef>
                <a:spcPts val="600"/>
              </a:spcBef>
              <a:spcAft>
                <a:spcPts val="600"/>
              </a:spcAft>
              <a:buClr>
                <a:schemeClr val="tx1"/>
              </a:buClr>
              <a:buSzPct val="100000"/>
            </a:pPr>
            <a:r>
              <a:rPr lang="en-US" sz="2800" dirty="0">
                <a:effectLst/>
                <a:cs typeface="Arial" pitchFamily="34" charset="0"/>
              </a:rPr>
              <a:t>Responses not congruent with the present context or situation</a:t>
            </a:r>
          </a:p>
          <a:p>
            <a:pPr>
              <a:lnSpc>
                <a:spcPct val="100000"/>
              </a:lnSpc>
              <a:spcBef>
                <a:spcPts val="600"/>
              </a:spcBef>
              <a:spcAft>
                <a:spcPts val="600"/>
              </a:spcAft>
              <a:buClr>
                <a:schemeClr val="tx1"/>
              </a:buClr>
              <a:buSzPct val="100000"/>
            </a:pPr>
            <a:r>
              <a:rPr lang="en-US" sz="2800" dirty="0">
                <a:effectLst/>
                <a:cs typeface="Arial" pitchFamily="34" charset="0"/>
              </a:rPr>
              <a:t>Excessive intellectualization</a:t>
            </a:r>
          </a:p>
        </p:txBody>
      </p:sp>
      <p:sp>
        <p:nvSpPr>
          <p:cNvPr id="4" name="TextBox 3"/>
          <p:cNvSpPr txBox="1"/>
          <p:nvPr/>
        </p:nvSpPr>
        <p:spPr>
          <a:xfrm>
            <a:off x="1206934" y="6069283"/>
            <a:ext cx="10170230" cy="307777"/>
          </a:xfrm>
          <a:prstGeom prst="rect">
            <a:avLst/>
          </a:prstGeom>
          <a:noFill/>
        </p:spPr>
        <p:txBody>
          <a:bodyPr wrap="square" rtlCol="0">
            <a:spAutoFit/>
          </a:bodyPr>
          <a:lstStyle/>
          <a:p>
            <a:r>
              <a:rPr lang="en-US" sz="1400" dirty="0" err="1">
                <a:latin typeface="Arial" pitchFamily="34" charset="0"/>
                <a:cs typeface="Arial" pitchFamily="34" charset="0"/>
              </a:rPr>
              <a:t>Briere</a:t>
            </a:r>
            <a:r>
              <a:rPr lang="en-US" sz="1400" dirty="0">
                <a:latin typeface="Arial" pitchFamily="34" charset="0"/>
                <a:cs typeface="Arial" pitchFamily="34" charset="0"/>
              </a:rPr>
              <a:t>, J. (1996). </a:t>
            </a:r>
            <a:r>
              <a:rPr lang="en-US" sz="1400" i="1" dirty="0">
                <a:latin typeface="Arial" pitchFamily="34" charset="0"/>
                <a:cs typeface="Arial" pitchFamily="34" charset="0"/>
              </a:rPr>
              <a:t>Therapy for adults molested as children: Beyond survival</a:t>
            </a:r>
            <a:r>
              <a:rPr lang="en-US" sz="1400" dirty="0">
                <a:latin typeface="Arial" pitchFamily="34" charset="0"/>
                <a:cs typeface="Arial" pitchFamily="34" charset="0"/>
              </a:rPr>
              <a:t> (2nd ed.). New York: Springer.</a:t>
            </a:r>
            <a:endParaRPr lang="en-US" sz="1400" i="1" dirty="0">
              <a:latin typeface="Arial" pitchFamily="34" charset="0"/>
              <a:cs typeface="Arial" pitchFamily="34" charset="0"/>
            </a:endParaRPr>
          </a:p>
        </p:txBody>
      </p:sp>
    </p:spTree>
    <p:extLst>
      <p:ext uri="{BB962C8B-B14F-4D97-AF65-F5344CB8AC3E}">
        <p14:creationId xmlns:p14="http://schemas.microsoft.com/office/powerpoint/2010/main" val="3086386984"/>
      </p:ext>
    </p:extLst>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1000"/>
                                        <p:tgtEl>
                                          <p:spTgt spid="29699">
                                            <p:txEl>
                                              <p:pRg st="0" end="0"/>
                                            </p:txEl>
                                          </p:spTgt>
                                        </p:tgtEl>
                                      </p:cBhvr>
                                    </p:animEffect>
                                    <p:anim calcmode="lin" valueType="num">
                                      <p:cBhvr>
                                        <p:cTn id="8" dur="1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6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699">
                                            <p:txEl>
                                              <p:pRg st="1" end="1"/>
                                            </p:txEl>
                                          </p:spTgt>
                                        </p:tgtEl>
                                        <p:attrNameLst>
                                          <p:attrName>style.visibility</p:attrName>
                                        </p:attrNameLst>
                                      </p:cBhvr>
                                      <p:to>
                                        <p:strVal val="visible"/>
                                      </p:to>
                                    </p:set>
                                    <p:animEffect transition="in" filter="fade">
                                      <p:cBhvr>
                                        <p:cTn id="14" dur="1000"/>
                                        <p:tgtEl>
                                          <p:spTgt spid="29699">
                                            <p:txEl>
                                              <p:pRg st="1" end="1"/>
                                            </p:txEl>
                                          </p:spTgt>
                                        </p:tgtEl>
                                      </p:cBhvr>
                                    </p:animEffect>
                                    <p:anim calcmode="lin" valueType="num">
                                      <p:cBhvr>
                                        <p:cTn id="15" dur="10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96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9699">
                                            <p:txEl>
                                              <p:pRg st="2" end="2"/>
                                            </p:txEl>
                                          </p:spTgt>
                                        </p:tgtEl>
                                        <p:attrNameLst>
                                          <p:attrName>style.visibility</p:attrName>
                                        </p:attrNameLst>
                                      </p:cBhvr>
                                      <p:to>
                                        <p:strVal val="visible"/>
                                      </p:to>
                                    </p:set>
                                    <p:animEffect transition="in" filter="fade">
                                      <p:cBhvr>
                                        <p:cTn id="21" dur="1000"/>
                                        <p:tgtEl>
                                          <p:spTgt spid="29699">
                                            <p:txEl>
                                              <p:pRg st="2" end="2"/>
                                            </p:txEl>
                                          </p:spTgt>
                                        </p:tgtEl>
                                      </p:cBhvr>
                                    </p:animEffect>
                                    <p:anim calcmode="lin" valueType="num">
                                      <p:cBhvr>
                                        <p:cTn id="22" dur="10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96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9699">
                                            <p:txEl>
                                              <p:pRg st="3" end="3"/>
                                            </p:txEl>
                                          </p:spTgt>
                                        </p:tgtEl>
                                        <p:attrNameLst>
                                          <p:attrName>style.visibility</p:attrName>
                                        </p:attrNameLst>
                                      </p:cBhvr>
                                      <p:to>
                                        <p:strVal val="visible"/>
                                      </p:to>
                                    </p:set>
                                    <p:animEffect transition="in" filter="fade">
                                      <p:cBhvr>
                                        <p:cTn id="28" dur="1000"/>
                                        <p:tgtEl>
                                          <p:spTgt spid="29699">
                                            <p:txEl>
                                              <p:pRg st="3" end="3"/>
                                            </p:txEl>
                                          </p:spTgt>
                                        </p:tgtEl>
                                      </p:cBhvr>
                                    </p:animEffect>
                                    <p:anim calcmode="lin" valueType="num">
                                      <p:cBhvr>
                                        <p:cTn id="29" dur="10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96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9699">
                                            <p:txEl>
                                              <p:pRg st="4" end="4"/>
                                            </p:txEl>
                                          </p:spTgt>
                                        </p:tgtEl>
                                        <p:attrNameLst>
                                          <p:attrName>style.visibility</p:attrName>
                                        </p:attrNameLst>
                                      </p:cBhvr>
                                      <p:to>
                                        <p:strVal val="visible"/>
                                      </p:to>
                                    </p:set>
                                    <p:animEffect transition="in" filter="fade">
                                      <p:cBhvr>
                                        <p:cTn id="35" dur="1000"/>
                                        <p:tgtEl>
                                          <p:spTgt spid="29699">
                                            <p:txEl>
                                              <p:pRg st="4" end="4"/>
                                            </p:txEl>
                                          </p:spTgt>
                                        </p:tgtEl>
                                      </p:cBhvr>
                                    </p:animEffect>
                                    <p:anim calcmode="lin" valueType="num">
                                      <p:cBhvr>
                                        <p:cTn id="36" dur="10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96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9699">
                                            <p:txEl>
                                              <p:pRg st="5" end="5"/>
                                            </p:txEl>
                                          </p:spTgt>
                                        </p:tgtEl>
                                        <p:attrNameLst>
                                          <p:attrName>style.visibility</p:attrName>
                                        </p:attrNameLst>
                                      </p:cBhvr>
                                      <p:to>
                                        <p:strVal val="visible"/>
                                      </p:to>
                                    </p:set>
                                    <p:animEffect transition="in" filter="fade">
                                      <p:cBhvr>
                                        <p:cTn id="42" dur="1000"/>
                                        <p:tgtEl>
                                          <p:spTgt spid="29699">
                                            <p:txEl>
                                              <p:pRg st="5" end="5"/>
                                            </p:txEl>
                                          </p:spTgt>
                                        </p:tgtEl>
                                      </p:cBhvr>
                                    </p:animEffect>
                                    <p:anim calcmode="lin" valueType="num">
                                      <p:cBhvr>
                                        <p:cTn id="43" dur="1000" fill="hold"/>
                                        <p:tgtEl>
                                          <p:spTgt spid="2969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969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9699">
                                            <p:txEl>
                                              <p:pRg st="6" end="6"/>
                                            </p:txEl>
                                          </p:spTgt>
                                        </p:tgtEl>
                                        <p:attrNameLst>
                                          <p:attrName>style.visibility</p:attrName>
                                        </p:attrNameLst>
                                      </p:cBhvr>
                                      <p:to>
                                        <p:strVal val="visible"/>
                                      </p:to>
                                    </p:set>
                                    <p:animEffect transition="in" filter="fade">
                                      <p:cBhvr>
                                        <p:cTn id="49" dur="1000"/>
                                        <p:tgtEl>
                                          <p:spTgt spid="29699">
                                            <p:txEl>
                                              <p:pRg st="6" end="6"/>
                                            </p:txEl>
                                          </p:spTgt>
                                        </p:tgtEl>
                                      </p:cBhvr>
                                    </p:animEffect>
                                    <p:anim calcmode="lin" valueType="num">
                                      <p:cBhvr>
                                        <p:cTn id="50" dur="1000" fill="hold"/>
                                        <p:tgtEl>
                                          <p:spTgt spid="29699">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969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1825625" y="0"/>
            <a:ext cx="8540750" cy="1295400"/>
          </a:xfrm>
        </p:spPr>
        <p:txBody>
          <a:bodyPr>
            <a:normAutofit/>
          </a:bodyPr>
          <a:lstStyle/>
          <a:p>
            <a:pPr algn="ctr" eaLnBrk="1" hangingPunct="1"/>
            <a:r>
              <a:rPr lang="en-US" sz="4000" b="0" dirty="0">
                <a:solidFill>
                  <a:schemeClr val="tx1"/>
                </a:solidFill>
                <a:effectLst/>
                <a:latin typeface="Arial" pitchFamily="34" charset="0"/>
                <a:cs typeface="Arial" pitchFamily="34" charset="0"/>
              </a:rPr>
              <a:t>The Influence of Trauma</a:t>
            </a:r>
          </a:p>
        </p:txBody>
      </p:sp>
      <p:sp>
        <p:nvSpPr>
          <p:cNvPr id="29699" name="Rectangle 3"/>
          <p:cNvSpPr>
            <a:spLocks noGrp="1" noRot="1" noChangeArrowheads="1"/>
          </p:cNvSpPr>
          <p:nvPr>
            <p:ph idx="1"/>
          </p:nvPr>
        </p:nvSpPr>
        <p:spPr>
          <a:xfrm>
            <a:off x="1055077" y="1371600"/>
            <a:ext cx="9976338" cy="5105400"/>
          </a:xfrm>
        </p:spPr>
        <p:txBody>
          <a:bodyPr>
            <a:noAutofit/>
          </a:bodyPr>
          <a:lstStyle/>
          <a:p>
            <a:pPr eaLnBrk="1" hangingPunct="1">
              <a:lnSpc>
                <a:spcPct val="100000"/>
              </a:lnSpc>
              <a:spcBef>
                <a:spcPts val="600"/>
              </a:spcBef>
              <a:spcAft>
                <a:spcPts val="600"/>
              </a:spcAft>
              <a:buClr>
                <a:schemeClr val="tx1"/>
              </a:buClr>
              <a:buSzPct val="100000"/>
              <a:buFont typeface="Arial" pitchFamily="34" charset="0"/>
              <a:buChar char="•"/>
            </a:pPr>
            <a:r>
              <a:rPr lang="en-US" sz="2800" dirty="0">
                <a:solidFill>
                  <a:schemeClr val="tx1"/>
                </a:solidFill>
                <a:effectLst/>
                <a:cs typeface="Arial" pitchFamily="34" charset="0"/>
              </a:rPr>
              <a:t>Theorists contend that trauma disrupts the central nervous system and keeps people from processing and integrating trauma memories into conscious mental frameworks.</a:t>
            </a:r>
          </a:p>
          <a:p>
            <a:pPr>
              <a:lnSpc>
                <a:spcPct val="100000"/>
              </a:lnSpc>
              <a:spcBef>
                <a:spcPts val="600"/>
              </a:spcBef>
              <a:spcAft>
                <a:spcPts val="600"/>
              </a:spcAft>
              <a:buClr>
                <a:schemeClr val="tx1"/>
              </a:buClr>
              <a:buSzPct val="100000"/>
            </a:pPr>
            <a:r>
              <a:rPr lang="en-US" sz="2800" dirty="0">
                <a:effectLst/>
                <a:cs typeface="Arial" pitchFamily="34" charset="0"/>
              </a:rPr>
              <a:t>Brain scans of patients exposed to scripted versions of their traumatic memories indicate that the areas of the right hemisphere, especially around the amygdala which are associated with emotional states and autonomic arousal, “light up.” In contrast, there is a left frontal cortex shut down—the center of speech.</a:t>
            </a:r>
          </a:p>
        </p:txBody>
      </p:sp>
    </p:spTree>
    <p:extLst>
      <p:ext uri="{BB962C8B-B14F-4D97-AF65-F5344CB8AC3E}">
        <p14:creationId xmlns:p14="http://schemas.microsoft.com/office/powerpoint/2010/main" val="2692866420"/>
      </p:ext>
    </p:extLst>
  </p:cSld>
  <p:clrMapOvr>
    <a:masterClrMapping/>
  </p:clrMapOvr>
  <p:transition spd="slow">
    <p:split dir="in"/>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1825625" y="0"/>
            <a:ext cx="8540750" cy="1295400"/>
          </a:xfrm>
        </p:spPr>
        <p:txBody>
          <a:bodyPr>
            <a:normAutofit/>
          </a:bodyPr>
          <a:lstStyle/>
          <a:p>
            <a:pPr algn="ctr" eaLnBrk="1" hangingPunct="1"/>
            <a:r>
              <a:rPr lang="en-US" sz="4000" b="0" dirty="0">
                <a:solidFill>
                  <a:schemeClr val="tx1"/>
                </a:solidFill>
                <a:effectLst/>
                <a:latin typeface="Arial" pitchFamily="34" charset="0"/>
                <a:cs typeface="Arial" pitchFamily="34" charset="0"/>
              </a:rPr>
              <a:t>The Influence of Trauma </a:t>
            </a:r>
            <a:r>
              <a:rPr lang="en-US" sz="3200" b="0" dirty="0">
                <a:solidFill>
                  <a:schemeClr val="tx1"/>
                </a:solidFill>
                <a:effectLst/>
                <a:latin typeface="Arial" pitchFamily="34" charset="0"/>
                <a:cs typeface="Arial" pitchFamily="34" charset="0"/>
              </a:rPr>
              <a:t>(cont.)</a:t>
            </a:r>
            <a:endParaRPr lang="en-US" sz="4000" b="0" dirty="0">
              <a:solidFill>
                <a:schemeClr val="tx1"/>
              </a:solidFill>
              <a:effectLst/>
              <a:latin typeface="Arial" pitchFamily="34" charset="0"/>
              <a:cs typeface="Arial" pitchFamily="34" charset="0"/>
            </a:endParaRPr>
          </a:p>
        </p:txBody>
      </p:sp>
      <p:sp>
        <p:nvSpPr>
          <p:cNvPr id="29699" name="Rectangle 3"/>
          <p:cNvSpPr>
            <a:spLocks noGrp="1" noRot="1" noChangeArrowheads="1"/>
          </p:cNvSpPr>
          <p:nvPr>
            <p:ph idx="1"/>
          </p:nvPr>
        </p:nvSpPr>
        <p:spPr>
          <a:xfrm>
            <a:off x="1055077" y="1371600"/>
            <a:ext cx="9976338" cy="5105400"/>
          </a:xfrm>
        </p:spPr>
        <p:txBody>
          <a:bodyPr>
            <a:noAutofit/>
          </a:bodyPr>
          <a:lstStyle/>
          <a:p>
            <a:pPr>
              <a:lnSpc>
                <a:spcPct val="100000"/>
              </a:lnSpc>
              <a:spcBef>
                <a:spcPts val="400"/>
              </a:spcBef>
              <a:spcAft>
                <a:spcPts val="400"/>
              </a:spcAft>
              <a:buClr>
                <a:schemeClr val="tx1"/>
              </a:buClr>
              <a:buSzPct val="100000"/>
            </a:pPr>
            <a:r>
              <a:rPr lang="en-US" sz="2800" dirty="0">
                <a:effectLst/>
                <a:cs typeface="Arial" pitchFamily="34" charset="0"/>
              </a:rPr>
              <a:t>In effect, trauma remains “stuck” in the brain’s nether regions—amygdala, thalamus, hypothalamus—and is not accessible to the frontal lobes—which involves understanding, thinking, and reasoning.</a:t>
            </a:r>
            <a:endParaRPr lang="en-US" sz="2800" dirty="0">
              <a:solidFill>
                <a:schemeClr val="tx1"/>
              </a:solidFill>
              <a:effectLst/>
              <a:cs typeface="Arial" pitchFamily="34" charset="0"/>
            </a:endParaRPr>
          </a:p>
          <a:p>
            <a:pPr eaLnBrk="1" hangingPunct="1">
              <a:lnSpc>
                <a:spcPct val="100000"/>
              </a:lnSpc>
              <a:spcBef>
                <a:spcPts val="400"/>
              </a:spcBef>
              <a:spcAft>
                <a:spcPts val="400"/>
              </a:spcAft>
              <a:buClr>
                <a:schemeClr val="tx1"/>
              </a:buClr>
              <a:buSzPct val="100000"/>
              <a:buFont typeface="Arial" pitchFamily="34" charset="0"/>
              <a:buChar char="•"/>
            </a:pPr>
            <a:r>
              <a:rPr lang="en-US" sz="2800" dirty="0">
                <a:solidFill>
                  <a:schemeClr val="tx1"/>
                </a:solidFill>
                <a:effectLst/>
                <a:cs typeface="Arial" pitchFamily="34" charset="0"/>
              </a:rPr>
              <a:t>In </a:t>
            </a:r>
            <a:r>
              <a:rPr lang="en-US" sz="2800" dirty="0">
                <a:effectLst/>
                <a:cs typeface="Arial" pitchFamily="34" charset="0"/>
              </a:rPr>
              <a:t>sum</a:t>
            </a:r>
            <a:r>
              <a:rPr lang="en-US" sz="2800" dirty="0">
                <a:solidFill>
                  <a:schemeClr val="tx1"/>
                </a:solidFill>
                <a:effectLst/>
                <a:cs typeface="Arial" pitchFamily="34" charset="0"/>
              </a:rPr>
              <a:t>, when people relive trauma the frontal lobes become impaired and as a result, they have trouble thinking and speaking.</a:t>
            </a:r>
          </a:p>
          <a:p>
            <a:pPr>
              <a:lnSpc>
                <a:spcPct val="100000"/>
              </a:lnSpc>
              <a:spcBef>
                <a:spcPts val="400"/>
              </a:spcBef>
              <a:spcAft>
                <a:spcPts val="400"/>
              </a:spcAft>
              <a:buClr>
                <a:schemeClr val="tx1"/>
              </a:buClr>
              <a:buSzPct val="100000"/>
            </a:pPr>
            <a:r>
              <a:rPr lang="en-US" sz="2800" dirty="0">
                <a:effectLst/>
                <a:cs typeface="Arial" pitchFamily="34" charset="0"/>
              </a:rPr>
              <a:t>Studies suggest that the people process their trauma from the bottom up—body to mind—not top down.</a:t>
            </a:r>
          </a:p>
          <a:p>
            <a:pPr>
              <a:lnSpc>
                <a:spcPct val="100000"/>
              </a:lnSpc>
              <a:spcBef>
                <a:spcPts val="400"/>
              </a:spcBef>
              <a:spcAft>
                <a:spcPts val="400"/>
              </a:spcAft>
              <a:buClr>
                <a:schemeClr val="tx1"/>
              </a:buClr>
              <a:buSzPct val="100000"/>
            </a:pPr>
            <a:r>
              <a:rPr lang="en-US" sz="2800" dirty="0">
                <a:effectLst/>
                <a:cs typeface="Arial" pitchFamily="34" charset="0"/>
              </a:rPr>
              <a:t>This further suggests that words and language alone, hence talk therapy, isn’t always enough.</a:t>
            </a:r>
          </a:p>
        </p:txBody>
      </p:sp>
    </p:spTree>
    <p:extLst>
      <p:ext uri="{BB962C8B-B14F-4D97-AF65-F5344CB8AC3E}">
        <p14:creationId xmlns:p14="http://schemas.microsoft.com/office/powerpoint/2010/main" val="2813112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1066800" y="0"/>
            <a:ext cx="9847385" cy="1295400"/>
          </a:xfrm>
        </p:spPr>
        <p:txBody>
          <a:bodyPr>
            <a:normAutofit/>
          </a:bodyPr>
          <a:lstStyle/>
          <a:p>
            <a:pPr algn="ctr" eaLnBrk="1" hangingPunct="1"/>
            <a:r>
              <a:rPr lang="en-US" sz="4000" b="0" dirty="0">
                <a:solidFill>
                  <a:schemeClr val="tx1"/>
                </a:solidFill>
                <a:effectLst/>
                <a:latin typeface="Arial" pitchFamily="34" charset="0"/>
                <a:cs typeface="Arial" pitchFamily="34" charset="0"/>
              </a:rPr>
              <a:t>The Influence of Trauma </a:t>
            </a:r>
            <a:r>
              <a:rPr lang="en-US" sz="2400" dirty="0">
                <a:solidFill>
                  <a:schemeClr val="tx1"/>
                </a:solidFill>
                <a:effectLst/>
                <a:latin typeface="Arial" pitchFamily="34" charset="0"/>
                <a:cs typeface="Arial" pitchFamily="34" charset="0"/>
              </a:rPr>
              <a:t>(cont.)</a:t>
            </a:r>
            <a:endParaRPr lang="en-US" sz="4000" b="0" dirty="0">
              <a:solidFill>
                <a:schemeClr val="tx1"/>
              </a:solidFill>
              <a:effectLst/>
              <a:latin typeface="Arial" pitchFamily="34" charset="0"/>
              <a:cs typeface="Arial" pitchFamily="34" charset="0"/>
            </a:endParaRPr>
          </a:p>
        </p:txBody>
      </p:sp>
      <p:sp>
        <p:nvSpPr>
          <p:cNvPr id="29699" name="Rectangle 3"/>
          <p:cNvSpPr>
            <a:spLocks noGrp="1" noRot="1" noChangeArrowheads="1"/>
          </p:cNvSpPr>
          <p:nvPr>
            <p:ph idx="1"/>
          </p:nvPr>
        </p:nvSpPr>
        <p:spPr>
          <a:xfrm>
            <a:off x="867508" y="1371600"/>
            <a:ext cx="10199077" cy="5105400"/>
          </a:xfrm>
        </p:spPr>
        <p:txBody>
          <a:bodyPr>
            <a:noAutofit/>
          </a:bodyPr>
          <a:lstStyle/>
          <a:p>
            <a:pPr>
              <a:lnSpc>
                <a:spcPct val="100000"/>
              </a:lnSpc>
              <a:spcBef>
                <a:spcPts val="600"/>
              </a:spcBef>
              <a:spcAft>
                <a:spcPts val="600"/>
              </a:spcAft>
              <a:buSzPct val="100000"/>
            </a:pPr>
            <a:r>
              <a:rPr lang="en-US" sz="2800" dirty="0">
                <a:effectLst/>
                <a:cs typeface="Arial" pitchFamily="34" charset="0"/>
              </a:rPr>
              <a:t>An issue for therapists, then, is to help clients to not become so aroused that they shut down physiologically—this can help them to process the trauma themselves. </a:t>
            </a:r>
            <a:endParaRPr lang="en-US" sz="2800" dirty="0">
              <a:solidFill>
                <a:schemeClr val="tx1"/>
              </a:solidFill>
              <a:effectLst/>
              <a:cs typeface="Arial" pitchFamily="34" charset="0"/>
            </a:endParaRPr>
          </a:p>
          <a:p>
            <a:pPr lvl="0">
              <a:lnSpc>
                <a:spcPct val="100000"/>
              </a:lnSpc>
              <a:spcBef>
                <a:spcPts val="600"/>
              </a:spcBef>
              <a:spcAft>
                <a:spcPts val="600"/>
              </a:spcAft>
              <a:buSzPct val="100000"/>
              <a:buFont typeface="Arial" pitchFamily="34" charset="0"/>
              <a:buChar char="•"/>
            </a:pPr>
            <a:r>
              <a:rPr lang="en-US" sz="2800" dirty="0">
                <a:effectLst/>
                <a:cs typeface="Arial" pitchFamily="34" charset="0"/>
              </a:rPr>
              <a:t>Doing so</a:t>
            </a:r>
            <a:r>
              <a:rPr lang="en-US" sz="2800" dirty="0">
                <a:solidFill>
                  <a:schemeClr val="tx1"/>
                </a:solidFill>
                <a:effectLst/>
                <a:latin typeface="Arial" pitchFamily="34" charset="0"/>
                <a:cs typeface="Arial" pitchFamily="34" charset="0"/>
              </a:rPr>
              <a:t> involves helping clients to regulate their physical states in order to get their minds to work. Once they shift their physiological patterns, their thinking can change</a:t>
            </a:r>
          </a:p>
          <a:p>
            <a:pPr lvl="0">
              <a:lnSpc>
                <a:spcPct val="100000"/>
              </a:lnSpc>
              <a:spcBef>
                <a:spcPts val="600"/>
              </a:spcBef>
              <a:spcAft>
                <a:spcPts val="600"/>
              </a:spcAft>
              <a:buSzPct val="100000"/>
              <a:buFont typeface="Arial" pitchFamily="34" charset="0"/>
              <a:buChar char="•"/>
            </a:pPr>
            <a:r>
              <a:rPr lang="en-US" sz="2800" dirty="0">
                <a:solidFill>
                  <a:schemeClr val="tx1"/>
                </a:solidFill>
                <a:effectLst/>
                <a:latin typeface="Arial" pitchFamily="34" charset="0"/>
                <a:cs typeface="Arial" pitchFamily="34" charset="0"/>
              </a:rPr>
              <a:t>“There is still the issue with traumatized people—they see and feel only their trauma, or they see and feel nothing at all; they’re fixated on their traumas or they’re somehow psychically absent.” – Bessel van der </a:t>
            </a:r>
            <a:r>
              <a:rPr lang="en-US" sz="2800" dirty="0" err="1">
                <a:solidFill>
                  <a:schemeClr val="tx1"/>
                </a:solidFill>
                <a:effectLst/>
                <a:latin typeface="Arial" pitchFamily="34" charset="0"/>
                <a:cs typeface="Arial" pitchFamily="34" charset="0"/>
              </a:rPr>
              <a:t>Kolk</a:t>
            </a:r>
            <a:endParaRPr lang="en-US" sz="2800" dirty="0">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62591335"/>
      </p:ext>
    </p:extLst>
  </p:cSld>
  <p:clrMapOvr>
    <a:masterClrMapping/>
  </p:clrMapOvr>
  <p:transition spd="slow">
    <p:split dir="in"/>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9364" y="258537"/>
            <a:ext cx="8229600" cy="1006475"/>
          </a:xfrm>
        </p:spPr>
        <p:txBody>
          <a:bodyPr/>
          <a:lstStyle/>
          <a:p>
            <a:pPr eaLnBrk="1" hangingPunct="1"/>
            <a:r>
              <a:rPr lang="en-US" dirty="0">
                <a:solidFill>
                  <a:schemeClr val="tx1"/>
                </a:solidFill>
                <a:effectLst>
                  <a:outerShdw blurRad="38100" dist="38100" dir="2700000" algn="tl">
                    <a:srgbClr val="000000">
                      <a:alpha val="43137"/>
                    </a:srgbClr>
                  </a:outerShdw>
                </a:effectLst>
                <a:latin typeface="Arial" panose="020B0604020202020204" pitchFamily="34" charset="0"/>
              </a:rPr>
              <a:t>Tidbits</a:t>
            </a:r>
          </a:p>
        </p:txBody>
      </p:sp>
      <p:sp>
        <p:nvSpPr>
          <p:cNvPr id="547843" name="Rectangle 3"/>
          <p:cNvSpPr>
            <a:spLocks noGrp="1" noChangeArrowheads="1"/>
          </p:cNvSpPr>
          <p:nvPr>
            <p:ph idx="1"/>
          </p:nvPr>
        </p:nvSpPr>
        <p:spPr>
          <a:xfrm>
            <a:off x="884583" y="1379764"/>
            <a:ext cx="10131349" cy="5249636"/>
          </a:xfrm>
          <a:ln>
            <a:noFill/>
          </a:ln>
          <a:effectLst/>
        </p:spPr>
        <p:txBody>
          <a:bodyPr>
            <a:normAutofit/>
          </a:bodyPr>
          <a:lstStyle/>
          <a:p>
            <a:pPr marL="609600" indent="-609600">
              <a:lnSpc>
                <a:spcPct val="80000"/>
              </a:lnSpc>
              <a:buClr>
                <a:schemeClr val="tx1"/>
              </a:buClr>
              <a:buSzTx/>
              <a:buFont typeface="Arial" pitchFamily="34" charset="0"/>
              <a:buChar char="•"/>
              <a:defRPr/>
            </a:pPr>
            <a:r>
              <a:rPr lang="en-US" sz="2800" dirty="0">
                <a:solidFill>
                  <a:srgbClr val="FFFFFF"/>
                </a:solidFill>
              </a:rPr>
              <a:t>For copyright reasons and confidentiality some of PowerPoint slides may be absent from your handouts.</a:t>
            </a:r>
          </a:p>
          <a:p>
            <a:pPr marL="609600" indent="-609600">
              <a:lnSpc>
                <a:spcPct val="80000"/>
              </a:lnSpc>
              <a:buClr>
                <a:schemeClr val="tx1"/>
              </a:buClr>
              <a:buSzTx/>
              <a:buFont typeface="Arial" pitchFamily="34" charset="0"/>
              <a:buChar char="•"/>
              <a:defRPr/>
            </a:pPr>
            <a:r>
              <a:rPr lang="en-US" sz="2800" dirty="0">
                <a:solidFill>
                  <a:srgbClr val="FFFFFF"/>
                </a:solidFill>
              </a:rPr>
              <a:t>To download a copy of this presentation, please go to: </a:t>
            </a:r>
            <a:r>
              <a:rPr lang="en-US" sz="2800" dirty="0">
                <a:solidFill>
                  <a:srgbClr val="6699FF"/>
                </a:solidFill>
              </a:rPr>
              <a:t>www.bobbertolino.com.</a:t>
            </a:r>
          </a:p>
          <a:p>
            <a:pPr marL="609600" indent="-609600">
              <a:lnSpc>
                <a:spcPct val="80000"/>
              </a:lnSpc>
              <a:buClr>
                <a:schemeClr val="tx1"/>
              </a:buClr>
              <a:buSzTx/>
              <a:buFont typeface="Arial" pitchFamily="34" charset="0"/>
              <a:buChar char="•"/>
              <a:defRPr/>
            </a:pPr>
            <a:r>
              <a:rPr lang="en-US" sz="2800" dirty="0">
                <a:solidFill>
                  <a:srgbClr val="FFFFFF"/>
                </a:solidFill>
              </a:rPr>
              <a:t>Please share the ideas from this presentation. You have permission to reproduce the handouts. I only ask that you maintain the integrity of the content.</a:t>
            </a:r>
          </a:p>
          <a:p>
            <a:pPr marL="609600" indent="-609600">
              <a:lnSpc>
                <a:spcPct val="80000"/>
              </a:lnSpc>
              <a:buClr>
                <a:schemeClr val="tx1"/>
              </a:buClr>
              <a:buSzTx/>
              <a:buFont typeface="Arial" pitchFamily="34" charset="0"/>
              <a:buChar char="•"/>
              <a:defRPr/>
            </a:pPr>
            <a:r>
              <a:rPr lang="en-US" sz="2800" dirty="0">
                <a:solidFill>
                  <a:srgbClr val="FFFFFF"/>
                </a:solidFill>
              </a:rPr>
              <a:t>Contact: </a:t>
            </a:r>
            <a:r>
              <a:rPr lang="en-US" sz="2800" dirty="0">
                <a:solidFill>
                  <a:srgbClr val="FFFFFF"/>
                </a:solidFill>
                <a:hlinkClick r:id="rId3"/>
              </a:rPr>
              <a:t>bertolinob@cs.com</a:t>
            </a:r>
            <a:r>
              <a:rPr lang="en-US" sz="2800" dirty="0">
                <a:solidFill>
                  <a:srgbClr val="FFFFFF"/>
                </a:solidFill>
              </a:rPr>
              <a:t>; 314.852.7274</a:t>
            </a:r>
            <a:endParaRPr lang="en-US" sz="2800" dirty="0">
              <a:solidFill>
                <a:srgbClr val="6699FF"/>
              </a:solidFill>
            </a:endParaRPr>
          </a:p>
        </p:txBody>
      </p:sp>
      <p:pic>
        <p:nvPicPr>
          <p:cNvPr id="6" name="Picture 5" descr="C:\Users\Scott D. Miller\Desktop\ICCE.png"/>
          <p:cNvPicPr>
            <a:picLocks noChangeAspect="1" noChangeArrowheads="1"/>
          </p:cNvPicPr>
          <p:nvPr/>
        </p:nvPicPr>
        <p:blipFill>
          <a:blip r:embed="rId4" cstate="print"/>
          <a:srcRect/>
          <a:stretch>
            <a:fillRect/>
          </a:stretch>
        </p:blipFill>
        <p:spPr bwMode="auto">
          <a:xfrm>
            <a:off x="8984198" y="5606687"/>
            <a:ext cx="1935325" cy="482437"/>
          </a:xfrm>
          <a:prstGeom prst="rect">
            <a:avLst/>
          </a:prstGeom>
          <a:noFill/>
          <a:ln w="9525">
            <a:noFill/>
            <a:miter lim="800000"/>
            <a:headEnd/>
            <a:tailEnd/>
          </a:ln>
        </p:spPr>
      </p:pic>
      <p:pic>
        <p:nvPicPr>
          <p:cNvPr id="9218" name="Picture 2" descr="http://bobbertolino.com/Homepage/imag00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9482" y="5250667"/>
            <a:ext cx="973393" cy="1005840"/>
          </a:xfrm>
          <a:prstGeom prst="rect">
            <a:avLst/>
          </a:prstGeom>
          <a:extLst/>
        </p:spPr>
      </p:pic>
      <p:sp>
        <p:nvSpPr>
          <p:cNvPr id="3" name="TextBox 2"/>
          <p:cNvSpPr txBox="1"/>
          <p:nvPr/>
        </p:nvSpPr>
        <p:spPr>
          <a:xfrm>
            <a:off x="1307960" y="6304454"/>
            <a:ext cx="1736435"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bobbertolino.com</a:t>
            </a:r>
          </a:p>
        </p:txBody>
      </p:sp>
      <p:pic>
        <p:nvPicPr>
          <p:cNvPr id="9220" name="Picture 4" descr="Youth In Ne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7774" y="5457429"/>
            <a:ext cx="1477968" cy="10058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www.maryville.edu/wp-content/themes/maryville-main/images/logo_colo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534" y="5490717"/>
            <a:ext cx="2381250"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4442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1981200" y="0"/>
            <a:ext cx="8229600" cy="1295400"/>
          </a:xfrm>
        </p:spPr>
        <p:txBody>
          <a:bodyPr>
            <a:normAutofit/>
          </a:bodyPr>
          <a:lstStyle/>
          <a:p>
            <a:pPr algn="ctr" eaLnBrk="1" hangingPunct="1"/>
            <a:r>
              <a:rPr lang="en-US" sz="4000" dirty="0">
                <a:solidFill>
                  <a:schemeClr val="tx1"/>
                </a:solidFill>
                <a:effectLst/>
                <a:latin typeface="Arial" pitchFamily="34" charset="0"/>
                <a:cs typeface="Arial" pitchFamily="34" charset="0"/>
              </a:rPr>
              <a:t>Summary</a:t>
            </a:r>
          </a:p>
        </p:txBody>
      </p:sp>
      <p:sp>
        <p:nvSpPr>
          <p:cNvPr id="389123" name="Rectangle 3"/>
          <p:cNvSpPr>
            <a:spLocks noGrp="1" noRot="1" noChangeArrowheads="1"/>
          </p:cNvSpPr>
          <p:nvPr>
            <p:ph idx="1"/>
          </p:nvPr>
        </p:nvSpPr>
        <p:spPr>
          <a:xfrm>
            <a:off x="867508" y="1371600"/>
            <a:ext cx="10093569" cy="5334000"/>
          </a:xfrm>
        </p:spPr>
        <p:txBody>
          <a:bodyPr>
            <a:normAutofit/>
          </a:bodyPr>
          <a:lstStyle/>
          <a:p>
            <a:pPr eaLnBrk="1" hangingPunct="1">
              <a:lnSpc>
                <a:spcPct val="100000"/>
              </a:lnSpc>
              <a:spcBef>
                <a:spcPts val="600"/>
              </a:spcBef>
              <a:spcAft>
                <a:spcPts val="600"/>
              </a:spcAft>
              <a:buClr>
                <a:schemeClr val="tx1"/>
              </a:buClr>
              <a:buFont typeface="Arial" pitchFamily="34" charset="0"/>
              <a:buChar char="•"/>
            </a:pPr>
            <a:r>
              <a:rPr lang="en-US" sz="2800" dirty="0">
                <a:solidFill>
                  <a:schemeClr val="tx1"/>
                </a:solidFill>
                <a:effectLst/>
                <a:latin typeface="Arial" pitchFamily="34" charset="0"/>
                <a:cs typeface="Arial" pitchFamily="34" charset="0"/>
              </a:rPr>
              <a:t>A person is intruded upon experientially, psychologically, and/or physically.</a:t>
            </a:r>
          </a:p>
          <a:p>
            <a:pPr eaLnBrk="1" hangingPunct="1">
              <a:lnSpc>
                <a:spcPct val="100000"/>
              </a:lnSpc>
              <a:spcBef>
                <a:spcPts val="600"/>
              </a:spcBef>
              <a:spcAft>
                <a:spcPts val="600"/>
              </a:spcAft>
              <a:buClr>
                <a:schemeClr val="tx1"/>
              </a:buClr>
              <a:buFont typeface="Arial" pitchFamily="34" charset="0"/>
              <a:buChar char="•"/>
            </a:pPr>
            <a:r>
              <a:rPr lang="en-US" sz="2800" dirty="0">
                <a:solidFill>
                  <a:schemeClr val="tx1"/>
                </a:solidFill>
                <a:effectLst/>
                <a:latin typeface="Arial" pitchFamily="34" charset="0"/>
                <a:cs typeface="Arial" pitchFamily="34" charset="0"/>
              </a:rPr>
              <a:t>One or more aspects (i.e., perceptions, thoughts, memories, sensations, or feelings) are split off from self.</a:t>
            </a:r>
          </a:p>
          <a:p>
            <a:pPr eaLnBrk="1" hangingPunct="1">
              <a:lnSpc>
                <a:spcPct val="100000"/>
              </a:lnSpc>
              <a:spcBef>
                <a:spcPts val="600"/>
              </a:spcBef>
              <a:spcAft>
                <a:spcPts val="600"/>
              </a:spcAft>
              <a:buClr>
                <a:schemeClr val="tx1"/>
              </a:buClr>
              <a:buFont typeface="Arial" pitchFamily="34" charset="0"/>
              <a:buChar char="•"/>
            </a:pPr>
            <a:r>
              <a:rPr lang="en-US" sz="2800" dirty="0">
                <a:solidFill>
                  <a:schemeClr val="tx1"/>
                </a:solidFill>
                <a:effectLst/>
                <a:latin typeface="Arial" pitchFamily="34" charset="0"/>
                <a:cs typeface="Arial" pitchFamily="34" charset="0"/>
              </a:rPr>
              <a:t>These aspects are not only split off but are disowned (“not me”), and are devalued (“it’s bad”).</a:t>
            </a:r>
          </a:p>
          <a:p>
            <a:pPr eaLnBrk="1" hangingPunct="1">
              <a:lnSpc>
                <a:spcPct val="100000"/>
              </a:lnSpc>
              <a:spcBef>
                <a:spcPts val="600"/>
              </a:spcBef>
              <a:spcAft>
                <a:spcPts val="600"/>
              </a:spcAft>
              <a:buClr>
                <a:schemeClr val="tx1"/>
              </a:buClr>
              <a:buFont typeface="Arial" pitchFamily="34" charset="0"/>
              <a:buChar char="•"/>
            </a:pPr>
            <a:r>
              <a:rPr lang="en-US" sz="2800" dirty="0">
                <a:solidFill>
                  <a:schemeClr val="tx1"/>
                </a:solidFill>
                <a:effectLst/>
                <a:latin typeface="Arial" pitchFamily="34" charset="0"/>
                <a:cs typeface="Arial" pitchFamily="34" charset="0"/>
              </a:rPr>
              <a:t>Through relationships, social interactions, sensory experiences, or other contextual cues people are induced or triggered into negative or symptomatic trances.</a:t>
            </a:r>
          </a:p>
        </p:txBody>
      </p:sp>
    </p:spTree>
    <p:extLst>
      <p:ext uri="{BB962C8B-B14F-4D97-AF65-F5344CB8AC3E}">
        <p14:creationId xmlns:p14="http://schemas.microsoft.com/office/powerpoint/2010/main" val="183105252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89123">
                                            <p:txEl>
                                              <p:pRg st="0" end="0"/>
                                            </p:txEl>
                                          </p:spTgt>
                                        </p:tgtEl>
                                        <p:attrNameLst>
                                          <p:attrName>style.visibility</p:attrName>
                                        </p:attrNameLst>
                                      </p:cBhvr>
                                      <p:to>
                                        <p:strVal val="visible"/>
                                      </p:to>
                                    </p:set>
                                    <p:animEffect transition="in" filter="plus(in)">
                                      <p:cBhvr>
                                        <p:cTn id="7" dur="1000"/>
                                        <p:tgtEl>
                                          <p:spTgt spid="389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89123">
                                            <p:txEl>
                                              <p:pRg st="1" end="1"/>
                                            </p:txEl>
                                          </p:spTgt>
                                        </p:tgtEl>
                                        <p:attrNameLst>
                                          <p:attrName>style.visibility</p:attrName>
                                        </p:attrNameLst>
                                      </p:cBhvr>
                                      <p:to>
                                        <p:strVal val="visible"/>
                                      </p:to>
                                    </p:set>
                                    <p:animEffect transition="in" filter="plus(in)">
                                      <p:cBhvr>
                                        <p:cTn id="12" dur="1000"/>
                                        <p:tgtEl>
                                          <p:spTgt spid="389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389123">
                                            <p:txEl>
                                              <p:pRg st="2" end="2"/>
                                            </p:txEl>
                                          </p:spTgt>
                                        </p:tgtEl>
                                        <p:attrNameLst>
                                          <p:attrName>style.visibility</p:attrName>
                                        </p:attrNameLst>
                                      </p:cBhvr>
                                      <p:to>
                                        <p:strVal val="visible"/>
                                      </p:to>
                                    </p:set>
                                    <p:animEffect transition="in" filter="plus(in)">
                                      <p:cBhvr>
                                        <p:cTn id="17" dur="1000"/>
                                        <p:tgtEl>
                                          <p:spTgt spid="3891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389123">
                                            <p:txEl>
                                              <p:pRg st="3" end="3"/>
                                            </p:txEl>
                                          </p:spTgt>
                                        </p:tgtEl>
                                        <p:attrNameLst>
                                          <p:attrName>style.visibility</p:attrName>
                                        </p:attrNameLst>
                                      </p:cBhvr>
                                      <p:to>
                                        <p:strVal val="visible"/>
                                      </p:to>
                                    </p:set>
                                    <p:animEffect transition="in" filter="plus(in)">
                                      <p:cBhvr>
                                        <p:cTn id="22" dur="1000"/>
                                        <p:tgtEl>
                                          <p:spTgt spid="389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1981200" y="0"/>
            <a:ext cx="8229600" cy="1295400"/>
          </a:xfrm>
        </p:spPr>
        <p:txBody>
          <a:bodyPr>
            <a:normAutofit/>
          </a:bodyPr>
          <a:lstStyle/>
          <a:p>
            <a:pPr algn="ctr" eaLnBrk="1" hangingPunct="1"/>
            <a:r>
              <a:rPr lang="en-US" sz="4000" dirty="0">
                <a:solidFill>
                  <a:schemeClr val="tx1"/>
                </a:solidFill>
                <a:effectLst/>
                <a:latin typeface="Arial" pitchFamily="34" charset="0"/>
                <a:cs typeface="Arial" pitchFamily="34" charset="0"/>
              </a:rPr>
              <a:t>Summary </a:t>
            </a:r>
            <a:r>
              <a:rPr lang="en-US" sz="2800" dirty="0">
                <a:solidFill>
                  <a:schemeClr val="tx1"/>
                </a:solidFill>
                <a:effectLst/>
                <a:latin typeface="Arial" pitchFamily="34" charset="0"/>
                <a:cs typeface="Arial" pitchFamily="34" charset="0"/>
              </a:rPr>
              <a:t>(cont.)</a:t>
            </a:r>
            <a:endParaRPr lang="en-US" sz="4000" dirty="0">
              <a:solidFill>
                <a:schemeClr val="tx1"/>
              </a:solidFill>
              <a:effectLst/>
              <a:latin typeface="Arial" pitchFamily="34" charset="0"/>
              <a:cs typeface="Arial" pitchFamily="34" charset="0"/>
            </a:endParaRPr>
          </a:p>
        </p:txBody>
      </p:sp>
      <p:sp>
        <p:nvSpPr>
          <p:cNvPr id="389123" name="Rectangle 3"/>
          <p:cNvSpPr>
            <a:spLocks noGrp="1" noRot="1" noChangeArrowheads="1"/>
          </p:cNvSpPr>
          <p:nvPr>
            <p:ph idx="1"/>
          </p:nvPr>
        </p:nvSpPr>
        <p:spPr>
          <a:xfrm>
            <a:off x="1031631" y="1371600"/>
            <a:ext cx="9976338" cy="5334000"/>
          </a:xfrm>
        </p:spPr>
        <p:txBody>
          <a:bodyPr>
            <a:normAutofit/>
          </a:bodyPr>
          <a:lstStyle/>
          <a:p>
            <a:pPr eaLnBrk="1" hangingPunct="1">
              <a:buClr>
                <a:schemeClr val="tx1"/>
              </a:buClr>
              <a:buFont typeface="Arial" pitchFamily="34" charset="0"/>
              <a:buChar char="•"/>
            </a:pPr>
            <a:r>
              <a:rPr lang="en-US" sz="2600" dirty="0">
                <a:solidFill>
                  <a:schemeClr val="tx1"/>
                </a:solidFill>
                <a:effectLst/>
                <a:latin typeface="Arial" pitchFamily="34" charset="0"/>
                <a:cs typeface="Arial" pitchFamily="34" charset="0"/>
              </a:rPr>
              <a:t>Unintegrated aspects then become intrusive (e.g., flashbacks), inhibited (e.g., diminished feelings), or both and become destructive in relation to self.</a:t>
            </a:r>
          </a:p>
          <a:p>
            <a:pPr eaLnBrk="1" hangingPunct="1">
              <a:buClr>
                <a:schemeClr val="tx1"/>
              </a:buClr>
              <a:buFont typeface="Arial" pitchFamily="34" charset="0"/>
              <a:buChar char="•"/>
            </a:pPr>
            <a:r>
              <a:rPr lang="en-US" sz="2600" dirty="0">
                <a:solidFill>
                  <a:schemeClr val="tx1"/>
                </a:solidFill>
                <a:effectLst/>
                <a:latin typeface="Arial" pitchFamily="34" charset="0"/>
                <a:cs typeface="Arial" pitchFamily="34" charset="0"/>
              </a:rPr>
              <a:t>The result is that people experience the aftereffects of trauma over and over again and become frozen in their experiences.</a:t>
            </a:r>
          </a:p>
          <a:p>
            <a:pPr eaLnBrk="1" hangingPunct="1">
              <a:buClr>
                <a:schemeClr val="tx1"/>
              </a:buClr>
              <a:buFont typeface="Arial" pitchFamily="34" charset="0"/>
              <a:buChar char="•"/>
            </a:pPr>
            <a:r>
              <a:rPr lang="en-US" sz="2600" dirty="0">
                <a:solidFill>
                  <a:schemeClr val="tx1"/>
                </a:solidFill>
                <a:effectLst/>
                <a:latin typeface="Arial" pitchFamily="34" charset="0"/>
                <a:cs typeface="Arial" pitchFamily="34" charset="0"/>
              </a:rPr>
              <a:t>People who are experiencing this freezing present with symptoms (e.g., “He has fits of rage,” “I don’t feel anything”).</a:t>
            </a:r>
          </a:p>
          <a:p>
            <a:pPr eaLnBrk="1" hangingPunct="1">
              <a:buClr>
                <a:schemeClr val="tx1"/>
              </a:buClr>
              <a:buFont typeface="Arial" pitchFamily="34" charset="0"/>
              <a:buChar char="•"/>
            </a:pPr>
            <a:r>
              <a:rPr lang="en-US" sz="2600" dirty="0">
                <a:solidFill>
                  <a:schemeClr val="tx1"/>
                </a:solidFill>
                <a:effectLst/>
                <a:latin typeface="Arial" pitchFamily="34" charset="0"/>
                <a:cs typeface="Arial" pitchFamily="34" charset="0"/>
              </a:rPr>
              <a:t>Because of the effects of trauma, therapy </a:t>
            </a:r>
            <a:r>
              <a:rPr lang="en-US" sz="2600" dirty="0">
                <a:effectLst/>
                <a:cs typeface="Arial" pitchFamily="34" charset="0"/>
              </a:rPr>
              <a:t>often</a:t>
            </a:r>
            <a:r>
              <a:rPr lang="en-US" sz="2600" dirty="0">
                <a:solidFill>
                  <a:schemeClr val="tx1"/>
                </a:solidFill>
                <a:effectLst/>
                <a:latin typeface="Arial" pitchFamily="34" charset="0"/>
                <a:cs typeface="Arial" pitchFamily="34" charset="0"/>
              </a:rPr>
              <a:t> involves moving from body to mind as opposed to mind to body.</a:t>
            </a:r>
          </a:p>
        </p:txBody>
      </p:sp>
    </p:spTree>
    <p:extLst>
      <p:ext uri="{BB962C8B-B14F-4D97-AF65-F5344CB8AC3E}">
        <p14:creationId xmlns:p14="http://schemas.microsoft.com/office/powerpoint/2010/main" val="34942660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89123">
                                            <p:txEl>
                                              <p:pRg st="0" end="0"/>
                                            </p:txEl>
                                          </p:spTgt>
                                        </p:tgtEl>
                                        <p:attrNameLst>
                                          <p:attrName>style.visibility</p:attrName>
                                        </p:attrNameLst>
                                      </p:cBhvr>
                                      <p:to>
                                        <p:strVal val="visible"/>
                                      </p:to>
                                    </p:set>
                                    <p:animEffect transition="in" filter="plus(in)">
                                      <p:cBhvr>
                                        <p:cTn id="7" dur="1000"/>
                                        <p:tgtEl>
                                          <p:spTgt spid="389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89123">
                                            <p:txEl>
                                              <p:pRg st="1" end="1"/>
                                            </p:txEl>
                                          </p:spTgt>
                                        </p:tgtEl>
                                        <p:attrNameLst>
                                          <p:attrName>style.visibility</p:attrName>
                                        </p:attrNameLst>
                                      </p:cBhvr>
                                      <p:to>
                                        <p:strVal val="visible"/>
                                      </p:to>
                                    </p:set>
                                    <p:animEffect transition="in" filter="plus(in)">
                                      <p:cBhvr>
                                        <p:cTn id="12" dur="1000"/>
                                        <p:tgtEl>
                                          <p:spTgt spid="389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389123">
                                            <p:txEl>
                                              <p:pRg st="2" end="2"/>
                                            </p:txEl>
                                          </p:spTgt>
                                        </p:tgtEl>
                                        <p:attrNameLst>
                                          <p:attrName>style.visibility</p:attrName>
                                        </p:attrNameLst>
                                      </p:cBhvr>
                                      <p:to>
                                        <p:strVal val="visible"/>
                                      </p:to>
                                    </p:set>
                                    <p:animEffect transition="in" filter="plus(in)">
                                      <p:cBhvr>
                                        <p:cTn id="17" dur="1000"/>
                                        <p:tgtEl>
                                          <p:spTgt spid="389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389123">
                                            <p:txEl>
                                              <p:pRg st="3" end="3"/>
                                            </p:txEl>
                                          </p:spTgt>
                                        </p:tgtEl>
                                        <p:attrNameLst>
                                          <p:attrName>style.visibility</p:attrName>
                                        </p:attrNameLst>
                                      </p:cBhvr>
                                      <p:to>
                                        <p:strVal val="visible"/>
                                      </p:to>
                                    </p:set>
                                    <p:animEffect transition="in" filter="plus(in)">
                                      <p:cBhvr>
                                        <p:cTn id="22" dur="1000"/>
                                        <p:tgtEl>
                                          <p:spTgt spid="389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1981200" y="0"/>
            <a:ext cx="8229600" cy="1295400"/>
          </a:xfrm>
        </p:spPr>
        <p:txBody>
          <a:bodyPr>
            <a:normAutofit/>
          </a:bodyPr>
          <a:lstStyle/>
          <a:p>
            <a:pPr algn="ctr" eaLnBrk="1" hangingPunct="1"/>
            <a:r>
              <a:rPr lang="en-US" sz="4000" b="0" dirty="0">
                <a:solidFill>
                  <a:schemeClr val="tx1"/>
                </a:solidFill>
                <a:effectLst/>
                <a:latin typeface="Arial" pitchFamily="34" charset="0"/>
                <a:cs typeface="Arial" pitchFamily="34" charset="0"/>
              </a:rPr>
              <a:t>Traditional Treatment Ideas</a:t>
            </a:r>
          </a:p>
        </p:txBody>
      </p:sp>
      <p:sp>
        <p:nvSpPr>
          <p:cNvPr id="409603" name="Rectangle 3"/>
          <p:cNvSpPr>
            <a:spLocks noGrp="1" noRot="1" noChangeArrowheads="1"/>
          </p:cNvSpPr>
          <p:nvPr>
            <p:ph idx="1"/>
          </p:nvPr>
        </p:nvSpPr>
        <p:spPr>
          <a:xfrm>
            <a:off x="914400" y="1363363"/>
            <a:ext cx="9999785" cy="4678363"/>
          </a:xfrm>
        </p:spPr>
        <p:txBody>
          <a:bodyPr>
            <a:normAutofit/>
          </a:bodyPr>
          <a:lstStyle/>
          <a:p>
            <a:pPr eaLnBrk="1" hangingPunct="1">
              <a:lnSpc>
                <a:spcPct val="100000"/>
              </a:lnSpc>
              <a:spcBef>
                <a:spcPts val="600"/>
              </a:spcBef>
              <a:spcAft>
                <a:spcPts val="600"/>
              </a:spcAft>
              <a:buClr>
                <a:schemeClr val="tx1"/>
              </a:buClr>
              <a:buFont typeface="Arial" pitchFamily="34" charset="0"/>
              <a:buChar char="•"/>
            </a:pPr>
            <a:r>
              <a:rPr lang="en-US" sz="2800" dirty="0">
                <a:effectLst>
                  <a:outerShdw blurRad="38100" dist="38100" dir="2700000" algn="tl">
                    <a:srgbClr val="000000">
                      <a:alpha val="43137"/>
                    </a:srgbClr>
                  </a:outerShdw>
                </a:effectLst>
                <a:cs typeface="Arial" pitchFamily="34" charset="0"/>
              </a:rPr>
              <a:t>What was</a:t>
            </a: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 unexperienced </a:t>
            </a:r>
            <a:r>
              <a:rPr lang="en-US" sz="2800" dirty="0">
                <a:effectLst>
                  <a:outerShdw blurRad="38100" dist="38100" dir="2700000" algn="tl">
                    <a:srgbClr val="000000">
                      <a:alpha val="43137"/>
                    </a:srgbClr>
                  </a:outerShdw>
                </a:effectLst>
                <a:cs typeface="Arial" pitchFamily="34" charset="0"/>
              </a:rPr>
              <a:t>needs to experienced no matter how uncomfortable or disruptive it may to the person.</a:t>
            </a:r>
            <a:endPar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eaLnBrk="1" hangingPunct="1">
              <a:lnSpc>
                <a:spcPct val="100000"/>
              </a:lnSpc>
              <a:spcBef>
                <a:spcPts val="600"/>
              </a:spcBef>
              <a:spcAft>
                <a:spcPts val="600"/>
              </a:spcAft>
              <a:buClr>
                <a:schemeClr val="tx1"/>
              </a:buClr>
              <a:buFont typeface="Arial" pitchFamily="34" charset="0"/>
              <a:buChar char="•"/>
            </a:pP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Prolonged-Exposure Therapy – traumatized clients continue to recount their traumas until </a:t>
            </a:r>
            <a:r>
              <a:rPr lang="en-US" sz="2800" dirty="0">
                <a:effectLst>
                  <a:outerShdw blurRad="38100" dist="38100" dir="2700000" algn="tl">
                    <a:srgbClr val="000000">
                      <a:alpha val="43137"/>
                    </a:srgbClr>
                  </a:outerShdw>
                </a:effectLst>
                <a:cs typeface="Arial" pitchFamily="34" charset="0"/>
              </a:rPr>
              <a:t>they</a:t>
            </a: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 lose </a:t>
            </a:r>
            <a:r>
              <a:rPr lang="en-US" sz="2800" dirty="0">
                <a:effectLst>
                  <a:outerShdw blurRad="38100" dist="38100" dir="2700000" algn="tl">
                    <a:srgbClr val="000000">
                      <a:alpha val="43137"/>
                    </a:srgbClr>
                  </a:outerShdw>
                </a:effectLst>
                <a:cs typeface="Arial" pitchFamily="34" charset="0"/>
              </a:rPr>
              <a:t>their</a:t>
            </a: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 disturbing power</a:t>
            </a:r>
          </a:p>
          <a:p>
            <a:pPr eaLnBrk="1" hangingPunct="1">
              <a:lnSpc>
                <a:spcPct val="100000"/>
              </a:lnSpc>
              <a:spcBef>
                <a:spcPts val="600"/>
              </a:spcBef>
              <a:spcAft>
                <a:spcPts val="600"/>
              </a:spcAft>
              <a:buClr>
                <a:schemeClr val="tx1"/>
              </a:buClr>
              <a:buFont typeface="Arial" pitchFamily="34" charset="0"/>
              <a:buChar char="•"/>
            </a:pP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Healing must involve intense emotional catharsis.</a:t>
            </a:r>
          </a:p>
          <a:p>
            <a:pPr eaLnBrk="1" hangingPunct="1">
              <a:lnSpc>
                <a:spcPct val="100000"/>
              </a:lnSpc>
              <a:spcBef>
                <a:spcPts val="600"/>
              </a:spcBef>
              <a:spcAft>
                <a:spcPts val="600"/>
              </a:spcAft>
              <a:buClr>
                <a:schemeClr val="tx1"/>
              </a:buClr>
              <a:buFont typeface="Arial" pitchFamily="34" charset="0"/>
              <a:buChar char="•"/>
            </a:pPr>
            <a:r>
              <a:rPr lang="en-US" sz="2800" dirty="0">
                <a:effectLst>
                  <a:outerShdw blurRad="38100" dist="38100" dir="2700000" algn="tl">
                    <a:srgbClr val="000000">
                      <a:alpha val="43137"/>
                    </a:srgbClr>
                  </a:outerShdw>
                </a:effectLst>
                <a:cs typeface="Arial" pitchFamily="34" charset="0"/>
              </a:rPr>
              <a:t>Have to</a:t>
            </a: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 get to the “root” of the abuse and/or trauma.</a:t>
            </a:r>
          </a:p>
          <a:p>
            <a:pPr eaLnBrk="1" hangingPunct="1">
              <a:lnSpc>
                <a:spcPct val="100000"/>
              </a:lnSpc>
              <a:spcBef>
                <a:spcPts val="600"/>
              </a:spcBef>
              <a:spcAft>
                <a:spcPts val="600"/>
              </a:spcAft>
              <a:buClr>
                <a:schemeClr val="tx1"/>
              </a:buClr>
              <a:buFont typeface="Arial" pitchFamily="34" charset="0"/>
              <a:buChar char="•"/>
            </a:pP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Therapy </a:t>
            </a:r>
            <a:r>
              <a:rPr lang="en-US" sz="2800" dirty="0">
                <a:effectLst>
                  <a:outerShdw blurRad="38100" dist="38100" dir="2700000" algn="tl">
                    <a:srgbClr val="000000">
                      <a:alpha val="43137"/>
                    </a:srgbClr>
                  </a:outerShdw>
                </a:effectLst>
                <a:cs typeface="Arial" pitchFamily="34" charset="0"/>
              </a:rPr>
              <a:t>is</a:t>
            </a: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 long-term (i.e., beyond 12-16 sessions).</a:t>
            </a:r>
          </a:p>
          <a:p>
            <a:pPr eaLnBrk="1" hangingPunct="1">
              <a:lnSpc>
                <a:spcPct val="100000"/>
              </a:lnSpc>
              <a:spcBef>
                <a:spcPts val="600"/>
              </a:spcBef>
              <a:spcAft>
                <a:spcPts val="600"/>
              </a:spcAft>
              <a:buClr>
                <a:schemeClr val="tx1"/>
              </a:buClr>
              <a:buFont typeface="Arial" pitchFamily="34" charset="0"/>
              <a:buChar char="•"/>
            </a:pP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Therapy </a:t>
            </a:r>
            <a:r>
              <a:rPr lang="en-US" sz="2800" dirty="0">
                <a:effectLst>
                  <a:outerShdw blurRad="38100" dist="38100" dir="2700000" algn="tl">
                    <a:srgbClr val="000000">
                      <a:alpha val="43137"/>
                    </a:srgbClr>
                  </a:outerShdw>
                </a:effectLst>
                <a:cs typeface="Arial" pitchFamily="34" charset="0"/>
              </a:rPr>
              <a:t>is</a:t>
            </a: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 past-oriented.</a:t>
            </a:r>
          </a:p>
        </p:txBody>
      </p:sp>
    </p:spTree>
    <p:extLst>
      <p:ext uri="{BB962C8B-B14F-4D97-AF65-F5344CB8AC3E}">
        <p14:creationId xmlns:p14="http://schemas.microsoft.com/office/powerpoint/2010/main" val="3399196088"/>
      </p:ext>
    </p:extLst>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03">
                                            <p:txEl>
                                              <p:pRg st="0" end="0"/>
                                            </p:txEl>
                                          </p:spTgt>
                                        </p:tgtEl>
                                        <p:attrNameLst>
                                          <p:attrName>style.visibility</p:attrName>
                                        </p:attrNameLst>
                                      </p:cBhvr>
                                      <p:to>
                                        <p:strVal val="visible"/>
                                      </p:to>
                                    </p:set>
                                    <p:anim calcmode="lin" valueType="num">
                                      <p:cBhvr additive="base">
                                        <p:cTn id="7" dur="500" fill="hold"/>
                                        <p:tgtEl>
                                          <p:spTgt spid="409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60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9603">
                                            <p:txEl>
                                              <p:pRg st="0" end="0"/>
                                            </p:txEl>
                                          </p:spTgt>
                                        </p:tgtEl>
                                        <p:attrNameLst>
                                          <p:attrName>ppt_c</p:attrName>
                                        </p:attrNameLst>
                                      </p:cBhvr>
                                      <p:to>
                                        <a:srgbClr val="DDDDDD"/>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03">
                                            <p:txEl>
                                              <p:pRg st="1" end="1"/>
                                            </p:txEl>
                                          </p:spTgt>
                                        </p:tgtEl>
                                        <p:attrNameLst>
                                          <p:attrName>style.visibility</p:attrName>
                                        </p:attrNameLst>
                                      </p:cBhvr>
                                      <p:to>
                                        <p:strVal val="visible"/>
                                      </p:to>
                                    </p:set>
                                    <p:anim calcmode="lin" valueType="num">
                                      <p:cBhvr additive="base">
                                        <p:cTn id="13" dur="500" fill="hold"/>
                                        <p:tgtEl>
                                          <p:spTgt spid="4096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60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9603">
                                            <p:txEl>
                                              <p:pRg st="1" end="1"/>
                                            </p:txEl>
                                          </p:spTgt>
                                        </p:tgtEl>
                                        <p:attrNameLst>
                                          <p:attrName>ppt_c</p:attrName>
                                        </p:attrNameLst>
                                      </p:cBhvr>
                                      <p:to>
                                        <a:srgbClr val="DDDDDD"/>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603">
                                            <p:txEl>
                                              <p:pRg st="2" end="2"/>
                                            </p:txEl>
                                          </p:spTgt>
                                        </p:tgtEl>
                                        <p:attrNameLst>
                                          <p:attrName>style.visibility</p:attrName>
                                        </p:attrNameLst>
                                      </p:cBhvr>
                                      <p:to>
                                        <p:strVal val="visible"/>
                                      </p:to>
                                    </p:set>
                                    <p:anim calcmode="lin" valueType="num">
                                      <p:cBhvr additive="base">
                                        <p:cTn id="19" dur="500" fill="hold"/>
                                        <p:tgtEl>
                                          <p:spTgt spid="4096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60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9603">
                                            <p:txEl>
                                              <p:pRg st="2" end="2"/>
                                            </p:txEl>
                                          </p:spTgt>
                                        </p:tgtEl>
                                        <p:attrNameLst>
                                          <p:attrName>ppt_c</p:attrName>
                                        </p:attrNameLst>
                                      </p:cBhvr>
                                      <p:to>
                                        <a:srgbClr val="DDDDDD"/>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603">
                                            <p:txEl>
                                              <p:pRg st="3" end="3"/>
                                            </p:txEl>
                                          </p:spTgt>
                                        </p:tgtEl>
                                        <p:attrNameLst>
                                          <p:attrName>style.visibility</p:attrName>
                                        </p:attrNameLst>
                                      </p:cBhvr>
                                      <p:to>
                                        <p:strVal val="visible"/>
                                      </p:to>
                                    </p:set>
                                    <p:anim calcmode="lin" valueType="num">
                                      <p:cBhvr additive="base">
                                        <p:cTn id="25" dur="500" fill="hold"/>
                                        <p:tgtEl>
                                          <p:spTgt spid="4096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60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9603">
                                            <p:txEl>
                                              <p:pRg st="3" end="3"/>
                                            </p:txEl>
                                          </p:spTgt>
                                        </p:tgtEl>
                                        <p:attrNameLst>
                                          <p:attrName>ppt_c</p:attrName>
                                        </p:attrNameLst>
                                      </p:cBhvr>
                                      <p:to>
                                        <a:srgbClr val="DDDDDD"/>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603">
                                            <p:txEl>
                                              <p:pRg st="4" end="4"/>
                                            </p:txEl>
                                          </p:spTgt>
                                        </p:tgtEl>
                                        <p:attrNameLst>
                                          <p:attrName>style.visibility</p:attrName>
                                        </p:attrNameLst>
                                      </p:cBhvr>
                                      <p:to>
                                        <p:strVal val="visible"/>
                                      </p:to>
                                    </p:set>
                                    <p:anim calcmode="lin" valueType="num">
                                      <p:cBhvr additive="base">
                                        <p:cTn id="31" dur="500" fill="hold"/>
                                        <p:tgtEl>
                                          <p:spTgt spid="40960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603">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9603">
                                            <p:txEl>
                                              <p:pRg st="4" end="4"/>
                                            </p:txEl>
                                          </p:spTgt>
                                        </p:tgtEl>
                                        <p:attrNameLst>
                                          <p:attrName>ppt_c</p:attrName>
                                        </p:attrNameLst>
                                      </p:cBhvr>
                                      <p:to>
                                        <a:srgbClr val="DDDDDD"/>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9603">
                                            <p:txEl>
                                              <p:pRg st="5" end="5"/>
                                            </p:txEl>
                                          </p:spTgt>
                                        </p:tgtEl>
                                        <p:attrNameLst>
                                          <p:attrName>style.visibility</p:attrName>
                                        </p:attrNameLst>
                                      </p:cBhvr>
                                      <p:to>
                                        <p:strVal val="visible"/>
                                      </p:to>
                                    </p:set>
                                    <p:anim calcmode="lin" valueType="num">
                                      <p:cBhvr additive="base">
                                        <p:cTn id="37" dur="500" fill="hold"/>
                                        <p:tgtEl>
                                          <p:spTgt spid="40960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603">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9603">
                                            <p:txEl>
                                              <p:pRg st="5" end="5"/>
                                            </p:txEl>
                                          </p:spTgt>
                                        </p:tgtEl>
                                        <p:attrNameLst>
                                          <p:attrName>ppt_c</p:attrName>
                                        </p:attrNameLst>
                                      </p:cBhvr>
                                      <p:to>
                                        <a:srgbClr val="DDDDD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043354" y="-1"/>
            <a:ext cx="9777046" cy="1617785"/>
          </a:xfrm>
          <a:extLst>
            <a:ext uri="{909E8E84-426E-40DD-AFC4-6F175D3DCCD1}">
              <a14:hiddenFill xmlns:a14="http://schemas.microsoft.com/office/drawing/2010/main">
                <a:solidFill>
                  <a:srgbClr val="FFFFFF"/>
                </a:solidFill>
              </a14:hiddenFill>
            </a:ext>
          </a:extLst>
        </p:spPr>
        <p:txBody>
          <a:bodyPr>
            <a:normAutofit/>
          </a:bodyPr>
          <a:lstStyle/>
          <a:p>
            <a:pPr algn="ctr">
              <a:defRPr/>
            </a:pPr>
            <a:r>
              <a:rPr lang="en-US" sz="4000" dirty="0">
                <a:solidFill>
                  <a:schemeClr val="tx1"/>
                </a:solidFill>
                <a:effectLst/>
                <a:latin typeface="Arial" pitchFamily="34" charset="0"/>
                <a:cs typeface="Arial" pitchFamily="34" charset="0"/>
              </a:rPr>
              <a:t>Do Approaches to the Treatment</a:t>
            </a:r>
            <a:br>
              <a:rPr lang="en-US" sz="4000" dirty="0">
                <a:solidFill>
                  <a:schemeClr val="tx1"/>
                </a:solidFill>
                <a:effectLst/>
                <a:latin typeface="Arial" pitchFamily="34" charset="0"/>
                <a:cs typeface="Arial" pitchFamily="34" charset="0"/>
              </a:rPr>
            </a:br>
            <a:r>
              <a:rPr lang="en-US" sz="4000" dirty="0">
                <a:solidFill>
                  <a:schemeClr val="tx1"/>
                </a:solidFill>
                <a:effectLst/>
                <a:latin typeface="Arial" pitchFamily="34" charset="0"/>
                <a:cs typeface="Arial" pitchFamily="34" charset="0"/>
              </a:rPr>
              <a:t>of PTSD Vary in Efficacy?</a:t>
            </a:r>
          </a:p>
        </p:txBody>
      </p:sp>
      <p:sp>
        <p:nvSpPr>
          <p:cNvPr id="818179" name="Rectangle 3"/>
          <p:cNvSpPr>
            <a:spLocks noGrp="1" noChangeArrowheads="1"/>
          </p:cNvSpPr>
          <p:nvPr>
            <p:ph idx="1"/>
          </p:nvPr>
        </p:nvSpPr>
        <p:spPr>
          <a:xfrm>
            <a:off x="902677" y="1887415"/>
            <a:ext cx="10152185" cy="4441466"/>
          </a:xfrm>
        </p:spPr>
        <p:txBody>
          <a:bodyPr>
            <a:normAutofit/>
          </a:bodyPr>
          <a:lstStyle/>
          <a:p>
            <a:pPr marL="118872" indent="0">
              <a:buClr>
                <a:schemeClr val="tx1"/>
              </a:buClr>
              <a:buNone/>
            </a:pPr>
            <a:r>
              <a:rPr lang="en-US" sz="2800" dirty="0" err="1">
                <a:effectLst/>
                <a:latin typeface="Arial" pitchFamily="34" charset="0"/>
                <a:cs typeface="Arial" pitchFamily="34" charset="0"/>
              </a:rPr>
              <a:t>Benish</a:t>
            </a:r>
            <a:r>
              <a:rPr lang="en-US" sz="2800" dirty="0">
                <a:effectLst/>
                <a:latin typeface="Arial" pitchFamily="34" charset="0"/>
                <a:cs typeface="Arial" pitchFamily="34" charset="0"/>
              </a:rPr>
              <a:t>, S., </a:t>
            </a:r>
            <a:r>
              <a:rPr lang="en-US" sz="2800" dirty="0" err="1">
                <a:effectLst/>
                <a:latin typeface="Arial" pitchFamily="34" charset="0"/>
                <a:cs typeface="Arial" pitchFamily="34" charset="0"/>
              </a:rPr>
              <a:t>Imel</a:t>
            </a:r>
            <a:r>
              <a:rPr lang="en-US" sz="2800" dirty="0">
                <a:effectLst/>
                <a:latin typeface="Arial" pitchFamily="34" charset="0"/>
                <a:cs typeface="Arial" pitchFamily="34" charset="0"/>
              </a:rPr>
              <a:t>, Z. E., &amp; </a:t>
            </a:r>
            <a:r>
              <a:rPr lang="en-US" sz="2800" dirty="0" err="1">
                <a:effectLst/>
                <a:latin typeface="Arial" pitchFamily="34" charset="0"/>
                <a:cs typeface="Arial" pitchFamily="34" charset="0"/>
              </a:rPr>
              <a:t>Wampold</a:t>
            </a:r>
            <a:r>
              <a:rPr lang="en-US" sz="2800" dirty="0">
                <a:effectLst/>
                <a:latin typeface="Arial" pitchFamily="34" charset="0"/>
                <a:cs typeface="Arial" pitchFamily="34" charset="0"/>
              </a:rPr>
              <a:t>, B. E. (2008). The relative efficacy of bona fide psychotherapies of post-traumatic stress disorder: A meta-analysis of direct comparisons. </a:t>
            </a:r>
            <a:r>
              <a:rPr lang="en-US" sz="2800" i="1" dirty="0">
                <a:effectLst/>
                <a:latin typeface="Arial" pitchFamily="34" charset="0"/>
                <a:cs typeface="Arial" pitchFamily="34" charset="0"/>
              </a:rPr>
              <a:t>Clinical Psychology Review, 28, </a:t>
            </a:r>
            <a:r>
              <a:rPr lang="en-US" sz="2800" dirty="0">
                <a:effectLst/>
                <a:latin typeface="Arial" pitchFamily="34" charset="0"/>
                <a:cs typeface="Arial" pitchFamily="34" charset="0"/>
              </a:rPr>
              <a:t>746-758. </a:t>
            </a:r>
            <a:endParaRPr lang="en-US" sz="1400" dirty="0">
              <a:effectLst/>
              <a:latin typeface="Arial" pitchFamily="34" charset="0"/>
              <a:cs typeface="Arial" pitchFamily="34" charset="0"/>
            </a:endParaRPr>
          </a:p>
          <a:p>
            <a:pPr marL="461772" indent="-342900">
              <a:buClr>
                <a:schemeClr val="tx1"/>
              </a:buClr>
            </a:pPr>
            <a:r>
              <a:rPr lang="en-US" sz="2400" dirty="0">
                <a:effectLst/>
                <a:latin typeface="Arial" pitchFamily="34" charset="0"/>
                <a:cs typeface="Arial" pitchFamily="34" charset="0"/>
              </a:rPr>
              <a:t>Models studied: PET, EMDR, CBT, TFCBT, Stress Inoculation, Trauma Management</a:t>
            </a:r>
          </a:p>
          <a:p>
            <a:pPr marL="461772" indent="-342900">
              <a:buClr>
                <a:schemeClr val="tx1"/>
              </a:buClr>
            </a:pPr>
            <a:r>
              <a:rPr lang="en-US" sz="2400" dirty="0">
                <a:effectLst/>
                <a:cs typeface="Arial" pitchFamily="34" charset="0"/>
              </a:rPr>
              <a:t>All models studied demonstrated benefit to participants</a:t>
            </a:r>
            <a:endParaRPr lang="en-US" sz="2400" dirty="0">
              <a:effectLst/>
              <a:latin typeface="Arial" pitchFamily="34" charset="0"/>
              <a:cs typeface="Arial" pitchFamily="34" charset="0"/>
            </a:endParaRPr>
          </a:p>
          <a:p>
            <a:pPr marL="461772" indent="-342900">
              <a:buClr>
                <a:schemeClr val="tx1"/>
              </a:buClr>
            </a:pPr>
            <a:r>
              <a:rPr lang="en-US" sz="2400" dirty="0">
                <a:effectLst/>
                <a:cs typeface="Arial" pitchFamily="34" charset="0"/>
              </a:rPr>
              <a:t>No differences in the effectiveness of approaches studied.</a:t>
            </a:r>
            <a:endParaRPr lang="en-US" sz="2400" dirty="0">
              <a:effectLst/>
              <a:latin typeface="Arial" pitchFamily="34" charset="0"/>
              <a:cs typeface="Arial" pitchFamily="34" charset="0"/>
            </a:endParaRPr>
          </a:p>
        </p:txBody>
      </p:sp>
    </p:spTree>
    <p:extLst>
      <p:ext uri="{BB962C8B-B14F-4D97-AF65-F5344CB8AC3E}">
        <p14:creationId xmlns:p14="http://schemas.microsoft.com/office/powerpoint/2010/main" val="23296073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8179">
                                            <p:txEl>
                                              <p:pRg st="0" end="0"/>
                                            </p:txEl>
                                          </p:spTgt>
                                        </p:tgtEl>
                                        <p:attrNameLst>
                                          <p:attrName>style.visibility</p:attrName>
                                        </p:attrNameLst>
                                      </p:cBhvr>
                                      <p:to>
                                        <p:strVal val="visible"/>
                                      </p:to>
                                    </p:set>
                                    <p:animEffect transition="in" filter="blinds(horizontal)">
                                      <p:cBhvr>
                                        <p:cTn id="7" dur="500"/>
                                        <p:tgtEl>
                                          <p:spTgt spid="818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18179">
                                            <p:txEl>
                                              <p:pRg st="1" end="1"/>
                                            </p:txEl>
                                          </p:spTgt>
                                        </p:tgtEl>
                                        <p:attrNameLst>
                                          <p:attrName>style.visibility</p:attrName>
                                        </p:attrNameLst>
                                      </p:cBhvr>
                                      <p:to>
                                        <p:strVal val="visible"/>
                                      </p:to>
                                    </p:set>
                                    <p:animEffect transition="in" filter="blinds(horizontal)">
                                      <p:cBhvr>
                                        <p:cTn id="12" dur="500"/>
                                        <p:tgtEl>
                                          <p:spTgt spid="818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18179">
                                            <p:txEl>
                                              <p:pRg st="2" end="2"/>
                                            </p:txEl>
                                          </p:spTgt>
                                        </p:tgtEl>
                                        <p:attrNameLst>
                                          <p:attrName>style.visibility</p:attrName>
                                        </p:attrNameLst>
                                      </p:cBhvr>
                                      <p:to>
                                        <p:strVal val="visible"/>
                                      </p:to>
                                    </p:set>
                                    <p:animEffect transition="in" filter="blinds(horizontal)">
                                      <p:cBhvr>
                                        <p:cTn id="17" dur="500"/>
                                        <p:tgtEl>
                                          <p:spTgt spid="8181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18179">
                                            <p:txEl>
                                              <p:pRg st="3" end="3"/>
                                            </p:txEl>
                                          </p:spTgt>
                                        </p:tgtEl>
                                        <p:attrNameLst>
                                          <p:attrName>style.visibility</p:attrName>
                                        </p:attrNameLst>
                                      </p:cBhvr>
                                      <p:to>
                                        <p:strVal val="visible"/>
                                      </p:to>
                                    </p:set>
                                    <p:animEffect transition="in" filter="blinds(horizontal)">
                                      <p:cBhvr>
                                        <p:cTn id="22" dur="500"/>
                                        <p:tgtEl>
                                          <p:spTgt spid="8181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79"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246" y="0"/>
            <a:ext cx="9683261" cy="1447800"/>
          </a:xfrm>
        </p:spPr>
        <p:txBody>
          <a:bodyPr>
            <a:noAutofit/>
          </a:bodyPr>
          <a:lstStyle/>
          <a:p>
            <a:pPr algn="ctr"/>
            <a:r>
              <a:rPr lang="en-US" sz="4400" dirty="0">
                <a:solidFill>
                  <a:schemeClr val="tx1"/>
                </a:solidFill>
                <a:effectLst>
                  <a:outerShdw blurRad="38100" dist="38100" dir="2700000" algn="tl">
                    <a:srgbClr val="000000">
                      <a:alpha val="43137"/>
                    </a:srgbClr>
                  </a:outerShdw>
                </a:effectLst>
                <a:latin typeface="Arial" pitchFamily="34" charset="0"/>
                <a:cs typeface="Arial" pitchFamily="34" charset="0"/>
              </a:rPr>
              <a:t>Bona fide Treatment Approaches</a:t>
            </a:r>
          </a:p>
        </p:txBody>
      </p:sp>
      <p:sp>
        <p:nvSpPr>
          <p:cNvPr id="4" name="Content Placeholder 3"/>
          <p:cNvSpPr>
            <a:spLocks noGrp="1"/>
          </p:cNvSpPr>
          <p:nvPr>
            <p:ph idx="1"/>
          </p:nvPr>
        </p:nvSpPr>
        <p:spPr>
          <a:xfrm>
            <a:off x="820615" y="1447801"/>
            <a:ext cx="10363200" cy="4678363"/>
          </a:xfrm>
        </p:spPr>
        <p:txBody>
          <a:bodyPr>
            <a:normAutofit/>
          </a:bodyPr>
          <a:lstStyle/>
          <a:p>
            <a:pPr marL="457200" indent="-457200">
              <a:lnSpc>
                <a:spcPct val="100000"/>
              </a:lnSpc>
              <a:spcBef>
                <a:spcPts val="600"/>
              </a:spcBef>
              <a:spcAft>
                <a:spcPts val="600"/>
              </a:spcAft>
              <a:buClr>
                <a:schemeClr val="tx1"/>
              </a:buClr>
              <a:buSzPct val="100000"/>
            </a:pPr>
            <a:r>
              <a:rPr lang="en-US" sz="2400" dirty="0">
                <a:solidFill>
                  <a:schemeClr val="tx1"/>
                </a:solidFill>
                <a:effectLst>
                  <a:outerShdw blurRad="38100" dist="38100" dir="2700000" algn="tl">
                    <a:srgbClr val="000000">
                      <a:alpha val="43137"/>
                    </a:srgbClr>
                  </a:outerShdw>
                </a:effectLst>
                <a:latin typeface="Arial" pitchFamily="34" charset="0"/>
                <a:cs typeface="Arial" pitchFamily="34" charset="0"/>
              </a:rPr>
              <a:t>Bona fide approaches are: </a:t>
            </a:r>
          </a:p>
          <a:p>
            <a:pPr marL="457200" indent="-457200">
              <a:lnSpc>
                <a:spcPct val="100000"/>
              </a:lnSpc>
              <a:spcBef>
                <a:spcPts val="600"/>
              </a:spcBef>
              <a:spcAft>
                <a:spcPts val="600"/>
              </a:spcAft>
              <a:buClr>
                <a:schemeClr val="tx1"/>
              </a:buClr>
              <a:buSzPct val="100000"/>
            </a:pPr>
            <a:r>
              <a:rPr lang="en-US" sz="2400" dirty="0">
                <a:solidFill>
                  <a:schemeClr val="tx1"/>
                </a:solidFill>
                <a:effectLst>
                  <a:outerShdw blurRad="38100" dist="38100" dir="2700000" algn="tl">
                    <a:srgbClr val="000000">
                      <a:alpha val="43137"/>
                    </a:srgbClr>
                  </a:outerShdw>
                </a:effectLst>
                <a:latin typeface="Arial" pitchFamily="34" charset="0"/>
                <a:cs typeface="Arial" pitchFamily="34" charset="0"/>
              </a:rPr>
              <a:t>(1) intended to be therapeutic (has a theoretical base and associated techniques);</a:t>
            </a:r>
          </a:p>
          <a:p>
            <a:pPr marL="457200" indent="-457200">
              <a:lnSpc>
                <a:spcPct val="100000"/>
              </a:lnSpc>
              <a:spcBef>
                <a:spcPts val="600"/>
              </a:spcBef>
              <a:spcAft>
                <a:spcPts val="600"/>
              </a:spcAft>
              <a:buClr>
                <a:schemeClr val="tx1"/>
              </a:buClr>
              <a:buSzPct val="100000"/>
            </a:pPr>
            <a:r>
              <a:rPr lang="en-US" sz="2400" dirty="0">
                <a:solidFill>
                  <a:schemeClr val="tx1"/>
                </a:solidFill>
                <a:effectLst>
                  <a:outerShdw blurRad="38100" dist="38100" dir="2700000" algn="tl">
                    <a:srgbClr val="000000">
                      <a:alpha val="43137"/>
                    </a:srgbClr>
                  </a:outerShdw>
                </a:effectLst>
                <a:latin typeface="Arial" pitchFamily="34" charset="0"/>
                <a:cs typeface="Arial" pitchFamily="34" charset="0"/>
              </a:rPr>
              <a:t>(2) considered viable by the psychotherapeutic community (e.g., through professional books or manuals);</a:t>
            </a:r>
          </a:p>
          <a:p>
            <a:pPr marL="457200" indent="-457200">
              <a:lnSpc>
                <a:spcPct val="100000"/>
              </a:lnSpc>
              <a:spcBef>
                <a:spcPts val="600"/>
              </a:spcBef>
              <a:spcAft>
                <a:spcPts val="600"/>
              </a:spcAft>
              <a:buClr>
                <a:schemeClr val="tx1"/>
              </a:buClr>
              <a:buSzPct val="100000"/>
            </a:pPr>
            <a:r>
              <a:rPr lang="en-US" sz="2400" dirty="0">
                <a:solidFill>
                  <a:schemeClr val="tx1"/>
                </a:solidFill>
                <a:effectLst>
                  <a:outerShdw blurRad="38100" dist="38100" dir="2700000" algn="tl">
                    <a:srgbClr val="000000">
                      <a:alpha val="43137"/>
                    </a:srgbClr>
                  </a:outerShdw>
                </a:effectLst>
                <a:latin typeface="Arial" pitchFamily="34" charset="0"/>
                <a:cs typeface="Arial" pitchFamily="34" charset="0"/>
              </a:rPr>
              <a:t>(3) delivered by trained therapists; and, </a:t>
            </a:r>
          </a:p>
          <a:p>
            <a:pPr marL="457200" indent="-457200">
              <a:lnSpc>
                <a:spcPct val="100000"/>
              </a:lnSpc>
              <a:spcBef>
                <a:spcPts val="600"/>
              </a:spcBef>
              <a:spcAft>
                <a:spcPts val="600"/>
              </a:spcAft>
              <a:buClr>
                <a:schemeClr val="tx1"/>
              </a:buClr>
              <a:buSzPct val="100000"/>
            </a:pPr>
            <a:r>
              <a:rPr lang="en-US" sz="2400" dirty="0">
                <a:solidFill>
                  <a:schemeClr val="tx1"/>
                </a:solidFill>
                <a:effectLst>
                  <a:outerShdw blurRad="38100" dist="38100" dir="2700000" algn="tl">
                    <a:srgbClr val="000000">
                      <a:alpha val="43137"/>
                    </a:srgbClr>
                  </a:outerShdw>
                </a:effectLst>
                <a:latin typeface="Arial" pitchFamily="34" charset="0"/>
                <a:cs typeface="Arial" pitchFamily="34" charset="0"/>
              </a:rPr>
              <a:t>(4) contain ingredients common to all legitimate psychotherapies (e.g., therapeutic relationship)</a:t>
            </a:r>
          </a:p>
        </p:txBody>
      </p:sp>
      <p:sp>
        <p:nvSpPr>
          <p:cNvPr id="5" name="TextBox 4"/>
          <p:cNvSpPr txBox="1"/>
          <p:nvPr/>
        </p:nvSpPr>
        <p:spPr>
          <a:xfrm>
            <a:off x="1091431" y="5453811"/>
            <a:ext cx="10170230" cy="954107"/>
          </a:xfrm>
          <a:prstGeom prst="rect">
            <a:avLst/>
          </a:prstGeom>
          <a:noFill/>
        </p:spPr>
        <p:txBody>
          <a:bodyPr wrap="square" rtlCol="0">
            <a:spAutoFit/>
          </a:bodyPr>
          <a:lstStyle/>
          <a:p>
            <a:r>
              <a:rPr lang="en-US" sz="1400" dirty="0" err="1">
                <a:effectLst>
                  <a:outerShdw blurRad="38100" dist="38100" dir="2700000" algn="tl">
                    <a:srgbClr val="000000">
                      <a:alpha val="43137"/>
                    </a:srgbClr>
                  </a:outerShdw>
                </a:effectLst>
                <a:latin typeface="Arial" pitchFamily="34" charset="0"/>
                <a:cs typeface="Arial" pitchFamily="34" charset="0"/>
              </a:rPr>
              <a:t>Bertolino</a:t>
            </a:r>
            <a:r>
              <a:rPr lang="en-US" sz="1400" dirty="0">
                <a:effectLst>
                  <a:outerShdw blurRad="38100" dist="38100" dir="2700000" algn="tl">
                    <a:srgbClr val="000000">
                      <a:alpha val="43137"/>
                    </a:srgbClr>
                  </a:outerShdw>
                </a:effectLst>
                <a:latin typeface="Arial" pitchFamily="34" charset="0"/>
                <a:cs typeface="Arial" pitchFamily="34" charset="0"/>
              </a:rPr>
              <a:t>, B., </a:t>
            </a:r>
            <a:r>
              <a:rPr lang="en-US" sz="1400" dirty="0" err="1">
                <a:effectLst>
                  <a:outerShdw blurRad="38100" dist="38100" dir="2700000" algn="tl">
                    <a:srgbClr val="000000">
                      <a:alpha val="43137"/>
                    </a:srgbClr>
                  </a:outerShdw>
                </a:effectLst>
                <a:latin typeface="Arial" pitchFamily="34" charset="0"/>
                <a:cs typeface="Arial" pitchFamily="34" charset="0"/>
              </a:rPr>
              <a:t>Bargmann</a:t>
            </a:r>
            <a:r>
              <a:rPr lang="en-US" sz="1400" dirty="0">
                <a:effectLst>
                  <a:outerShdw blurRad="38100" dist="38100" dir="2700000" algn="tl">
                    <a:srgbClr val="000000">
                      <a:alpha val="43137"/>
                    </a:srgbClr>
                  </a:outerShdw>
                </a:effectLst>
                <a:latin typeface="Arial" pitchFamily="34" charset="0"/>
                <a:cs typeface="Arial" pitchFamily="34" charset="0"/>
              </a:rPr>
              <a:t>, S., &amp; Miller, S. D. (2012). Manual 1: </a:t>
            </a:r>
            <a:r>
              <a:rPr lang="en-US" sz="1400" i="1" dirty="0">
                <a:effectLst>
                  <a:outerShdw blurRad="38100" dist="38100" dir="2700000" algn="tl">
                    <a:srgbClr val="000000">
                      <a:alpha val="43137"/>
                    </a:srgbClr>
                  </a:outerShdw>
                </a:effectLst>
                <a:latin typeface="Arial" pitchFamily="34" charset="0"/>
                <a:cs typeface="Arial" pitchFamily="34" charset="0"/>
              </a:rPr>
              <a:t>What works in therapy: A primer. The ICCE manuals of </a:t>
            </a:r>
          </a:p>
          <a:p>
            <a:r>
              <a:rPr lang="en-US" sz="1400" i="1" dirty="0">
                <a:effectLst>
                  <a:outerShdw blurRad="38100" dist="38100" dir="2700000" algn="tl">
                    <a:srgbClr val="000000">
                      <a:alpha val="43137"/>
                    </a:srgbClr>
                  </a:outerShdw>
                </a:effectLst>
                <a:latin typeface="Arial" pitchFamily="34" charset="0"/>
                <a:cs typeface="Arial" pitchFamily="34" charset="0"/>
              </a:rPr>
              <a:t>     feedback informed treatment</a:t>
            </a:r>
            <a:r>
              <a:rPr lang="en-US" sz="1400" dirty="0">
                <a:effectLst>
                  <a:outerShdw blurRad="38100" dist="38100" dir="2700000" algn="tl">
                    <a:srgbClr val="000000">
                      <a:alpha val="43137"/>
                    </a:srgbClr>
                  </a:outerShdw>
                </a:effectLst>
                <a:latin typeface="Arial" pitchFamily="34" charset="0"/>
                <a:cs typeface="Arial" pitchFamily="34" charset="0"/>
              </a:rPr>
              <a:t>. Chicago, IL: International Center for Clinical Excellence.</a:t>
            </a:r>
            <a:r>
              <a:rPr lang="en-US" sz="1400" i="1" dirty="0">
                <a:effectLst>
                  <a:outerShdw blurRad="38100" dist="38100" dir="2700000" algn="tl">
                    <a:srgbClr val="000000">
                      <a:alpha val="43137"/>
                    </a:srgbClr>
                  </a:outerShdw>
                </a:effectLst>
                <a:latin typeface="Arial" pitchFamily="34" charset="0"/>
                <a:cs typeface="Arial" pitchFamily="34" charset="0"/>
              </a:rPr>
              <a:t> </a:t>
            </a:r>
          </a:p>
          <a:p>
            <a:r>
              <a:rPr lang="en-US" sz="1400" dirty="0" err="1">
                <a:effectLst>
                  <a:outerShdw blurRad="38100" dist="38100" dir="2700000" algn="tl">
                    <a:srgbClr val="000000">
                      <a:alpha val="43137"/>
                    </a:srgbClr>
                  </a:outerShdw>
                </a:effectLst>
                <a:latin typeface="Arial" pitchFamily="34" charset="0"/>
                <a:cs typeface="Arial" pitchFamily="34" charset="0"/>
              </a:rPr>
              <a:t>Wampold</a:t>
            </a:r>
            <a:r>
              <a:rPr lang="en-US" sz="1400" dirty="0">
                <a:effectLst>
                  <a:outerShdw blurRad="38100" dist="38100" dir="2700000" algn="tl">
                    <a:srgbClr val="000000">
                      <a:alpha val="43137"/>
                    </a:srgbClr>
                  </a:outerShdw>
                </a:effectLst>
                <a:latin typeface="Arial" pitchFamily="34" charset="0"/>
                <a:cs typeface="Arial" pitchFamily="34" charset="0"/>
              </a:rPr>
              <a:t>, B. E. , </a:t>
            </a:r>
            <a:r>
              <a:rPr lang="en-US" sz="1400" dirty="0" err="1">
                <a:effectLst>
                  <a:outerShdw blurRad="38100" dist="38100" dir="2700000" algn="tl">
                    <a:srgbClr val="000000">
                      <a:alpha val="43137"/>
                    </a:srgbClr>
                  </a:outerShdw>
                </a:effectLst>
                <a:latin typeface="Arial" pitchFamily="34" charset="0"/>
                <a:cs typeface="Arial" pitchFamily="34" charset="0"/>
              </a:rPr>
              <a:t>Mondin</a:t>
            </a:r>
            <a:r>
              <a:rPr lang="en-US" sz="1400" dirty="0">
                <a:effectLst>
                  <a:outerShdw blurRad="38100" dist="38100" dir="2700000" algn="tl">
                    <a:srgbClr val="000000">
                      <a:alpha val="43137"/>
                    </a:srgbClr>
                  </a:outerShdw>
                </a:effectLst>
                <a:latin typeface="Arial" pitchFamily="34" charset="0"/>
                <a:cs typeface="Arial" pitchFamily="34" charset="0"/>
              </a:rPr>
              <a:t>, G. W., Stich, F., Benson, K., &amp; </a:t>
            </a:r>
            <a:r>
              <a:rPr lang="en-US" sz="1400" dirty="0" err="1">
                <a:effectLst>
                  <a:outerShdw blurRad="38100" dist="38100" dir="2700000" algn="tl">
                    <a:srgbClr val="000000">
                      <a:alpha val="43137"/>
                    </a:srgbClr>
                  </a:outerShdw>
                </a:effectLst>
                <a:latin typeface="Arial" pitchFamily="34" charset="0"/>
                <a:cs typeface="Arial" pitchFamily="34" charset="0"/>
              </a:rPr>
              <a:t>Ahn</a:t>
            </a:r>
            <a:r>
              <a:rPr lang="en-US" sz="1400" dirty="0">
                <a:effectLst>
                  <a:outerShdw blurRad="38100" dist="38100" dir="2700000" algn="tl">
                    <a:srgbClr val="000000">
                      <a:alpha val="43137"/>
                    </a:srgbClr>
                  </a:outerShdw>
                </a:effectLst>
                <a:latin typeface="Arial" pitchFamily="34" charset="0"/>
                <a:cs typeface="Arial" pitchFamily="34" charset="0"/>
              </a:rPr>
              <a:t>, H. (1997). A meta-analysis of outcome studies comparing </a:t>
            </a:r>
          </a:p>
          <a:p>
            <a:r>
              <a:rPr lang="en-US" sz="1400" dirty="0">
                <a:effectLst>
                  <a:outerShdw blurRad="38100" dist="38100" dir="2700000" algn="tl">
                    <a:srgbClr val="000000">
                      <a:alpha val="43137"/>
                    </a:srgbClr>
                  </a:outerShdw>
                </a:effectLst>
                <a:latin typeface="Arial" pitchFamily="34" charset="0"/>
                <a:cs typeface="Arial" pitchFamily="34" charset="0"/>
              </a:rPr>
              <a:t>     bona fide psychotherapies: Empirically, “All must have prizes.” </a:t>
            </a:r>
            <a:r>
              <a:rPr lang="en-US" sz="1400" i="1" dirty="0">
                <a:effectLst>
                  <a:outerShdw blurRad="38100" dist="38100" dir="2700000" algn="tl">
                    <a:srgbClr val="000000">
                      <a:alpha val="43137"/>
                    </a:srgbClr>
                  </a:outerShdw>
                </a:effectLst>
                <a:latin typeface="Arial" pitchFamily="34" charset="0"/>
                <a:cs typeface="Arial" pitchFamily="34" charset="0"/>
              </a:rPr>
              <a:t>Psychological Bulletin, 122</a:t>
            </a:r>
            <a:r>
              <a:rPr lang="en-US" sz="1400" dirty="0">
                <a:effectLst>
                  <a:outerShdw blurRad="38100" dist="38100" dir="2700000" algn="tl">
                    <a:srgbClr val="000000">
                      <a:alpha val="43137"/>
                    </a:srgbClr>
                  </a:outerShdw>
                </a:effectLst>
                <a:latin typeface="Arial" pitchFamily="34" charset="0"/>
                <a:cs typeface="Arial" pitchFamily="34" charset="0"/>
              </a:rPr>
              <a:t>(3), 203-215.</a:t>
            </a:r>
          </a:p>
        </p:txBody>
      </p:sp>
    </p:spTree>
    <p:extLst>
      <p:ext uri="{BB962C8B-B14F-4D97-AF65-F5344CB8AC3E}">
        <p14:creationId xmlns:p14="http://schemas.microsoft.com/office/powerpoint/2010/main" val="373875723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828800" y="76200"/>
            <a:ext cx="8382000" cy="1295400"/>
          </a:xfrm>
          <a:extLst>
            <a:ext uri="{909E8E84-426E-40DD-AFC4-6F175D3DCCD1}">
              <a14:hiddenFill xmlns:a14="http://schemas.microsoft.com/office/drawing/2010/main">
                <a:solidFill>
                  <a:srgbClr val="FFFFFF"/>
                </a:solidFill>
              </a14:hiddenFill>
            </a:ext>
          </a:extLst>
        </p:spPr>
        <p:txBody>
          <a:bodyPr/>
          <a:lstStyle/>
          <a:p>
            <a:pPr>
              <a:defRPr/>
            </a:pPr>
            <a:r>
              <a:rPr lang="en-US" sz="4000" dirty="0">
                <a:solidFill>
                  <a:schemeClr val="tx1"/>
                </a:solidFill>
                <a:effectLst/>
                <a:latin typeface="Arial" pitchFamily="34" charset="0"/>
                <a:cs typeface="Arial" pitchFamily="34" charset="0"/>
              </a:rPr>
              <a:t>TBCBT: An Example</a:t>
            </a:r>
          </a:p>
        </p:txBody>
      </p:sp>
      <p:sp>
        <p:nvSpPr>
          <p:cNvPr id="818179" name="Rectangle 3"/>
          <p:cNvSpPr>
            <a:spLocks noGrp="1" noChangeArrowheads="1"/>
          </p:cNvSpPr>
          <p:nvPr>
            <p:ph idx="1"/>
          </p:nvPr>
        </p:nvSpPr>
        <p:spPr>
          <a:xfrm>
            <a:off x="914399" y="1371600"/>
            <a:ext cx="10222523" cy="5257800"/>
          </a:xfrm>
        </p:spPr>
        <p:txBody>
          <a:bodyPr>
            <a:noAutofit/>
          </a:bodyPr>
          <a:lstStyle/>
          <a:p>
            <a:pPr>
              <a:lnSpc>
                <a:spcPct val="100000"/>
              </a:lnSpc>
              <a:spcBef>
                <a:spcPts val="600"/>
              </a:spcBef>
              <a:spcAft>
                <a:spcPts val="600"/>
              </a:spcAft>
              <a:buClr>
                <a:schemeClr val="tx1"/>
              </a:buClr>
              <a:buSzPct val="100000"/>
            </a:pPr>
            <a:r>
              <a:rPr lang="en-US" sz="1800" dirty="0">
                <a:solidFill>
                  <a:schemeClr val="tx1"/>
                </a:solidFill>
                <a:effectLst/>
                <a:latin typeface="Arial" charset="0"/>
                <a:cs typeface="Arial" charset="0"/>
              </a:rPr>
              <a:t>In one study, children were randomly assigned to the intervention group or a group receiving nondirective supportive therapy. Children in the intervention group had a statistically significant decrease in behavior problems from pre- to </a:t>
            </a:r>
            <a:r>
              <a:rPr lang="en-US" sz="1800" dirty="0" err="1">
                <a:solidFill>
                  <a:schemeClr val="tx1"/>
                </a:solidFill>
                <a:effectLst/>
                <a:latin typeface="Arial" charset="0"/>
                <a:cs typeface="Arial" charset="0"/>
              </a:rPr>
              <a:t>posttreatment</a:t>
            </a:r>
            <a:r>
              <a:rPr lang="en-US" sz="1800" dirty="0">
                <a:solidFill>
                  <a:schemeClr val="tx1"/>
                </a:solidFill>
                <a:effectLst/>
                <a:latin typeface="Arial" charset="0"/>
                <a:cs typeface="Arial" charset="0"/>
              </a:rPr>
              <a:t> relative to those in the comparison group (all p values &lt; .05).</a:t>
            </a:r>
          </a:p>
          <a:p>
            <a:pPr marL="0" indent="0">
              <a:lnSpc>
                <a:spcPct val="100000"/>
              </a:lnSpc>
              <a:spcBef>
                <a:spcPts val="600"/>
              </a:spcBef>
              <a:spcAft>
                <a:spcPts val="600"/>
              </a:spcAft>
              <a:buClr>
                <a:schemeClr val="tx1"/>
              </a:buClr>
              <a:buSzPct val="100000"/>
              <a:buNone/>
            </a:pPr>
            <a:endParaRPr lang="en-US" sz="1000" dirty="0">
              <a:solidFill>
                <a:schemeClr val="tx1"/>
              </a:solidFill>
              <a:effectLst/>
              <a:latin typeface="Arial" charset="0"/>
              <a:cs typeface="Arial" charset="0"/>
            </a:endParaRPr>
          </a:p>
          <a:p>
            <a:pPr>
              <a:lnSpc>
                <a:spcPct val="100000"/>
              </a:lnSpc>
              <a:spcBef>
                <a:spcPts val="600"/>
              </a:spcBef>
              <a:spcAft>
                <a:spcPts val="600"/>
              </a:spcAft>
              <a:buClr>
                <a:schemeClr val="tx1"/>
              </a:buClr>
              <a:buSzPct val="100000"/>
            </a:pPr>
            <a:r>
              <a:rPr lang="en-US" sz="1800" dirty="0">
                <a:solidFill>
                  <a:schemeClr val="tx1"/>
                </a:solidFill>
                <a:effectLst/>
                <a:latin typeface="Arial" charset="0"/>
                <a:cs typeface="Arial" charset="0"/>
              </a:rPr>
              <a:t>In another study, children and their female guardian were randomly assigned to one of three intervention groups--child only, guardian only, or guardian and child—or to a comparison group receiving standard community care. Guardians receiving the intervention (i.e., those in the guardian-only group and guardian and child group) rated their child as exhibiting significantly fewer behavior problems at </a:t>
            </a:r>
            <a:r>
              <a:rPr lang="en-US" sz="1800" dirty="0" err="1">
                <a:solidFill>
                  <a:schemeClr val="tx1"/>
                </a:solidFill>
                <a:effectLst/>
                <a:latin typeface="Arial" charset="0"/>
                <a:cs typeface="Arial" charset="0"/>
              </a:rPr>
              <a:t>posttreatment</a:t>
            </a:r>
            <a:r>
              <a:rPr lang="en-US" sz="1800" dirty="0">
                <a:solidFill>
                  <a:schemeClr val="tx1"/>
                </a:solidFill>
                <a:effectLst/>
                <a:latin typeface="Arial" charset="0"/>
                <a:cs typeface="Arial" charset="0"/>
              </a:rPr>
              <a:t> than did those assigned to the child-only group or the comparison group (p &lt; .05).</a:t>
            </a:r>
          </a:p>
          <a:p>
            <a:pPr marL="0" indent="0">
              <a:lnSpc>
                <a:spcPct val="100000"/>
              </a:lnSpc>
              <a:spcBef>
                <a:spcPts val="600"/>
              </a:spcBef>
              <a:spcAft>
                <a:spcPts val="600"/>
              </a:spcAft>
              <a:buClr>
                <a:schemeClr val="tx1"/>
              </a:buClr>
              <a:buSzPct val="100000"/>
              <a:buNone/>
            </a:pPr>
            <a:endParaRPr lang="en-US" sz="1000" dirty="0">
              <a:solidFill>
                <a:schemeClr val="tx1"/>
              </a:solidFill>
              <a:effectLst/>
              <a:latin typeface="Arial" charset="0"/>
              <a:cs typeface="Arial" charset="0"/>
            </a:endParaRPr>
          </a:p>
          <a:p>
            <a:pPr>
              <a:lnSpc>
                <a:spcPct val="100000"/>
              </a:lnSpc>
              <a:spcBef>
                <a:spcPts val="600"/>
              </a:spcBef>
              <a:spcAft>
                <a:spcPts val="600"/>
              </a:spcAft>
              <a:buClr>
                <a:schemeClr val="tx1"/>
              </a:buClr>
              <a:buSzPct val="100000"/>
            </a:pPr>
            <a:r>
              <a:rPr lang="en-US" sz="1800" dirty="0">
                <a:solidFill>
                  <a:schemeClr val="tx1"/>
                </a:solidFill>
                <a:effectLst/>
                <a:latin typeface="Arial" charset="0"/>
                <a:cs typeface="Arial" charset="0"/>
              </a:rPr>
              <a:t>In a third study, children and their female or male guardian were randomly assigned to the intervention group or a group receiving child-centered therapy. Children in the intervention group demonstrated significantly greater reductions in behavior problems from pre- to </a:t>
            </a:r>
            <a:r>
              <a:rPr lang="en-US" sz="1800" dirty="0" err="1">
                <a:solidFill>
                  <a:schemeClr val="tx1"/>
                </a:solidFill>
                <a:effectLst/>
                <a:latin typeface="Arial" charset="0"/>
                <a:cs typeface="Arial" charset="0"/>
              </a:rPr>
              <a:t>posttreatment</a:t>
            </a:r>
            <a:r>
              <a:rPr lang="en-US" sz="1800" dirty="0">
                <a:solidFill>
                  <a:schemeClr val="tx1"/>
                </a:solidFill>
                <a:effectLst/>
                <a:latin typeface="Arial" charset="0"/>
                <a:cs typeface="Arial" charset="0"/>
              </a:rPr>
              <a:t> relative to those in the comparison group (p &lt; .05).</a:t>
            </a:r>
          </a:p>
        </p:txBody>
      </p:sp>
    </p:spTree>
    <p:extLst>
      <p:ext uri="{BB962C8B-B14F-4D97-AF65-F5344CB8AC3E}">
        <p14:creationId xmlns:p14="http://schemas.microsoft.com/office/powerpoint/2010/main" val="42772555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8179">
                                            <p:txEl>
                                              <p:pRg st="0" end="0"/>
                                            </p:txEl>
                                          </p:spTgt>
                                        </p:tgtEl>
                                        <p:attrNameLst>
                                          <p:attrName>style.visibility</p:attrName>
                                        </p:attrNameLst>
                                      </p:cBhvr>
                                      <p:to>
                                        <p:strVal val="visible"/>
                                      </p:to>
                                    </p:set>
                                    <p:animEffect transition="in" filter="blinds(horizontal)">
                                      <p:cBhvr>
                                        <p:cTn id="7" dur="500"/>
                                        <p:tgtEl>
                                          <p:spTgt spid="818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18179">
                                            <p:txEl>
                                              <p:pRg st="2" end="2"/>
                                            </p:txEl>
                                          </p:spTgt>
                                        </p:tgtEl>
                                        <p:attrNameLst>
                                          <p:attrName>style.visibility</p:attrName>
                                        </p:attrNameLst>
                                      </p:cBhvr>
                                      <p:to>
                                        <p:strVal val="visible"/>
                                      </p:to>
                                    </p:set>
                                    <p:animEffect transition="in" filter="blinds(horizontal)">
                                      <p:cBhvr>
                                        <p:cTn id="12" dur="500"/>
                                        <p:tgtEl>
                                          <p:spTgt spid="8181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18179">
                                            <p:txEl>
                                              <p:pRg st="4" end="4"/>
                                            </p:txEl>
                                          </p:spTgt>
                                        </p:tgtEl>
                                        <p:attrNameLst>
                                          <p:attrName>style.visibility</p:attrName>
                                        </p:attrNameLst>
                                      </p:cBhvr>
                                      <p:to>
                                        <p:strVal val="visible"/>
                                      </p:to>
                                    </p:set>
                                    <p:animEffect transition="in" filter="blinds(horizontal)">
                                      <p:cBhvr>
                                        <p:cTn id="17" dur="500"/>
                                        <p:tgtEl>
                                          <p:spTgt spid="818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7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1981200" y="0"/>
            <a:ext cx="8229600" cy="1295400"/>
          </a:xfrm>
        </p:spPr>
        <p:txBody>
          <a:bodyPr>
            <a:normAutofit/>
          </a:bodyPr>
          <a:lstStyle/>
          <a:p>
            <a:pPr algn="ctr" eaLnBrk="1" hangingPunct="1"/>
            <a:r>
              <a:rPr lang="en-US" sz="4000" b="0" dirty="0">
                <a:solidFill>
                  <a:schemeClr val="tx1"/>
                </a:solidFill>
                <a:effectLst/>
                <a:cs typeface="Arial" pitchFamily="34" charset="0"/>
              </a:rPr>
              <a:t>Outcomes?</a:t>
            </a:r>
          </a:p>
        </p:txBody>
      </p:sp>
      <p:sp>
        <p:nvSpPr>
          <p:cNvPr id="520195" name="Rectangle 3"/>
          <p:cNvSpPr>
            <a:spLocks noGrp="1" noRot="1" noChangeArrowheads="1"/>
          </p:cNvSpPr>
          <p:nvPr>
            <p:ph idx="1"/>
          </p:nvPr>
        </p:nvSpPr>
        <p:spPr>
          <a:xfrm>
            <a:off x="639097" y="1295400"/>
            <a:ext cx="5250426" cy="4485968"/>
          </a:xfrm>
        </p:spPr>
        <p:txBody>
          <a:bodyPr>
            <a:noAutofit/>
          </a:bodyPr>
          <a:lstStyle/>
          <a:p>
            <a:pPr marL="533400" indent="-533400">
              <a:lnSpc>
                <a:spcPct val="100000"/>
              </a:lnSpc>
              <a:spcBef>
                <a:spcPts val="0"/>
              </a:spcBef>
              <a:spcAft>
                <a:spcPts val="300"/>
              </a:spcAft>
              <a:buClr>
                <a:schemeClr val="tx1"/>
              </a:buClr>
              <a:buFontTx/>
              <a:buChar char="•"/>
            </a:pPr>
            <a:r>
              <a:rPr lang="en-US" dirty="0">
                <a:effectLst/>
                <a:cs typeface="Arial" pitchFamily="34" charset="0"/>
              </a:rPr>
              <a:t>As is stated in virtually every research study, “More research is needed.”</a:t>
            </a:r>
          </a:p>
          <a:p>
            <a:pPr marL="533400" indent="-533400">
              <a:lnSpc>
                <a:spcPct val="100000"/>
              </a:lnSpc>
              <a:spcBef>
                <a:spcPts val="0"/>
              </a:spcBef>
              <a:spcAft>
                <a:spcPts val="300"/>
              </a:spcAft>
              <a:buClr>
                <a:schemeClr val="tx1"/>
              </a:buClr>
              <a:buFontTx/>
              <a:buChar char="•"/>
            </a:pPr>
            <a:r>
              <a:rPr lang="en-US" dirty="0">
                <a:solidFill>
                  <a:schemeClr val="tx1"/>
                </a:solidFill>
                <a:effectLst/>
                <a:cs typeface="Arial" pitchFamily="34" charset="0"/>
              </a:rPr>
              <a:t>To date, no psychotherapy model has been shown to be more effective in comparative analyses between bona fide approaches.</a:t>
            </a:r>
          </a:p>
          <a:p>
            <a:pPr marL="533400" indent="-533400">
              <a:lnSpc>
                <a:spcPct val="100000"/>
              </a:lnSpc>
              <a:spcBef>
                <a:spcPts val="0"/>
              </a:spcBef>
              <a:spcAft>
                <a:spcPts val="300"/>
              </a:spcAft>
              <a:buClr>
                <a:schemeClr val="tx1"/>
              </a:buClr>
              <a:buFontTx/>
              <a:buChar char="•"/>
            </a:pPr>
            <a:r>
              <a:rPr lang="en-US" dirty="0">
                <a:solidFill>
                  <a:schemeClr val="tx2">
                    <a:lumMod val="50000"/>
                  </a:schemeClr>
                </a:solidFill>
                <a:effectLst/>
                <a:cs typeface="Arial" pitchFamily="34" charset="0"/>
              </a:rPr>
              <a:t>The most reliable method of determining the benefit of treatment is through the use of routine outcome measurement (ROM).</a:t>
            </a:r>
          </a:p>
          <a:p>
            <a:pPr marL="533400" indent="-533400">
              <a:lnSpc>
                <a:spcPct val="100000"/>
              </a:lnSpc>
              <a:spcBef>
                <a:spcPts val="0"/>
              </a:spcBef>
              <a:spcAft>
                <a:spcPts val="300"/>
              </a:spcAft>
              <a:buClr>
                <a:schemeClr val="tx1"/>
              </a:buClr>
              <a:buFontTx/>
              <a:buChar char="•"/>
            </a:pPr>
            <a:r>
              <a:rPr lang="en-US" dirty="0">
                <a:effectLst/>
                <a:cs typeface="Arial" pitchFamily="34" charset="0"/>
              </a:rPr>
              <a:t>ROM addresses three risks to all therapists:</a:t>
            </a:r>
          </a:p>
          <a:p>
            <a:pPr marL="990600" lvl="1" indent="-533400">
              <a:lnSpc>
                <a:spcPct val="100000"/>
              </a:lnSpc>
              <a:spcBef>
                <a:spcPts val="0"/>
              </a:spcBef>
              <a:spcAft>
                <a:spcPts val="300"/>
              </a:spcAft>
              <a:buClr>
                <a:schemeClr val="tx1"/>
              </a:buClr>
              <a:buFont typeface="+mj-lt"/>
              <a:buAutoNum type="arabicPeriod"/>
            </a:pPr>
            <a:r>
              <a:rPr lang="en-US" dirty="0">
                <a:effectLst/>
                <a:cs typeface="Arial" pitchFamily="34" charset="0"/>
              </a:rPr>
              <a:t>Overprediction of client improvement</a:t>
            </a:r>
          </a:p>
          <a:p>
            <a:pPr marL="990600" lvl="1" indent="-533400">
              <a:lnSpc>
                <a:spcPct val="100000"/>
              </a:lnSpc>
              <a:spcBef>
                <a:spcPts val="0"/>
              </a:spcBef>
              <a:spcAft>
                <a:spcPts val="300"/>
              </a:spcAft>
              <a:buClr>
                <a:schemeClr val="tx1"/>
              </a:buClr>
              <a:buFont typeface="+mj-lt"/>
              <a:buAutoNum type="arabicPeriod"/>
            </a:pPr>
            <a:r>
              <a:rPr lang="en-US" dirty="0">
                <a:effectLst/>
                <a:cs typeface="Arial" pitchFamily="34" charset="0"/>
              </a:rPr>
              <a:t>Failure to identify client deterioration</a:t>
            </a:r>
          </a:p>
          <a:p>
            <a:pPr marL="990600" lvl="1" indent="-533400">
              <a:lnSpc>
                <a:spcPct val="100000"/>
              </a:lnSpc>
              <a:spcBef>
                <a:spcPts val="0"/>
              </a:spcBef>
              <a:spcAft>
                <a:spcPts val="300"/>
              </a:spcAft>
              <a:buClr>
                <a:schemeClr val="tx1"/>
              </a:buClr>
              <a:buFont typeface="+mj-lt"/>
              <a:buAutoNum type="arabicPeriod"/>
            </a:pPr>
            <a:r>
              <a:rPr lang="en-US" dirty="0">
                <a:effectLst/>
                <a:cs typeface="Arial" pitchFamily="34" charset="0"/>
              </a:rPr>
              <a:t>Self-assessment bias</a:t>
            </a:r>
            <a:endParaRPr lang="en-US" sz="2400" dirty="0">
              <a:effectLst/>
              <a:cs typeface="Arial" pitchFamily="34" charset="0"/>
            </a:endParaRPr>
          </a:p>
        </p:txBody>
      </p:sp>
      <p:pic>
        <p:nvPicPr>
          <p:cNvPr id="6" name="Picture 5">
            <a:extLst>
              <a:ext uri="{FF2B5EF4-FFF2-40B4-BE49-F238E27FC236}">
                <a16:creationId xmlns:a16="http://schemas.microsoft.com/office/drawing/2014/main" id="{47866091-18D3-4DBC-A6FF-2B05CDE1BE7E}"/>
              </a:ext>
            </a:extLst>
          </p:cNvPr>
          <p:cNvPicPr>
            <a:picLocks noChangeAspect="1"/>
          </p:cNvPicPr>
          <p:nvPr/>
        </p:nvPicPr>
        <p:blipFill>
          <a:blip r:embed="rId3"/>
          <a:stretch>
            <a:fillRect/>
          </a:stretch>
        </p:blipFill>
        <p:spPr>
          <a:xfrm>
            <a:off x="6096000" y="1403555"/>
            <a:ext cx="3271172" cy="3443748"/>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BAA9DD8E-1366-4719-B391-9A9A1BA5C6FD}"/>
              </a:ext>
            </a:extLst>
          </p:cNvPr>
          <p:cNvPicPr>
            <a:picLocks noChangeAspect="1"/>
          </p:cNvPicPr>
          <p:nvPr/>
        </p:nvPicPr>
        <p:blipFill>
          <a:blip r:embed="rId4"/>
          <a:stretch>
            <a:fillRect/>
          </a:stretch>
        </p:blipFill>
        <p:spPr>
          <a:xfrm>
            <a:off x="8961648" y="2737856"/>
            <a:ext cx="2550295" cy="3643279"/>
          </a:xfrm>
          <a:prstGeom prst="rect">
            <a:avLst/>
          </a:prstGeom>
        </p:spPr>
      </p:pic>
    </p:spTree>
    <p:extLst>
      <p:ext uri="{BB962C8B-B14F-4D97-AF65-F5344CB8AC3E}">
        <p14:creationId xmlns:p14="http://schemas.microsoft.com/office/powerpoint/2010/main" val="204681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520195">
                                            <p:txEl>
                                              <p:pRg st="0" end="0"/>
                                            </p:txEl>
                                          </p:spTgt>
                                        </p:tgtEl>
                                        <p:attrNameLst>
                                          <p:attrName>style.visibility</p:attrName>
                                        </p:attrNameLst>
                                      </p:cBhvr>
                                      <p:to>
                                        <p:strVal val="visible"/>
                                      </p:to>
                                    </p:set>
                                    <p:anim to="" calcmode="lin" valueType="num">
                                      <p:cBhvr>
                                        <p:cTn id="7" dur="1" fill="hold"/>
                                        <p:tgtEl>
                                          <p:spTgt spid="52019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520195">
                                            <p:txEl>
                                              <p:pRg st="1" end="1"/>
                                            </p:txEl>
                                          </p:spTgt>
                                        </p:tgtEl>
                                        <p:attrNameLst>
                                          <p:attrName>style.visibility</p:attrName>
                                        </p:attrNameLst>
                                      </p:cBhvr>
                                      <p:to>
                                        <p:strVal val="visible"/>
                                      </p:to>
                                    </p:set>
                                    <p:anim to="" calcmode="lin" valueType="num">
                                      <p:cBhvr>
                                        <p:cTn id="12" dur="1" fill="hold"/>
                                        <p:tgtEl>
                                          <p:spTgt spid="520195">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520195">
                                            <p:txEl>
                                              <p:pRg st="2" end="2"/>
                                            </p:txEl>
                                          </p:spTgt>
                                        </p:tgtEl>
                                        <p:attrNameLst>
                                          <p:attrName>style.visibility</p:attrName>
                                        </p:attrNameLst>
                                      </p:cBhvr>
                                      <p:to>
                                        <p:strVal val="visible"/>
                                      </p:to>
                                    </p:set>
                                    <p:anim to="" calcmode="lin" valueType="num">
                                      <p:cBhvr>
                                        <p:cTn id="17" dur="1" fill="hold"/>
                                        <p:tgtEl>
                                          <p:spTgt spid="520195">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iterate type="wd">
                                    <p:tmAbs val="500"/>
                                  </p:iterate>
                                  <p:childTnLst>
                                    <p:set>
                                      <p:cBhvr>
                                        <p:cTn id="21" dur="1" fill="hold">
                                          <p:stCondLst>
                                            <p:cond delay="0"/>
                                          </p:stCondLst>
                                        </p:cTn>
                                        <p:tgtEl>
                                          <p:spTgt spid="520195">
                                            <p:txEl>
                                              <p:pRg st="3" end="3"/>
                                            </p:txEl>
                                          </p:spTgt>
                                        </p:tgtEl>
                                        <p:attrNameLst>
                                          <p:attrName>style.visibility</p:attrName>
                                        </p:attrNameLst>
                                      </p:cBhvr>
                                      <p:to>
                                        <p:strVal val="visible"/>
                                      </p:to>
                                    </p:set>
                                    <p:anim to="" calcmode="lin" valueType="num">
                                      <p:cBhvr>
                                        <p:cTn id="22" dur="1" fill="hold"/>
                                        <p:tgtEl>
                                          <p:spTgt spid="520195">
                                            <p:txEl>
                                              <p:pRg st="3" end="3"/>
                                            </p:txEl>
                                          </p:spTgt>
                                        </p:tgtEl>
                                        <p:attrNameLst>
                                          <p:attrName/>
                                        </p:attrNameLst>
                                      </p:cBhvr>
                                    </p:anim>
                                  </p:childTnLst>
                                </p:cTn>
                              </p:par>
                              <p:par>
                                <p:cTn id="23" presetID="24" presetClass="entr" presetSubtype="0" fill="hold" grpId="0" nodeType="withEffect">
                                  <p:stCondLst>
                                    <p:cond delay="0"/>
                                  </p:stCondLst>
                                  <p:iterate type="wd">
                                    <p:tmAbs val="500"/>
                                  </p:iterate>
                                  <p:childTnLst>
                                    <p:set>
                                      <p:cBhvr>
                                        <p:cTn id="24" dur="1" fill="hold">
                                          <p:stCondLst>
                                            <p:cond delay="0"/>
                                          </p:stCondLst>
                                        </p:cTn>
                                        <p:tgtEl>
                                          <p:spTgt spid="520195">
                                            <p:txEl>
                                              <p:pRg st="4" end="4"/>
                                            </p:txEl>
                                          </p:spTgt>
                                        </p:tgtEl>
                                        <p:attrNameLst>
                                          <p:attrName>style.visibility</p:attrName>
                                        </p:attrNameLst>
                                      </p:cBhvr>
                                      <p:to>
                                        <p:strVal val="visible"/>
                                      </p:to>
                                    </p:set>
                                    <p:anim to="" calcmode="lin" valueType="num">
                                      <p:cBhvr>
                                        <p:cTn id="25" dur="1" fill="hold"/>
                                        <p:tgtEl>
                                          <p:spTgt spid="520195">
                                            <p:txEl>
                                              <p:pRg st="4" end="4"/>
                                            </p:txEl>
                                          </p:spTgt>
                                        </p:tgtEl>
                                        <p:attrNameLst>
                                          <p:attrName/>
                                        </p:attrNameLst>
                                      </p:cBhvr>
                                    </p:anim>
                                  </p:childTnLst>
                                </p:cTn>
                              </p:par>
                              <p:par>
                                <p:cTn id="26" presetID="24" presetClass="entr" presetSubtype="0" fill="hold" grpId="0" nodeType="withEffect">
                                  <p:stCondLst>
                                    <p:cond delay="0"/>
                                  </p:stCondLst>
                                  <p:iterate type="wd">
                                    <p:tmAbs val="500"/>
                                  </p:iterate>
                                  <p:childTnLst>
                                    <p:set>
                                      <p:cBhvr>
                                        <p:cTn id="27" dur="1" fill="hold">
                                          <p:stCondLst>
                                            <p:cond delay="0"/>
                                          </p:stCondLst>
                                        </p:cTn>
                                        <p:tgtEl>
                                          <p:spTgt spid="520195">
                                            <p:txEl>
                                              <p:pRg st="5" end="5"/>
                                            </p:txEl>
                                          </p:spTgt>
                                        </p:tgtEl>
                                        <p:attrNameLst>
                                          <p:attrName>style.visibility</p:attrName>
                                        </p:attrNameLst>
                                      </p:cBhvr>
                                      <p:to>
                                        <p:strVal val="visible"/>
                                      </p:to>
                                    </p:set>
                                    <p:anim to="" calcmode="lin" valueType="num">
                                      <p:cBhvr>
                                        <p:cTn id="28" dur="1" fill="hold"/>
                                        <p:tgtEl>
                                          <p:spTgt spid="520195">
                                            <p:txEl>
                                              <p:pRg st="5" end="5"/>
                                            </p:txEl>
                                          </p:spTgt>
                                        </p:tgtEl>
                                        <p:attrNameLst>
                                          <p:attrName/>
                                        </p:attrNameLst>
                                      </p:cBhvr>
                                    </p:anim>
                                  </p:childTnLst>
                                </p:cTn>
                              </p:par>
                              <p:par>
                                <p:cTn id="29" presetID="24" presetClass="entr" presetSubtype="0" fill="hold" grpId="0" nodeType="withEffect">
                                  <p:stCondLst>
                                    <p:cond delay="0"/>
                                  </p:stCondLst>
                                  <p:iterate type="wd">
                                    <p:tmAbs val="500"/>
                                  </p:iterate>
                                  <p:childTnLst>
                                    <p:set>
                                      <p:cBhvr>
                                        <p:cTn id="30" dur="1" fill="hold">
                                          <p:stCondLst>
                                            <p:cond delay="0"/>
                                          </p:stCondLst>
                                        </p:cTn>
                                        <p:tgtEl>
                                          <p:spTgt spid="520195">
                                            <p:txEl>
                                              <p:pRg st="6" end="6"/>
                                            </p:txEl>
                                          </p:spTgt>
                                        </p:tgtEl>
                                        <p:attrNameLst>
                                          <p:attrName>style.visibility</p:attrName>
                                        </p:attrNameLst>
                                      </p:cBhvr>
                                      <p:to>
                                        <p:strVal val="visible"/>
                                      </p:to>
                                    </p:set>
                                    <p:anim to="" calcmode="lin" valueType="num">
                                      <p:cBhvr>
                                        <p:cTn id="31" dur="1" fill="hold"/>
                                        <p:tgtEl>
                                          <p:spTgt spid="520195">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8650" y="143436"/>
            <a:ext cx="10174941" cy="1219200"/>
          </a:xfrm>
          <a:effectLst/>
        </p:spPr>
        <p:txBody>
          <a:bodyPr>
            <a:normAutofit/>
          </a:bodyPr>
          <a:lstStyle/>
          <a:p>
            <a:pPr>
              <a:defRPr/>
            </a:pPr>
            <a:r>
              <a:rPr lang="en-US" sz="4000" dirty="0">
                <a:effectLst/>
                <a:cs typeface="Arial" pitchFamily="34" charset="0"/>
              </a:rPr>
              <a:t>Why Measure Outcomes?</a:t>
            </a:r>
            <a:endParaRPr lang="en-US" sz="4000" dirty="0">
              <a:solidFill>
                <a:schemeClr val="tx1"/>
              </a:solidFill>
              <a:effectLst/>
              <a:latin typeface="Arial" pitchFamily="34" charset="0"/>
              <a:cs typeface="Arial" pitchFamily="34" charset="0"/>
            </a:endParaRPr>
          </a:p>
        </p:txBody>
      </p:sp>
      <p:sp>
        <p:nvSpPr>
          <p:cNvPr id="5" name="Content Placeholder 4"/>
          <p:cNvSpPr>
            <a:spLocks noGrp="1"/>
          </p:cNvSpPr>
          <p:nvPr>
            <p:ph idx="1"/>
          </p:nvPr>
        </p:nvSpPr>
        <p:spPr>
          <a:xfrm>
            <a:off x="636104" y="1362636"/>
            <a:ext cx="10880035" cy="5038167"/>
          </a:xfrm>
          <a:effectLst/>
        </p:spPr>
        <p:txBody>
          <a:bodyPr>
            <a:normAutofit/>
          </a:bodyPr>
          <a:lstStyle/>
          <a:p>
            <a:pPr marL="155962" indent="0">
              <a:lnSpc>
                <a:spcPct val="100000"/>
              </a:lnSpc>
              <a:buClrTx/>
              <a:buSzPct val="100000"/>
              <a:buNone/>
              <a:defRPr/>
            </a:pPr>
            <a:r>
              <a:rPr lang="en-US" sz="2400" dirty="0">
                <a:solidFill>
                  <a:schemeClr val="tx1"/>
                </a:solidFill>
                <a:effectLst/>
                <a:cs typeface="Arial" pitchFamily="34" charset="0"/>
              </a:rPr>
              <a:t>Seeking and obtaining valid, reliable, and feasible feedback </a:t>
            </a:r>
            <a:r>
              <a:rPr lang="en-US" sz="2400" dirty="0">
                <a:effectLst/>
                <a:cs typeface="Arial" pitchFamily="34" charset="0"/>
              </a:rPr>
              <a:t>though routine outcome measurement (ROM)</a:t>
            </a:r>
            <a:r>
              <a:rPr lang="en-US" sz="2400" dirty="0">
                <a:solidFill>
                  <a:schemeClr val="tx1"/>
                </a:solidFill>
                <a:effectLst/>
                <a:cs typeface="Arial" pitchFamily="34" charset="0"/>
              </a:rPr>
              <a:t> regarding the alliance and outcome:</a:t>
            </a:r>
          </a:p>
          <a:p>
            <a:pPr marL="498862" indent="-342900">
              <a:lnSpc>
                <a:spcPct val="100000"/>
              </a:lnSpc>
              <a:buSzPct val="100000"/>
              <a:defRPr/>
            </a:pPr>
            <a:r>
              <a:rPr lang="en-US" sz="2200" dirty="0">
                <a:effectLst/>
                <a:cs typeface="Arial" pitchFamily="34" charset="0"/>
              </a:rPr>
              <a:t>A</a:t>
            </a:r>
            <a:r>
              <a:rPr lang="en-US" sz="2200" dirty="0">
                <a:solidFill>
                  <a:schemeClr val="tx1"/>
                </a:solidFill>
                <a:effectLst/>
                <a:cs typeface="Arial" pitchFamily="34" charset="0"/>
              </a:rPr>
              <a:t>s much as doubles the effect size of treatment, cuts dropout rates in half, and decreases risk of deterioration.</a:t>
            </a:r>
          </a:p>
          <a:p>
            <a:pPr marL="498862" indent="-342900">
              <a:lnSpc>
                <a:spcPct val="100000"/>
              </a:lnSpc>
              <a:buSzPct val="100000"/>
              <a:defRPr/>
            </a:pPr>
            <a:r>
              <a:rPr lang="en-US" sz="2200" dirty="0">
                <a:effectLst/>
                <a:cs typeface="Arial" pitchFamily="34" charset="0"/>
              </a:rPr>
              <a:t>Assists</a:t>
            </a:r>
            <a:r>
              <a:rPr lang="en-US" sz="2200" dirty="0">
                <a:solidFill>
                  <a:schemeClr val="tx1"/>
                </a:solidFill>
                <a:effectLst/>
                <a:cs typeface="Arial" pitchFamily="34" charset="0"/>
              </a:rPr>
              <a:t> with both identification of potential alliance ruptures and creates opportunities for clinicians to take corrective steps (Anker, Duncan, &amp; Sparks, 2009; Anker et al., 2010).</a:t>
            </a:r>
          </a:p>
          <a:p>
            <a:pPr marL="498862" indent="-342900">
              <a:lnSpc>
                <a:spcPct val="100000"/>
              </a:lnSpc>
              <a:buSzPct val="100000"/>
              <a:defRPr/>
            </a:pPr>
            <a:r>
              <a:rPr lang="en-US" sz="2200" dirty="0">
                <a:solidFill>
                  <a:schemeClr val="tx1"/>
                </a:solidFill>
                <a:effectLst/>
                <a:cs typeface="Arial" pitchFamily="34" charset="0"/>
              </a:rPr>
              <a:t>Improvements in the alliance (intake to termination) are associated with better outcomes and lower dropout rates (Duncan, Miller, </a:t>
            </a:r>
            <a:r>
              <a:rPr lang="en-US" sz="2200" dirty="0" err="1">
                <a:solidFill>
                  <a:schemeClr val="tx1"/>
                </a:solidFill>
                <a:effectLst/>
                <a:cs typeface="Arial" pitchFamily="34" charset="0"/>
              </a:rPr>
              <a:t>Wampold</a:t>
            </a:r>
            <a:r>
              <a:rPr lang="en-US" sz="2200" dirty="0">
                <a:solidFill>
                  <a:schemeClr val="tx1"/>
                </a:solidFill>
                <a:effectLst/>
                <a:cs typeface="Arial" pitchFamily="34" charset="0"/>
              </a:rPr>
              <a:t>, &amp; Hubble, 2010; Harmon et al., 2007; Lambert, 2010, Miller, Hubble, &amp; Duncan, 2007).</a:t>
            </a:r>
          </a:p>
        </p:txBody>
      </p:sp>
      <p:sp>
        <p:nvSpPr>
          <p:cNvPr id="2" name="TextBox 1"/>
          <p:cNvSpPr txBox="1"/>
          <p:nvPr/>
        </p:nvSpPr>
        <p:spPr>
          <a:xfrm>
            <a:off x="908809" y="5602776"/>
            <a:ext cx="10374382" cy="1015663"/>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ＭＳ Ｐゴシック" pitchFamily="34" charset="-128"/>
                <a:cs typeface="Arial" pitchFamily="34" charset="0"/>
              </a:rPr>
              <a:t>APA Presidential Task Force on Evidence-Based Practice. (2006). Evidence-based practice in psychology. </a:t>
            </a:r>
            <a:r>
              <a:rPr kumimoji="0" lang="en-US" sz="1200" b="0" i="1" u="none" strike="noStrike" kern="0" cap="none" spc="0" normalizeH="0" baseline="0" noProof="0" dirty="0">
                <a:ln>
                  <a:noFill/>
                </a:ln>
                <a:solidFill>
                  <a:prstClr val="white"/>
                </a:solidFill>
                <a:effectLst/>
                <a:uLnTx/>
                <a:uFillTx/>
                <a:latin typeface="Arial" pitchFamily="34" charset="0"/>
                <a:ea typeface="ＭＳ Ｐゴシック" pitchFamily="34" charset="-128"/>
                <a:cs typeface="Arial" pitchFamily="34" charset="0"/>
              </a:rPr>
              <a:t>American  Psychologist, 61</a:t>
            </a: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ＭＳ Ｐゴシック" pitchFamily="34" charset="-128"/>
                <a:cs typeface="Arial" pitchFamily="34" charset="0"/>
              </a:rPr>
              <a:t>(4), 271–285.</a:t>
            </a:r>
            <a:endParaRPr kumimoji="0" lang="en-US" sz="12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itchFamily="34" charset="0"/>
                <a:ea typeface="+mn-ea"/>
                <a:cs typeface="Arial" pitchFamily="34" charset="0"/>
              </a:rPr>
              <a:t>Duncan, B. L., Miller, S. D., </a:t>
            </a:r>
            <a:r>
              <a:rPr kumimoji="0" lang="en-US" sz="1200" b="0" i="0" u="none" strike="noStrike" kern="0" cap="none" spc="0" normalizeH="0" baseline="0" noProof="0" dirty="0" err="1">
                <a:ln>
                  <a:noFill/>
                </a:ln>
                <a:solidFill>
                  <a:prstClr val="white"/>
                </a:solidFill>
                <a:effectLst/>
                <a:uLnTx/>
                <a:uFillTx/>
                <a:latin typeface="Arial" pitchFamily="34" charset="0"/>
                <a:ea typeface="+mn-ea"/>
                <a:cs typeface="Arial" pitchFamily="34" charset="0"/>
              </a:rPr>
              <a:t>Wampold</a:t>
            </a:r>
            <a:r>
              <a:rPr kumimoji="0" lang="en-US" sz="1200" b="0" i="0" u="none" strike="noStrike" kern="0" cap="none" spc="0" normalizeH="0" baseline="0" noProof="0" dirty="0">
                <a:ln>
                  <a:noFill/>
                </a:ln>
                <a:solidFill>
                  <a:prstClr val="white"/>
                </a:solidFill>
                <a:effectLst/>
                <a:uLnTx/>
                <a:uFillTx/>
                <a:latin typeface="Arial" pitchFamily="34" charset="0"/>
                <a:ea typeface="+mn-ea"/>
                <a:cs typeface="Arial" pitchFamily="34" charset="0"/>
              </a:rPr>
              <a:t>, B. E., &amp; Hubble, M.A. (Eds.), (2010). </a:t>
            </a:r>
            <a:r>
              <a:rPr kumimoji="0" lang="en-US" sz="1200" b="0" i="1" u="none" strike="noStrike" kern="0" cap="none" spc="0" normalizeH="0" baseline="0" noProof="0" dirty="0">
                <a:ln>
                  <a:noFill/>
                </a:ln>
                <a:solidFill>
                  <a:prstClr val="white"/>
                </a:solidFill>
                <a:effectLst/>
                <a:uLnTx/>
                <a:uFillTx/>
                <a:latin typeface="Arial" pitchFamily="34" charset="0"/>
                <a:ea typeface="+mn-ea"/>
                <a:cs typeface="Arial" pitchFamily="34" charset="0"/>
              </a:rPr>
              <a:t>The heart and soul of  change: Delivering what works in therapy </a:t>
            </a:r>
            <a:r>
              <a:rPr kumimoji="0" lang="en-US" sz="1200" b="0" i="0" u="none" strike="noStrike" kern="0" cap="none" spc="0" normalizeH="0" baseline="0" noProof="0" dirty="0">
                <a:ln>
                  <a:noFill/>
                </a:ln>
                <a:solidFill>
                  <a:prstClr val="white"/>
                </a:solidFill>
                <a:effectLst/>
                <a:uLnTx/>
                <a:uFillTx/>
                <a:latin typeface="Arial" pitchFamily="34" charset="0"/>
                <a:ea typeface="+mn-ea"/>
                <a:cs typeface="Arial" pitchFamily="34" charset="0"/>
              </a:rPr>
              <a:t>(2</a:t>
            </a:r>
            <a:r>
              <a:rPr kumimoji="0" lang="en-US" sz="1200" b="0" i="0" u="none" strike="noStrike" kern="0" cap="none" spc="0" normalizeH="0" baseline="30000" noProof="0" dirty="0">
                <a:ln>
                  <a:noFill/>
                </a:ln>
                <a:solidFill>
                  <a:prstClr val="white"/>
                </a:solidFill>
                <a:effectLst/>
                <a:uLnTx/>
                <a:uFillTx/>
                <a:latin typeface="Arial" pitchFamily="34" charset="0"/>
                <a:ea typeface="+mn-ea"/>
                <a:cs typeface="Arial" pitchFamily="34" charset="0"/>
              </a:rPr>
              <a:t>nd</a:t>
            </a:r>
            <a:r>
              <a:rPr kumimoji="0" lang="en-US" sz="1200" b="0" i="0" u="none" strike="noStrike" kern="0" cap="none" spc="0" normalizeH="0" baseline="0" noProof="0" dirty="0">
                <a:ln>
                  <a:noFill/>
                </a:ln>
                <a:solidFill>
                  <a:prstClr val="white"/>
                </a:solidFill>
                <a:effectLst/>
                <a:uLnTx/>
                <a:uFillTx/>
                <a:latin typeface="Arial" pitchFamily="34" charset="0"/>
                <a:ea typeface="+mn-ea"/>
                <a:cs typeface="Arial" pitchFamily="34" charset="0"/>
              </a:rPr>
              <a:t>. 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itchFamily="34" charset="0"/>
                <a:ea typeface="+mn-ea"/>
                <a:cs typeface="Arial" pitchFamily="34" charset="0"/>
              </a:rPr>
              <a:t>     Washington, DC: American Psychological Association.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itchFamily="34" charset="0"/>
                <a:ea typeface="+mn-ea"/>
                <a:cs typeface="Arial" pitchFamily="34" charset="0"/>
              </a:rPr>
              <a:t>Lambert, M. J. (2010). </a:t>
            </a:r>
            <a:r>
              <a:rPr kumimoji="0" lang="en-US" sz="1200" b="0" i="1" u="none" strike="noStrike" kern="0" cap="none" spc="0" normalizeH="0" baseline="0" noProof="0" dirty="0">
                <a:ln>
                  <a:noFill/>
                </a:ln>
                <a:solidFill>
                  <a:prstClr val="white"/>
                </a:solidFill>
                <a:effectLst/>
                <a:uLnTx/>
                <a:uFillTx/>
                <a:latin typeface="Arial" pitchFamily="34" charset="0"/>
                <a:ea typeface="+mn-ea"/>
                <a:cs typeface="Arial" pitchFamily="34" charset="0"/>
              </a:rPr>
              <a:t>Prevention of treatment failure: The use of measuring, monitoring, and feedback in clinical practice</a:t>
            </a:r>
            <a:r>
              <a:rPr kumimoji="0" lang="en-US" sz="1200" b="0" i="0" u="none" strike="noStrike" kern="0" cap="none" spc="0" normalizeH="0" baseline="0" noProof="0" dirty="0">
                <a:ln>
                  <a:noFill/>
                </a:ln>
                <a:solidFill>
                  <a:prstClr val="white"/>
                </a:solidFill>
                <a:effectLst/>
                <a:uLnTx/>
                <a:uFillTx/>
                <a:latin typeface="Arial" pitchFamily="34" charset="0"/>
                <a:ea typeface="+mn-ea"/>
                <a:cs typeface="Arial" pitchFamily="34" charset="0"/>
              </a:rPr>
              <a:t>.. Washington, DC: American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itchFamily="34" charset="0"/>
                <a:ea typeface="+mn-ea"/>
                <a:cs typeface="Arial" pitchFamily="34" charset="0"/>
              </a:rPr>
              <a:t>     Psychological Association.</a:t>
            </a:r>
          </a:p>
        </p:txBody>
      </p:sp>
    </p:spTree>
    <p:extLst>
      <p:ext uri="{BB962C8B-B14F-4D97-AF65-F5344CB8AC3E}">
        <p14:creationId xmlns:p14="http://schemas.microsoft.com/office/powerpoint/2010/main" val="3640118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92364"/>
            <a:ext cx="8229600" cy="1062181"/>
          </a:xfrm>
        </p:spPr>
        <p:txBody>
          <a:bodyPr/>
          <a:lstStyle/>
          <a:p>
            <a:pPr>
              <a:lnSpc>
                <a:spcPct val="100000"/>
              </a:lnSpc>
            </a:pPr>
            <a:r>
              <a:rPr lang="en-US" sz="4000" dirty="0">
                <a:effectLst/>
                <a:cs typeface="Arial" pitchFamily="34" charset="0"/>
              </a:rPr>
              <a:t>Why Measure Outcome? </a:t>
            </a:r>
            <a:r>
              <a:rPr lang="en-US" sz="3600" dirty="0">
                <a:effectLst/>
                <a:cs typeface="Arial" pitchFamily="34" charset="0"/>
              </a:rPr>
              <a:t>(cont.)</a:t>
            </a:r>
            <a:endParaRPr lang="en-US" sz="4000" dirty="0">
              <a:effectLst>
                <a:outerShdw blurRad="38100" dist="38100" dir="2700000" algn="tl">
                  <a:srgbClr val="000000">
                    <a:alpha val="43137"/>
                  </a:srgbClr>
                </a:outerShdw>
              </a:effectLst>
            </a:endParaRPr>
          </a:p>
        </p:txBody>
      </p:sp>
      <p:sp>
        <p:nvSpPr>
          <p:cNvPr id="547843" name="Rectangle 3"/>
          <p:cNvSpPr>
            <a:spLocks noGrp="1" noChangeArrowheads="1"/>
          </p:cNvSpPr>
          <p:nvPr>
            <p:ph type="body" idx="1"/>
          </p:nvPr>
        </p:nvSpPr>
        <p:spPr>
          <a:xfrm>
            <a:off x="923365" y="1265383"/>
            <a:ext cx="10139082" cy="5364018"/>
          </a:xfrm>
        </p:spPr>
        <p:txBody>
          <a:bodyPr>
            <a:normAutofit lnSpcReduction="10000"/>
          </a:bodyPr>
          <a:lstStyle/>
          <a:p>
            <a:pPr marL="609600" indent="-609600">
              <a:lnSpc>
                <a:spcPct val="110000"/>
              </a:lnSpc>
              <a:spcBef>
                <a:spcPts val="600"/>
              </a:spcBef>
              <a:buClr>
                <a:schemeClr val="tx1"/>
              </a:buClr>
              <a:defRPr/>
            </a:pPr>
            <a:r>
              <a:rPr lang="en-US" sz="2400" dirty="0">
                <a:effectLst/>
                <a:cs typeface="Arial" pitchFamily="34" charset="0"/>
              </a:rPr>
              <a:t>Accrediting bodies including The Joint Commission, Council on Accreditation (COA), and the Commission on Accreditation of Rehabilitation Facilities (CARF) have employed standards related to reliable and valid measurement of outcomes.</a:t>
            </a:r>
          </a:p>
          <a:p>
            <a:pPr marL="609600" indent="-609600">
              <a:lnSpc>
                <a:spcPct val="110000"/>
              </a:lnSpc>
              <a:spcBef>
                <a:spcPts val="600"/>
              </a:spcBef>
              <a:buClr>
                <a:schemeClr val="tx1"/>
              </a:buClr>
              <a:defRPr/>
            </a:pPr>
            <a:r>
              <a:rPr lang="en-US" sz="2400" dirty="0">
                <a:effectLst/>
                <a:cs typeface="Arial" pitchFamily="34" charset="0"/>
              </a:rPr>
              <a:t>For example, The Joint Commission state: “Organizations will be required to assess outcomes through the use of a standardized tool or instrument. Results of these assessments would then be used to inform goal, and objectives identified in individual plans of care, treatment, or services as needed, and evaluate outcomes of care, treatment, or services provided to the population(s) served.”</a:t>
            </a:r>
          </a:p>
          <a:p>
            <a:pPr marL="609600" indent="-609600">
              <a:lnSpc>
                <a:spcPct val="110000"/>
              </a:lnSpc>
              <a:spcBef>
                <a:spcPts val="600"/>
              </a:spcBef>
              <a:buClr>
                <a:schemeClr val="tx1"/>
              </a:buClr>
              <a:defRPr/>
            </a:pPr>
            <a:r>
              <a:rPr lang="en-US" sz="2400" dirty="0">
                <a:effectLst/>
                <a:cs typeface="Arial" pitchFamily="34" charset="0"/>
              </a:rPr>
              <a:t>Areas of emphasis include:</a:t>
            </a:r>
          </a:p>
          <a:p>
            <a:pPr marL="1066800" lvl="1" indent="-609600">
              <a:lnSpc>
                <a:spcPct val="110000"/>
              </a:lnSpc>
              <a:spcBef>
                <a:spcPts val="600"/>
              </a:spcBef>
              <a:buClr>
                <a:schemeClr val="tx1"/>
              </a:buClr>
              <a:defRPr/>
            </a:pPr>
            <a:r>
              <a:rPr lang="en-US" sz="2400" dirty="0">
                <a:effectLst/>
                <a:cs typeface="Arial" pitchFamily="34" charset="0"/>
              </a:rPr>
              <a:t>The impact of services on clients </a:t>
            </a:r>
          </a:p>
          <a:p>
            <a:pPr marL="1066800" lvl="1" indent="-609600">
              <a:lnSpc>
                <a:spcPct val="110000"/>
              </a:lnSpc>
              <a:spcBef>
                <a:spcPts val="600"/>
              </a:spcBef>
              <a:buClr>
                <a:schemeClr val="tx1"/>
              </a:buClr>
              <a:defRPr/>
            </a:pPr>
            <a:r>
              <a:rPr lang="en-US" sz="2400" dirty="0">
                <a:effectLst/>
                <a:cs typeface="Arial" pitchFamily="34" charset="0"/>
              </a:rPr>
              <a:t>The quality of service delivery</a:t>
            </a:r>
          </a:p>
          <a:p>
            <a:pPr marL="0" indent="0">
              <a:lnSpc>
                <a:spcPct val="110000"/>
              </a:lnSpc>
              <a:spcBef>
                <a:spcPts val="600"/>
              </a:spcBef>
              <a:buClr>
                <a:schemeClr val="tx1"/>
              </a:buClr>
              <a:buNone/>
              <a:defRPr/>
            </a:pPr>
            <a:endParaRPr lang="en-US" sz="2400" dirty="0">
              <a:effectLst/>
              <a:cs typeface="Arial" pitchFamily="34" charset="0"/>
            </a:endParaRPr>
          </a:p>
        </p:txBody>
      </p:sp>
    </p:spTree>
    <p:extLst>
      <p:ext uri="{BB962C8B-B14F-4D97-AF65-F5344CB8AC3E}">
        <p14:creationId xmlns:p14="http://schemas.microsoft.com/office/powerpoint/2010/main" val="31046377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47843">
                                            <p:txEl>
                                              <p:pRg st="3" end="3"/>
                                            </p:txEl>
                                          </p:spTgt>
                                        </p:tgtEl>
                                        <p:attrNameLst>
                                          <p:attrName>style.visibility</p:attrName>
                                        </p:attrNameLst>
                                      </p:cBhvr>
                                      <p:to>
                                        <p:strVal val="visible"/>
                                      </p:to>
                                    </p:set>
                                    <p:animEffect transition="in" filter="wipe(left)">
                                      <p:cBhvr>
                                        <p:cTn id="20" dur="500"/>
                                        <p:tgtEl>
                                          <p:spTgt spid="54784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47843">
                                            <p:txEl>
                                              <p:pRg st="4" end="4"/>
                                            </p:txEl>
                                          </p:spTgt>
                                        </p:tgtEl>
                                        <p:attrNameLst>
                                          <p:attrName>style.visibility</p:attrName>
                                        </p:attrNameLst>
                                      </p:cBhvr>
                                      <p:to>
                                        <p:strVal val="visible"/>
                                      </p:to>
                                    </p:set>
                                    <p:animEffect transition="in" filter="wipe(left)">
                                      <p:cBhvr>
                                        <p:cTn id="23" dur="500"/>
                                        <p:tgtEl>
                                          <p:spTgt spid="547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47782"/>
            <a:ext cx="8229600" cy="1223818"/>
          </a:xfrm>
        </p:spPr>
        <p:txBody>
          <a:bodyPr/>
          <a:lstStyle/>
          <a:p>
            <a:pPr algn="ctr" eaLnBrk="1" hangingPunct="1"/>
            <a:r>
              <a:rPr lang="en-US" sz="4000" dirty="0">
                <a:effectLst>
                  <a:outerShdw blurRad="38100" dist="38100" dir="2700000" algn="tl">
                    <a:srgbClr val="000000">
                      <a:alpha val="43137"/>
                    </a:srgbClr>
                  </a:outerShdw>
                </a:effectLst>
              </a:rPr>
              <a:t>Fit and Effect</a:t>
            </a:r>
          </a:p>
        </p:txBody>
      </p:sp>
      <p:sp>
        <p:nvSpPr>
          <p:cNvPr id="547843" name="Rectangle 3"/>
          <p:cNvSpPr>
            <a:spLocks noGrp="1" noChangeArrowheads="1"/>
          </p:cNvSpPr>
          <p:nvPr>
            <p:ph type="body" idx="1"/>
          </p:nvPr>
        </p:nvSpPr>
        <p:spPr>
          <a:xfrm>
            <a:off x="923365" y="1450109"/>
            <a:ext cx="10139082" cy="5179291"/>
          </a:xfrm>
        </p:spPr>
        <p:txBody>
          <a:bodyPr>
            <a:normAutofit fontScale="85000" lnSpcReduction="20000"/>
          </a:bodyPr>
          <a:lstStyle/>
          <a:p>
            <a:pPr marL="609600" indent="-609600">
              <a:lnSpc>
                <a:spcPct val="110000"/>
              </a:lnSpc>
              <a:spcBef>
                <a:spcPts val="600"/>
              </a:spcBef>
              <a:buClr>
                <a:schemeClr val="tx1"/>
              </a:buClr>
              <a:defRPr/>
            </a:pPr>
            <a:r>
              <a:rPr lang="en-US" sz="3200" i="1" dirty="0">
                <a:effectLst/>
                <a:cs typeface="Arial" pitchFamily="34" charset="0"/>
              </a:rPr>
              <a:t>Fit</a:t>
            </a:r>
            <a:r>
              <a:rPr lang="en-US" sz="3200" dirty="0">
                <a:effectLst/>
                <a:cs typeface="Arial" pitchFamily="34" charset="0"/>
              </a:rPr>
              <a:t>: The degree to which a way of working with a client matches his or her worldview, culture, and ideas about change.</a:t>
            </a:r>
          </a:p>
          <a:p>
            <a:pPr marL="1066800" lvl="1" indent="-609600">
              <a:lnSpc>
                <a:spcPct val="110000"/>
              </a:lnSpc>
              <a:spcBef>
                <a:spcPts val="600"/>
              </a:spcBef>
              <a:buClr>
                <a:schemeClr val="tx1"/>
              </a:buClr>
              <a:defRPr/>
            </a:pPr>
            <a:r>
              <a:rPr lang="en-US" sz="3000" dirty="0">
                <a:effectLst/>
                <a:cs typeface="Arial" pitchFamily="34" charset="0"/>
              </a:rPr>
              <a:t>Consider assessment processes, diagnosis, the use of interventions, etc.</a:t>
            </a:r>
          </a:p>
          <a:p>
            <a:pPr marL="1066800" lvl="1" indent="-609600">
              <a:lnSpc>
                <a:spcPct val="110000"/>
              </a:lnSpc>
              <a:spcBef>
                <a:spcPts val="600"/>
              </a:spcBef>
              <a:buClr>
                <a:schemeClr val="tx1"/>
              </a:buClr>
              <a:defRPr/>
            </a:pPr>
            <a:r>
              <a:rPr lang="en-US" sz="3000" dirty="0">
                <a:effectLst/>
                <a:cs typeface="Arial" pitchFamily="34" charset="0"/>
              </a:rPr>
              <a:t>Feedback that focuses on the alliance assists with increasing fit.</a:t>
            </a:r>
          </a:p>
          <a:p>
            <a:pPr marL="609600" indent="-609600">
              <a:lnSpc>
                <a:spcPct val="110000"/>
              </a:lnSpc>
              <a:spcBef>
                <a:spcPts val="600"/>
              </a:spcBef>
              <a:buClr>
                <a:schemeClr val="tx1"/>
              </a:buClr>
              <a:defRPr/>
            </a:pPr>
            <a:r>
              <a:rPr lang="en-US" sz="3200" i="1" dirty="0">
                <a:effectLst/>
                <a:cs typeface="Arial" pitchFamily="34" charset="0"/>
              </a:rPr>
              <a:t>Effect</a:t>
            </a:r>
            <a:r>
              <a:rPr lang="en-US" sz="3200" dirty="0">
                <a:effectLst/>
                <a:cs typeface="Arial" pitchFamily="34" charset="0"/>
              </a:rPr>
              <a:t>: Did the intervention, at minimum, benefit the client, and at best contribute to a positive, measurable outcome?</a:t>
            </a:r>
          </a:p>
          <a:p>
            <a:pPr marL="1066800" lvl="1" indent="-609600">
              <a:lnSpc>
                <a:spcPct val="110000"/>
              </a:lnSpc>
              <a:spcBef>
                <a:spcPts val="600"/>
              </a:spcBef>
              <a:buClr>
                <a:schemeClr val="tx1"/>
              </a:buClr>
              <a:defRPr/>
            </a:pPr>
            <a:r>
              <a:rPr lang="en-US" sz="3000" dirty="0">
                <a:effectLst/>
                <a:cs typeface="Arial" pitchFamily="34" charset="0"/>
              </a:rPr>
              <a:t>Feedback that focuses on the client’s subjective interpretation of the benefit of services assists with increasing effect.</a:t>
            </a:r>
          </a:p>
        </p:txBody>
      </p:sp>
    </p:spTree>
    <p:extLst>
      <p:ext uri="{BB962C8B-B14F-4D97-AF65-F5344CB8AC3E}">
        <p14:creationId xmlns:p14="http://schemas.microsoft.com/office/powerpoint/2010/main" val="422188276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47843">
                                            <p:txEl>
                                              <p:pRg st="1" end="1"/>
                                            </p:txEl>
                                          </p:spTgt>
                                        </p:tgtEl>
                                        <p:attrNameLst>
                                          <p:attrName>style.visibility</p:attrName>
                                        </p:attrNameLst>
                                      </p:cBhvr>
                                      <p:to>
                                        <p:strVal val="visible"/>
                                      </p:to>
                                    </p:set>
                                    <p:animEffect transition="in" filter="wipe(left)">
                                      <p:cBhvr>
                                        <p:cTn id="10" dur="500"/>
                                        <p:tgtEl>
                                          <p:spTgt spid="54784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47843">
                                            <p:txEl>
                                              <p:pRg st="2" end="2"/>
                                            </p:txEl>
                                          </p:spTgt>
                                        </p:tgtEl>
                                        <p:attrNameLst>
                                          <p:attrName>style.visibility</p:attrName>
                                        </p:attrNameLst>
                                      </p:cBhvr>
                                      <p:to>
                                        <p:strVal val="visible"/>
                                      </p:to>
                                    </p:set>
                                    <p:animEffect transition="in" filter="wipe(left)">
                                      <p:cBhvr>
                                        <p:cTn id="13" dur="500"/>
                                        <p:tgtEl>
                                          <p:spTgt spid="54784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47843">
                                            <p:txEl>
                                              <p:pRg st="3" end="3"/>
                                            </p:txEl>
                                          </p:spTgt>
                                        </p:tgtEl>
                                        <p:attrNameLst>
                                          <p:attrName>style.visibility</p:attrName>
                                        </p:attrNameLst>
                                      </p:cBhvr>
                                      <p:to>
                                        <p:strVal val="visible"/>
                                      </p:to>
                                    </p:set>
                                    <p:animEffect transition="in" filter="wipe(left)">
                                      <p:cBhvr>
                                        <p:cTn id="18" dur="500"/>
                                        <p:tgtEl>
                                          <p:spTgt spid="54784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47843">
                                            <p:txEl>
                                              <p:pRg st="4" end="4"/>
                                            </p:txEl>
                                          </p:spTgt>
                                        </p:tgtEl>
                                        <p:attrNameLst>
                                          <p:attrName>style.visibility</p:attrName>
                                        </p:attrNameLst>
                                      </p:cBhvr>
                                      <p:to>
                                        <p:strVal val="visible"/>
                                      </p:to>
                                    </p:set>
                                    <p:animEffect transition="in" filter="wipe(left)">
                                      <p:cBhvr>
                                        <p:cTn id="21" dur="500"/>
                                        <p:tgtEl>
                                          <p:spTgt spid="547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1825625" y="0"/>
            <a:ext cx="8540750" cy="1295400"/>
          </a:xfrm>
        </p:spPr>
        <p:txBody>
          <a:bodyPr>
            <a:normAutofit/>
          </a:bodyPr>
          <a:lstStyle/>
          <a:p>
            <a:pPr algn="ctr" eaLnBrk="1" hangingPunct="1"/>
            <a:r>
              <a:rPr lang="en-US" sz="4400" b="0" dirty="0">
                <a:solidFill>
                  <a:schemeClr val="tx1"/>
                </a:solidFill>
                <a:effectLst/>
                <a:latin typeface="Arial" pitchFamily="34" charset="0"/>
                <a:cs typeface="Arial" pitchFamily="34" charset="0"/>
              </a:rPr>
              <a:t>Trauma Defined (SAMHSA)</a:t>
            </a:r>
          </a:p>
        </p:txBody>
      </p:sp>
      <p:sp>
        <p:nvSpPr>
          <p:cNvPr id="29699" name="Rectangle 3"/>
          <p:cNvSpPr>
            <a:spLocks noGrp="1" noRot="1" noChangeArrowheads="1"/>
          </p:cNvSpPr>
          <p:nvPr>
            <p:ph idx="1"/>
          </p:nvPr>
        </p:nvSpPr>
        <p:spPr>
          <a:xfrm>
            <a:off x="1055077" y="1371600"/>
            <a:ext cx="9976338" cy="5105400"/>
          </a:xfrm>
        </p:spPr>
        <p:txBody>
          <a:bodyPr>
            <a:noAutofit/>
          </a:bodyPr>
          <a:lstStyle/>
          <a:p>
            <a:pPr>
              <a:lnSpc>
                <a:spcPct val="100000"/>
              </a:lnSpc>
              <a:spcBef>
                <a:spcPts val="600"/>
              </a:spcBef>
              <a:spcAft>
                <a:spcPts val="600"/>
              </a:spcAft>
              <a:buClr>
                <a:schemeClr val="tx1"/>
              </a:buClr>
              <a:buSzPct val="100000"/>
            </a:pPr>
            <a:r>
              <a:rPr lang="en-US" sz="2800" dirty="0">
                <a:effectLst/>
                <a:cs typeface="Arial" pitchFamily="34" charset="0"/>
              </a:rPr>
              <a:t>“Trauma results from an event, series of events, or set of circumstances that is experienced by an individual as physically or emotionally harmful or threatening and that has lasting adverse effects on the individual’s functioning and physical, social, emotional, or spiritual well-being.”</a:t>
            </a:r>
          </a:p>
          <a:p>
            <a:pPr>
              <a:lnSpc>
                <a:spcPct val="100000"/>
              </a:lnSpc>
              <a:spcBef>
                <a:spcPts val="600"/>
              </a:spcBef>
              <a:spcAft>
                <a:spcPts val="600"/>
              </a:spcAft>
              <a:buClr>
                <a:schemeClr val="tx1"/>
              </a:buClr>
              <a:buSzPct val="100000"/>
            </a:pPr>
            <a:r>
              <a:rPr lang="en-US" sz="2800" dirty="0"/>
              <a:t>A traumatic experience can be a single event, a series of events, and/or a chronic condition (e.g., childhood neglect, domestic violence).</a:t>
            </a:r>
          </a:p>
          <a:p>
            <a:pPr>
              <a:lnSpc>
                <a:spcPct val="100000"/>
              </a:lnSpc>
              <a:spcBef>
                <a:spcPts val="600"/>
              </a:spcBef>
              <a:spcAft>
                <a:spcPts val="600"/>
              </a:spcAft>
              <a:buClr>
                <a:schemeClr val="tx1"/>
              </a:buClr>
              <a:buSzPct val="100000"/>
            </a:pPr>
            <a:r>
              <a:rPr lang="en-US" sz="2800" dirty="0"/>
              <a:t>Traumas can affect individuals, families, groups, communities, specific cultures, and generations. </a:t>
            </a:r>
            <a:endParaRPr lang="en-US" sz="2800" dirty="0">
              <a:effectLst/>
              <a:cs typeface="Arial" pitchFamily="34" charset="0"/>
            </a:endParaRPr>
          </a:p>
        </p:txBody>
      </p:sp>
    </p:spTree>
    <p:extLst>
      <p:ext uri="{BB962C8B-B14F-4D97-AF65-F5344CB8AC3E}">
        <p14:creationId xmlns:p14="http://schemas.microsoft.com/office/powerpoint/2010/main" val="3949984195"/>
      </p:ext>
    </p:extLst>
  </p:cSld>
  <p:clrMapOvr>
    <a:masterClrMapping/>
  </p:clrMapOvr>
  <p:transition spd="slow">
    <p:split dir="in"/>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36103" y="1371601"/>
            <a:ext cx="10866783" cy="5029201"/>
          </a:xfrm>
          <a:effectLst/>
        </p:spPr>
        <p:txBody>
          <a:bodyPr>
            <a:normAutofit/>
          </a:bodyPr>
          <a:lstStyle/>
          <a:p>
            <a:pPr marL="119062" indent="0">
              <a:buClr>
                <a:schemeClr val="accent2">
                  <a:lumMod val="50000"/>
                </a:schemeClr>
              </a:buClr>
              <a:buSzPct val="100000"/>
              <a:buNone/>
              <a:tabLst>
                <a:tab pos="475488" algn="l"/>
              </a:tabLst>
              <a:defRPr/>
            </a:pPr>
            <a:r>
              <a:rPr lang="en-US" sz="2800" b="1" dirty="0">
                <a:effectLst>
                  <a:outerShdw blurRad="38100" dist="38100" dir="2700000" algn="tl">
                    <a:srgbClr val="000000">
                      <a:alpha val="43137"/>
                    </a:srgbClr>
                  </a:outerShdw>
                </a:effectLst>
                <a:cs typeface="Arial" pitchFamily="34" charset="0"/>
              </a:rPr>
              <a:t>Most providers do not actively address the risk of d</a:t>
            </a:r>
            <a:r>
              <a:rPr lang="en-US" sz="2800" b="1" dirty="0">
                <a:solidFill>
                  <a:schemeClr val="tx1"/>
                </a:solidFill>
                <a:effectLst>
                  <a:outerShdw blurRad="38100" dist="38100" dir="2700000" algn="tl">
                    <a:srgbClr val="000000">
                      <a:alpha val="43137"/>
                    </a:srgbClr>
                  </a:outerShdw>
                </a:effectLst>
                <a:cs typeface="Arial" pitchFamily="34" charset="0"/>
              </a:rPr>
              <a:t>ropout in services.</a:t>
            </a:r>
            <a:r>
              <a:rPr lang="en-US" sz="2800" dirty="0">
                <a:solidFill>
                  <a:schemeClr val="tx1"/>
                </a:solidFill>
                <a:effectLst>
                  <a:outerShdw blurRad="38100" dist="38100" dir="2700000" algn="tl">
                    <a:srgbClr val="000000">
                      <a:alpha val="43137"/>
                    </a:srgbClr>
                  </a:outerShdw>
                </a:effectLst>
                <a:cs typeface="Arial" pitchFamily="34" charset="0"/>
              </a:rPr>
              <a:t> Dropout: the </a:t>
            </a:r>
            <a:r>
              <a:rPr lang="en-US" sz="2800" dirty="0">
                <a:solidFill>
                  <a:schemeClr val="tx1"/>
                </a:solidFill>
                <a:effectLst>
                  <a:outerShdw blurRad="38100" dist="38100" dir="2700000" algn="tl">
                    <a:srgbClr val="000000">
                      <a:alpha val="43137"/>
                    </a:srgbClr>
                  </a:outerShdw>
                </a:effectLst>
                <a:latin typeface="Arial"/>
              </a:rPr>
              <a:t>u</a:t>
            </a:r>
            <a:r>
              <a:rPr lang="en-US" sz="2800" dirty="0">
                <a:solidFill>
                  <a:schemeClr val="tx1"/>
                </a:solidFill>
                <a:effectLst>
                  <a:outerShdw blurRad="38100" dist="38100" dir="2700000" algn="tl">
                    <a:srgbClr val="000000">
                      <a:alpha val="43137"/>
                    </a:srgbClr>
                  </a:outerShdw>
                </a:effectLst>
                <a:latin typeface="Arial"/>
                <a:ea typeface="Times New Roman"/>
              </a:rPr>
              <a:t>nilateral decision by clients to end therapy—averages are between 20% to 47% (Swift et al., 2012; </a:t>
            </a:r>
            <a:r>
              <a:rPr lang="en-US" sz="2800" dirty="0" err="1">
                <a:solidFill>
                  <a:schemeClr val="tx1"/>
                </a:solidFill>
                <a:effectLst>
                  <a:outerShdw blurRad="38100" dist="38100" dir="2700000" algn="tl">
                    <a:srgbClr val="000000">
                      <a:alpha val="43137"/>
                    </a:srgbClr>
                  </a:outerShdw>
                </a:effectLst>
                <a:latin typeface="Arial"/>
                <a:ea typeface="Times New Roman"/>
              </a:rPr>
              <a:t>Wierzbicki</a:t>
            </a:r>
            <a:r>
              <a:rPr lang="en-US" sz="2800" dirty="0">
                <a:solidFill>
                  <a:schemeClr val="tx1"/>
                </a:solidFill>
                <a:effectLst>
                  <a:outerShdw blurRad="38100" dist="38100" dir="2700000" algn="tl">
                    <a:srgbClr val="000000">
                      <a:alpha val="43137"/>
                    </a:srgbClr>
                  </a:outerShdw>
                </a:effectLst>
                <a:latin typeface="Arial"/>
                <a:ea typeface="Times New Roman"/>
              </a:rPr>
              <a:t> &amp; </a:t>
            </a:r>
            <a:r>
              <a:rPr lang="en-US" sz="2800" dirty="0" err="1">
                <a:solidFill>
                  <a:schemeClr val="tx1"/>
                </a:solidFill>
                <a:effectLst>
                  <a:outerShdw blurRad="38100" dist="38100" dir="2700000" algn="tl">
                    <a:srgbClr val="000000">
                      <a:alpha val="43137"/>
                    </a:srgbClr>
                  </a:outerShdw>
                </a:effectLst>
                <a:latin typeface="Arial"/>
                <a:ea typeface="Times New Roman"/>
              </a:rPr>
              <a:t>Pekarik</a:t>
            </a:r>
            <a:r>
              <a:rPr lang="en-US" sz="2800" dirty="0">
                <a:solidFill>
                  <a:schemeClr val="tx1"/>
                </a:solidFill>
                <a:effectLst>
                  <a:outerShdw blurRad="38100" dist="38100" dir="2700000" algn="tl">
                    <a:srgbClr val="000000">
                      <a:alpha val="43137"/>
                    </a:srgbClr>
                  </a:outerShdw>
                </a:effectLst>
                <a:latin typeface="Arial"/>
                <a:ea typeface="Times New Roman"/>
              </a:rPr>
              <a:t>, 1993). For children and adolescents the range varies from 28% to 85% (Garcia &amp; </a:t>
            </a:r>
            <a:r>
              <a:rPr lang="en-US" sz="2800" dirty="0" err="1">
                <a:solidFill>
                  <a:schemeClr val="tx1"/>
                </a:solidFill>
                <a:effectLst>
                  <a:outerShdw blurRad="38100" dist="38100" dir="2700000" algn="tl">
                    <a:srgbClr val="000000">
                      <a:alpha val="43137"/>
                    </a:srgbClr>
                  </a:outerShdw>
                </a:effectLst>
                <a:latin typeface="Arial"/>
                <a:ea typeface="Times New Roman"/>
              </a:rPr>
              <a:t>Weisz</a:t>
            </a:r>
            <a:r>
              <a:rPr lang="en-US" sz="2800" dirty="0">
                <a:solidFill>
                  <a:schemeClr val="tx1"/>
                </a:solidFill>
                <a:effectLst>
                  <a:outerShdw blurRad="38100" dist="38100" dir="2700000" algn="tl">
                    <a:srgbClr val="000000">
                      <a:alpha val="43137"/>
                    </a:srgbClr>
                  </a:outerShdw>
                </a:effectLst>
                <a:latin typeface="Arial"/>
                <a:ea typeface="Times New Roman"/>
              </a:rPr>
              <a:t>, 2002).</a:t>
            </a:r>
          </a:p>
        </p:txBody>
      </p:sp>
      <p:sp>
        <p:nvSpPr>
          <p:cNvPr id="2" name="TextBox 1"/>
          <p:cNvSpPr txBox="1"/>
          <p:nvPr/>
        </p:nvSpPr>
        <p:spPr>
          <a:xfrm>
            <a:off x="883388" y="4715525"/>
            <a:ext cx="10425223" cy="1578894"/>
          </a:xfrm>
          <a:prstGeom prst="rect">
            <a:avLst/>
          </a:prstGeom>
          <a:noFill/>
          <a:effectLst/>
        </p:spPr>
        <p:txBody>
          <a:bodyPr wrap="square" rtlCol="0">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Times New Roman"/>
                <a:cs typeface="Arial" pitchFamily="34" charset="0"/>
              </a:rPr>
              <a:t>Garcia, J. A., &amp; </a:t>
            </a:r>
            <a:r>
              <a:rPr kumimoji="0" lang="en-US" sz="1400" b="0"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itchFamily="34" charset="0"/>
                <a:ea typeface="Times New Roman"/>
                <a:cs typeface="Arial" pitchFamily="34" charset="0"/>
              </a:rPr>
              <a:t>Weisz</a:t>
            </a:r>
            <a:r>
              <a:rPr kumimoji="0" lang="en-US" sz="1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Times New Roman"/>
                <a:cs typeface="Arial" pitchFamily="34" charset="0"/>
              </a:rPr>
              <a:t>, J. R. (2002). When youth mental health care stops: Therapeutic relationships problems and other reasons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Times New Roman"/>
                <a:cs typeface="Arial" pitchFamily="34" charset="0"/>
              </a:rPr>
              <a:t>     for ending youth outpatient treatment. </a:t>
            </a:r>
            <a:r>
              <a:rPr kumimoji="0" lang="en-US" sz="1400" b="0" i="1"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Times New Roman"/>
                <a:cs typeface="Arial" pitchFamily="34" charset="0"/>
              </a:rPr>
              <a:t>Journal of Consulting and Clinical Psychology, 70</a:t>
            </a:r>
            <a:r>
              <a:rPr kumimoji="0" lang="en-US" sz="1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Times New Roman"/>
                <a:cs typeface="Arial" pitchFamily="34" charset="0"/>
              </a:rPr>
              <a:t>(2), 439-443.</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Times New Roman"/>
                <a:cs typeface="Arial" pitchFamily="34" charset="0"/>
              </a:rPr>
              <a:t>Swift, J. K., Greenberg, R. P., Whipple, J. L., &amp; </a:t>
            </a:r>
            <a:r>
              <a:rPr kumimoji="0" lang="en-US" sz="1400" b="0"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itchFamily="34" charset="0"/>
                <a:ea typeface="Times New Roman"/>
                <a:cs typeface="Arial" pitchFamily="34" charset="0"/>
              </a:rPr>
              <a:t>Kominiak</a:t>
            </a:r>
            <a:r>
              <a:rPr kumimoji="0" lang="en-US" sz="1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Times New Roman"/>
                <a:cs typeface="Arial" pitchFamily="34" charset="0"/>
              </a:rPr>
              <a:t>, N. (2012). Practice recommendations for reducing premature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Times New Roman"/>
                <a:cs typeface="Arial" pitchFamily="34" charset="0"/>
              </a:rPr>
              <a:t>     </a:t>
            </a:r>
            <a:r>
              <a:rPr kumimoji="0" lang="en-US" sz="1400" b="0"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Arial" pitchFamily="34" charset="0"/>
                <a:ea typeface="Times New Roman"/>
                <a:cs typeface="Arial" pitchFamily="34" charset="0"/>
              </a:rPr>
              <a:t>termination in </a:t>
            </a:r>
            <a:r>
              <a:rPr kumimoji="0" lang="en-US" sz="1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Times New Roman"/>
                <a:cs typeface="Arial" pitchFamily="34" charset="0"/>
              </a:rPr>
              <a:t>therapy. Professional Psychology: Research and Practice, 43(4), 379-387.</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400" b="0"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itchFamily="34" charset="0"/>
                <a:ea typeface="Times New Roman"/>
                <a:cs typeface="Arial" pitchFamily="34" charset="0"/>
              </a:rPr>
              <a:t>Wierzbicki</a:t>
            </a:r>
            <a:r>
              <a:rPr kumimoji="0" lang="en-US" sz="1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Times New Roman"/>
                <a:cs typeface="Arial" pitchFamily="34" charset="0"/>
              </a:rPr>
              <a:t>, M., &amp; </a:t>
            </a:r>
            <a:r>
              <a:rPr kumimoji="0" lang="en-US" sz="1400" b="0"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itchFamily="34" charset="0"/>
                <a:ea typeface="Times New Roman"/>
                <a:cs typeface="Arial" pitchFamily="34" charset="0"/>
              </a:rPr>
              <a:t>Pekarik</a:t>
            </a:r>
            <a:r>
              <a:rPr kumimoji="0" lang="en-US" sz="1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Times New Roman"/>
                <a:cs typeface="Arial" pitchFamily="34" charset="0"/>
              </a:rPr>
              <a:t>, G. (2002). A meta-analysis of psychotherapy dropout. </a:t>
            </a:r>
            <a:r>
              <a:rPr kumimoji="0" lang="en-US" sz="1400" b="0" i="1"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Times New Roman"/>
                <a:cs typeface="Arial" pitchFamily="34" charset="0"/>
              </a:rPr>
              <a:t>Professional Psychology: Research and Practice,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Times New Roman"/>
                <a:cs typeface="Arial" pitchFamily="34" charset="0"/>
              </a:rPr>
              <a:t>     24</a:t>
            </a:r>
            <a:r>
              <a:rPr kumimoji="0" lang="en-US" sz="1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Times New Roman"/>
                <a:cs typeface="Arial" pitchFamily="34" charset="0"/>
              </a:rPr>
              <a:t>(2), 190-195. </a:t>
            </a:r>
          </a:p>
        </p:txBody>
      </p:sp>
      <p:sp>
        <p:nvSpPr>
          <p:cNvPr id="3" name="Title 2"/>
          <p:cNvSpPr>
            <a:spLocks noGrp="1"/>
          </p:cNvSpPr>
          <p:nvPr>
            <p:ph type="title"/>
          </p:nvPr>
        </p:nvSpPr>
        <p:spPr>
          <a:xfrm>
            <a:off x="883387" y="203200"/>
            <a:ext cx="10425223" cy="1092200"/>
          </a:xfrm>
          <a:effectLst/>
        </p:spPr>
        <p:txBody>
          <a:bodyPr>
            <a:normAutofit/>
          </a:bodyPr>
          <a:lstStyle/>
          <a:p>
            <a:r>
              <a:rPr lang="en-US" sz="4000" dirty="0">
                <a:solidFill>
                  <a:schemeClr val="tx1"/>
                </a:solidFill>
                <a:effectLst/>
                <a:latin typeface="Arial" pitchFamily="34" charset="0"/>
                <a:cs typeface="Arial" pitchFamily="34" charset="0"/>
              </a:rPr>
              <a:t>Fit: Engagement is Critical to Outcome</a:t>
            </a:r>
          </a:p>
        </p:txBody>
      </p:sp>
    </p:spTree>
    <p:extLst>
      <p:ext uri="{BB962C8B-B14F-4D97-AF65-F5344CB8AC3E}">
        <p14:creationId xmlns:p14="http://schemas.microsoft.com/office/powerpoint/2010/main" val="22262975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7601" y="134471"/>
            <a:ext cx="9961216" cy="1196490"/>
          </a:xfrm>
          <a:effectLst/>
        </p:spPr>
        <p:txBody>
          <a:bodyPr>
            <a:normAutofit/>
          </a:bodyPr>
          <a:lstStyle/>
          <a:p>
            <a:pPr>
              <a:defRPr/>
            </a:pPr>
            <a:r>
              <a:rPr lang="en-US" sz="4000" dirty="0">
                <a:solidFill>
                  <a:schemeClr val="tx1"/>
                </a:solidFill>
                <a:effectLst/>
                <a:cs typeface="Arial" pitchFamily="34" charset="0"/>
              </a:rPr>
              <a:t>Fit: Strengthening Engagement</a:t>
            </a:r>
            <a:endParaRPr lang="en-US" sz="4000" dirty="0">
              <a:solidFill>
                <a:schemeClr val="tx1"/>
              </a:solidFill>
              <a:effectLst/>
              <a:latin typeface="Arial Rounded MT Bold" pitchFamily="34" charset="0"/>
              <a:cs typeface="Arial" pitchFamily="34" charset="0"/>
            </a:endParaRPr>
          </a:p>
        </p:txBody>
      </p:sp>
      <p:sp>
        <p:nvSpPr>
          <p:cNvPr id="5" name="Content Placeholder 4"/>
          <p:cNvSpPr>
            <a:spLocks noGrp="1"/>
          </p:cNvSpPr>
          <p:nvPr>
            <p:ph idx="1"/>
          </p:nvPr>
        </p:nvSpPr>
        <p:spPr>
          <a:xfrm>
            <a:off x="394448" y="1330961"/>
            <a:ext cx="11121692" cy="5069841"/>
          </a:xfrm>
          <a:effectLst/>
        </p:spPr>
        <p:txBody>
          <a:bodyPr>
            <a:normAutofit/>
          </a:bodyPr>
          <a:lstStyle/>
          <a:p>
            <a:pPr marL="441712" indent="-285750">
              <a:lnSpc>
                <a:spcPct val="100000"/>
              </a:lnSpc>
              <a:buClr>
                <a:schemeClr val="tx1"/>
              </a:buClr>
              <a:buSzPct val="100000"/>
              <a:defRPr/>
            </a:pPr>
            <a:r>
              <a:rPr lang="en-US" sz="2200" dirty="0" err="1">
                <a:effectLst>
                  <a:outerShdw blurRad="38100" dist="38100" dir="2700000" algn="tl">
                    <a:srgbClr val="000000">
                      <a:alpha val="43137"/>
                    </a:srgbClr>
                  </a:outerShdw>
                </a:effectLst>
                <a:cs typeface="Arial" pitchFamily="34" charset="0"/>
              </a:rPr>
              <a:t>Orlinsky</a:t>
            </a:r>
            <a:r>
              <a:rPr lang="en-US" sz="2200" dirty="0">
                <a:effectLst>
                  <a:outerShdw blurRad="38100" dist="38100" dir="2700000" algn="tl">
                    <a:srgbClr val="000000">
                      <a:alpha val="43137"/>
                    </a:srgbClr>
                  </a:outerShdw>
                </a:effectLst>
                <a:cs typeface="Arial" pitchFamily="34" charset="0"/>
              </a:rPr>
              <a:t>, </a:t>
            </a:r>
            <a:r>
              <a:rPr lang="en-US" sz="2200" dirty="0" err="1">
                <a:effectLst>
                  <a:outerShdw blurRad="38100" dist="38100" dir="2700000" algn="tl">
                    <a:srgbClr val="000000">
                      <a:alpha val="43137"/>
                    </a:srgbClr>
                  </a:outerShdw>
                </a:effectLst>
                <a:cs typeface="Arial" pitchFamily="34" charset="0"/>
              </a:rPr>
              <a:t>Rønnestad</a:t>
            </a:r>
            <a:r>
              <a:rPr lang="en-US" sz="2200" dirty="0">
                <a:effectLst>
                  <a:outerShdw blurRad="38100" dist="38100" dir="2700000" algn="tl">
                    <a:srgbClr val="000000">
                      <a:alpha val="43137"/>
                    </a:srgbClr>
                  </a:outerShdw>
                </a:effectLst>
                <a:cs typeface="Arial" pitchFamily="34" charset="0"/>
              </a:rPr>
              <a:t>, and </a:t>
            </a:r>
            <a:r>
              <a:rPr lang="en-US" sz="2200" dirty="0" err="1">
                <a:effectLst>
                  <a:outerShdw blurRad="38100" dist="38100" dir="2700000" algn="tl">
                    <a:srgbClr val="000000">
                      <a:alpha val="43137"/>
                    </a:srgbClr>
                  </a:outerShdw>
                </a:effectLst>
                <a:cs typeface="Arial" pitchFamily="34" charset="0"/>
              </a:rPr>
              <a:t>Willutzki</a:t>
            </a:r>
            <a:r>
              <a:rPr lang="en-US" sz="2200" dirty="0">
                <a:effectLst>
                  <a:outerShdw blurRad="38100" dist="38100" dir="2700000" algn="tl">
                    <a:srgbClr val="000000">
                      <a:alpha val="43137"/>
                    </a:srgbClr>
                  </a:outerShdw>
                </a:effectLst>
                <a:cs typeface="Arial" pitchFamily="34" charset="0"/>
              </a:rPr>
              <a:t> (2004) observe, “The quality of the patient’s participation… [emerges] as the most important [process] determinant in outcome” (p. 324). Clients who are more engaged and involved in therapeutic processes are likely to receive greater benefit from therapy.</a:t>
            </a:r>
            <a:endParaRPr lang="en-US" sz="2200" dirty="0">
              <a:solidFill>
                <a:schemeClr val="tx1"/>
              </a:solidFill>
              <a:effectLst>
                <a:outerShdw blurRad="38100" dist="38100" dir="2700000" algn="tl">
                  <a:srgbClr val="000000">
                    <a:alpha val="43137"/>
                  </a:srgbClr>
                </a:outerShdw>
              </a:effectLst>
              <a:cs typeface="Arial" pitchFamily="34" charset="0"/>
            </a:endParaRPr>
          </a:p>
          <a:p>
            <a:pPr marL="441712" indent="-285750">
              <a:lnSpc>
                <a:spcPct val="100000"/>
              </a:lnSpc>
              <a:buClr>
                <a:schemeClr val="tx1"/>
              </a:buClr>
              <a:buSzPct val="100000"/>
              <a:defRPr/>
            </a:pPr>
            <a:r>
              <a:rPr lang="en-US" sz="2200" dirty="0">
                <a:solidFill>
                  <a:schemeClr val="tx1"/>
                </a:solidFill>
                <a:effectLst>
                  <a:outerShdw blurRad="38100" dist="38100" dir="2700000" algn="tl">
                    <a:srgbClr val="000000">
                      <a:alpha val="43137"/>
                    </a:srgbClr>
                  </a:outerShdw>
                </a:effectLst>
                <a:cs typeface="Arial" pitchFamily="34" charset="0"/>
              </a:rPr>
              <a:t>Next to the level of functioning at intake, the consumer’s rating of the alliance is the best predictor of treatment outcome and is more highly correlated with outcome than clinician ratings (Martin, </a:t>
            </a:r>
            <a:r>
              <a:rPr lang="en-US" sz="2200" dirty="0" err="1">
                <a:solidFill>
                  <a:schemeClr val="tx1"/>
                </a:solidFill>
                <a:effectLst>
                  <a:outerShdw blurRad="38100" dist="38100" dir="2700000" algn="tl">
                    <a:srgbClr val="000000">
                      <a:alpha val="43137"/>
                    </a:srgbClr>
                  </a:outerShdw>
                </a:effectLst>
                <a:cs typeface="Arial" pitchFamily="34" charset="0"/>
              </a:rPr>
              <a:t>Garske</a:t>
            </a:r>
            <a:r>
              <a:rPr lang="en-US" sz="2200" dirty="0">
                <a:solidFill>
                  <a:schemeClr val="tx1"/>
                </a:solidFill>
                <a:effectLst>
                  <a:outerShdw blurRad="38100" dist="38100" dir="2700000" algn="tl">
                    <a:srgbClr val="000000">
                      <a:alpha val="43137"/>
                    </a:srgbClr>
                  </a:outerShdw>
                </a:effectLst>
                <a:cs typeface="Arial" pitchFamily="34" charset="0"/>
              </a:rPr>
              <a:t>, &amp; Davis, 2000; Norcross, 2011). Better client-therapist alliances lead to better outcomes whereas clients of therapists with weaker alliances tend to drop out at higher rates and experience poorer outcomes (Hubble et al., 2010; Lambert, 2010).</a:t>
            </a:r>
          </a:p>
          <a:p>
            <a:pPr marL="233362" indent="0">
              <a:lnSpc>
                <a:spcPct val="100000"/>
              </a:lnSpc>
              <a:buClr>
                <a:schemeClr val="tx1"/>
              </a:buClr>
              <a:buSzPct val="100000"/>
              <a:buNone/>
              <a:defRPr/>
            </a:pPr>
            <a:endParaRPr lang="en-US" dirty="0">
              <a:solidFill>
                <a:schemeClr val="tx1"/>
              </a:solidFill>
              <a:effectLst>
                <a:outerShdw blurRad="38100" dist="38100" dir="2700000" algn="tl">
                  <a:srgbClr val="000000">
                    <a:alpha val="43137"/>
                  </a:srgbClr>
                </a:outerShdw>
              </a:effectLst>
              <a:cs typeface="Arial" pitchFamily="34" charset="0"/>
            </a:endParaRPr>
          </a:p>
        </p:txBody>
      </p:sp>
      <p:sp>
        <p:nvSpPr>
          <p:cNvPr id="2" name="TextBox 1"/>
          <p:cNvSpPr txBox="1"/>
          <p:nvPr/>
        </p:nvSpPr>
        <p:spPr>
          <a:xfrm>
            <a:off x="831292" y="5209106"/>
            <a:ext cx="10397157" cy="1323439"/>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Arial" pitchFamily="34" charset="0"/>
                <a:ea typeface="+mn-ea"/>
                <a:cs typeface="Arial" pitchFamily="34" charset="0"/>
              </a:rPr>
              <a:t>Hubble, M. A., Duncan, B. L., Miller, S. D., &amp; </a:t>
            </a:r>
            <a:r>
              <a:rPr kumimoji="0" lang="en-US" sz="1000" b="0" i="0" u="none" strike="noStrike" kern="0" cap="none" spc="0" normalizeH="0" baseline="0" noProof="0" dirty="0" err="1">
                <a:ln>
                  <a:noFill/>
                </a:ln>
                <a:solidFill>
                  <a:prstClr val="white"/>
                </a:solidFill>
                <a:effectLst/>
                <a:uLnTx/>
                <a:uFillTx/>
                <a:latin typeface="Arial" pitchFamily="34" charset="0"/>
                <a:ea typeface="+mn-ea"/>
                <a:cs typeface="Arial" pitchFamily="34" charset="0"/>
              </a:rPr>
              <a:t>Wampold</a:t>
            </a:r>
            <a:r>
              <a:rPr kumimoji="0" lang="en-US" sz="1000" b="0" i="0" u="none" strike="noStrike" kern="0" cap="none" spc="0" normalizeH="0" baseline="0" noProof="0" dirty="0">
                <a:ln>
                  <a:noFill/>
                </a:ln>
                <a:solidFill>
                  <a:prstClr val="white"/>
                </a:solidFill>
                <a:effectLst/>
                <a:uLnTx/>
                <a:uFillTx/>
                <a:latin typeface="Arial" pitchFamily="34" charset="0"/>
                <a:ea typeface="+mn-ea"/>
                <a:cs typeface="Arial" pitchFamily="34" charset="0"/>
              </a:rPr>
              <a:t>, B. E. (2010). Introduction. In B. L. Duncan, S. D. Miller, B. E. </a:t>
            </a:r>
            <a:r>
              <a:rPr kumimoji="0" lang="en-US" sz="1000" b="0" i="0" u="none" strike="noStrike" kern="0" cap="none" spc="0" normalizeH="0" baseline="0" noProof="0" dirty="0" err="1">
                <a:ln>
                  <a:noFill/>
                </a:ln>
                <a:solidFill>
                  <a:prstClr val="white"/>
                </a:solidFill>
                <a:effectLst/>
                <a:uLnTx/>
                <a:uFillTx/>
                <a:latin typeface="Arial" pitchFamily="34" charset="0"/>
                <a:ea typeface="+mn-ea"/>
                <a:cs typeface="Arial" pitchFamily="34" charset="0"/>
              </a:rPr>
              <a:t>Wampold</a:t>
            </a:r>
            <a:r>
              <a:rPr kumimoji="0" lang="en-US" sz="1000" b="0" i="0" u="none" strike="noStrike" kern="0" cap="none" spc="0" normalizeH="0" baseline="0" noProof="0" dirty="0">
                <a:ln>
                  <a:noFill/>
                </a:ln>
                <a:solidFill>
                  <a:prstClr val="white"/>
                </a:solidFill>
                <a:effectLst/>
                <a:uLnTx/>
                <a:uFillTx/>
                <a:latin typeface="Arial" pitchFamily="34" charset="0"/>
                <a:ea typeface="+mn-ea"/>
                <a:cs typeface="Arial" pitchFamily="34" charset="0"/>
              </a:rPr>
              <a:t>, &amp; M. A. Hubble (Eds.), </a:t>
            </a:r>
            <a:r>
              <a:rPr kumimoji="0" lang="en-US" sz="1000" b="0" i="1" u="none" strike="noStrike" kern="0" cap="none" spc="0" normalizeH="0" baseline="0" noProof="0" dirty="0">
                <a:ln>
                  <a:noFill/>
                </a:ln>
                <a:solidFill>
                  <a:prstClr val="white"/>
                </a:solidFill>
                <a:effectLst/>
                <a:uLnTx/>
                <a:uFillTx/>
                <a:latin typeface="Arial" pitchFamily="34" charset="0"/>
                <a:ea typeface="+mn-ea"/>
                <a:cs typeface="Arial" pitchFamily="34" charset="0"/>
              </a:rPr>
              <a:t>The heart and soul of change: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0" cap="none" spc="0" normalizeH="0" baseline="0" noProof="0" dirty="0">
                <a:ln>
                  <a:noFill/>
                </a:ln>
                <a:solidFill>
                  <a:prstClr val="white"/>
                </a:solidFill>
                <a:effectLst/>
                <a:uLnTx/>
                <a:uFillTx/>
                <a:latin typeface="Arial" pitchFamily="34" charset="0"/>
                <a:ea typeface="+mn-ea"/>
                <a:cs typeface="Arial" pitchFamily="34" charset="0"/>
              </a:rPr>
              <a:t>     Delivering what works in therapy</a:t>
            </a:r>
            <a:r>
              <a:rPr kumimoji="0" lang="en-US" sz="1000" b="0" i="0" u="none" strike="noStrike" kern="0" cap="none" spc="0" normalizeH="0" baseline="0" noProof="0" dirty="0">
                <a:ln>
                  <a:noFill/>
                </a:ln>
                <a:solidFill>
                  <a:prstClr val="white"/>
                </a:solidFill>
                <a:effectLst/>
                <a:uLnTx/>
                <a:uFillTx/>
                <a:latin typeface="Arial" pitchFamily="34" charset="0"/>
                <a:ea typeface="+mn-ea"/>
                <a:cs typeface="Arial" pitchFamily="34" charset="0"/>
              </a:rPr>
              <a:t> (2nd ed.)(pp. 23-46). Washington, DC: American Psychological Association.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Arial" pitchFamily="34" charset="0"/>
                <a:ea typeface="+mn-ea"/>
                <a:cs typeface="Arial" pitchFamily="34" charset="0"/>
              </a:rPr>
              <a:t>Lambert, M. J. (2010). </a:t>
            </a:r>
            <a:r>
              <a:rPr kumimoji="0" lang="en-US" sz="1000" b="0" i="1" u="none" strike="noStrike" kern="0" cap="none" spc="0" normalizeH="0" baseline="0" noProof="0" dirty="0">
                <a:ln>
                  <a:noFill/>
                </a:ln>
                <a:solidFill>
                  <a:prstClr val="white"/>
                </a:solidFill>
                <a:effectLst/>
                <a:uLnTx/>
                <a:uFillTx/>
                <a:latin typeface="Arial" pitchFamily="34" charset="0"/>
                <a:ea typeface="+mn-ea"/>
                <a:cs typeface="Arial" pitchFamily="34" charset="0"/>
              </a:rPr>
              <a:t>Prevention of treatment failure: The use of measuring, monitoring, and feedback in clinical practice</a:t>
            </a:r>
            <a:r>
              <a:rPr kumimoji="0" lang="en-US" sz="1000" b="0" i="0" u="none" strike="noStrike" kern="0" cap="none" spc="0" normalizeH="0" baseline="0" noProof="0" dirty="0">
                <a:ln>
                  <a:noFill/>
                </a:ln>
                <a:solidFill>
                  <a:prstClr val="white"/>
                </a:solidFill>
                <a:effectLst/>
                <a:uLnTx/>
                <a:uFillTx/>
                <a:latin typeface="Arial" pitchFamily="34" charset="0"/>
                <a:ea typeface="+mn-ea"/>
                <a:cs typeface="Arial" pitchFamily="34" charset="0"/>
              </a:rPr>
              <a:t>. Washington, DC: American Psychological Association.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Arial" pitchFamily="34" charset="0"/>
                <a:ea typeface="+mn-ea"/>
                <a:cs typeface="Arial" pitchFamily="34" charset="0"/>
              </a:rPr>
              <a:t>Martin, D. J., </a:t>
            </a:r>
            <a:r>
              <a:rPr kumimoji="0" lang="en-US" sz="1000" b="0" i="0" u="none" strike="noStrike" kern="0" cap="none" spc="0" normalizeH="0" baseline="0" noProof="0" dirty="0" err="1">
                <a:ln>
                  <a:noFill/>
                </a:ln>
                <a:solidFill>
                  <a:prstClr val="white"/>
                </a:solidFill>
                <a:effectLst/>
                <a:uLnTx/>
                <a:uFillTx/>
                <a:latin typeface="Arial" pitchFamily="34" charset="0"/>
                <a:ea typeface="+mn-ea"/>
                <a:cs typeface="Arial" pitchFamily="34" charset="0"/>
              </a:rPr>
              <a:t>Garske</a:t>
            </a:r>
            <a:r>
              <a:rPr kumimoji="0" lang="en-US" sz="1000" b="0" i="0" u="none" strike="noStrike" kern="0" cap="none" spc="0" normalizeH="0" baseline="0" noProof="0" dirty="0">
                <a:ln>
                  <a:noFill/>
                </a:ln>
                <a:solidFill>
                  <a:prstClr val="white"/>
                </a:solidFill>
                <a:effectLst/>
                <a:uLnTx/>
                <a:uFillTx/>
                <a:latin typeface="Arial" pitchFamily="34" charset="0"/>
                <a:ea typeface="+mn-ea"/>
                <a:cs typeface="Arial" pitchFamily="34" charset="0"/>
              </a:rPr>
              <a:t>, J. P., &amp; Davis, M. K. (2000). Relationship of the therapeutic alliance with outcome and other variables: A meta-analytic review. </a:t>
            </a:r>
            <a:r>
              <a:rPr kumimoji="0" lang="en-US" sz="1000" b="0" i="1" u="none" strike="noStrike" kern="0" cap="none" spc="0" normalizeH="0" baseline="0" noProof="0" dirty="0">
                <a:ln>
                  <a:noFill/>
                </a:ln>
                <a:solidFill>
                  <a:prstClr val="white"/>
                </a:solidFill>
                <a:effectLst/>
                <a:uLnTx/>
                <a:uFillTx/>
                <a:latin typeface="Arial" pitchFamily="34" charset="0"/>
                <a:ea typeface="+mn-ea"/>
                <a:cs typeface="Arial" pitchFamily="34" charset="0"/>
              </a:rPr>
              <a:t>Journal of Consulting and Clinical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0" cap="none" spc="0" normalizeH="0" baseline="0" noProof="0" dirty="0">
                <a:ln>
                  <a:noFill/>
                </a:ln>
                <a:solidFill>
                  <a:prstClr val="white"/>
                </a:solidFill>
                <a:effectLst/>
                <a:uLnTx/>
                <a:uFillTx/>
                <a:latin typeface="Arial" pitchFamily="34" charset="0"/>
                <a:ea typeface="+mn-ea"/>
                <a:cs typeface="Arial" pitchFamily="34" charset="0"/>
              </a:rPr>
              <a:t>      Psychology, 68</a:t>
            </a:r>
            <a:r>
              <a:rPr kumimoji="0" lang="en-US" sz="1000" b="0" i="0" u="none" strike="noStrike" kern="0" cap="none" spc="0" normalizeH="0" baseline="0" noProof="0" dirty="0">
                <a:ln>
                  <a:noFill/>
                </a:ln>
                <a:solidFill>
                  <a:prstClr val="white"/>
                </a:solidFill>
                <a:effectLst/>
                <a:uLnTx/>
                <a:uFillTx/>
                <a:latin typeface="Arial" pitchFamily="34" charset="0"/>
                <a:ea typeface="+mn-ea"/>
                <a:cs typeface="Arial" pitchFamily="34" charset="0"/>
              </a:rPr>
              <a:t>(3), 438–450.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Arial" pitchFamily="34" charset="0"/>
                <a:ea typeface="+mn-ea"/>
                <a:cs typeface="Arial" pitchFamily="34" charset="0"/>
              </a:rPr>
              <a:t>Norcross, J. C. (Ed.). (2011). </a:t>
            </a:r>
            <a:r>
              <a:rPr kumimoji="0" lang="en-US" sz="1000" b="0" i="1" u="none" strike="noStrike" kern="0" cap="none" spc="0" normalizeH="0" baseline="0" noProof="0" dirty="0">
                <a:ln>
                  <a:noFill/>
                </a:ln>
                <a:solidFill>
                  <a:prstClr val="white"/>
                </a:solidFill>
                <a:effectLst/>
                <a:uLnTx/>
                <a:uFillTx/>
                <a:latin typeface="Arial" pitchFamily="34" charset="0"/>
                <a:ea typeface="+mn-ea"/>
                <a:cs typeface="Arial" pitchFamily="34" charset="0"/>
              </a:rPr>
              <a:t>Psychotherapy relationships that work: Evidence-based responsiveness </a:t>
            </a:r>
            <a:r>
              <a:rPr kumimoji="0" lang="en-US" sz="1000" b="0" i="0" u="none" strike="noStrike" kern="0" cap="none" spc="0" normalizeH="0" baseline="0" noProof="0" dirty="0">
                <a:ln>
                  <a:noFill/>
                </a:ln>
                <a:solidFill>
                  <a:prstClr val="white"/>
                </a:solidFill>
                <a:effectLst/>
                <a:uLnTx/>
                <a:uFillTx/>
                <a:latin typeface="Arial" pitchFamily="34" charset="0"/>
                <a:ea typeface="+mn-ea"/>
                <a:cs typeface="Arial" pitchFamily="34" charset="0"/>
              </a:rPr>
              <a:t>(2nd ed.). New York: Oxford.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err="1">
                <a:ln>
                  <a:noFill/>
                </a:ln>
                <a:solidFill>
                  <a:prstClr val="white"/>
                </a:solidFill>
                <a:effectLst/>
                <a:uLnTx/>
                <a:uFillTx/>
                <a:latin typeface="Arial" pitchFamily="34" charset="0"/>
                <a:ea typeface="+mn-ea"/>
                <a:cs typeface="Arial" pitchFamily="34" charset="0"/>
              </a:rPr>
              <a:t>Orlinsky</a:t>
            </a:r>
            <a:r>
              <a:rPr kumimoji="0" lang="en-US" sz="1000" b="0" i="0" u="none" strike="noStrike" kern="0" cap="none" spc="0" normalizeH="0" baseline="0" noProof="0" dirty="0">
                <a:ln>
                  <a:noFill/>
                </a:ln>
                <a:solidFill>
                  <a:prstClr val="white"/>
                </a:solidFill>
                <a:effectLst/>
                <a:uLnTx/>
                <a:uFillTx/>
                <a:latin typeface="Arial" pitchFamily="34" charset="0"/>
                <a:ea typeface="+mn-ea"/>
                <a:cs typeface="Arial" pitchFamily="34" charset="0"/>
              </a:rPr>
              <a:t>, D. E., </a:t>
            </a:r>
            <a:r>
              <a:rPr kumimoji="0" lang="en-US" sz="1000" b="0" i="0" u="none" strike="noStrike" kern="0" cap="none" spc="0" normalizeH="0" baseline="0" noProof="0" dirty="0" err="1">
                <a:ln>
                  <a:noFill/>
                </a:ln>
                <a:solidFill>
                  <a:prstClr val="white"/>
                </a:solidFill>
                <a:effectLst/>
                <a:uLnTx/>
                <a:uFillTx/>
                <a:latin typeface="Arial" pitchFamily="34" charset="0"/>
                <a:ea typeface="+mn-ea"/>
                <a:cs typeface="Arial" pitchFamily="34" charset="0"/>
              </a:rPr>
              <a:t>Rønnestad</a:t>
            </a:r>
            <a:r>
              <a:rPr kumimoji="0" lang="en-US" sz="1000" b="0" i="0" u="none" strike="noStrike" kern="0" cap="none" spc="0" normalizeH="0" baseline="0" noProof="0" dirty="0">
                <a:ln>
                  <a:noFill/>
                </a:ln>
                <a:solidFill>
                  <a:prstClr val="white"/>
                </a:solidFill>
                <a:effectLst/>
                <a:uLnTx/>
                <a:uFillTx/>
                <a:latin typeface="Arial" pitchFamily="34" charset="0"/>
                <a:ea typeface="+mn-ea"/>
                <a:cs typeface="Arial" pitchFamily="34" charset="0"/>
              </a:rPr>
              <a:t>, M. H., </a:t>
            </a:r>
            <a:r>
              <a:rPr kumimoji="0" lang="en-US" sz="1000" b="0" i="0" u="none" strike="noStrike" kern="0" cap="none" spc="0" normalizeH="0" baseline="0" noProof="0" dirty="0" err="1">
                <a:ln>
                  <a:noFill/>
                </a:ln>
                <a:solidFill>
                  <a:prstClr val="white"/>
                </a:solidFill>
                <a:effectLst/>
                <a:uLnTx/>
                <a:uFillTx/>
                <a:latin typeface="Arial" pitchFamily="34" charset="0"/>
                <a:ea typeface="+mn-ea"/>
                <a:cs typeface="Arial" pitchFamily="34" charset="0"/>
              </a:rPr>
              <a:t>Willutzki</a:t>
            </a:r>
            <a:r>
              <a:rPr kumimoji="0" lang="en-US" sz="1000" b="0" i="0" u="none" strike="noStrike" kern="0" cap="none" spc="0" normalizeH="0" baseline="0" noProof="0" dirty="0">
                <a:ln>
                  <a:noFill/>
                </a:ln>
                <a:solidFill>
                  <a:prstClr val="white"/>
                </a:solidFill>
                <a:effectLst/>
                <a:uLnTx/>
                <a:uFillTx/>
                <a:latin typeface="Arial" pitchFamily="34" charset="0"/>
                <a:ea typeface="+mn-ea"/>
                <a:cs typeface="Arial" pitchFamily="34" charset="0"/>
              </a:rPr>
              <a:t>, U. (2004). Fifty years of psychotherapy process-outcome research: Continuity and change. In M. J. Lambert (Ed.), </a:t>
            </a:r>
            <a:r>
              <a:rPr kumimoji="0" lang="en-US" sz="1000" b="0" i="1" u="none" strike="noStrike" kern="0" cap="none" spc="0" normalizeH="0" baseline="0" noProof="0" dirty="0">
                <a:ln>
                  <a:noFill/>
                </a:ln>
                <a:solidFill>
                  <a:prstClr val="white"/>
                </a:solidFill>
                <a:effectLst/>
                <a:uLnTx/>
                <a:uFillTx/>
                <a:latin typeface="Arial" pitchFamily="34" charset="0"/>
                <a:ea typeface="+mn-ea"/>
                <a:cs typeface="Arial" pitchFamily="34" charset="0"/>
              </a:rPr>
              <a:t>Bergin and Garfield’s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0" cap="none" spc="0" normalizeH="0" baseline="0" noProof="0" dirty="0">
                <a:ln>
                  <a:noFill/>
                </a:ln>
                <a:solidFill>
                  <a:prstClr val="white"/>
                </a:solidFill>
                <a:effectLst/>
                <a:uLnTx/>
                <a:uFillTx/>
                <a:latin typeface="Arial" pitchFamily="34" charset="0"/>
                <a:ea typeface="+mn-ea"/>
                <a:cs typeface="Arial" pitchFamily="34" charset="0"/>
              </a:rPr>
              <a:t>     handbook of psychotherapy and behavior change </a:t>
            </a:r>
            <a:r>
              <a:rPr kumimoji="0" lang="en-US" sz="1000" b="0" i="0" u="none" strike="noStrike" kern="0" cap="none" spc="0" normalizeH="0" baseline="0" noProof="0" dirty="0">
                <a:ln>
                  <a:noFill/>
                </a:ln>
                <a:solidFill>
                  <a:prstClr val="white"/>
                </a:solidFill>
                <a:effectLst/>
                <a:uLnTx/>
                <a:uFillTx/>
                <a:latin typeface="Arial" pitchFamily="34" charset="0"/>
                <a:ea typeface="+mn-ea"/>
                <a:cs typeface="Arial" pitchFamily="34" charset="0"/>
              </a:rPr>
              <a:t>(5th ed.)(pp. 307-390). New York: Wiley.</a:t>
            </a:r>
          </a:p>
        </p:txBody>
      </p:sp>
    </p:spTree>
    <p:extLst>
      <p:ext uri="{BB962C8B-B14F-4D97-AF65-F5344CB8AC3E}">
        <p14:creationId xmlns:p14="http://schemas.microsoft.com/office/powerpoint/2010/main" val="18746100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7153" y="-1"/>
            <a:ext cx="9968753" cy="1749288"/>
          </a:xfrm>
          <a:effectLst/>
        </p:spPr>
        <p:txBody>
          <a:bodyPr>
            <a:normAutofit/>
          </a:bodyPr>
          <a:lstStyle/>
          <a:p>
            <a:pPr>
              <a:defRPr/>
            </a:pPr>
            <a:r>
              <a:rPr lang="en-US" sz="4000" dirty="0">
                <a:effectLst/>
                <a:cs typeface="Arial" pitchFamily="34" charset="0"/>
              </a:rPr>
              <a:t>Effect: </a:t>
            </a:r>
            <a:r>
              <a:rPr lang="en-US" sz="4000" dirty="0">
                <a:solidFill>
                  <a:schemeClr val="tx1"/>
                </a:solidFill>
                <a:effectLst/>
                <a:cs typeface="Arial" pitchFamily="34" charset="0"/>
              </a:rPr>
              <a:t>Focus on Early Change and</a:t>
            </a:r>
            <a:br>
              <a:rPr lang="en-US" sz="4000" dirty="0">
                <a:solidFill>
                  <a:schemeClr val="tx1"/>
                </a:solidFill>
                <a:effectLst/>
                <a:cs typeface="Arial" pitchFamily="34" charset="0"/>
              </a:rPr>
            </a:br>
            <a:r>
              <a:rPr lang="en-US" sz="4000" dirty="0">
                <a:solidFill>
                  <a:schemeClr val="tx1"/>
                </a:solidFill>
                <a:effectLst/>
                <a:cs typeface="Arial" pitchFamily="34" charset="0"/>
              </a:rPr>
              <a:t>Respond</a:t>
            </a:r>
            <a:r>
              <a:rPr lang="en-US" sz="4000" dirty="0">
                <a:effectLst/>
                <a:cs typeface="Arial" pitchFamily="34" charset="0"/>
              </a:rPr>
              <a:t> </a:t>
            </a:r>
            <a:r>
              <a:rPr lang="en-US" sz="4000" dirty="0">
                <a:solidFill>
                  <a:schemeClr val="tx1"/>
                </a:solidFill>
                <a:effectLst/>
                <a:cs typeface="Arial" pitchFamily="34" charset="0"/>
              </a:rPr>
              <a:t>to Lack of Progress</a:t>
            </a:r>
          </a:p>
        </p:txBody>
      </p:sp>
      <p:sp>
        <p:nvSpPr>
          <p:cNvPr id="5" name="Content Placeholder 4"/>
          <p:cNvSpPr>
            <a:spLocks noGrp="1"/>
          </p:cNvSpPr>
          <p:nvPr>
            <p:ph idx="1"/>
          </p:nvPr>
        </p:nvSpPr>
        <p:spPr>
          <a:xfrm>
            <a:off x="583096" y="1749287"/>
            <a:ext cx="10986052" cy="4651515"/>
          </a:xfrm>
          <a:effectLst/>
        </p:spPr>
        <p:txBody>
          <a:bodyPr>
            <a:normAutofit/>
          </a:bodyPr>
          <a:lstStyle/>
          <a:p>
            <a:pPr marL="119062" indent="0">
              <a:lnSpc>
                <a:spcPct val="100000"/>
              </a:lnSpc>
              <a:spcBef>
                <a:spcPts val="0"/>
              </a:spcBef>
              <a:buClr>
                <a:schemeClr val="tx1"/>
              </a:buClr>
              <a:buSzPct val="100000"/>
              <a:buNone/>
              <a:defRPr/>
            </a:pPr>
            <a:r>
              <a:rPr lang="en-US" sz="2400" dirty="0">
                <a:solidFill>
                  <a:schemeClr val="tx1"/>
                </a:solidFill>
                <a:effectLst>
                  <a:outerShdw blurRad="38100" dist="38100" dir="2700000" algn="tl">
                    <a:srgbClr val="000000">
                      <a:alpha val="43137"/>
                    </a:srgbClr>
                  </a:outerShdw>
                </a:effectLst>
                <a:cs typeface="Arial" pitchFamily="34" charset="0"/>
              </a:rPr>
              <a:t>The dose-effect relationship in psychotherapy; approximately 30% of clients improve by the second session, 60% to 65% by session seven, 70% to 75% by six months, and 85% by one year  (Howard, </a:t>
            </a:r>
            <a:r>
              <a:rPr lang="en-US" sz="2400" dirty="0" err="1">
                <a:solidFill>
                  <a:schemeClr val="tx1"/>
                </a:solidFill>
                <a:effectLst>
                  <a:outerShdw blurRad="38100" dist="38100" dir="2700000" algn="tl">
                    <a:srgbClr val="000000">
                      <a:alpha val="43137"/>
                    </a:srgbClr>
                  </a:outerShdw>
                </a:effectLst>
                <a:cs typeface="Arial" pitchFamily="34" charset="0"/>
              </a:rPr>
              <a:t>Kopta</a:t>
            </a:r>
            <a:r>
              <a:rPr lang="en-US" sz="2400" dirty="0">
                <a:solidFill>
                  <a:schemeClr val="tx1"/>
                </a:solidFill>
                <a:effectLst>
                  <a:outerShdw blurRad="38100" dist="38100" dir="2700000" algn="tl">
                    <a:srgbClr val="000000">
                      <a:alpha val="43137"/>
                    </a:srgbClr>
                  </a:outerShdw>
                </a:effectLst>
                <a:cs typeface="Arial" pitchFamily="34" charset="0"/>
              </a:rPr>
              <a:t>, Krause, &amp; </a:t>
            </a:r>
            <a:r>
              <a:rPr lang="en-US" sz="2400" dirty="0" err="1">
                <a:solidFill>
                  <a:schemeClr val="tx1"/>
                </a:solidFill>
                <a:effectLst>
                  <a:outerShdw blurRad="38100" dist="38100" dir="2700000" algn="tl">
                    <a:srgbClr val="000000">
                      <a:alpha val="43137"/>
                    </a:srgbClr>
                  </a:outerShdw>
                </a:effectLst>
                <a:cs typeface="Arial" pitchFamily="34" charset="0"/>
              </a:rPr>
              <a:t>Orlinksy</a:t>
            </a:r>
            <a:r>
              <a:rPr lang="en-US" sz="2400" dirty="0">
                <a:solidFill>
                  <a:schemeClr val="tx1"/>
                </a:solidFill>
                <a:effectLst>
                  <a:outerShdw blurRad="38100" dist="38100" dir="2700000" algn="tl">
                    <a:srgbClr val="000000">
                      <a:alpha val="43137"/>
                    </a:srgbClr>
                  </a:outerShdw>
                </a:effectLst>
                <a:cs typeface="Arial" pitchFamily="34" charset="0"/>
              </a:rPr>
              <a:t>, 1986). Early response in therapy is strong indicator of eventual outcome, making the monitoring of improvement from the start of therapy essential. The longer clients attend therapy without experiencing a positive change the greater the likelihood that they will experience a negative or null outcome or drop out. (Duncan, Miller, </a:t>
            </a:r>
            <a:r>
              <a:rPr lang="en-US" sz="2400" dirty="0" err="1">
                <a:solidFill>
                  <a:schemeClr val="tx1"/>
                </a:solidFill>
                <a:effectLst>
                  <a:outerShdw blurRad="38100" dist="38100" dir="2700000" algn="tl">
                    <a:srgbClr val="000000">
                      <a:alpha val="43137"/>
                    </a:srgbClr>
                  </a:outerShdw>
                </a:effectLst>
                <a:cs typeface="Arial" pitchFamily="34" charset="0"/>
              </a:rPr>
              <a:t>Wampold</a:t>
            </a:r>
            <a:r>
              <a:rPr lang="en-US" sz="2400" dirty="0">
                <a:solidFill>
                  <a:schemeClr val="tx1"/>
                </a:solidFill>
                <a:effectLst>
                  <a:outerShdw blurRad="38100" dist="38100" dir="2700000" algn="tl">
                    <a:srgbClr val="000000">
                      <a:alpha val="43137"/>
                    </a:srgbClr>
                  </a:outerShdw>
                </a:effectLst>
                <a:cs typeface="Arial" pitchFamily="34" charset="0"/>
              </a:rPr>
              <a:t>, &amp; Hubble, 2010)</a:t>
            </a:r>
          </a:p>
        </p:txBody>
      </p:sp>
      <p:sp>
        <p:nvSpPr>
          <p:cNvPr id="2" name="TextBox 1"/>
          <p:cNvSpPr txBox="1"/>
          <p:nvPr/>
        </p:nvSpPr>
        <p:spPr>
          <a:xfrm>
            <a:off x="849698" y="5569805"/>
            <a:ext cx="10492604" cy="830997"/>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Duncan, B. L., Miller, S. D., </a:t>
            </a:r>
            <a:r>
              <a:rPr kumimoji="0" lang="en-US" sz="1200" b="0"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Wampold</a:t>
            </a:r>
            <a:r>
              <a:rPr kumimoji="0" lang="en-US" sz="1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 B. E., &amp; Hubble, M.A. (Eds.), (2010). </a:t>
            </a:r>
            <a:r>
              <a:rPr kumimoji="0" lang="en-US" sz="1200" b="0" i="1"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The heart and soul of  change: Delivering what works in therapy </a:t>
            </a:r>
            <a:r>
              <a:rPr kumimoji="0" lang="en-US" sz="1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(2</a:t>
            </a:r>
            <a:r>
              <a:rPr kumimoji="0" lang="en-US" sz="1200" b="0" i="0" u="none" strike="noStrike" kern="0" cap="none" spc="0" normalizeH="0" baseline="3000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nd</a:t>
            </a:r>
            <a:r>
              <a:rPr kumimoji="0" lang="en-US" sz="1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 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     Washington, DC: American Psychological Association.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Howard, K. I., </a:t>
            </a:r>
            <a:r>
              <a:rPr kumimoji="0" lang="en-US" sz="1200" b="0"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Kopte</a:t>
            </a:r>
            <a:r>
              <a:rPr kumimoji="0" lang="en-US" sz="1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 S. M., Krause, M. S., &amp; </a:t>
            </a:r>
            <a:r>
              <a:rPr kumimoji="0" lang="en-US" sz="1200" b="0"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Orlinsky</a:t>
            </a:r>
            <a:r>
              <a:rPr kumimoji="0" lang="en-US" sz="1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 D. E. (1986). The dose-effect relationship in psychotherapy. </a:t>
            </a:r>
            <a:r>
              <a:rPr kumimoji="0" lang="en-US" sz="1200" b="0" i="1"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American Psychologist, 41</a:t>
            </a:r>
            <a:r>
              <a:rPr kumimoji="0" lang="en-US" sz="1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(2), 159–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     164.</a:t>
            </a:r>
          </a:p>
        </p:txBody>
      </p:sp>
    </p:spTree>
    <p:extLst>
      <p:ext uri="{BB962C8B-B14F-4D97-AF65-F5344CB8AC3E}">
        <p14:creationId xmlns:p14="http://schemas.microsoft.com/office/powerpoint/2010/main" val="2081061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453243" y="115409"/>
            <a:ext cx="9282793" cy="1396301"/>
          </a:xfrm>
          <a:effectLst/>
        </p:spPr>
        <p:txBody>
          <a:bodyPr>
            <a:normAutofit/>
          </a:bodyPr>
          <a:lstStyle/>
          <a:p>
            <a:pPr>
              <a:defRPr/>
            </a:pPr>
            <a:r>
              <a:rPr lang="en-US" sz="4000" dirty="0">
                <a:effectLst/>
                <a:cs typeface="Arial" pitchFamily="34" charset="0"/>
              </a:rPr>
              <a:t>Evidence-Based Practice</a:t>
            </a:r>
            <a:br>
              <a:rPr lang="en-US" sz="4000" dirty="0">
                <a:effectLst/>
                <a:cs typeface="Arial" pitchFamily="34" charset="0"/>
              </a:rPr>
            </a:br>
            <a:r>
              <a:rPr lang="en-US" sz="3600" dirty="0">
                <a:effectLst/>
                <a:cs typeface="Arial" pitchFamily="34" charset="0"/>
              </a:rPr>
              <a:t>in Health &amp; Behavioral Health</a:t>
            </a:r>
            <a:endParaRPr lang="en-US" sz="4000" dirty="0">
              <a:solidFill>
                <a:schemeClr val="tx1"/>
              </a:solidFill>
              <a:effectLst/>
              <a:latin typeface="Arial" pitchFamily="34" charset="0"/>
              <a:cs typeface="Arial" pitchFamily="34" charset="0"/>
            </a:endParaRPr>
          </a:p>
        </p:txBody>
      </p:sp>
      <p:sp>
        <p:nvSpPr>
          <p:cNvPr id="25603" name="Content Placeholder 2"/>
          <p:cNvSpPr>
            <a:spLocks noGrp="1"/>
          </p:cNvSpPr>
          <p:nvPr>
            <p:ph idx="1"/>
          </p:nvPr>
        </p:nvSpPr>
        <p:spPr>
          <a:xfrm>
            <a:off x="489527" y="1588654"/>
            <a:ext cx="10867585" cy="4971943"/>
          </a:xfrm>
          <a:effectLst/>
        </p:spPr>
        <p:txBody>
          <a:bodyPr>
            <a:normAutofit/>
          </a:bodyPr>
          <a:lstStyle/>
          <a:p>
            <a:pPr lvl="1">
              <a:lnSpc>
                <a:spcPct val="100000"/>
              </a:lnSpc>
              <a:spcBef>
                <a:spcPts val="300"/>
              </a:spcBef>
              <a:buSzPct val="100000"/>
            </a:pPr>
            <a:r>
              <a:rPr lang="en-US" sz="2200" dirty="0">
                <a:effectLst/>
                <a:cs typeface="Arial" pitchFamily="34" charset="0"/>
              </a:rPr>
              <a:t>APA: </a:t>
            </a:r>
            <a:r>
              <a:rPr lang="en-US" sz="2200" dirty="0">
                <a:effectLst/>
              </a:rPr>
              <a:t>“The integration of </a:t>
            </a:r>
            <a:r>
              <a:rPr lang="en-US" sz="2200" dirty="0">
                <a:solidFill>
                  <a:schemeClr val="accent3"/>
                </a:solidFill>
                <a:effectLst/>
              </a:rPr>
              <a:t>the best available research</a:t>
            </a:r>
            <a:r>
              <a:rPr lang="en-US" sz="2200" dirty="0">
                <a:effectLst/>
              </a:rPr>
              <a:t> with </a:t>
            </a:r>
            <a:r>
              <a:rPr lang="en-US" sz="2200" dirty="0">
                <a:solidFill>
                  <a:schemeClr val="accent3"/>
                </a:solidFill>
                <a:effectLst/>
              </a:rPr>
              <a:t>clinical expertise </a:t>
            </a:r>
            <a:r>
              <a:rPr lang="en-US" sz="2200" dirty="0">
                <a:effectLst/>
              </a:rPr>
              <a:t>in the context of </a:t>
            </a:r>
            <a:r>
              <a:rPr lang="en-US" sz="2200" dirty="0">
                <a:solidFill>
                  <a:schemeClr val="accent3"/>
                </a:solidFill>
                <a:effectLst/>
              </a:rPr>
              <a:t>patient characteristics, culture, and preferences</a:t>
            </a:r>
            <a:r>
              <a:rPr lang="en-US" sz="2200" dirty="0">
                <a:effectLst/>
              </a:rPr>
              <a:t>.” (1)</a:t>
            </a:r>
          </a:p>
          <a:p>
            <a:pPr lvl="1">
              <a:lnSpc>
                <a:spcPct val="100000"/>
              </a:lnSpc>
              <a:spcBef>
                <a:spcPts val="300"/>
              </a:spcBef>
              <a:buSzPct val="100000"/>
            </a:pPr>
            <a:r>
              <a:rPr lang="en-US" sz="2200" dirty="0">
                <a:effectLst/>
                <a:cs typeface="Arial" pitchFamily="34" charset="0"/>
              </a:rPr>
              <a:t>SAMHSA: </a:t>
            </a:r>
            <a:r>
              <a:rPr lang="en-US" sz="2200" dirty="0">
                <a:effectLst/>
              </a:rPr>
              <a:t> “EBPs integrate </a:t>
            </a:r>
            <a:r>
              <a:rPr lang="en-US" sz="2200" dirty="0">
                <a:solidFill>
                  <a:schemeClr val="accent3"/>
                </a:solidFill>
                <a:effectLst/>
              </a:rPr>
              <a:t>clinical expertise</a:t>
            </a:r>
            <a:r>
              <a:rPr lang="en-US" sz="2200" dirty="0">
                <a:effectLst/>
              </a:rPr>
              <a:t>; </a:t>
            </a:r>
            <a:r>
              <a:rPr lang="en-US" sz="2200" dirty="0">
                <a:solidFill>
                  <a:schemeClr val="accent3"/>
                </a:solidFill>
                <a:effectLst/>
              </a:rPr>
              <a:t>expert opinion</a:t>
            </a:r>
            <a:r>
              <a:rPr lang="en-US" sz="2200" dirty="0">
                <a:effectLst/>
              </a:rPr>
              <a:t>; </a:t>
            </a:r>
            <a:r>
              <a:rPr lang="en-US" sz="2200" dirty="0">
                <a:solidFill>
                  <a:schemeClr val="tx2">
                    <a:lumMod val="75000"/>
                  </a:schemeClr>
                </a:solidFill>
                <a:effectLst/>
              </a:rPr>
              <a:t>external scientific evidence</a:t>
            </a:r>
            <a:r>
              <a:rPr lang="en-US" sz="2200" dirty="0">
                <a:effectLst/>
              </a:rPr>
              <a:t>; and </a:t>
            </a:r>
            <a:r>
              <a:rPr lang="en-US" sz="2200" dirty="0">
                <a:solidFill>
                  <a:schemeClr val="accent3"/>
                </a:solidFill>
                <a:effectLst/>
              </a:rPr>
              <a:t>client, patient, and caregiver perspectives so that providers can offer high-quality services that reflect the interests, values, needs, and choices of the individuals served</a:t>
            </a:r>
            <a:r>
              <a:rPr lang="en-US" sz="2200" dirty="0">
                <a:effectLst/>
              </a:rPr>
              <a:t>.” (3)</a:t>
            </a:r>
          </a:p>
          <a:p>
            <a:pPr lvl="1">
              <a:lnSpc>
                <a:spcPct val="100000"/>
              </a:lnSpc>
              <a:spcBef>
                <a:spcPts val="300"/>
              </a:spcBef>
              <a:buSzPct val="100000"/>
            </a:pPr>
            <a:r>
              <a:rPr lang="en-US" sz="2200" dirty="0">
                <a:effectLst/>
                <a:cs typeface="Arial" pitchFamily="34" charset="0"/>
              </a:rPr>
              <a:t>IOM: </a:t>
            </a:r>
            <a:r>
              <a:rPr lang="en-US" sz="2200" dirty="0">
                <a:effectLst/>
              </a:rPr>
              <a:t>“Evidence based medicine is </a:t>
            </a:r>
            <a:r>
              <a:rPr lang="en-US" sz="2200" dirty="0">
                <a:solidFill>
                  <a:schemeClr val="accent3"/>
                </a:solidFill>
                <a:effectLst/>
              </a:rPr>
              <a:t>the conscientious, explicit, and judicious use of current best evidence in making decisions about the care of individual patients</a:t>
            </a:r>
            <a:r>
              <a:rPr lang="en-US" sz="2200" dirty="0">
                <a:effectLst/>
              </a:rPr>
              <a:t>. The practice of evidence based medicine means integrating </a:t>
            </a:r>
            <a:r>
              <a:rPr lang="en-US" sz="2200" dirty="0">
                <a:solidFill>
                  <a:schemeClr val="accent3"/>
                </a:solidFill>
                <a:effectLst/>
              </a:rPr>
              <a:t>individual clinical expertise</a:t>
            </a:r>
            <a:r>
              <a:rPr lang="en-US" sz="2200" dirty="0">
                <a:effectLst/>
              </a:rPr>
              <a:t> with the </a:t>
            </a:r>
            <a:r>
              <a:rPr lang="en-US" sz="2200" dirty="0">
                <a:solidFill>
                  <a:schemeClr val="accent3"/>
                </a:solidFill>
                <a:effectLst/>
              </a:rPr>
              <a:t>best available external clinical evidence </a:t>
            </a:r>
            <a:r>
              <a:rPr lang="en-US" sz="2200" dirty="0">
                <a:effectLst/>
              </a:rPr>
              <a:t>from systematic research.” (2)</a:t>
            </a:r>
            <a:endParaRPr lang="en-US" sz="2200" dirty="0">
              <a:effectLst/>
              <a:cs typeface="Arial" pitchFamily="34" charset="0"/>
            </a:endParaRPr>
          </a:p>
        </p:txBody>
      </p:sp>
      <p:sp>
        <p:nvSpPr>
          <p:cNvPr id="4" name="TextBox 3">
            <a:extLst>
              <a:ext uri="{FF2B5EF4-FFF2-40B4-BE49-F238E27FC236}">
                <a16:creationId xmlns:a16="http://schemas.microsoft.com/office/drawing/2014/main" id="{CEE6BD24-A346-4480-B83A-DB6825E5F0E2}"/>
              </a:ext>
            </a:extLst>
          </p:cNvPr>
          <p:cNvSpPr txBox="1"/>
          <p:nvPr/>
        </p:nvSpPr>
        <p:spPr>
          <a:xfrm>
            <a:off x="942109" y="5652657"/>
            <a:ext cx="10415003" cy="830997"/>
          </a:xfrm>
          <a:prstGeom prst="rect">
            <a:avLst/>
          </a:prstGeom>
          <a:noFill/>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srgbClr val="DADADA"/>
                </a:solidFill>
                <a:effectLst/>
                <a:uLnTx/>
                <a:uFillTx/>
                <a:latin typeface="Arial" pitchFamily="34" charset="0"/>
                <a:ea typeface="ＭＳ Ｐゴシック" pitchFamily="34" charset="-128"/>
                <a:cs typeface="Arial" pitchFamily="34" charset="0"/>
              </a:rPr>
              <a:t>(1) APA Presidential Task Force on Evidence-Based Practice. (2006). Evidence-based practice in psychology. </a:t>
            </a:r>
            <a:r>
              <a:rPr kumimoji="0" lang="en-US" sz="1200" b="0" i="1" u="none" strike="noStrike" kern="1200" cap="none" spc="0" normalizeH="0" baseline="0" noProof="0" dirty="0">
                <a:ln>
                  <a:noFill/>
                </a:ln>
                <a:solidFill>
                  <a:srgbClr val="DADADA"/>
                </a:solidFill>
                <a:effectLst/>
                <a:uLnTx/>
                <a:uFillTx/>
                <a:latin typeface="Arial" pitchFamily="34" charset="0"/>
                <a:ea typeface="ＭＳ Ｐゴシック" pitchFamily="34" charset="-128"/>
                <a:cs typeface="Arial" pitchFamily="34" charset="0"/>
              </a:rPr>
              <a:t>American Psychologist, 61</a:t>
            </a:r>
            <a:r>
              <a:rPr kumimoji="0" lang="en-US" sz="1200" b="0" i="0" u="none" strike="noStrike" kern="1200" cap="none" spc="0" normalizeH="0" baseline="0" noProof="0" dirty="0">
                <a:ln>
                  <a:noFill/>
                </a:ln>
                <a:solidFill>
                  <a:srgbClr val="DADADA"/>
                </a:solidFill>
                <a:effectLst/>
                <a:uLnTx/>
                <a:uFillTx/>
                <a:latin typeface="Arial" pitchFamily="34" charset="0"/>
                <a:ea typeface="ＭＳ Ｐゴシック" pitchFamily="34" charset="-128"/>
                <a:cs typeface="Arial" pitchFamily="34" charset="0"/>
              </a:rPr>
              <a:t>(4), 271–285.</a:t>
            </a:r>
          </a:p>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srgbClr val="DADADA"/>
                </a:solidFill>
                <a:effectLst/>
                <a:uLnTx/>
                <a:uFillTx/>
                <a:latin typeface="Arial" pitchFamily="34" charset="0"/>
                <a:ea typeface="ＭＳ Ｐゴシック" pitchFamily="34" charset="-128"/>
                <a:cs typeface="Arial" pitchFamily="34" charset="0"/>
              </a:rPr>
              <a:t>(2) Sackett, D. L., Rosenberg, W. M. C., Muir Gray, J. A., Haynes, R. B., &amp; Richardson, W. S. (1996). Evidence based medicine: What it is and what it </a:t>
            </a:r>
          </a:p>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srgbClr val="DADADA"/>
                </a:solidFill>
                <a:effectLst/>
                <a:uLnTx/>
                <a:uFillTx/>
                <a:latin typeface="Arial" pitchFamily="34" charset="0"/>
                <a:ea typeface="ＭＳ Ｐゴシック" pitchFamily="34" charset="-128"/>
                <a:cs typeface="Arial" pitchFamily="34" charset="0"/>
              </a:rPr>
              <a:t>     isn't: It's about integrating individual clinical expertise and the best external evidence. BMJ: British Medical Journal, 312(7023), 71-72.</a:t>
            </a:r>
          </a:p>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srgbClr val="DADADA"/>
                </a:solidFill>
                <a:effectLst/>
                <a:uLnTx/>
                <a:uFillTx/>
                <a:latin typeface="Arial" pitchFamily="34" charset="0"/>
                <a:ea typeface="ＭＳ Ｐゴシック" pitchFamily="34" charset="-128"/>
                <a:cs typeface="Arial" pitchFamily="34" charset="0"/>
              </a:rPr>
              <a:t>(3) SAMHSA. (2016, January 6). Evidence-based practices web guide. https://www.samhsa.gov/ebp-web-Guide</a:t>
            </a:r>
          </a:p>
        </p:txBody>
      </p:sp>
    </p:spTree>
    <p:extLst>
      <p:ext uri="{BB962C8B-B14F-4D97-AF65-F5344CB8AC3E}">
        <p14:creationId xmlns:p14="http://schemas.microsoft.com/office/powerpoint/2010/main" val="3835292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17833" y="2198454"/>
            <a:ext cx="9503595" cy="830997"/>
          </a:xfrm>
          <a:prstGeom prst="rect">
            <a:avLst/>
          </a:prstGeom>
          <a:noFill/>
        </p:spPr>
        <p:txBody>
          <a:bodyPr wrap="square" rtlCol="0">
            <a:spAutoFit/>
          </a:bodyPr>
          <a:lstStyle/>
          <a:p>
            <a:pPr algn="ctr">
              <a:defRPr/>
            </a:pPr>
            <a:r>
              <a:rPr lang="en-US" sz="4800" dirty="0">
                <a:solidFill>
                  <a:prstClr val="white"/>
                </a:solidFill>
                <a:latin typeface="Arial" pitchFamily="34" charset="0"/>
                <a:cs typeface="Arial" pitchFamily="34" charset="0"/>
              </a:rPr>
              <a:t>Ideas for Trauma Treatment</a:t>
            </a:r>
          </a:p>
        </p:txBody>
      </p:sp>
    </p:spTree>
    <p:extLst>
      <p:ext uri="{BB962C8B-B14F-4D97-AF65-F5344CB8AC3E}">
        <p14:creationId xmlns:p14="http://schemas.microsoft.com/office/powerpoint/2010/main" val="17275330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1825625" y="0"/>
            <a:ext cx="8540750" cy="1295400"/>
          </a:xfrm>
        </p:spPr>
        <p:txBody>
          <a:bodyPr>
            <a:normAutofit/>
          </a:bodyPr>
          <a:lstStyle/>
          <a:p>
            <a:pPr algn="ctr" eaLnBrk="1" hangingPunct="1"/>
            <a:r>
              <a:rPr lang="en-US" sz="4400" b="0" dirty="0">
                <a:solidFill>
                  <a:schemeClr val="tx1"/>
                </a:solidFill>
                <a:effectLst/>
                <a:latin typeface="Arial" pitchFamily="34" charset="0"/>
                <a:cs typeface="Arial" pitchFamily="34" charset="0"/>
              </a:rPr>
              <a:t>Trauma-Informed (SAMHSA)</a:t>
            </a:r>
          </a:p>
        </p:txBody>
      </p:sp>
      <p:sp>
        <p:nvSpPr>
          <p:cNvPr id="29699" name="Rectangle 3"/>
          <p:cNvSpPr>
            <a:spLocks noGrp="1" noRot="1" noChangeArrowheads="1"/>
          </p:cNvSpPr>
          <p:nvPr>
            <p:ph idx="1"/>
          </p:nvPr>
        </p:nvSpPr>
        <p:spPr>
          <a:xfrm>
            <a:off x="1055077" y="1371600"/>
            <a:ext cx="9976338" cy="5105400"/>
          </a:xfrm>
        </p:spPr>
        <p:txBody>
          <a:bodyPr>
            <a:noAutofit/>
          </a:bodyPr>
          <a:lstStyle/>
          <a:p>
            <a:pPr marL="0" indent="0">
              <a:lnSpc>
                <a:spcPct val="100000"/>
              </a:lnSpc>
              <a:spcBef>
                <a:spcPts val="600"/>
              </a:spcBef>
              <a:spcAft>
                <a:spcPts val="600"/>
              </a:spcAft>
              <a:buClr>
                <a:schemeClr val="tx1"/>
              </a:buClr>
              <a:buSzPct val="100000"/>
              <a:buNone/>
            </a:pPr>
            <a:r>
              <a:rPr lang="en-US" sz="3200" dirty="0">
                <a:effectLst/>
                <a:cs typeface="Arial" pitchFamily="34" charset="0"/>
              </a:rPr>
              <a:t>A program, organization, or system that is trauma-informed:</a:t>
            </a:r>
          </a:p>
          <a:p>
            <a:pPr marL="514350" indent="-514350">
              <a:lnSpc>
                <a:spcPct val="100000"/>
              </a:lnSpc>
              <a:spcBef>
                <a:spcPts val="600"/>
              </a:spcBef>
              <a:spcAft>
                <a:spcPts val="600"/>
              </a:spcAft>
              <a:buClr>
                <a:schemeClr val="tx1"/>
              </a:buClr>
              <a:buSzPct val="100000"/>
              <a:buFont typeface="+mj-lt"/>
              <a:buAutoNum type="arabicPeriod"/>
            </a:pPr>
            <a:r>
              <a:rPr lang="en-US" sz="2800" dirty="0">
                <a:effectLst/>
                <a:cs typeface="Arial" pitchFamily="34" charset="0"/>
              </a:rPr>
              <a:t>Realizes the widespread impact of trauma and understands potential paths for recovery;</a:t>
            </a:r>
          </a:p>
          <a:p>
            <a:pPr marL="514350" indent="-514350">
              <a:lnSpc>
                <a:spcPct val="100000"/>
              </a:lnSpc>
              <a:spcBef>
                <a:spcPts val="600"/>
              </a:spcBef>
              <a:spcAft>
                <a:spcPts val="600"/>
              </a:spcAft>
              <a:buClr>
                <a:schemeClr val="tx1"/>
              </a:buClr>
              <a:buSzPct val="100000"/>
              <a:buFont typeface="+mj-lt"/>
              <a:buAutoNum type="arabicPeriod"/>
            </a:pPr>
            <a:r>
              <a:rPr lang="en-US" sz="2800" dirty="0">
                <a:effectLst/>
                <a:cs typeface="Arial" pitchFamily="34" charset="0"/>
              </a:rPr>
              <a:t>Recognizes the signs and symptoms of trauma in clients, families, staff, and others involved with the system;</a:t>
            </a:r>
          </a:p>
          <a:p>
            <a:pPr marL="514350" indent="-514350">
              <a:lnSpc>
                <a:spcPct val="100000"/>
              </a:lnSpc>
              <a:spcBef>
                <a:spcPts val="600"/>
              </a:spcBef>
              <a:spcAft>
                <a:spcPts val="600"/>
              </a:spcAft>
              <a:buClr>
                <a:schemeClr val="tx1"/>
              </a:buClr>
              <a:buSzPct val="100000"/>
              <a:buFont typeface="+mj-lt"/>
              <a:buAutoNum type="arabicPeriod"/>
            </a:pPr>
            <a:r>
              <a:rPr lang="en-US" sz="2800" dirty="0">
                <a:effectLst/>
                <a:cs typeface="Arial" pitchFamily="34" charset="0"/>
              </a:rPr>
              <a:t>Responds by fully integrating knowledge about trauma into policies, procedures, and practices; and</a:t>
            </a:r>
          </a:p>
          <a:p>
            <a:pPr marL="514350" indent="-514350">
              <a:lnSpc>
                <a:spcPct val="100000"/>
              </a:lnSpc>
              <a:spcBef>
                <a:spcPts val="600"/>
              </a:spcBef>
              <a:spcAft>
                <a:spcPts val="600"/>
              </a:spcAft>
              <a:buClr>
                <a:schemeClr val="tx1"/>
              </a:buClr>
              <a:buSzPct val="100000"/>
              <a:buFont typeface="+mj-lt"/>
              <a:buAutoNum type="arabicPeriod"/>
            </a:pPr>
            <a:r>
              <a:rPr lang="en-US" sz="2800" dirty="0">
                <a:effectLst/>
                <a:cs typeface="Arial" pitchFamily="34" charset="0"/>
              </a:rPr>
              <a:t>Seeks to actively resist re-traumatization.</a:t>
            </a:r>
          </a:p>
        </p:txBody>
      </p:sp>
    </p:spTree>
    <p:extLst>
      <p:ext uri="{BB962C8B-B14F-4D97-AF65-F5344CB8AC3E}">
        <p14:creationId xmlns:p14="http://schemas.microsoft.com/office/powerpoint/2010/main" val="945807436"/>
      </p:ext>
    </p:extLst>
  </p:cSld>
  <p:clrMapOvr>
    <a:masterClrMapping/>
  </p:clrMapOvr>
  <p:transition spd="slow">
    <p:split dir="in"/>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
            <a:ext cx="8229600" cy="1295399"/>
          </a:xfrm>
        </p:spPr>
        <p:txBody>
          <a:bodyPr>
            <a:normAutofit/>
          </a:bodyPr>
          <a:lstStyle/>
          <a:p>
            <a:pPr algn="ctr" eaLnBrk="1" hangingPunct="1">
              <a:defRPr/>
            </a:pPr>
            <a:r>
              <a:rPr lang="en-US" sz="4000" b="0" dirty="0">
                <a:solidFill>
                  <a:schemeClr val="tx1"/>
                </a:solidFill>
                <a:effectLst/>
                <a:latin typeface="Arial" pitchFamily="34" charset="0"/>
              </a:rPr>
              <a:t>From Pathology to Strengths</a:t>
            </a:r>
          </a:p>
        </p:txBody>
      </p:sp>
      <p:sp>
        <p:nvSpPr>
          <p:cNvPr id="547843" name="Rectangle 3"/>
          <p:cNvSpPr>
            <a:spLocks noGrp="1" noChangeArrowheads="1"/>
          </p:cNvSpPr>
          <p:nvPr>
            <p:ph idx="1"/>
          </p:nvPr>
        </p:nvSpPr>
        <p:spPr>
          <a:xfrm>
            <a:off x="767255" y="1219200"/>
            <a:ext cx="10541876" cy="4800600"/>
          </a:xfrm>
          <a:effectLst/>
        </p:spPr>
        <p:txBody>
          <a:bodyPr>
            <a:normAutofit fontScale="77500" lnSpcReduction="20000"/>
          </a:bodyPr>
          <a:lstStyle/>
          <a:p>
            <a:pPr marL="118872" indent="0">
              <a:lnSpc>
                <a:spcPct val="120000"/>
              </a:lnSpc>
              <a:buClr>
                <a:schemeClr val="tx1"/>
              </a:buClr>
              <a:buNone/>
            </a:pPr>
            <a:r>
              <a:rPr lang="en-US" sz="2800" dirty="0">
                <a:solidFill>
                  <a:schemeClr val="tx1"/>
                </a:solidFill>
                <a:effectLst/>
                <a:cs typeface="Arial" pitchFamily="34" charset="0"/>
              </a:rPr>
              <a:t>“What we have learned over 50 years is that the disease model does not move us closer to the prevention of these serious problems. Indeed the major strides in prevention have largely come from a perspective focused on systematically building competency, not correcting weakness. Prevention researchers have discovered that there are human strengths that act as buffers against mental illness: courage, future-mindedness, optimism, interpersonal skill, faith, work ethic, hope, honesty, perseverance, the capacity for flow and insight, to name several. Much of the task of prevention in this new century will be to create a science of human strength whose mission will be to understand and learn how to foster these virtues in young people… We need now to call for massive research on human strength and virtue. We need to ask practitioners to recognize that much of the best work they already do in the consulting room is to amplify strengths rather than repair the weaknesses of their clients.” (p. 6-7)</a:t>
            </a:r>
          </a:p>
        </p:txBody>
      </p:sp>
      <p:sp>
        <p:nvSpPr>
          <p:cNvPr id="2" name="TextBox 1"/>
          <p:cNvSpPr txBox="1"/>
          <p:nvPr/>
        </p:nvSpPr>
        <p:spPr>
          <a:xfrm>
            <a:off x="1313895" y="5958396"/>
            <a:ext cx="9275685"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Arial" pitchFamily="34" charset="0"/>
              </a:rPr>
              <a:t>Seligman, M. E. P., &amp; </a:t>
            </a:r>
            <a:r>
              <a:rPr kumimoji="0" lang="en-US" sz="1400" b="0" i="0" u="none" strike="noStrike" kern="1200" cap="none" spc="0" normalizeH="0" baseline="0" noProof="0" dirty="0" err="1">
                <a:ln>
                  <a:noFill/>
                </a:ln>
                <a:solidFill>
                  <a:prstClr val="white"/>
                </a:solidFill>
                <a:effectLst/>
                <a:uLnTx/>
                <a:uFillTx/>
                <a:latin typeface="Arial"/>
                <a:ea typeface="+mn-ea"/>
                <a:cs typeface="Arial" pitchFamily="34" charset="0"/>
              </a:rPr>
              <a:t>Csikszentmihalyi</a:t>
            </a:r>
            <a:r>
              <a:rPr kumimoji="0" lang="en-US" sz="1400" b="0" i="0" u="none" strike="noStrike" kern="1200" cap="none" spc="0" normalizeH="0" baseline="0" noProof="0" dirty="0">
                <a:ln>
                  <a:noFill/>
                </a:ln>
                <a:solidFill>
                  <a:prstClr val="white"/>
                </a:solidFill>
                <a:effectLst/>
                <a:uLnTx/>
                <a:uFillTx/>
                <a:latin typeface="Arial"/>
                <a:ea typeface="+mn-ea"/>
                <a:cs typeface="Arial" pitchFamily="34" charset="0"/>
              </a:rPr>
              <a:t>, M. (2000). Positive psychology: An introduction. </a:t>
            </a:r>
            <a:r>
              <a:rPr kumimoji="0" lang="en-US" sz="1400" b="0" i="1" u="none" strike="noStrike" kern="1200" cap="none" spc="0" normalizeH="0" baseline="0" noProof="0" dirty="0">
                <a:ln>
                  <a:noFill/>
                </a:ln>
                <a:solidFill>
                  <a:prstClr val="white"/>
                </a:solidFill>
                <a:effectLst/>
                <a:uLnTx/>
                <a:uFillTx/>
                <a:latin typeface="Arial"/>
                <a:ea typeface="+mn-ea"/>
                <a:cs typeface="Arial" pitchFamily="34" charset="0"/>
              </a:rPr>
              <a:t>American</a:t>
            </a:r>
            <a:r>
              <a:rPr kumimoji="0" lang="en-US" sz="1400" b="0" i="0" u="none" strike="noStrike" kern="1200" cap="none" spc="0" normalizeH="0" baseline="0" noProof="0" dirty="0">
                <a:ln>
                  <a:noFill/>
                </a:ln>
                <a:solidFill>
                  <a:prstClr val="white"/>
                </a:solidFill>
                <a:effectLst/>
                <a:uLnTx/>
                <a:uFillTx/>
                <a:latin typeface="Arial"/>
                <a:ea typeface="+mn-ea"/>
                <a:cs typeface="+mn-cs"/>
              </a:rPr>
              <a:t> </a:t>
            </a:r>
            <a:r>
              <a:rPr kumimoji="0" lang="en-US" sz="1200" b="0" i="1" u="none" strike="noStrike" kern="1200" cap="none" spc="0" normalizeH="0" baseline="0" noProof="0" dirty="0">
                <a:ln>
                  <a:noFill/>
                </a:ln>
                <a:solidFill>
                  <a:prstClr val="white"/>
                </a:solidFill>
                <a:effectLst/>
                <a:uLnTx/>
                <a:uFillTx/>
                <a:latin typeface="Arial"/>
                <a:ea typeface="+mn-ea"/>
                <a:cs typeface="Arial" pitchFamily="34" charset="0"/>
              </a:rPr>
              <a:t>Psychologist, 55</a:t>
            </a:r>
            <a:r>
              <a:rPr kumimoji="0" lang="en-US" sz="1200" b="0" i="0" u="none" strike="noStrike" kern="1200" cap="none" spc="0" normalizeH="0" baseline="0" noProof="0" dirty="0">
                <a:ln>
                  <a:noFill/>
                </a:ln>
                <a:solidFill>
                  <a:prstClr val="white"/>
                </a:solidFill>
                <a:effectLst/>
                <a:uLnTx/>
                <a:uFillTx/>
                <a:latin typeface="Arial"/>
                <a:ea typeface="+mn-ea"/>
                <a:cs typeface="Arial" pitchFamily="34" charset="0"/>
              </a:rPr>
              <a:t>(1), </a:t>
            </a:r>
          </a:p>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pitchFamily="34" charset="0"/>
              </a:rPr>
              <a:t>     5–14.</a:t>
            </a:r>
          </a:p>
        </p:txBody>
      </p:sp>
    </p:spTree>
    <p:extLst>
      <p:ext uri="{BB962C8B-B14F-4D97-AF65-F5344CB8AC3E}">
        <p14:creationId xmlns:p14="http://schemas.microsoft.com/office/powerpoint/2010/main" val="1108238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1000"/>
                                        <p:tgtEl>
                                          <p:spTgt spid="547843">
                                            <p:txEl>
                                              <p:pRg st="0" end="0"/>
                                            </p:txEl>
                                          </p:spTgt>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1981200" y="0"/>
            <a:ext cx="8229600" cy="1402672"/>
          </a:xfrm>
        </p:spPr>
        <p:txBody>
          <a:bodyPr>
            <a:normAutofit/>
          </a:bodyPr>
          <a:lstStyle/>
          <a:p>
            <a:pPr algn="ctr" eaLnBrk="1" hangingPunct="1"/>
            <a:r>
              <a:rPr lang="en-US" sz="4000" b="0" dirty="0">
                <a:solidFill>
                  <a:schemeClr val="tx1"/>
                </a:solidFill>
                <a:effectLst/>
                <a:latin typeface="Arial" pitchFamily="34" charset="0"/>
                <a:cs typeface="Arial" pitchFamily="34" charset="0"/>
              </a:rPr>
              <a:t>Strengths-Based Defined</a:t>
            </a:r>
            <a:endParaRPr lang="en-US" sz="4000" b="0" dirty="0">
              <a:solidFill>
                <a:schemeClr val="tx1"/>
              </a:solidFill>
              <a:effectLst/>
              <a:cs typeface="Arial" pitchFamily="34" charset="0"/>
            </a:endParaRPr>
          </a:p>
        </p:txBody>
      </p:sp>
      <p:sp>
        <p:nvSpPr>
          <p:cNvPr id="3" name="Subtitle 2"/>
          <p:cNvSpPr>
            <a:spLocks noGrp="1"/>
          </p:cNvSpPr>
          <p:nvPr>
            <p:ph idx="1"/>
          </p:nvPr>
        </p:nvSpPr>
        <p:spPr>
          <a:xfrm>
            <a:off x="239697" y="1281980"/>
            <a:ext cx="11011791" cy="4525963"/>
          </a:xfrm>
          <a:effectLst/>
        </p:spPr>
        <p:txBody>
          <a:bodyPr rtlCol="0">
            <a:noAutofit/>
          </a:bodyPr>
          <a:lstStyle/>
          <a:p>
            <a:pPr marL="609600" indent="0">
              <a:lnSpc>
                <a:spcPct val="100000"/>
              </a:lnSpc>
              <a:buNone/>
            </a:pPr>
            <a:r>
              <a:rPr lang="en-US" sz="2200" dirty="0">
                <a:effectLst/>
              </a:rPr>
              <a:t>A strengths-based perspective emphasizes the abilities and resources people have within themselves and their support systems to more effectively cope with life challenges. When combined with new experiences, understandings and skills, these abilities and resources contribute to improved well-being and outcome, which is comprised of three areas of functioning: individual, interpersonal relationships, and social role. Strengths-based practitioners value relationships and convey this through respectful, culturally-sensitive, collaborative, practices that support, encourage and empower. Routine outcome monitoring (ROM) is used to create and maintain a culture of feedback—a responsive, consumer-driven climate to ensure the greatest benefit of services.</a:t>
            </a:r>
            <a:endParaRPr lang="en-US" sz="2200" dirty="0">
              <a:solidFill>
                <a:schemeClr val="tx1"/>
              </a:solidFill>
              <a:effectLst/>
            </a:endParaRPr>
          </a:p>
        </p:txBody>
      </p:sp>
      <p:sp>
        <p:nvSpPr>
          <p:cNvPr id="6" name="TextBox 5"/>
          <p:cNvSpPr txBox="1"/>
          <p:nvPr/>
        </p:nvSpPr>
        <p:spPr>
          <a:xfrm>
            <a:off x="945603" y="5438611"/>
            <a:ext cx="8484415"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Bertolino, B. (2018). </a:t>
            </a:r>
            <a:r>
              <a:rPr kumimoji="0" lang="en-US" sz="14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Effective counseling and psychotherapy: An evidence-based approach</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New York: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Springer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Bertolino, B. (2014). </a:t>
            </a:r>
            <a:r>
              <a:rPr kumimoji="0" lang="en-US" sz="14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Thriving on the front lines: Strengths-based youth care work. </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New York: Routledge.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9731" y="4904822"/>
            <a:ext cx="1072572" cy="1610467"/>
          </a:xfrm>
          <a:prstGeom prst="rect">
            <a:avLst/>
          </a:prstGeom>
        </p:spPr>
      </p:pic>
      <p:pic>
        <p:nvPicPr>
          <p:cNvPr id="5" name="Picture 4" descr="A close up of a sign&#10;&#10;Description generated with high confidence">
            <a:extLst>
              <a:ext uri="{FF2B5EF4-FFF2-40B4-BE49-F238E27FC236}">
                <a16:creationId xmlns:a16="http://schemas.microsoft.com/office/drawing/2014/main" id="{CDD8124C-C8D6-46FA-BA74-D0474F0E8C1B}"/>
              </a:ext>
            </a:extLst>
          </p:cNvPr>
          <p:cNvPicPr>
            <a:picLocks noChangeAspect="1"/>
          </p:cNvPicPr>
          <p:nvPr/>
        </p:nvPicPr>
        <p:blipFill>
          <a:blip r:embed="rId4"/>
          <a:stretch>
            <a:fillRect/>
          </a:stretch>
        </p:blipFill>
        <p:spPr>
          <a:xfrm>
            <a:off x="9615252" y="4907546"/>
            <a:ext cx="1127327" cy="1610468"/>
          </a:xfrm>
          <a:prstGeom prst="rect">
            <a:avLst/>
          </a:prstGeom>
        </p:spPr>
      </p:pic>
    </p:spTree>
    <p:extLst>
      <p:ext uri="{BB962C8B-B14F-4D97-AF65-F5344CB8AC3E}">
        <p14:creationId xmlns:p14="http://schemas.microsoft.com/office/powerpoint/2010/main" val="2213144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1825625" y="152400"/>
            <a:ext cx="8540750" cy="1219201"/>
          </a:xfrm>
        </p:spPr>
        <p:txBody>
          <a:bodyPr>
            <a:normAutofit/>
          </a:bodyPr>
          <a:lstStyle/>
          <a:p>
            <a:pPr algn="ctr" eaLnBrk="1" hangingPunct="1"/>
            <a:r>
              <a:rPr lang="en-US" sz="4000" dirty="0">
                <a:effectLst/>
                <a:latin typeface="Arial" pitchFamily="34" charset="0"/>
                <a:cs typeface="Arial" pitchFamily="34" charset="0"/>
              </a:rPr>
              <a:t>Strengths-Based Principles</a:t>
            </a:r>
          </a:p>
        </p:txBody>
      </p:sp>
      <p:sp>
        <p:nvSpPr>
          <p:cNvPr id="391171" name="Rectangle 3"/>
          <p:cNvSpPr>
            <a:spLocks noGrp="1" noRot="1" noChangeArrowheads="1"/>
          </p:cNvSpPr>
          <p:nvPr>
            <p:ph idx="1"/>
          </p:nvPr>
        </p:nvSpPr>
        <p:spPr>
          <a:xfrm>
            <a:off x="890954" y="1371601"/>
            <a:ext cx="10175631" cy="4727575"/>
          </a:xfrm>
        </p:spPr>
        <p:txBody>
          <a:bodyPr>
            <a:noAutofit/>
          </a:bodyPr>
          <a:lstStyle/>
          <a:p>
            <a:pPr marL="514350" indent="-514350" eaLnBrk="1" hangingPunct="1">
              <a:lnSpc>
                <a:spcPct val="100000"/>
              </a:lnSpc>
              <a:spcBef>
                <a:spcPts val="600"/>
              </a:spcBef>
              <a:spcAft>
                <a:spcPts val="600"/>
              </a:spcAft>
              <a:buClr>
                <a:schemeClr val="tx1"/>
              </a:buClr>
              <a:buSzPct val="100000"/>
              <a:buFont typeface="+mj-lt"/>
              <a:buAutoNum type="arabicPeriod"/>
            </a:pPr>
            <a:r>
              <a:rPr lang="en-US" sz="2800" dirty="0">
                <a:cs typeface="Arial" pitchFamily="34" charset="0"/>
              </a:rPr>
              <a:t>Clients</a:t>
            </a:r>
            <a:r>
              <a:rPr lang="en-US" sz="2800" dirty="0">
                <a:effectLst/>
                <a:cs typeface="Arial" pitchFamily="34" charset="0"/>
              </a:rPr>
              <a:t> are the Most Significant Contributors to Service Success.</a:t>
            </a:r>
          </a:p>
          <a:p>
            <a:pPr lvl="1">
              <a:lnSpc>
                <a:spcPct val="100000"/>
              </a:lnSpc>
              <a:spcBef>
                <a:spcPts val="600"/>
              </a:spcBef>
              <a:spcAft>
                <a:spcPts val="600"/>
              </a:spcAft>
              <a:buClr>
                <a:schemeClr val="tx1"/>
              </a:buClr>
              <a:buSzPct val="100000"/>
            </a:pPr>
            <a:r>
              <a:rPr lang="en-US" sz="2400" dirty="0">
                <a:effectLst/>
                <a:cs typeface="Arial" pitchFamily="34" charset="0"/>
              </a:rPr>
              <a:t>Maximize client contributions to change</a:t>
            </a:r>
          </a:p>
          <a:p>
            <a:pPr marL="514350" indent="-514350">
              <a:lnSpc>
                <a:spcPct val="100000"/>
              </a:lnSpc>
              <a:spcBef>
                <a:spcPts val="600"/>
              </a:spcBef>
              <a:spcAft>
                <a:spcPts val="600"/>
              </a:spcAft>
              <a:buClr>
                <a:schemeClr val="tx1"/>
              </a:buClr>
              <a:buSzPct val="100000"/>
              <a:buFont typeface="+mj-lt"/>
              <a:buAutoNum type="arabicPeriod" startAt="2"/>
            </a:pPr>
            <a:r>
              <a:rPr lang="en-US" sz="2800" dirty="0">
                <a:effectLst/>
                <a:cs typeface="Arial" pitchFamily="34" charset="0"/>
              </a:rPr>
              <a:t>The Therapeutic Relationship Makes Substantial and Consistent Contributions to Outcome</a:t>
            </a:r>
          </a:p>
          <a:p>
            <a:pPr lvl="1">
              <a:lnSpc>
                <a:spcPct val="100000"/>
              </a:lnSpc>
              <a:spcBef>
                <a:spcPts val="600"/>
              </a:spcBef>
              <a:spcAft>
                <a:spcPts val="600"/>
              </a:spcAft>
              <a:buClr>
                <a:schemeClr val="tx1"/>
              </a:buClr>
              <a:buSzPct val="100000"/>
            </a:pPr>
            <a:r>
              <a:rPr lang="en-US" sz="2400" dirty="0">
                <a:solidFill>
                  <a:schemeClr val="tx1"/>
                </a:solidFill>
                <a:effectLst/>
                <a:latin typeface="Arial" pitchFamily="34" charset="0"/>
                <a:cs typeface="Arial" pitchFamily="34" charset="0"/>
              </a:rPr>
              <a:t>Engage </a:t>
            </a:r>
            <a:r>
              <a:rPr lang="en-US" sz="2400" dirty="0">
                <a:latin typeface="Arial" pitchFamily="34" charset="0"/>
                <a:cs typeface="Arial" pitchFamily="34" charset="0"/>
              </a:rPr>
              <a:t>clients</a:t>
            </a:r>
            <a:r>
              <a:rPr lang="en-US" sz="2400" dirty="0">
                <a:solidFill>
                  <a:schemeClr val="tx1"/>
                </a:solidFill>
                <a:effectLst/>
                <a:latin typeface="Arial" pitchFamily="34" charset="0"/>
                <a:cs typeface="Arial" pitchFamily="34" charset="0"/>
              </a:rPr>
              <a:t> through the working alliance</a:t>
            </a:r>
          </a:p>
          <a:p>
            <a:pPr marL="514350" indent="-514350">
              <a:lnSpc>
                <a:spcPct val="100000"/>
              </a:lnSpc>
              <a:spcBef>
                <a:spcPts val="600"/>
              </a:spcBef>
              <a:spcAft>
                <a:spcPts val="600"/>
              </a:spcAft>
              <a:buClr>
                <a:schemeClr val="tx1"/>
              </a:buClr>
              <a:buSzPct val="100000"/>
              <a:buFont typeface="+mj-lt"/>
              <a:buAutoNum type="arabicPeriod" startAt="3"/>
            </a:pPr>
            <a:r>
              <a:rPr lang="en-US" sz="2800" dirty="0">
                <a:cs typeface="Arial" pitchFamily="34" charset="0"/>
              </a:rPr>
              <a:t>Culture Influences and Shapes All Aspects of Clients’ Lives</a:t>
            </a:r>
            <a:endParaRPr lang="en-US" sz="2800" dirty="0">
              <a:effectLst/>
              <a:cs typeface="Arial" pitchFamily="34" charset="0"/>
            </a:endParaRPr>
          </a:p>
          <a:p>
            <a:pPr lvl="1">
              <a:lnSpc>
                <a:spcPct val="100000"/>
              </a:lnSpc>
              <a:spcBef>
                <a:spcPts val="600"/>
              </a:spcBef>
              <a:spcAft>
                <a:spcPts val="600"/>
              </a:spcAft>
              <a:buClr>
                <a:schemeClr val="tx1"/>
              </a:buClr>
              <a:buSzPct val="100000"/>
            </a:pPr>
            <a:r>
              <a:rPr lang="en-US" sz="2400" dirty="0">
                <a:solidFill>
                  <a:schemeClr val="tx1"/>
                </a:solidFill>
                <a:effectLst/>
                <a:latin typeface="Arial" pitchFamily="34" charset="0"/>
                <a:cs typeface="Arial" pitchFamily="34" charset="0"/>
              </a:rPr>
              <a:t>Convey respect for the </a:t>
            </a:r>
            <a:r>
              <a:rPr lang="en-US" sz="2400" dirty="0">
                <a:latin typeface="Arial" pitchFamily="34" charset="0"/>
                <a:cs typeface="Arial" pitchFamily="34" charset="0"/>
              </a:rPr>
              <a:t>clients</a:t>
            </a:r>
            <a:r>
              <a:rPr lang="en-US" sz="2400" dirty="0">
                <a:solidFill>
                  <a:schemeClr val="tx1"/>
                </a:solidFill>
                <a:effectLst/>
                <a:latin typeface="Arial" pitchFamily="34" charset="0"/>
                <a:cs typeface="Arial" pitchFamily="34" charset="0"/>
              </a:rPr>
              <a:t> and his or her culture</a:t>
            </a:r>
          </a:p>
        </p:txBody>
      </p:sp>
    </p:spTree>
    <p:extLst>
      <p:ext uri="{BB962C8B-B14F-4D97-AF65-F5344CB8AC3E}">
        <p14:creationId xmlns:p14="http://schemas.microsoft.com/office/powerpoint/2010/main" val="30079434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91171">
                                            <p:txEl>
                                              <p:pRg st="0" end="0"/>
                                            </p:txEl>
                                          </p:spTgt>
                                        </p:tgtEl>
                                        <p:attrNameLst>
                                          <p:attrName>style.visibility</p:attrName>
                                        </p:attrNameLst>
                                      </p:cBhvr>
                                      <p:to>
                                        <p:strVal val="visible"/>
                                      </p:to>
                                    </p:set>
                                    <p:animScale>
                                      <p:cBhvr>
                                        <p:cTn id="7" dur="1000" decel="50000" fill="hold">
                                          <p:stCondLst>
                                            <p:cond delay="0"/>
                                          </p:stCondLst>
                                        </p:cTn>
                                        <p:tgtEl>
                                          <p:spTgt spid="39117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91171">
                                            <p:txEl>
                                              <p:pRg st="0" end="0"/>
                                            </p:txEl>
                                          </p:spTgt>
                                        </p:tgtEl>
                                        <p:attrNameLst>
                                          <p:attrName>ppt_x</p:attrName>
                                          <p:attrName>ppt_y</p:attrName>
                                        </p:attrNameLst>
                                      </p:cBhvr>
                                    </p:animMotion>
                                    <p:animEffect transition="in" filter="fade">
                                      <p:cBhvr>
                                        <p:cTn id="9" dur="1000"/>
                                        <p:tgtEl>
                                          <p:spTgt spid="391171">
                                            <p:txEl>
                                              <p:pRg st="0" end="0"/>
                                            </p:txEl>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391171">
                                            <p:txEl>
                                              <p:pRg st="1" end="1"/>
                                            </p:txEl>
                                          </p:spTgt>
                                        </p:tgtEl>
                                        <p:attrNameLst>
                                          <p:attrName>style.visibility</p:attrName>
                                        </p:attrNameLst>
                                      </p:cBhvr>
                                      <p:to>
                                        <p:strVal val="visible"/>
                                      </p:to>
                                    </p:set>
                                    <p:animScale>
                                      <p:cBhvr>
                                        <p:cTn id="12" dur="1000" decel="50000" fill="hold">
                                          <p:stCondLst>
                                            <p:cond delay="0"/>
                                          </p:stCondLst>
                                        </p:cTn>
                                        <p:tgtEl>
                                          <p:spTgt spid="39117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91171">
                                            <p:txEl>
                                              <p:pRg st="1" end="1"/>
                                            </p:txEl>
                                          </p:spTgt>
                                        </p:tgtEl>
                                        <p:attrNameLst>
                                          <p:attrName>ppt_x</p:attrName>
                                          <p:attrName>ppt_y</p:attrName>
                                        </p:attrNameLst>
                                      </p:cBhvr>
                                    </p:animMotion>
                                    <p:animEffect transition="in" filter="fade">
                                      <p:cBhvr>
                                        <p:cTn id="14" dur="1000"/>
                                        <p:tgtEl>
                                          <p:spTgt spid="39117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391171">
                                            <p:txEl>
                                              <p:pRg st="2" end="2"/>
                                            </p:txEl>
                                          </p:spTgt>
                                        </p:tgtEl>
                                        <p:attrNameLst>
                                          <p:attrName>style.visibility</p:attrName>
                                        </p:attrNameLst>
                                      </p:cBhvr>
                                      <p:to>
                                        <p:strVal val="visible"/>
                                      </p:to>
                                    </p:set>
                                    <p:animScale>
                                      <p:cBhvr>
                                        <p:cTn id="19" dur="1000" decel="50000" fill="hold">
                                          <p:stCondLst>
                                            <p:cond delay="0"/>
                                          </p:stCondLst>
                                        </p:cTn>
                                        <p:tgtEl>
                                          <p:spTgt spid="39117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91171">
                                            <p:txEl>
                                              <p:pRg st="2" end="2"/>
                                            </p:txEl>
                                          </p:spTgt>
                                        </p:tgtEl>
                                        <p:attrNameLst>
                                          <p:attrName>ppt_x</p:attrName>
                                          <p:attrName>ppt_y</p:attrName>
                                        </p:attrNameLst>
                                      </p:cBhvr>
                                    </p:animMotion>
                                    <p:animEffect transition="in" filter="fade">
                                      <p:cBhvr>
                                        <p:cTn id="21" dur="1000"/>
                                        <p:tgtEl>
                                          <p:spTgt spid="391171">
                                            <p:txEl>
                                              <p:pRg st="2" end="2"/>
                                            </p:txEl>
                                          </p:spTgt>
                                        </p:tgtEl>
                                      </p:cBhvr>
                                    </p:animEffect>
                                  </p:childTnLst>
                                </p:cTn>
                              </p:par>
                              <p:par>
                                <p:cTn id="22" presetID="52" presetClass="entr" presetSubtype="0" fill="hold" grpId="0" nodeType="withEffect">
                                  <p:stCondLst>
                                    <p:cond delay="0"/>
                                  </p:stCondLst>
                                  <p:childTnLst>
                                    <p:set>
                                      <p:cBhvr>
                                        <p:cTn id="23" dur="1" fill="hold">
                                          <p:stCondLst>
                                            <p:cond delay="0"/>
                                          </p:stCondLst>
                                        </p:cTn>
                                        <p:tgtEl>
                                          <p:spTgt spid="391171">
                                            <p:txEl>
                                              <p:pRg st="3" end="3"/>
                                            </p:txEl>
                                          </p:spTgt>
                                        </p:tgtEl>
                                        <p:attrNameLst>
                                          <p:attrName>style.visibility</p:attrName>
                                        </p:attrNameLst>
                                      </p:cBhvr>
                                      <p:to>
                                        <p:strVal val="visible"/>
                                      </p:to>
                                    </p:set>
                                    <p:animScale>
                                      <p:cBhvr>
                                        <p:cTn id="24" dur="1000" decel="50000" fill="hold">
                                          <p:stCondLst>
                                            <p:cond delay="0"/>
                                          </p:stCondLst>
                                        </p:cTn>
                                        <p:tgtEl>
                                          <p:spTgt spid="391171">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391171">
                                            <p:txEl>
                                              <p:pRg st="3" end="3"/>
                                            </p:txEl>
                                          </p:spTgt>
                                        </p:tgtEl>
                                        <p:attrNameLst>
                                          <p:attrName>ppt_x</p:attrName>
                                          <p:attrName>ppt_y</p:attrName>
                                        </p:attrNameLst>
                                      </p:cBhvr>
                                    </p:animMotion>
                                    <p:animEffect transition="in" filter="fade">
                                      <p:cBhvr>
                                        <p:cTn id="26" dur="1000"/>
                                        <p:tgtEl>
                                          <p:spTgt spid="39117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grpId="0" nodeType="clickEffect">
                                  <p:stCondLst>
                                    <p:cond delay="0"/>
                                  </p:stCondLst>
                                  <p:childTnLst>
                                    <p:set>
                                      <p:cBhvr>
                                        <p:cTn id="30" dur="1" fill="hold">
                                          <p:stCondLst>
                                            <p:cond delay="0"/>
                                          </p:stCondLst>
                                        </p:cTn>
                                        <p:tgtEl>
                                          <p:spTgt spid="391171">
                                            <p:txEl>
                                              <p:pRg st="4" end="4"/>
                                            </p:txEl>
                                          </p:spTgt>
                                        </p:tgtEl>
                                        <p:attrNameLst>
                                          <p:attrName>style.visibility</p:attrName>
                                        </p:attrNameLst>
                                      </p:cBhvr>
                                      <p:to>
                                        <p:strVal val="visible"/>
                                      </p:to>
                                    </p:set>
                                    <p:animScale>
                                      <p:cBhvr>
                                        <p:cTn id="31" dur="1000" decel="50000" fill="hold">
                                          <p:stCondLst>
                                            <p:cond delay="0"/>
                                          </p:stCondLst>
                                        </p:cTn>
                                        <p:tgtEl>
                                          <p:spTgt spid="39117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391171">
                                            <p:txEl>
                                              <p:pRg st="4" end="4"/>
                                            </p:txEl>
                                          </p:spTgt>
                                        </p:tgtEl>
                                        <p:attrNameLst>
                                          <p:attrName>ppt_x</p:attrName>
                                          <p:attrName>ppt_y</p:attrName>
                                        </p:attrNameLst>
                                      </p:cBhvr>
                                    </p:animMotion>
                                    <p:animEffect transition="in" filter="fade">
                                      <p:cBhvr>
                                        <p:cTn id="33" dur="1000"/>
                                        <p:tgtEl>
                                          <p:spTgt spid="391171">
                                            <p:txEl>
                                              <p:pRg st="4" end="4"/>
                                            </p:txEl>
                                          </p:spTgt>
                                        </p:tgtEl>
                                      </p:cBhvr>
                                    </p:animEffect>
                                  </p:childTnLst>
                                </p:cTn>
                              </p:par>
                              <p:par>
                                <p:cTn id="34" presetID="52" presetClass="entr" presetSubtype="0" fill="hold" grpId="0" nodeType="withEffect">
                                  <p:stCondLst>
                                    <p:cond delay="0"/>
                                  </p:stCondLst>
                                  <p:childTnLst>
                                    <p:set>
                                      <p:cBhvr>
                                        <p:cTn id="35" dur="1" fill="hold">
                                          <p:stCondLst>
                                            <p:cond delay="0"/>
                                          </p:stCondLst>
                                        </p:cTn>
                                        <p:tgtEl>
                                          <p:spTgt spid="391171">
                                            <p:txEl>
                                              <p:pRg st="5" end="5"/>
                                            </p:txEl>
                                          </p:spTgt>
                                        </p:tgtEl>
                                        <p:attrNameLst>
                                          <p:attrName>style.visibility</p:attrName>
                                        </p:attrNameLst>
                                      </p:cBhvr>
                                      <p:to>
                                        <p:strVal val="visible"/>
                                      </p:to>
                                    </p:set>
                                    <p:animScale>
                                      <p:cBhvr>
                                        <p:cTn id="36" dur="1000" decel="50000" fill="hold">
                                          <p:stCondLst>
                                            <p:cond delay="0"/>
                                          </p:stCondLst>
                                        </p:cTn>
                                        <p:tgtEl>
                                          <p:spTgt spid="391171">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391171">
                                            <p:txEl>
                                              <p:pRg st="5" end="5"/>
                                            </p:txEl>
                                          </p:spTgt>
                                        </p:tgtEl>
                                        <p:attrNameLst>
                                          <p:attrName>ppt_x</p:attrName>
                                          <p:attrName>ppt_y</p:attrName>
                                        </p:attrNameLst>
                                      </p:cBhvr>
                                    </p:animMotion>
                                    <p:animEffect transition="in" filter="fade">
                                      <p:cBhvr>
                                        <p:cTn id="38" dur="1000"/>
                                        <p:tgtEl>
                                          <p:spTgt spid="391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1"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1825625" y="0"/>
            <a:ext cx="8540750" cy="1447800"/>
          </a:xfrm>
        </p:spPr>
        <p:txBody>
          <a:bodyPr>
            <a:normAutofit/>
          </a:bodyPr>
          <a:lstStyle/>
          <a:p>
            <a:pPr algn="ctr" eaLnBrk="1" hangingPunct="1"/>
            <a:r>
              <a:rPr lang="en-US" sz="4000" dirty="0">
                <a:effectLst/>
                <a:latin typeface="Arial" pitchFamily="34" charset="0"/>
                <a:cs typeface="Arial" pitchFamily="34" charset="0"/>
              </a:rPr>
              <a:t>Strengths-Based Principles </a:t>
            </a:r>
            <a:r>
              <a:rPr lang="en-US" sz="2800" dirty="0">
                <a:effectLst/>
                <a:latin typeface="Arial" pitchFamily="34" charset="0"/>
                <a:cs typeface="Arial" pitchFamily="34" charset="0"/>
              </a:rPr>
              <a:t>(cont.)</a:t>
            </a:r>
            <a:endParaRPr lang="en-US" sz="4000" dirty="0">
              <a:effectLst/>
              <a:latin typeface="Arial" pitchFamily="34" charset="0"/>
              <a:cs typeface="Arial" pitchFamily="34" charset="0"/>
            </a:endParaRPr>
          </a:p>
        </p:txBody>
      </p:sp>
      <p:sp>
        <p:nvSpPr>
          <p:cNvPr id="391171" name="Rectangle 3"/>
          <p:cNvSpPr>
            <a:spLocks noGrp="1" noRot="1" noChangeArrowheads="1"/>
          </p:cNvSpPr>
          <p:nvPr>
            <p:ph idx="1"/>
          </p:nvPr>
        </p:nvSpPr>
        <p:spPr>
          <a:xfrm>
            <a:off x="890954" y="1371601"/>
            <a:ext cx="10175631" cy="4727575"/>
          </a:xfrm>
        </p:spPr>
        <p:txBody>
          <a:bodyPr>
            <a:noAutofit/>
          </a:bodyPr>
          <a:lstStyle/>
          <a:p>
            <a:pPr marL="514350" indent="-514350">
              <a:lnSpc>
                <a:spcPct val="100000"/>
              </a:lnSpc>
              <a:spcBef>
                <a:spcPts val="600"/>
              </a:spcBef>
              <a:spcAft>
                <a:spcPts val="600"/>
              </a:spcAft>
              <a:buClr>
                <a:schemeClr val="tx1"/>
              </a:buClr>
              <a:buSzPct val="100000"/>
              <a:buFont typeface="+mj-lt"/>
              <a:buAutoNum type="arabicPeriod" startAt="4"/>
            </a:pPr>
            <a:r>
              <a:rPr lang="en-US" sz="2800" dirty="0">
                <a:effectLst/>
                <a:cs typeface="Arial" pitchFamily="34" charset="0"/>
              </a:rPr>
              <a:t>Effective Services Promote Growth, Development, and Well-Being</a:t>
            </a:r>
          </a:p>
          <a:p>
            <a:pPr lvl="1">
              <a:lnSpc>
                <a:spcPct val="100000"/>
              </a:lnSpc>
              <a:spcBef>
                <a:spcPts val="600"/>
              </a:spcBef>
              <a:spcAft>
                <a:spcPts val="600"/>
              </a:spcAft>
              <a:buClr>
                <a:schemeClr val="tx1"/>
              </a:buClr>
              <a:buSzPct val="100000"/>
            </a:pPr>
            <a:r>
              <a:rPr lang="en-US" sz="2400" dirty="0">
                <a:effectLst/>
                <a:cs typeface="Arial" pitchFamily="34" charset="0"/>
              </a:rPr>
              <a:t>Utilize strategies that empower </a:t>
            </a:r>
            <a:r>
              <a:rPr lang="en-US" sz="2400" dirty="0">
                <a:cs typeface="Arial" pitchFamily="34" charset="0"/>
              </a:rPr>
              <a:t>clients</a:t>
            </a:r>
            <a:endParaRPr lang="en-US" sz="2400" dirty="0">
              <a:effectLst/>
              <a:cs typeface="Arial" pitchFamily="34" charset="0"/>
            </a:endParaRPr>
          </a:p>
          <a:p>
            <a:pPr marL="514350" indent="-514350">
              <a:lnSpc>
                <a:spcPct val="100000"/>
              </a:lnSpc>
              <a:spcBef>
                <a:spcPts val="600"/>
              </a:spcBef>
              <a:spcAft>
                <a:spcPts val="600"/>
              </a:spcAft>
              <a:buClr>
                <a:schemeClr val="tx1"/>
              </a:buClr>
              <a:buSzPct val="100000"/>
              <a:buFont typeface="+mj-lt"/>
              <a:buAutoNum type="arabicPeriod" startAt="5"/>
            </a:pPr>
            <a:r>
              <a:rPr lang="en-US" sz="2800" dirty="0">
                <a:effectLst/>
                <a:cs typeface="Arial" pitchFamily="34" charset="0"/>
              </a:rPr>
              <a:t>Expectancy and Hope are Catalysts of Change</a:t>
            </a:r>
          </a:p>
          <a:p>
            <a:pPr lvl="1">
              <a:lnSpc>
                <a:spcPct val="100000"/>
              </a:lnSpc>
              <a:spcBef>
                <a:spcPts val="600"/>
              </a:spcBef>
              <a:spcAft>
                <a:spcPts val="600"/>
              </a:spcAft>
              <a:buClr>
                <a:schemeClr val="tx1"/>
              </a:buClr>
              <a:buSzPct val="100000"/>
            </a:pPr>
            <a:r>
              <a:rPr lang="en-US" sz="2400" dirty="0">
                <a:effectLst/>
                <a:cs typeface="Arial" pitchFamily="34" charset="0"/>
              </a:rPr>
              <a:t>Demonstrate faith in the restorative effects of services</a:t>
            </a:r>
            <a:endParaRPr lang="en-US" sz="2400" dirty="0">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4373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91171">
                                            <p:txEl>
                                              <p:pRg st="0" end="0"/>
                                            </p:txEl>
                                          </p:spTgt>
                                        </p:tgtEl>
                                        <p:attrNameLst>
                                          <p:attrName>style.visibility</p:attrName>
                                        </p:attrNameLst>
                                      </p:cBhvr>
                                      <p:to>
                                        <p:strVal val="visible"/>
                                      </p:to>
                                    </p:set>
                                    <p:animScale>
                                      <p:cBhvr>
                                        <p:cTn id="7" dur="1000" decel="50000" fill="hold">
                                          <p:stCondLst>
                                            <p:cond delay="0"/>
                                          </p:stCondLst>
                                        </p:cTn>
                                        <p:tgtEl>
                                          <p:spTgt spid="39117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91171">
                                            <p:txEl>
                                              <p:pRg st="0" end="0"/>
                                            </p:txEl>
                                          </p:spTgt>
                                        </p:tgtEl>
                                        <p:attrNameLst>
                                          <p:attrName>ppt_x</p:attrName>
                                          <p:attrName>ppt_y</p:attrName>
                                        </p:attrNameLst>
                                      </p:cBhvr>
                                    </p:animMotion>
                                    <p:animEffect transition="in" filter="fade">
                                      <p:cBhvr>
                                        <p:cTn id="9" dur="1000"/>
                                        <p:tgtEl>
                                          <p:spTgt spid="391171">
                                            <p:txEl>
                                              <p:pRg st="0" end="0"/>
                                            </p:txEl>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391171">
                                            <p:txEl>
                                              <p:pRg st="1" end="1"/>
                                            </p:txEl>
                                          </p:spTgt>
                                        </p:tgtEl>
                                        <p:attrNameLst>
                                          <p:attrName>style.visibility</p:attrName>
                                        </p:attrNameLst>
                                      </p:cBhvr>
                                      <p:to>
                                        <p:strVal val="visible"/>
                                      </p:to>
                                    </p:set>
                                    <p:animScale>
                                      <p:cBhvr>
                                        <p:cTn id="12" dur="1000" decel="50000" fill="hold">
                                          <p:stCondLst>
                                            <p:cond delay="0"/>
                                          </p:stCondLst>
                                        </p:cTn>
                                        <p:tgtEl>
                                          <p:spTgt spid="39117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91171">
                                            <p:txEl>
                                              <p:pRg st="1" end="1"/>
                                            </p:txEl>
                                          </p:spTgt>
                                        </p:tgtEl>
                                        <p:attrNameLst>
                                          <p:attrName>ppt_x</p:attrName>
                                          <p:attrName>ppt_y</p:attrName>
                                        </p:attrNameLst>
                                      </p:cBhvr>
                                    </p:animMotion>
                                    <p:animEffect transition="in" filter="fade">
                                      <p:cBhvr>
                                        <p:cTn id="14" dur="1000"/>
                                        <p:tgtEl>
                                          <p:spTgt spid="391171">
                                            <p:txEl>
                                              <p:pRg st="1" end="1"/>
                                            </p:txEl>
                                          </p:spTgt>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391171">
                                            <p:txEl>
                                              <p:pRg st="2" end="2"/>
                                            </p:txEl>
                                          </p:spTgt>
                                        </p:tgtEl>
                                        <p:attrNameLst>
                                          <p:attrName>style.visibility</p:attrName>
                                        </p:attrNameLst>
                                      </p:cBhvr>
                                      <p:to>
                                        <p:strVal val="visible"/>
                                      </p:to>
                                    </p:set>
                                    <p:animScale>
                                      <p:cBhvr>
                                        <p:cTn id="17" dur="1000" decel="50000" fill="hold">
                                          <p:stCondLst>
                                            <p:cond delay="0"/>
                                          </p:stCondLst>
                                        </p:cTn>
                                        <p:tgtEl>
                                          <p:spTgt spid="39117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91171">
                                            <p:txEl>
                                              <p:pRg st="2" end="2"/>
                                            </p:txEl>
                                          </p:spTgt>
                                        </p:tgtEl>
                                        <p:attrNameLst>
                                          <p:attrName>ppt_x</p:attrName>
                                          <p:attrName>ppt_y</p:attrName>
                                        </p:attrNameLst>
                                      </p:cBhvr>
                                    </p:animMotion>
                                    <p:animEffect transition="in" filter="fade">
                                      <p:cBhvr>
                                        <p:cTn id="19" dur="1000"/>
                                        <p:tgtEl>
                                          <p:spTgt spid="391171">
                                            <p:txEl>
                                              <p:pRg st="2" end="2"/>
                                            </p:txEl>
                                          </p:spTgt>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391171">
                                            <p:txEl>
                                              <p:pRg st="3" end="3"/>
                                            </p:txEl>
                                          </p:spTgt>
                                        </p:tgtEl>
                                        <p:attrNameLst>
                                          <p:attrName>style.visibility</p:attrName>
                                        </p:attrNameLst>
                                      </p:cBhvr>
                                      <p:to>
                                        <p:strVal val="visible"/>
                                      </p:to>
                                    </p:set>
                                    <p:animScale>
                                      <p:cBhvr>
                                        <p:cTn id="22" dur="1000" decel="50000" fill="hold">
                                          <p:stCondLst>
                                            <p:cond delay="0"/>
                                          </p:stCondLst>
                                        </p:cTn>
                                        <p:tgtEl>
                                          <p:spTgt spid="391171">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91171">
                                            <p:txEl>
                                              <p:pRg st="3" end="3"/>
                                            </p:txEl>
                                          </p:spTgt>
                                        </p:tgtEl>
                                        <p:attrNameLst>
                                          <p:attrName>ppt_x</p:attrName>
                                          <p:attrName>ppt_y</p:attrName>
                                        </p:attrNameLst>
                                      </p:cBhvr>
                                    </p:animMotion>
                                    <p:animEffect transition="in" filter="fade">
                                      <p:cBhvr>
                                        <p:cTn id="24" dur="1000"/>
                                        <p:tgtEl>
                                          <p:spTgt spid="391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2.hmc.edu/~mashek/WEB/pictures/bellcur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3424687" y="1086928"/>
            <a:ext cx="5348377" cy="4356340"/>
          </a:xfrm>
          <a:prstGeom prst="ellipse">
            <a:avLst/>
          </a:prstGeom>
          <a:solidFill>
            <a:schemeClr val="accent4">
              <a:lumMod val="75000"/>
              <a:alpha val="33000"/>
            </a:schemeClr>
          </a:solidFill>
          <a:ln w="50800" cmpd="sng">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5879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453243" y="115410"/>
            <a:ext cx="9282793" cy="973651"/>
          </a:xfrm>
          <a:effectLst/>
        </p:spPr>
        <p:txBody>
          <a:bodyPr>
            <a:normAutofit/>
          </a:bodyPr>
          <a:lstStyle/>
          <a:p>
            <a:pPr>
              <a:defRPr/>
            </a:pPr>
            <a:r>
              <a:rPr lang="en-US" sz="4000" dirty="0">
                <a:solidFill>
                  <a:schemeClr val="tx1"/>
                </a:solidFill>
                <a:effectLst>
                  <a:outerShdw blurRad="38100" dist="38100" dir="2700000" algn="tl">
                    <a:srgbClr val="000000">
                      <a:alpha val="43137"/>
                    </a:srgbClr>
                  </a:outerShdw>
                </a:effectLst>
                <a:latin typeface="Arial" pitchFamily="34" charset="0"/>
                <a:cs typeface="Arial" pitchFamily="34" charset="0"/>
              </a:rPr>
              <a:t>Strengths-Based and Trauma</a:t>
            </a:r>
          </a:p>
        </p:txBody>
      </p:sp>
      <p:sp>
        <p:nvSpPr>
          <p:cNvPr id="25603" name="Content Placeholder 2"/>
          <p:cNvSpPr>
            <a:spLocks noGrp="1"/>
          </p:cNvSpPr>
          <p:nvPr>
            <p:ph idx="1"/>
          </p:nvPr>
        </p:nvSpPr>
        <p:spPr>
          <a:xfrm>
            <a:off x="649357" y="1089062"/>
            <a:ext cx="10707756" cy="5147352"/>
          </a:xfrm>
          <a:effectLst/>
        </p:spPr>
        <p:txBody>
          <a:bodyPr>
            <a:normAutofit/>
          </a:bodyPr>
          <a:lstStyle/>
          <a:p>
            <a:pPr marL="457200" lvl="1" indent="0">
              <a:lnSpc>
                <a:spcPct val="120000"/>
              </a:lnSpc>
              <a:spcBef>
                <a:spcPts val="0"/>
              </a:spcBef>
              <a:spcAft>
                <a:spcPts val="0"/>
              </a:spcAft>
              <a:buClrTx/>
              <a:buSzPct val="80000"/>
              <a:buNone/>
            </a:pPr>
            <a:r>
              <a:rPr lang="en-US" sz="2800" dirty="0">
                <a:effectLst>
                  <a:outerShdw blurRad="38100" dist="38100" dir="2700000" algn="tl">
                    <a:srgbClr val="000000">
                      <a:alpha val="43137"/>
                    </a:srgbClr>
                  </a:outerShdw>
                </a:effectLst>
                <a:cs typeface="Arial" pitchFamily="34" charset="0"/>
              </a:rPr>
              <a:t>The brain-disease model overlooks four fundamental truths:</a:t>
            </a:r>
          </a:p>
          <a:p>
            <a:pPr marL="971550" lvl="1" indent="-514350">
              <a:lnSpc>
                <a:spcPct val="120000"/>
              </a:lnSpc>
              <a:spcBef>
                <a:spcPts val="0"/>
              </a:spcBef>
              <a:spcAft>
                <a:spcPts val="0"/>
              </a:spcAft>
              <a:buClrTx/>
              <a:buSzPct val="80000"/>
              <a:buFont typeface="+mj-lt"/>
              <a:buAutoNum type="arabicPeriod"/>
            </a:pPr>
            <a:r>
              <a:rPr lang="en-US" sz="2200" dirty="0">
                <a:effectLst>
                  <a:outerShdw blurRad="38100" dist="38100" dir="2700000" algn="tl">
                    <a:srgbClr val="000000">
                      <a:alpha val="43137"/>
                    </a:srgbClr>
                  </a:outerShdw>
                </a:effectLst>
                <a:cs typeface="Arial" pitchFamily="34" charset="0"/>
              </a:rPr>
              <a:t>Our capacity to destroy one another is matched by our capacity to heal one another. Restoring relationships and community is central to restoring well-being;</a:t>
            </a:r>
          </a:p>
          <a:p>
            <a:pPr marL="971550" lvl="1" indent="-514350">
              <a:lnSpc>
                <a:spcPct val="120000"/>
              </a:lnSpc>
              <a:spcBef>
                <a:spcPts val="0"/>
              </a:spcBef>
              <a:spcAft>
                <a:spcPts val="0"/>
              </a:spcAft>
              <a:buClrTx/>
              <a:buSzPct val="80000"/>
              <a:buFont typeface="+mj-lt"/>
              <a:buAutoNum type="arabicPeriod"/>
            </a:pPr>
            <a:r>
              <a:rPr lang="en-US" sz="2200" dirty="0">
                <a:effectLst>
                  <a:outerShdw blurRad="38100" dist="38100" dir="2700000" algn="tl">
                    <a:srgbClr val="000000">
                      <a:alpha val="43137"/>
                    </a:srgbClr>
                  </a:outerShdw>
                </a:effectLst>
                <a:cs typeface="Arial" pitchFamily="34" charset="0"/>
              </a:rPr>
              <a:t>Language gives us power to change ourselves and others by communicating our experiences, helping us to define what we know, and finding a common sense of meaning;</a:t>
            </a:r>
          </a:p>
          <a:p>
            <a:pPr marL="971550" lvl="1" indent="-514350">
              <a:lnSpc>
                <a:spcPct val="120000"/>
              </a:lnSpc>
              <a:spcBef>
                <a:spcPts val="0"/>
              </a:spcBef>
              <a:spcAft>
                <a:spcPts val="0"/>
              </a:spcAft>
              <a:buClrTx/>
              <a:buSzPct val="80000"/>
              <a:buFont typeface="+mj-lt"/>
              <a:buAutoNum type="arabicPeriod"/>
            </a:pPr>
            <a:r>
              <a:rPr lang="en-US" sz="2200" dirty="0">
                <a:effectLst>
                  <a:outerShdw blurRad="38100" dist="38100" dir="2700000" algn="tl">
                    <a:srgbClr val="000000">
                      <a:alpha val="43137"/>
                    </a:srgbClr>
                  </a:outerShdw>
                </a:effectLst>
                <a:cs typeface="Arial" pitchFamily="34" charset="0"/>
              </a:rPr>
              <a:t>We have the ability to regulate our own physiology, including some of the so-called involuntary functions of the body and brain, through such activities as breathing, moving, and touching; and,</a:t>
            </a:r>
          </a:p>
          <a:p>
            <a:pPr marL="971550" lvl="1" indent="-514350">
              <a:lnSpc>
                <a:spcPct val="120000"/>
              </a:lnSpc>
              <a:spcBef>
                <a:spcPts val="0"/>
              </a:spcBef>
              <a:spcAft>
                <a:spcPts val="0"/>
              </a:spcAft>
              <a:buClrTx/>
              <a:buSzPct val="80000"/>
              <a:buFont typeface="+mj-lt"/>
              <a:buAutoNum type="arabicPeriod"/>
            </a:pPr>
            <a:r>
              <a:rPr lang="en-US" sz="2200" dirty="0">
                <a:effectLst>
                  <a:outerShdw blurRad="38100" dist="38100" dir="2700000" algn="tl">
                    <a:srgbClr val="000000">
                      <a:alpha val="43137"/>
                    </a:srgbClr>
                  </a:outerShdw>
                </a:effectLst>
                <a:cs typeface="Arial" pitchFamily="34" charset="0"/>
              </a:rPr>
              <a:t>We can change social conditions to create environments in which children and adults feel safe and where they can thrive.</a:t>
            </a:r>
          </a:p>
        </p:txBody>
      </p:sp>
      <p:sp>
        <p:nvSpPr>
          <p:cNvPr id="4" name="TextBox 3"/>
          <p:cNvSpPr txBox="1"/>
          <p:nvPr/>
        </p:nvSpPr>
        <p:spPr>
          <a:xfrm>
            <a:off x="1366926" y="6256963"/>
            <a:ext cx="9455426" cy="307777"/>
          </a:xfrm>
          <a:prstGeom prst="rect">
            <a:avLst/>
          </a:prstGeom>
          <a:noFill/>
          <a:effectLst/>
        </p:spPr>
        <p:txBody>
          <a:bodyPr wrap="square">
            <a:spAutoFit/>
          </a:bodyPr>
          <a:lstStyle/>
          <a:p>
            <a:pPr>
              <a:buFont typeface="Wingdings" pitchFamily="2" charset="2"/>
              <a:buNone/>
              <a:defRPr/>
            </a:pPr>
            <a:r>
              <a:rPr lang="en-US" sz="1400" dirty="0">
                <a:latin typeface="Arial" pitchFamily="34" charset="0"/>
                <a:ea typeface="ＭＳ Ｐゴシック" pitchFamily="34" charset="-128"/>
                <a:cs typeface="Arial" pitchFamily="34" charset="0"/>
              </a:rPr>
              <a:t>van der </a:t>
            </a:r>
            <a:r>
              <a:rPr lang="en-US" sz="1400" dirty="0" err="1">
                <a:latin typeface="Arial" pitchFamily="34" charset="0"/>
                <a:ea typeface="ＭＳ Ｐゴシック" pitchFamily="34" charset="-128"/>
                <a:cs typeface="Arial" pitchFamily="34" charset="0"/>
              </a:rPr>
              <a:t>Kolk</a:t>
            </a:r>
            <a:r>
              <a:rPr lang="en-US" sz="1400" dirty="0">
                <a:latin typeface="Arial" pitchFamily="34" charset="0"/>
                <a:ea typeface="ＭＳ Ｐゴシック" pitchFamily="34" charset="-128"/>
                <a:cs typeface="Arial" pitchFamily="34" charset="0"/>
              </a:rPr>
              <a:t>, B. (2014). </a:t>
            </a:r>
            <a:r>
              <a:rPr lang="en-US" sz="1400" i="1" dirty="0">
                <a:latin typeface="Arial" pitchFamily="34" charset="0"/>
                <a:ea typeface="ＭＳ Ｐゴシック" pitchFamily="34" charset="-128"/>
                <a:cs typeface="Arial" pitchFamily="34" charset="0"/>
              </a:rPr>
              <a:t>The body keeps the score: Brain, mind, and body in the healing of trauma</a:t>
            </a:r>
            <a:r>
              <a:rPr lang="en-US" sz="1400" dirty="0">
                <a:latin typeface="Arial" pitchFamily="34" charset="0"/>
                <a:ea typeface="ＭＳ Ｐゴシック" pitchFamily="34" charset="-128"/>
                <a:cs typeface="Arial" pitchFamily="34" charset="0"/>
              </a:rPr>
              <a:t>. New York: Viking.</a:t>
            </a:r>
            <a:endParaRPr lang="en-US" sz="1400" i="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4094262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5603">
                                            <p:txEl>
                                              <p:pRg st="4" end="4"/>
                                            </p:txEl>
                                          </p:spTgt>
                                        </p:tgtEl>
                                        <p:attrNameLst>
                                          <p:attrName>style.visibility</p:attrName>
                                        </p:attrNameLst>
                                      </p:cBhvr>
                                      <p:to>
                                        <p:strVal val="visible"/>
                                      </p:to>
                                    </p:set>
                                    <p:anim calcmode="lin" valueType="num">
                                      <p:cBhvr additive="base">
                                        <p:cTn id="31" dur="500" fill="hold"/>
                                        <p:tgtEl>
                                          <p:spTgt spid="2560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560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2.hmc.edu/~mashek/WEB/pictures/bellcur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74703" y="1439662"/>
            <a:ext cx="2636668" cy="86177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Posttraumatic Stress Disorder </a:t>
            </a:r>
            <a:r>
              <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(Trauma and Stressor-Related Disorders)</a:t>
            </a:r>
          </a:p>
        </p:txBody>
      </p:sp>
      <p:sp>
        <p:nvSpPr>
          <p:cNvPr id="2" name="Oval 1"/>
          <p:cNvSpPr/>
          <p:nvPr/>
        </p:nvSpPr>
        <p:spPr>
          <a:xfrm>
            <a:off x="1457864" y="3019426"/>
            <a:ext cx="3162300" cy="2524124"/>
          </a:xfrm>
          <a:prstGeom prst="ellipse">
            <a:avLst/>
          </a:prstGeom>
          <a:solidFill>
            <a:srgbClr val="FF0000">
              <a:alpha val="33000"/>
            </a:srgbClr>
          </a:solid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321920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2.hmc.edu/~mashek/WEB/pictures/bellcur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3424687" y="1086928"/>
            <a:ext cx="5348377" cy="4356340"/>
          </a:xfrm>
          <a:prstGeom prst="ellipse">
            <a:avLst/>
          </a:prstGeom>
          <a:solidFill>
            <a:schemeClr val="accent4">
              <a:lumMod val="75000"/>
              <a:alpha val="33000"/>
            </a:schemeClr>
          </a:solidFill>
          <a:ln w="50800" cmpd="sng">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3" name="TextBox 2"/>
          <p:cNvSpPr txBox="1"/>
          <p:nvPr/>
        </p:nvSpPr>
        <p:spPr>
          <a:xfrm>
            <a:off x="5400135" y="2355011"/>
            <a:ext cx="1319841" cy="156966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6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0</a:t>
            </a:r>
          </a:p>
        </p:txBody>
      </p:sp>
    </p:spTree>
    <p:extLst>
      <p:ext uri="{BB962C8B-B14F-4D97-AF65-F5344CB8AC3E}">
        <p14:creationId xmlns:p14="http://schemas.microsoft.com/office/powerpoint/2010/main" val="277408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alpha val="88000"/>
          </a:schemeClr>
        </a:solidFill>
        <a:effectLst/>
      </p:bgPr>
    </p:bg>
    <p:spTree>
      <p:nvGrpSpPr>
        <p:cNvPr id="1" name=""/>
        <p:cNvGrpSpPr/>
        <p:nvPr/>
      </p:nvGrpSpPr>
      <p:grpSpPr>
        <a:xfrm>
          <a:off x="0" y="0"/>
          <a:ext cx="0" cy="0"/>
          <a:chOff x="0" y="0"/>
          <a:chExt cx="0" cy="0"/>
        </a:xfrm>
      </p:grpSpPr>
      <p:pic>
        <p:nvPicPr>
          <p:cNvPr id="3074" name="Picture 2" descr="http://www2.hmc.edu/~mashek/WEB/pictures/bellcur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115669" y="1393495"/>
            <a:ext cx="313381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Posttraumatic Growth</a:t>
            </a:r>
          </a:p>
        </p:txBody>
      </p:sp>
      <p:sp>
        <p:nvSpPr>
          <p:cNvPr id="5" name="Oval 4"/>
          <p:cNvSpPr/>
          <p:nvPr/>
        </p:nvSpPr>
        <p:spPr>
          <a:xfrm>
            <a:off x="7478383" y="2981326"/>
            <a:ext cx="3162300" cy="2524124"/>
          </a:xfrm>
          <a:prstGeom prst="ellipse">
            <a:avLst/>
          </a:prstGeom>
          <a:solidFill>
            <a:srgbClr val="00B050">
              <a:alpha val="33000"/>
            </a:srgbClr>
          </a:solidFill>
          <a:ln w="539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119229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235075"/>
          </a:xfrm>
        </p:spPr>
        <p:txBody>
          <a:bodyPr>
            <a:normAutofit/>
          </a:bodyPr>
          <a:lstStyle/>
          <a:p>
            <a:pPr algn="ctr" eaLnBrk="1" hangingPunct="1">
              <a:defRPr/>
            </a:pPr>
            <a:r>
              <a:rPr lang="en-US" sz="4000" dirty="0">
                <a:effectLst/>
                <a:latin typeface="Arial" pitchFamily="34" charset="0"/>
              </a:rPr>
              <a:t>Post-Traumatic Growth</a:t>
            </a:r>
          </a:p>
        </p:txBody>
      </p:sp>
      <p:sp>
        <p:nvSpPr>
          <p:cNvPr id="547843" name="Rectangle 3"/>
          <p:cNvSpPr>
            <a:spLocks noGrp="1" noChangeArrowheads="1"/>
          </p:cNvSpPr>
          <p:nvPr>
            <p:ph idx="1"/>
          </p:nvPr>
        </p:nvSpPr>
        <p:spPr>
          <a:xfrm>
            <a:off x="808891" y="1387476"/>
            <a:ext cx="10128739" cy="4937124"/>
          </a:xfrm>
        </p:spPr>
        <p:txBody>
          <a:bodyPr>
            <a:normAutofit/>
          </a:bodyPr>
          <a:lstStyle/>
          <a:p>
            <a:pPr>
              <a:lnSpc>
                <a:spcPct val="100000"/>
              </a:lnSpc>
              <a:buClr>
                <a:schemeClr val="tx1"/>
              </a:buClr>
              <a:buSzPct val="100000"/>
              <a:buFont typeface="Arial" pitchFamily="34" charset="0"/>
              <a:buChar char="•"/>
            </a:pPr>
            <a:r>
              <a:rPr lang="en-US" sz="2800" dirty="0">
                <a:effectLst/>
                <a:latin typeface="Arial" pitchFamily="34" charset="0"/>
                <a:cs typeface="Arial" pitchFamily="34" charset="0"/>
              </a:rPr>
              <a:t>Only a percentage of people who experience serious distress and/or traumatic events develop symptoms of PTSD.</a:t>
            </a:r>
          </a:p>
          <a:p>
            <a:pPr>
              <a:lnSpc>
                <a:spcPct val="100000"/>
              </a:lnSpc>
              <a:buClr>
                <a:schemeClr val="tx1"/>
              </a:buClr>
              <a:buSzPct val="100000"/>
              <a:buFont typeface="Arial" pitchFamily="34" charset="0"/>
              <a:buChar char="•"/>
            </a:pPr>
            <a:r>
              <a:rPr lang="en-US" sz="2800" dirty="0">
                <a:effectLst/>
                <a:latin typeface="Arial" pitchFamily="34" charset="0"/>
                <a:cs typeface="Arial" pitchFamily="34" charset="0"/>
              </a:rPr>
              <a:t>Examples include: Bereavement, bone marrow transplantation, breast cancer, chronic illness, heart attack, military combat, natural disaster, physical assault, and refuges displacement.</a:t>
            </a:r>
          </a:p>
          <a:p>
            <a:pPr>
              <a:lnSpc>
                <a:spcPct val="100000"/>
              </a:lnSpc>
              <a:buClr>
                <a:schemeClr val="tx1"/>
              </a:buClr>
              <a:buSzPct val="100000"/>
              <a:buFont typeface="Arial" pitchFamily="34" charset="0"/>
              <a:buChar char="•"/>
            </a:pPr>
            <a:r>
              <a:rPr lang="en-US" sz="2800" dirty="0">
                <a:effectLst/>
                <a:latin typeface="Arial" pitchFamily="34" charset="0"/>
                <a:cs typeface="Arial" pitchFamily="34" charset="0"/>
              </a:rPr>
              <a:t>Most, cope sufficiently, having various ups and downs but few catastrophic lows.</a:t>
            </a:r>
          </a:p>
          <a:p>
            <a:pPr>
              <a:lnSpc>
                <a:spcPct val="100000"/>
              </a:lnSpc>
              <a:buClr>
                <a:schemeClr val="tx1"/>
              </a:buClr>
              <a:buSzPct val="100000"/>
              <a:buFont typeface="Arial" pitchFamily="34" charset="0"/>
              <a:buChar char="•"/>
            </a:pPr>
            <a:r>
              <a:rPr lang="en-US" sz="2800" dirty="0">
                <a:effectLst/>
                <a:latin typeface="Arial" pitchFamily="34" charset="0"/>
                <a:cs typeface="Arial" pitchFamily="34" charset="0"/>
              </a:rPr>
              <a:t>And, a percentage of people actually grow from their traumatic experiences.</a:t>
            </a:r>
          </a:p>
        </p:txBody>
      </p:sp>
    </p:spTree>
    <p:extLst>
      <p:ext uri="{BB962C8B-B14F-4D97-AF65-F5344CB8AC3E}">
        <p14:creationId xmlns:p14="http://schemas.microsoft.com/office/powerpoint/2010/main" val="3989747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235075"/>
          </a:xfrm>
        </p:spPr>
        <p:txBody>
          <a:bodyPr>
            <a:normAutofit/>
          </a:bodyPr>
          <a:lstStyle/>
          <a:p>
            <a:pPr algn="ctr" eaLnBrk="1" hangingPunct="1">
              <a:defRPr/>
            </a:pPr>
            <a:r>
              <a:rPr lang="en-US" sz="4000" dirty="0">
                <a:effectLst/>
                <a:latin typeface="Arial" pitchFamily="34" charset="0"/>
              </a:rPr>
              <a:t>Post-Traumatic Growth </a:t>
            </a:r>
            <a:r>
              <a:rPr lang="en-US" sz="3200" dirty="0">
                <a:effectLst/>
                <a:latin typeface="Arial" pitchFamily="34" charset="0"/>
              </a:rPr>
              <a:t>(cont.)</a:t>
            </a:r>
            <a:endParaRPr lang="en-US" sz="4000" dirty="0">
              <a:effectLst/>
              <a:latin typeface="Arial" pitchFamily="34" charset="0"/>
            </a:endParaRPr>
          </a:p>
        </p:txBody>
      </p:sp>
      <p:sp>
        <p:nvSpPr>
          <p:cNvPr id="547843" name="Rectangle 3"/>
          <p:cNvSpPr>
            <a:spLocks noGrp="1" noChangeArrowheads="1"/>
          </p:cNvSpPr>
          <p:nvPr>
            <p:ph idx="1"/>
          </p:nvPr>
        </p:nvSpPr>
        <p:spPr>
          <a:xfrm>
            <a:off x="808891" y="1297858"/>
            <a:ext cx="10128739" cy="5026742"/>
          </a:xfrm>
        </p:spPr>
        <p:txBody>
          <a:bodyPr>
            <a:normAutofit/>
          </a:bodyPr>
          <a:lstStyle/>
          <a:p>
            <a:pPr>
              <a:lnSpc>
                <a:spcPct val="100000"/>
              </a:lnSpc>
              <a:spcBef>
                <a:spcPts val="600"/>
              </a:spcBef>
              <a:buClr>
                <a:schemeClr val="tx1"/>
              </a:buClr>
              <a:buSzPct val="100000"/>
              <a:buFont typeface="Arial" pitchFamily="34" charset="0"/>
              <a:buChar char="•"/>
            </a:pPr>
            <a:r>
              <a:rPr lang="en-US" sz="2800" dirty="0">
                <a:solidFill>
                  <a:schemeClr val="tx1"/>
                </a:solidFill>
                <a:effectLst/>
                <a:latin typeface="Arial" pitchFamily="34" charset="0"/>
                <a:cs typeface="Arial" pitchFamily="34" charset="0"/>
              </a:rPr>
              <a:t>Growth from events that traumatic situations and conditions has been referred to as Adversarial Growth or Post-Traumatic Growth (Calhoun &amp; </a:t>
            </a:r>
            <a:r>
              <a:rPr lang="en-US" sz="2800" dirty="0" err="1">
                <a:solidFill>
                  <a:schemeClr val="tx1"/>
                </a:solidFill>
                <a:effectLst/>
                <a:latin typeface="Arial" pitchFamily="34" charset="0"/>
                <a:cs typeface="Arial" pitchFamily="34" charset="0"/>
              </a:rPr>
              <a:t>Tedeschi</a:t>
            </a:r>
            <a:r>
              <a:rPr lang="en-US" sz="2800" dirty="0">
                <a:solidFill>
                  <a:schemeClr val="tx1"/>
                </a:solidFill>
                <a:effectLst/>
                <a:latin typeface="Arial" pitchFamily="34" charset="0"/>
                <a:cs typeface="Arial" pitchFamily="34" charset="0"/>
              </a:rPr>
              <a:t>, 2013; </a:t>
            </a:r>
            <a:r>
              <a:rPr lang="en-US" sz="2800" dirty="0" err="1">
                <a:solidFill>
                  <a:schemeClr val="tx1"/>
                </a:solidFill>
                <a:effectLst/>
                <a:latin typeface="Arial" pitchFamily="34" charset="0"/>
                <a:cs typeface="Arial" pitchFamily="34" charset="0"/>
              </a:rPr>
              <a:t>Tedeschi</a:t>
            </a:r>
            <a:r>
              <a:rPr lang="en-US" sz="2800" dirty="0">
                <a:solidFill>
                  <a:schemeClr val="tx1"/>
                </a:solidFill>
                <a:effectLst/>
                <a:latin typeface="Arial" pitchFamily="34" charset="0"/>
                <a:cs typeface="Arial" pitchFamily="34" charset="0"/>
              </a:rPr>
              <a:t>, Park, &amp; Calhoun, 1998).</a:t>
            </a:r>
          </a:p>
          <a:p>
            <a:pPr>
              <a:lnSpc>
                <a:spcPct val="100000"/>
              </a:lnSpc>
              <a:spcBef>
                <a:spcPts val="600"/>
              </a:spcBef>
              <a:buClr>
                <a:schemeClr val="tx1"/>
              </a:buClr>
              <a:buSzPct val="100000"/>
              <a:buFont typeface="Arial" pitchFamily="34" charset="0"/>
              <a:buChar char="•"/>
            </a:pPr>
            <a:r>
              <a:rPr lang="en-US" sz="2800" dirty="0">
                <a:solidFill>
                  <a:schemeClr val="tx1"/>
                </a:solidFill>
                <a:effectLst/>
                <a:latin typeface="Arial" pitchFamily="34" charset="0"/>
                <a:cs typeface="Arial" pitchFamily="34" charset="0"/>
              </a:rPr>
              <a:t>What kind of growth do people experience?</a:t>
            </a:r>
          </a:p>
          <a:p>
            <a:pPr lvl="1">
              <a:lnSpc>
                <a:spcPct val="100000"/>
              </a:lnSpc>
              <a:spcBef>
                <a:spcPts val="600"/>
              </a:spcBef>
              <a:buClr>
                <a:schemeClr val="tx1"/>
              </a:buClr>
              <a:buSzPct val="100000"/>
            </a:pPr>
            <a:r>
              <a:rPr lang="en-US" sz="2400" dirty="0">
                <a:solidFill>
                  <a:schemeClr val="tx1"/>
                </a:solidFill>
                <a:effectLst/>
                <a:latin typeface="Arial" pitchFamily="34" charset="0"/>
                <a:cs typeface="Arial" pitchFamily="34" charset="0"/>
              </a:rPr>
              <a:t>Spirituality</a:t>
            </a:r>
          </a:p>
          <a:p>
            <a:pPr lvl="1">
              <a:lnSpc>
                <a:spcPct val="100000"/>
              </a:lnSpc>
              <a:spcBef>
                <a:spcPts val="600"/>
              </a:spcBef>
              <a:buClr>
                <a:schemeClr val="tx1"/>
              </a:buClr>
              <a:buSzPct val="100000"/>
            </a:pPr>
            <a:r>
              <a:rPr lang="en-US" sz="2400" dirty="0">
                <a:solidFill>
                  <a:schemeClr val="tx1"/>
                </a:solidFill>
                <a:effectLst/>
                <a:latin typeface="Arial" pitchFamily="34" charset="0"/>
                <a:cs typeface="Arial" pitchFamily="34" charset="0"/>
              </a:rPr>
              <a:t>Compassion for others</a:t>
            </a:r>
          </a:p>
          <a:p>
            <a:pPr lvl="1">
              <a:lnSpc>
                <a:spcPct val="100000"/>
              </a:lnSpc>
              <a:spcBef>
                <a:spcPts val="600"/>
              </a:spcBef>
              <a:buClr>
                <a:schemeClr val="tx1"/>
              </a:buClr>
              <a:buSzPct val="100000"/>
            </a:pPr>
            <a:r>
              <a:rPr lang="en-US" sz="2400" dirty="0">
                <a:solidFill>
                  <a:schemeClr val="tx1"/>
                </a:solidFill>
                <a:effectLst/>
                <a:latin typeface="Arial" pitchFamily="34" charset="0"/>
                <a:cs typeface="Arial" pitchFamily="34" charset="0"/>
              </a:rPr>
              <a:t>Openness</a:t>
            </a:r>
          </a:p>
          <a:p>
            <a:pPr lvl="1">
              <a:lnSpc>
                <a:spcPct val="100000"/>
              </a:lnSpc>
              <a:spcBef>
                <a:spcPts val="600"/>
              </a:spcBef>
              <a:buClr>
                <a:schemeClr val="tx1"/>
              </a:buClr>
              <a:buSzPct val="100000"/>
            </a:pPr>
            <a:r>
              <a:rPr lang="en-US" sz="2400" dirty="0">
                <a:solidFill>
                  <a:schemeClr val="tx1"/>
                </a:solidFill>
                <a:effectLst/>
                <a:latin typeface="Arial" pitchFamily="34" charset="0"/>
                <a:cs typeface="Arial" pitchFamily="34" charset="0"/>
              </a:rPr>
              <a:t>Even, eventually, overall life satisfaction</a:t>
            </a:r>
          </a:p>
        </p:txBody>
      </p:sp>
      <p:sp>
        <p:nvSpPr>
          <p:cNvPr id="4" name="TextBox 3"/>
          <p:cNvSpPr txBox="1"/>
          <p:nvPr/>
        </p:nvSpPr>
        <p:spPr>
          <a:xfrm>
            <a:off x="844061" y="5842908"/>
            <a:ext cx="10433539" cy="646331"/>
          </a:xfrm>
          <a:prstGeom prst="rect">
            <a:avLst/>
          </a:prstGeom>
          <a:noFill/>
        </p:spPr>
        <p:txBody>
          <a:bodyPr wrap="square" rtlCol="0">
            <a:spAutoFit/>
          </a:bodyPr>
          <a:lstStyle/>
          <a:p>
            <a:pPr marL="438912" indent="-320040">
              <a:buClr>
                <a:srgbClr val="F0AD00"/>
              </a:buClr>
              <a:buSzPct val="80000"/>
            </a:pPr>
            <a:r>
              <a:rPr lang="en-US" sz="1200" dirty="0">
                <a:latin typeface="Arial" panose="020B0604020202020204" pitchFamily="34" charset="0"/>
                <a:ea typeface="ヒラギノ角ゴ Pro W3" charset="-128"/>
                <a:cs typeface="Arial" panose="020B0604020202020204" pitchFamily="34" charset="0"/>
              </a:rPr>
              <a:t>Calhoun, L. G., &amp; </a:t>
            </a:r>
            <a:r>
              <a:rPr lang="en-US" sz="1200" dirty="0" err="1">
                <a:latin typeface="Arial" panose="020B0604020202020204" pitchFamily="34" charset="0"/>
                <a:ea typeface="ヒラギノ角ゴ Pro W3" charset="-128"/>
                <a:cs typeface="Arial" panose="020B0604020202020204" pitchFamily="34" charset="0"/>
              </a:rPr>
              <a:t>Tedeschi</a:t>
            </a:r>
            <a:r>
              <a:rPr lang="en-US" sz="1200" dirty="0">
                <a:latin typeface="Arial" panose="020B0604020202020204" pitchFamily="34" charset="0"/>
                <a:ea typeface="ヒラギノ角ゴ Pro W3" charset="-128"/>
                <a:cs typeface="Arial" panose="020B0604020202020204" pitchFamily="34" charset="0"/>
              </a:rPr>
              <a:t>, R. G. (2013). </a:t>
            </a:r>
            <a:r>
              <a:rPr lang="en-US" sz="1200" i="1" dirty="0">
                <a:latin typeface="Arial" panose="020B0604020202020204" pitchFamily="34" charset="0"/>
                <a:ea typeface="ヒラギノ角ゴ Pro W3" charset="-128"/>
                <a:cs typeface="Arial" panose="020B0604020202020204" pitchFamily="34" charset="0"/>
              </a:rPr>
              <a:t>Posttraumatic growth in clinical practice</a:t>
            </a:r>
            <a:r>
              <a:rPr lang="en-US" sz="1200" dirty="0">
                <a:latin typeface="Arial" panose="020B0604020202020204" pitchFamily="34" charset="0"/>
                <a:ea typeface="ヒラギノ角ゴ Pro W3" charset="-128"/>
                <a:cs typeface="Arial" panose="020B0604020202020204" pitchFamily="34" charset="0"/>
              </a:rPr>
              <a:t>. New York: Routledge.</a:t>
            </a:r>
          </a:p>
          <a:p>
            <a:pPr marL="438912" indent="-320040">
              <a:buClr>
                <a:srgbClr val="F0AD00"/>
              </a:buClr>
              <a:buSzPct val="80000"/>
            </a:pPr>
            <a:r>
              <a:rPr lang="en-US" sz="1200" dirty="0" err="1">
                <a:latin typeface="Arial" panose="020B0604020202020204" pitchFamily="34" charset="0"/>
                <a:ea typeface="ヒラギノ角ゴ Pro W3" charset="-128"/>
                <a:cs typeface="Arial" panose="020B0604020202020204" pitchFamily="34" charset="0"/>
              </a:rPr>
              <a:t>Tedeschi</a:t>
            </a:r>
            <a:r>
              <a:rPr lang="en-US" sz="1200" dirty="0">
                <a:latin typeface="Arial" panose="020B0604020202020204" pitchFamily="34" charset="0"/>
                <a:ea typeface="ヒラギノ角ゴ Pro W3" charset="-128"/>
                <a:cs typeface="Arial" panose="020B0604020202020204" pitchFamily="34" charset="0"/>
              </a:rPr>
              <a:t>, R. G.,  Park, C. L., &amp; Calhoun, L. G. (1998). </a:t>
            </a:r>
            <a:r>
              <a:rPr lang="en-US" sz="1200" i="1" dirty="0">
                <a:latin typeface="Arial" panose="020B0604020202020204" pitchFamily="34" charset="0"/>
                <a:ea typeface="ヒラギノ角ゴ Pro W3" charset="-128"/>
                <a:cs typeface="Arial" panose="020B0604020202020204" pitchFamily="34" charset="0"/>
              </a:rPr>
              <a:t>Posttraumatic growth: Positive changes in the aftermath of crisis</a:t>
            </a:r>
            <a:r>
              <a:rPr lang="en-US" sz="1200" dirty="0">
                <a:latin typeface="Arial" panose="020B0604020202020204" pitchFamily="34" charset="0"/>
                <a:ea typeface="ヒラギノ角ゴ Pro W3" charset="-128"/>
                <a:cs typeface="Arial" panose="020B0604020202020204" pitchFamily="34" charset="0"/>
              </a:rPr>
              <a:t>. New Jersey: Lawrence Erlbaum.</a:t>
            </a:r>
          </a:p>
        </p:txBody>
      </p:sp>
    </p:spTree>
    <p:extLst>
      <p:ext uri="{BB962C8B-B14F-4D97-AF65-F5344CB8AC3E}">
        <p14:creationId xmlns:p14="http://schemas.microsoft.com/office/powerpoint/2010/main" val="140842471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47843">
                                            <p:txEl>
                                              <p:pRg st="2" end="2"/>
                                            </p:txEl>
                                          </p:spTgt>
                                        </p:tgtEl>
                                        <p:attrNameLst>
                                          <p:attrName>style.visibility</p:attrName>
                                        </p:attrNameLst>
                                      </p:cBhvr>
                                      <p:to>
                                        <p:strVal val="visible"/>
                                      </p:to>
                                    </p:set>
                                    <p:animEffect transition="in" filter="wipe(left)">
                                      <p:cBhvr>
                                        <p:cTn id="15" dur="500"/>
                                        <p:tgtEl>
                                          <p:spTgt spid="54784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47843">
                                            <p:txEl>
                                              <p:pRg st="3" end="3"/>
                                            </p:txEl>
                                          </p:spTgt>
                                        </p:tgtEl>
                                        <p:attrNameLst>
                                          <p:attrName>style.visibility</p:attrName>
                                        </p:attrNameLst>
                                      </p:cBhvr>
                                      <p:to>
                                        <p:strVal val="visible"/>
                                      </p:to>
                                    </p:set>
                                    <p:animEffect transition="in" filter="wipe(left)">
                                      <p:cBhvr>
                                        <p:cTn id="18" dur="500"/>
                                        <p:tgtEl>
                                          <p:spTgt spid="54784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47843">
                                            <p:txEl>
                                              <p:pRg st="4" end="4"/>
                                            </p:txEl>
                                          </p:spTgt>
                                        </p:tgtEl>
                                        <p:attrNameLst>
                                          <p:attrName>style.visibility</p:attrName>
                                        </p:attrNameLst>
                                      </p:cBhvr>
                                      <p:to>
                                        <p:strVal val="visible"/>
                                      </p:to>
                                    </p:set>
                                    <p:animEffect transition="in" filter="wipe(left)">
                                      <p:cBhvr>
                                        <p:cTn id="21" dur="500"/>
                                        <p:tgtEl>
                                          <p:spTgt spid="54784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47843">
                                            <p:txEl>
                                              <p:pRg st="5" end="5"/>
                                            </p:txEl>
                                          </p:spTgt>
                                        </p:tgtEl>
                                        <p:attrNameLst>
                                          <p:attrName>style.visibility</p:attrName>
                                        </p:attrNameLst>
                                      </p:cBhvr>
                                      <p:to>
                                        <p:strVal val="visible"/>
                                      </p:to>
                                    </p:set>
                                    <p:animEffect transition="in" filter="wipe(left)">
                                      <p:cBhvr>
                                        <p:cTn id="24" dur="500"/>
                                        <p:tgtEl>
                                          <p:spTgt spid="547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235075"/>
          </a:xfrm>
        </p:spPr>
        <p:txBody>
          <a:bodyPr>
            <a:normAutofit/>
          </a:bodyPr>
          <a:lstStyle/>
          <a:p>
            <a:pPr algn="ctr" eaLnBrk="1" hangingPunct="1">
              <a:defRPr/>
            </a:pPr>
            <a:r>
              <a:rPr lang="en-US" sz="4000" dirty="0">
                <a:effectLst/>
                <a:latin typeface="Arial" pitchFamily="34" charset="0"/>
              </a:rPr>
              <a:t>Post-Traumatic Growth </a:t>
            </a:r>
            <a:r>
              <a:rPr lang="en-US" sz="3200" dirty="0">
                <a:effectLst/>
                <a:latin typeface="Arial" pitchFamily="34" charset="0"/>
              </a:rPr>
              <a:t>(cont.)</a:t>
            </a:r>
            <a:endParaRPr lang="en-US" sz="4000" dirty="0">
              <a:effectLst/>
              <a:latin typeface="Arial" pitchFamily="34" charset="0"/>
            </a:endParaRPr>
          </a:p>
        </p:txBody>
      </p:sp>
      <p:sp>
        <p:nvSpPr>
          <p:cNvPr id="547843" name="Rectangle 3"/>
          <p:cNvSpPr>
            <a:spLocks noGrp="1" noChangeArrowheads="1"/>
          </p:cNvSpPr>
          <p:nvPr>
            <p:ph idx="1"/>
          </p:nvPr>
        </p:nvSpPr>
        <p:spPr>
          <a:xfrm>
            <a:off x="808891" y="1307690"/>
            <a:ext cx="10128739" cy="5016910"/>
          </a:xfrm>
        </p:spPr>
        <p:txBody>
          <a:bodyPr>
            <a:normAutofit/>
          </a:bodyPr>
          <a:lstStyle/>
          <a:p>
            <a:pPr>
              <a:lnSpc>
                <a:spcPct val="100000"/>
              </a:lnSpc>
              <a:spcBef>
                <a:spcPts val="600"/>
              </a:spcBef>
              <a:buClr>
                <a:schemeClr val="tx1"/>
              </a:buClr>
              <a:buSzPct val="100000"/>
              <a:buFont typeface="Arial" pitchFamily="34" charset="0"/>
              <a:buChar char="•"/>
            </a:pPr>
            <a:r>
              <a:rPr lang="en-US" sz="2800" dirty="0">
                <a:effectLst/>
                <a:latin typeface="Arial" pitchFamily="34" charset="0"/>
                <a:cs typeface="Arial" pitchFamily="34" charset="0"/>
              </a:rPr>
              <a:t>What distinguishes the people who find growth in traumatic experiences from those who do not?</a:t>
            </a:r>
          </a:p>
          <a:p>
            <a:pPr>
              <a:lnSpc>
                <a:spcPct val="100000"/>
              </a:lnSpc>
              <a:spcBef>
                <a:spcPts val="600"/>
              </a:spcBef>
              <a:buClr>
                <a:schemeClr val="tx1"/>
              </a:buClr>
              <a:buSzPct val="100000"/>
              <a:buFont typeface="Arial" pitchFamily="34" charset="0"/>
              <a:buChar char="•"/>
            </a:pPr>
            <a:r>
              <a:rPr lang="en-US" sz="2800" dirty="0">
                <a:effectLst/>
                <a:latin typeface="Arial" pitchFamily="34" charset="0"/>
                <a:cs typeface="Arial" pitchFamily="34" charset="0"/>
              </a:rPr>
              <a:t>Mindset: How people conceive of the cards they have been dealt.</a:t>
            </a:r>
          </a:p>
          <a:p>
            <a:pPr>
              <a:lnSpc>
                <a:spcPct val="100000"/>
              </a:lnSpc>
              <a:spcBef>
                <a:spcPts val="600"/>
              </a:spcBef>
              <a:buClr>
                <a:schemeClr val="tx1"/>
              </a:buClr>
              <a:buSzPct val="100000"/>
              <a:buFont typeface="Arial" pitchFamily="34" charset="0"/>
              <a:buChar char="•"/>
            </a:pPr>
            <a:r>
              <a:rPr lang="en-US" sz="2800" dirty="0">
                <a:effectLst/>
                <a:latin typeface="Arial" pitchFamily="34" charset="0"/>
                <a:cs typeface="Arial" pitchFamily="34" charset="0"/>
              </a:rPr>
              <a:t>Positive reinterpretation of the situation or event.</a:t>
            </a:r>
          </a:p>
          <a:p>
            <a:pPr>
              <a:lnSpc>
                <a:spcPct val="100000"/>
              </a:lnSpc>
              <a:spcBef>
                <a:spcPts val="600"/>
              </a:spcBef>
              <a:buClr>
                <a:schemeClr val="tx1"/>
              </a:buClr>
              <a:buSzPct val="100000"/>
              <a:buFont typeface="Arial" pitchFamily="34" charset="0"/>
              <a:buChar char="•"/>
            </a:pPr>
            <a:r>
              <a:rPr lang="en-US" sz="2800" dirty="0">
                <a:effectLst/>
                <a:latin typeface="Arial" pitchFamily="34" charset="0"/>
                <a:cs typeface="Arial" pitchFamily="34" charset="0"/>
              </a:rPr>
              <a:t>Optimism.</a:t>
            </a:r>
          </a:p>
          <a:p>
            <a:pPr>
              <a:lnSpc>
                <a:spcPct val="100000"/>
              </a:lnSpc>
              <a:spcBef>
                <a:spcPts val="600"/>
              </a:spcBef>
              <a:buClr>
                <a:schemeClr val="tx1"/>
              </a:buClr>
              <a:buSzPct val="100000"/>
              <a:buFont typeface="Arial" pitchFamily="34" charset="0"/>
              <a:buChar char="•"/>
            </a:pPr>
            <a:r>
              <a:rPr lang="en-US" sz="2800" dirty="0">
                <a:effectLst/>
                <a:latin typeface="Arial" pitchFamily="34" charset="0"/>
                <a:cs typeface="Arial" pitchFamily="34" charset="0"/>
              </a:rPr>
              <a:t>Acceptance.</a:t>
            </a:r>
          </a:p>
          <a:p>
            <a:pPr>
              <a:lnSpc>
                <a:spcPct val="100000"/>
              </a:lnSpc>
              <a:spcBef>
                <a:spcPts val="600"/>
              </a:spcBef>
              <a:buClr>
                <a:schemeClr val="tx1"/>
              </a:buClr>
              <a:buSzPct val="100000"/>
              <a:buFont typeface="Arial" pitchFamily="34" charset="0"/>
              <a:buChar char="•"/>
            </a:pPr>
            <a:r>
              <a:rPr lang="en-US" sz="2800" dirty="0">
                <a:effectLst/>
                <a:latin typeface="Arial" pitchFamily="34" charset="0"/>
                <a:cs typeface="Arial" pitchFamily="34" charset="0"/>
              </a:rPr>
              <a:t>Focusing on the problem head-on (rather than trying to avoid it).</a:t>
            </a:r>
          </a:p>
          <a:p>
            <a:pPr>
              <a:lnSpc>
                <a:spcPct val="100000"/>
              </a:lnSpc>
              <a:spcBef>
                <a:spcPts val="600"/>
              </a:spcBef>
              <a:buClr>
                <a:schemeClr val="tx1"/>
              </a:buClr>
              <a:buSzPct val="100000"/>
              <a:buFont typeface="Arial" pitchFamily="34" charset="0"/>
              <a:buChar char="•"/>
            </a:pPr>
            <a:endParaRPr lang="en-US" sz="2800" dirty="0">
              <a:effectLst/>
              <a:latin typeface="Arial" pitchFamily="34" charset="0"/>
              <a:cs typeface="Arial" pitchFamily="34" charset="0"/>
            </a:endParaRPr>
          </a:p>
        </p:txBody>
      </p:sp>
      <p:sp>
        <p:nvSpPr>
          <p:cNvPr id="4" name="TextBox 3"/>
          <p:cNvSpPr txBox="1"/>
          <p:nvPr/>
        </p:nvSpPr>
        <p:spPr>
          <a:xfrm>
            <a:off x="844061" y="6001434"/>
            <a:ext cx="8757139" cy="646331"/>
          </a:xfrm>
          <a:prstGeom prst="rect">
            <a:avLst/>
          </a:prstGeom>
          <a:noFill/>
        </p:spPr>
        <p:txBody>
          <a:bodyPr wrap="square" rtlCol="0">
            <a:spAutoFit/>
          </a:bodyPr>
          <a:lstStyle/>
          <a:p>
            <a:pPr marL="438912" indent="-320040">
              <a:buClr>
                <a:srgbClr val="F0AD00"/>
              </a:buClr>
              <a:buSzPct val="80000"/>
            </a:pPr>
            <a:r>
              <a:rPr lang="en-US" sz="1200" dirty="0">
                <a:latin typeface="Arial" panose="020B0604020202020204" pitchFamily="34" charset="0"/>
                <a:ea typeface="ヒラギノ角ゴ Pro W3" charset="-128"/>
                <a:cs typeface="Arial" panose="020B0604020202020204" pitchFamily="34" charset="0"/>
              </a:rPr>
              <a:t>Calhoun, L. G., &amp; </a:t>
            </a:r>
            <a:r>
              <a:rPr lang="en-US" sz="1200" dirty="0" err="1">
                <a:latin typeface="Arial" panose="020B0604020202020204" pitchFamily="34" charset="0"/>
                <a:ea typeface="ヒラギノ角ゴ Pro W3" charset="-128"/>
                <a:cs typeface="Arial" panose="020B0604020202020204" pitchFamily="34" charset="0"/>
              </a:rPr>
              <a:t>Tedeschi</a:t>
            </a:r>
            <a:r>
              <a:rPr lang="en-US" sz="1200" dirty="0">
                <a:latin typeface="Arial" panose="020B0604020202020204" pitchFamily="34" charset="0"/>
                <a:ea typeface="ヒラギノ角ゴ Pro W3" charset="-128"/>
                <a:cs typeface="Arial" panose="020B0604020202020204" pitchFamily="34" charset="0"/>
              </a:rPr>
              <a:t>, R. G. (2013). </a:t>
            </a:r>
            <a:r>
              <a:rPr lang="en-US" sz="1200" i="1" dirty="0">
                <a:latin typeface="Arial" panose="020B0604020202020204" pitchFamily="34" charset="0"/>
                <a:ea typeface="ヒラギノ角ゴ Pro W3" charset="-128"/>
                <a:cs typeface="Arial" panose="020B0604020202020204" pitchFamily="34" charset="0"/>
              </a:rPr>
              <a:t>Posttraumatic growth in clinical practice</a:t>
            </a:r>
            <a:r>
              <a:rPr lang="en-US" sz="1200" dirty="0">
                <a:latin typeface="Arial" panose="020B0604020202020204" pitchFamily="34" charset="0"/>
                <a:ea typeface="ヒラギノ角ゴ Pro W3" charset="-128"/>
                <a:cs typeface="Arial" panose="020B0604020202020204" pitchFamily="34" charset="0"/>
              </a:rPr>
              <a:t>. New York: Routledge.</a:t>
            </a:r>
          </a:p>
          <a:p>
            <a:pPr marL="438912" indent="-320040">
              <a:buClr>
                <a:srgbClr val="F0AD00"/>
              </a:buClr>
              <a:buSzPct val="80000"/>
            </a:pPr>
            <a:r>
              <a:rPr lang="en-US" sz="1200" dirty="0" err="1">
                <a:latin typeface="Arial" panose="020B0604020202020204" pitchFamily="34" charset="0"/>
                <a:ea typeface="ヒラギノ角ゴ Pro W3" charset="-128"/>
                <a:cs typeface="Arial" panose="020B0604020202020204" pitchFamily="34" charset="0"/>
              </a:rPr>
              <a:t>Tedeschi</a:t>
            </a:r>
            <a:r>
              <a:rPr lang="en-US" sz="1200" dirty="0">
                <a:latin typeface="Arial" panose="020B0604020202020204" pitchFamily="34" charset="0"/>
                <a:ea typeface="ヒラギノ角ゴ Pro W3" charset="-128"/>
                <a:cs typeface="Arial" panose="020B0604020202020204" pitchFamily="34" charset="0"/>
              </a:rPr>
              <a:t>, R. G.,  Park, C. L., &amp; Calhoun, L. G. (1998). </a:t>
            </a:r>
            <a:r>
              <a:rPr lang="en-US" sz="1200" i="1" dirty="0">
                <a:latin typeface="Arial" panose="020B0604020202020204" pitchFamily="34" charset="0"/>
                <a:ea typeface="ヒラギノ角ゴ Pro W3" charset="-128"/>
                <a:cs typeface="Arial" panose="020B0604020202020204" pitchFamily="34" charset="0"/>
              </a:rPr>
              <a:t>Posttraumatic growth: Positive changes in the aftermath of crisis</a:t>
            </a:r>
            <a:r>
              <a:rPr lang="en-US" sz="1200" dirty="0">
                <a:latin typeface="Arial" panose="020B0604020202020204" pitchFamily="34" charset="0"/>
                <a:ea typeface="ヒラギノ角ゴ Pro W3" charset="-128"/>
                <a:cs typeface="Arial" panose="020B0604020202020204" pitchFamily="34" charset="0"/>
              </a:rPr>
              <a:t>. New Jersey: Lawrence Erlbaum.</a:t>
            </a:r>
          </a:p>
        </p:txBody>
      </p:sp>
    </p:spTree>
    <p:extLst>
      <p:ext uri="{BB962C8B-B14F-4D97-AF65-F5344CB8AC3E}">
        <p14:creationId xmlns:p14="http://schemas.microsoft.com/office/powerpoint/2010/main" val="66813993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wipe(left)">
                                      <p:cBhvr>
                                        <p:cTn id="32" dur="500"/>
                                        <p:tgtEl>
                                          <p:spTgt spid="547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17833" y="2198454"/>
            <a:ext cx="9503595"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800" dirty="0">
                <a:solidFill>
                  <a:prstClr val="white"/>
                </a:solidFill>
                <a:latin typeface="Arial" pitchFamily="34" charset="0"/>
                <a:cs typeface="Arial" pitchFamily="34" charset="0"/>
              </a:rPr>
              <a:t>The Role of the Therapist</a:t>
            </a:r>
            <a:endParaRPr kumimoji="0" lang="en-US" sz="4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070662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1825625" y="0"/>
            <a:ext cx="8540750" cy="1371601"/>
          </a:xfrm>
        </p:spPr>
        <p:txBody>
          <a:bodyPr>
            <a:normAutofit/>
          </a:bodyPr>
          <a:lstStyle/>
          <a:p>
            <a:pPr algn="ctr" eaLnBrk="1" hangingPunct="1"/>
            <a:r>
              <a:rPr lang="en-US" sz="4000" dirty="0">
                <a:effectLst/>
                <a:cs typeface="Arial" pitchFamily="34" charset="0"/>
              </a:rPr>
              <a:t>The Role of the Therapist</a:t>
            </a:r>
            <a:endParaRPr lang="en-US" sz="4000" dirty="0">
              <a:solidFill>
                <a:schemeClr val="tx1"/>
              </a:solidFill>
              <a:effectLst/>
              <a:cs typeface="Arial" pitchFamily="34" charset="0"/>
            </a:endParaRPr>
          </a:p>
        </p:txBody>
      </p:sp>
      <p:sp>
        <p:nvSpPr>
          <p:cNvPr id="391171" name="Rectangle 3"/>
          <p:cNvSpPr>
            <a:spLocks noGrp="1" noRot="1" noChangeArrowheads="1"/>
          </p:cNvSpPr>
          <p:nvPr>
            <p:ph idx="1"/>
          </p:nvPr>
        </p:nvSpPr>
        <p:spPr>
          <a:xfrm>
            <a:off x="890954" y="1371601"/>
            <a:ext cx="10175631" cy="4727575"/>
          </a:xfrm>
        </p:spPr>
        <p:txBody>
          <a:bodyPr>
            <a:noAutofit/>
          </a:bodyPr>
          <a:lstStyle/>
          <a:p>
            <a:pPr eaLnBrk="1" hangingPunct="1">
              <a:lnSpc>
                <a:spcPct val="100000"/>
              </a:lnSpc>
              <a:spcBef>
                <a:spcPts val="600"/>
              </a:spcBef>
              <a:spcAft>
                <a:spcPts val="600"/>
              </a:spcAft>
              <a:buClr>
                <a:schemeClr val="tx1"/>
              </a:buClr>
              <a:buSzPct val="100000"/>
              <a:buFont typeface="Arial" pitchFamily="34" charset="0"/>
              <a:buChar char="•"/>
            </a:pPr>
            <a:r>
              <a:rPr lang="en-US" sz="2600" dirty="0">
                <a:solidFill>
                  <a:schemeClr val="tx1"/>
                </a:solidFill>
                <a:effectLst/>
                <a:latin typeface="Arial" pitchFamily="34" charset="0"/>
                <a:cs typeface="Arial" pitchFamily="34" charset="0"/>
              </a:rPr>
              <a:t>Therapy begins with a concern or complaint—avoid vague goals such as “working on childhood sexual abuse issues”—gain clear descriptions of what </a:t>
            </a:r>
            <a:r>
              <a:rPr lang="en-US" sz="2600" dirty="0">
                <a:effectLst/>
                <a:cs typeface="Arial" pitchFamily="34" charset="0"/>
              </a:rPr>
              <a:t>individuals</a:t>
            </a:r>
            <a:r>
              <a:rPr lang="en-US" sz="2600" dirty="0">
                <a:solidFill>
                  <a:schemeClr val="tx1"/>
                </a:solidFill>
                <a:effectLst/>
                <a:latin typeface="Arial" pitchFamily="34" charset="0"/>
                <a:cs typeface="Arial" pitchFamily="34" charset="0"/>
              </a:rPr>
              <a:t> want to be different).</a:t>
            </a:r>
          </a:p>
          <a:p>
            <a:pPr eaLnBrk="1" hangingPunct="1">
              <a:lnSpc>
                <a:spcPct val="100000"/>
              </a:lnSpc>
              <a:spcBef>
                <a:spcPts val="600"/>
              </a:spcBef>
              <a:spcAft>
                <a:spcPts val="600"/>
              </a:spcAft>
              <a:buClr>
                <a:schemeClr val="tx1"/>
              </a:buClr>
              <a:buSzPct val="100000"/>
              <a:buFont typeface="Arial" pitchFamily="34" charset="0"/>
              <a:buChar char="•"/>
            </a:pPr>
            <a:r>
              <a:rPr lang="en-US" sz="2600" dirty="0">
                <a:solidFill>
                  <a:schemeClr val="tx1"/>
                </a:solidFill>
                <a:effectLst/>
                <a:latin typeface="Arial" pitchFamily="34" charset="0"/>
                <a:cs typeface="Arial" pitchFamily="34" charset="0"/>
              </a:rPr>
              <a:t>Safety first: address self-harming behavior and potential thereof (acknowledge, validate, and give permission for all internal experience, not all actions).</a:t>
            </a:r>
          </a:p>
          <a:p>
            <a:pPr eaLnBrk="1" hangingPunct="1">
              <a:lnSpc>
                <a:spcPct val="100000"/>
              </a:lnSpc>
              <a:spcBef>
                <a:spcPts val="600"/>
              </a:spcBef>
              <a:spcAft>
                <a:spcPts val="600"/>
              </a:spcAft>
              <a:buClr>
                <a:schemeClr val="tx1"/>
              </a:buClr>
              <a:buSzPct val="100000"/>
              <a:buFont typeface="Arial" pitchFamily="34" charset="0"/>
              <a:buChar char="•"/>
            </a:pPr>
            <a:r>
              <a:rPr lang="en-US" sz="2600" dirty="0">
                <a:solidFill>
                  <a:schemeClr val="tx1"/>
                </a:solidFill>
                <a:effectLst/>
                <a:latin typeface="Arial" pitchFamily="34" charset="0"/>
                <a:cs typeface="Arial" pitchFamily="34" charset="0"/>
              </a:rPr>
              <a:t>Determine what aspect(s) have been dissociated, disowned, and devalued and how these aspect repeat in clients’ experiences.</a:t>
            </a:r>
          </a:p>
          <a:p>
            <a:pPr eaLnBrk="1" hangingPunct="1">
              <a:lnSpc>
                <a:spcPct val="100000"/>
              </a:lnSpc>
              <a:spcBef>
                <a:spcPts val="600"/>
              </a:spcBef>
              <a:spcAft>
                <a:spcPts val="600"/>
              </a:spcAft>
              <a:buClr>
                <a:schemeClr val="tx1"/>
              </a:buClr>
              <a:buSzPct val="100000"/>
              <a:buFont typeface="Arial" pitchFamily="34" charset="0"/>
              <a:buChar char="•"/>
            </a:pPr>
            <a:r>
              <a:rPr lang="en-US" sz="2600" dirty="0">
                <a:solidFill>
                  <a:schemeClr val="tx1"/>
                </a:solidFill>
                <a:effectLst/>
                <a:latin typeface="Arial" pitchFamily="34" charset="0"/>
                <a:cs typeface="Arial" pitchFamily="34" charset="0"/>
              </a:rPr>
              <a:t>Exercise patience and understanding.</a:t>
            </a:r>
          </a:p>
        </p:txBody>
      </p:sp>
    </p:spTree>
    <p:extLst>
      <p:ext uri="{BB962C8B-B14F-4D97-AF65-F5344CB8AC3E}">
        <p14:creationId xmlns:p14="http://schemas.microsoft.com/office/powerpoint/2010/main" val="8978924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91171">
                                            <p:txEl>
                                              <p:pRg st="0" end="0"/>
                                            </p:txEl>
                                          </p:spTgt>
                                        </p:tgtEl>
                                        <p:attrNameLst>
                                          <p:attrName>style.visibility</p:attrName>
                                        </p:attrNameLst>
                                      </p:cBhvr>
                                      <p:to>
                                        <p:strVal val="visible"/>
                                      </p:to>
                                    </p:set>
                                    <p:animScale>
                                      <p:cBhvr>
                                        <p:cTn id="7" dur="1000" decel="50000" fill="hold">
                                          <p:stCondLst>
                                            <p:cond delay="0"/>
                                          </p:stCondLst>
                                        </p:cTn>
                                        <p:tgtEl>
                                          <p:spTgt spid="39117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91171">
                                            <p:txEl>
                                              <p:pRg st="0" end="0"/>
                                            </p:txEl>
                                          </p:spTgt>
                                        </p:tgtEl>
                                        <p:attrNameLst>
                                          <p:attrName>ppt_x</p:attrName>
                                          <p:attrName>ppt_y</p:attrName>
                                        </p:attrNameLst>
                                      </p:cBhvr>
                                    </p:animMotion>
                                    <p:animEffect transition="in" filter="fade">
                                      <p:cBhvr>
                                        <p:cTn id="9" dur="1000"/>
                                        <p:tgtEl>
                                          <p:spTgt spid="39117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91171">
                                            <p:txEl>
                                              <p:pRg st="1" end="1"/>
                                            </p:txEl>
                                          </p:spTgt>
                                        </p:tgtEl>
                                        <p:attrNameLst>
                                          <p:attrName>style.visibility</p:attrName>
                                        </p:attrNameLst>
                                      </p:cBhvr>
                                      <p:to>
                                        <p:strVal val="visible"/>
                                      </p:to>
                                    </p:set>
                                    <p:animScale>
                                      <p:cBhvr>
                                        <p:cTn id="14" dur="1000" decel="50000" fill="hold">
                                          <p:stCondLst>
                                            <p:cond delay="0"/>
                                          </p:stCondLst>
                                        </p:cTn>
                                        <p:tgtEl>
                                          <p:spTgt spid="39117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91171">
                                            <p:txEl>
                                              <p:pRg st="1" end="1"/>
                                            </p:txEl>
                                          </p:spTgt>
                                        </p:tgtEl>
                                        <p:attrNameLst>
                                          <p:attrName>ppt_x</p:attrName>
                                          <p:attrName>ppt_y</p:attrName>
                                        </p:attrNameLst>
                                      </p:cBhvr>
                                    </p:animMotion>
                                    <p:animEffect transition="in" filter="fade">
                                      <p:cBhvr>
                                        <p:cTn id="16" dur="1000"/>
                                        <p:tgtEl>
                                          <p:spTgt spid="39117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91171">
                                            <p:txEl>
                                              <p:pRg st="2" end="2"/>
                                            </p:txEl>
                                          </p:spTgt>
                                        </p:tgtEl>
                                        <p:attrNameLst>
                                          <p:attrName>style.visibility</p:attrName>
                                        </p:attrNameLst>
                                      </p:cBhvr>
                                      <p:to>
                                        <p:strVal val="visible"/>
                                      </p:to>
                                    </p:set>
                                    <p:animScale>
                                      <p:cBhvr>
                                        <p:cTn id="21" dur="1000" decel="50000" fill="hold">
                                          <p:stCondLst>
                                            <p:cond delay="0"/>
                                          </p:stCondLst>
                                        </p:cTn>
                                        <p:tgtEl>
                                          <p:spTgt spid="39117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91171">
                                            <p:txEl>
                                              <p:pRg st="2" end="2"/>
                                            </p:txEl>
                                          </p:spTgt>
                                        </p:tgtEl>
                                        <p:attrNameLst>
                                          <p:attrName>ppt_x</p:attrName>
                                          <p:attrName>ppt_y</p:attrName>
                                        </p:attrNameLst>
                                      </p:cBhvr>
                                    </p:animMotion>
                                    <p:animEffect transition="in" filter="fade">
                                      <p:cBhvr>
                                        <p:cTn id="23" dur="1000"/>
                                        <p:tgtEl>
                                          <p:spTgt spid="39117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91171">
                                            <p:txEl>
                                              <p:pRg st="3" end="3"/>
                                            </p:txEl>
                                          </p:spTgt>
                                        </p:tgtEl>
                                        <p:attrNameLst>
                                          <p:attrName>style.visibility</p:attrName>
                                        </p:attrNameLst>
                                      </p:cBhvr>
                                      <p:to>
                                        <p:strVal val="visible"/>
                                      </p:to>
                                    </p:set>
                                    <p:animScale>
                                      <p:cBhvr>
                                        <p:cTn id="28" dur="1000" decel="50000" fill="hold">
                                          <p:stCondLst>
                                            <p:cond delay="0"/>
                                          </p:stCondLst>
                                        </p:cTn>
                                        <p:tgtEl>
                                          <p:spTgt spid="391171">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91171">
                                            <p:txEl>
                                              <p:pRg st="3" end="3"/>
                                            </p:txEl>
                                          </p:spTgt>
                                        </p:tgtEl>
                                        <p:attrNameLst>
                                          <p:attrName>ppt_x</p:attrName>
                                          <p:attrName>ppt_y</p:attrName>
                                        </p:attrNameLst>
                                      </p:cBhvr>
                                    </p:animMotion>
                                    <p:animEffect transition="in" filter="fade">
                                      <p:cBhvr>
                                        <p:cTn id="30" dur="1000"/>
                                        <p:tgtEl>
                                          <p:spTgt spid="391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1"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1825625" y="0"/>
            <a:ext cx="8540750" cy="1406013"/>
          </a:xfrm>
        </p:spPr>
        <p:txBody>
          <a:bodyPr>
            <a:normAutofit/>
          </a:bodyPr>
          <a:lstStyle/>
          <a:p>
            <a:r>
              <a:rPr lang="en-US" sz="4000" dirty="0">
                <a:effectLst/>
                <a:cs typeface="Arial" pitchFamily="34" charset="0"/>
              </a:rPr>
              <a:t>The Role of the Therapist </a:t>
            </a:r>
            <a:r>
              <a:rPr lang="en-US" sz="3200" dirty="0">
                <a:effectLst/>
                <a:cs typeface="Arial" pitchFamily="34" charset="0"/>
              </a:rPr>
              <a:t>(cont.)</a:t>
            </a:r>
            <a:endParaRPr lang="en-US" sz="4000" b="0" dirty="0">
              <a:solidFill>
                <a:schemeClr val="tx1"/>
              </a:solidFill>
              <a:effectLst/>
              <a:cs typeface="Arial" pitchFamily="34" charset="0"/>
            </a:endParaRPr>
          </a:p>
        </p:txBody>
      </p:sp>
      <p:sp>
        <p:nvSpPr>
          <p:cNvPr id="29699" name="Rectangle 3"/>
          <p:cNvSpPr>
            <a:spLocks noGrp="1" noRot="1" noChangeArrowheads="1"/>
          </p:cNvSpPr>
          <p:nvPr>
            <p:ph idx="1"/>
          </p:nvPr>
        </p:nvSpPr>
        <p:spPr>
          <a:xfrm>
            <a:off x="1055077" y="1406013"/>
            <a:ext cx="9976338" cy="5070987"/>
          </a:xfrm>
        </p:spPr>
        <p:txBody>
          <a:bodyPr>
            <a:noAutofit/>
          </a:bodyPr>
          <a:lstStyle/>
          <a:p>
            <a:pPr eaLnBrk="1" hangingPunct="1">
              <a:lnSpc>
                <a:spcPct val="100000"/>
              </a:lnSpc>
              <a:spcBef>
                <a:spcPts val="0"/>
              </a:spcBef>
              <a:spcAft>
                <a:spcPts val="600"/>
              </a:spcAft>
              <a:buClr>
                <a:schemeClr val="tx1"/>
              </a:buClr>
              <a:buSzPct val="100000"/>
              <a:buFont typeface="Arial" pitchFamily="34" charset="0"/>
              <a:buChar char="•"/>
            </a:pPr>
            <a:r>
              <a:rPr lang="en-US" sz="2800" dirty="0">
                <a:effectLst/>
                <a:cs typeface="Arial" pitchFamily="34" charset="0"/>
              </a:rPr>
              <a:t>Clarify for the client what to expect in therapy.</a:t>
            </a:r>
          </a:p>
          <a:p>
            <a:pPr eaLnBrk="1" hangingPunct="1">
              <a:lnSpc>
                <a:spcPct val="100000"/>
              </a:lnSpc>
              <a:spcBef>
                <a:spcPts val="0"/>
              </a:spcBef>
              <a:spcAft>
                <a:spcPts val="600"/>
              </a:spcAft>
              <a:buClr>
                <a:schemeClr val="tx1"/>
              </a:buClr>
              <a:buSzPct val="100000"/>
              <a:buFont typeface="Arial" pitchFamily="34" charset="0"/>
              <a:buChar char="•"/>
            </a:pPr>
            <a:r>
              <a:rPr lang="en-US" sz="2800" dirty="0">
                <a:effectLst/>
                <a:cs typeface="Arial" pitchFamily="34" charset="0"/>
              </a:rPr>
              <a:t>Approach the client in a matter-of-fact, yet supportive manner.</a:t>
            </a:r>
          </a:p>
          <a:p>
            <a:pPr eaLnBrk="1" hangingPunct="1">
              <a:lnSpc>
                <a:spcPct val="100000"/>
              </a:lnSpc>
              <a:spcBef>
                <a:spcPts val="0"/>
              </a:spcBef>
              <a:spcAft>
                <a:spcPts val="600"/>
              </a:spcAft>
              <a:buClr>
                <a:schemeClr val="tx1"/>
              </a:buClr>
              <a:buSzPct val="100000"/>
              <a:buFont typeface="Arial" pitchFamily="34" charset="0"/>
              <a:buChar char="•"/>
            </a:pPr>
            <a:r>
              <a:rPr lang="en-US" sz="2800" dirty="0">
                <a:effectLst/>
                <a:cs typeface="Arial" pitchFamily="34" charset="0"/>
              </a:rPr>
              <a:t>Respect the client’s personal space.</a:t>
            </a:r>
          </a:p>
          <a:p>
            <a:pPr eaLnBrk="1" hangingPunct="1">
              <a:lnSpc>
                <a:spcPct val="100000"/>
              </a:lnSpc>
              <a:spcBef>
                <a:spcPts val="0"/>
              </a:spcBef>
              <a:spcAft>
                <a:spcPts val="600"/>
              </a:spcAft>
              <a:buClr>
                <a:schemeClr val="tx1"/>
              </a:buClr>
              <a:buSzPct val="100000"/>
              <a:buFont typeface="Arial" pitchFamily="34" charset="0"/>
              <a:buChar char="•"/>
            </a:pPr>
            <a:r>
              <a:rPr lang="en-US" sz="2800" dirty="0">
                <a:effectLst/>
                <a:cs typeface="Arial" pitchFamily="34" charset="0"/>
              </a:rPr>
              <a:t>Adjust tone and volume of speech to suit the client’s level of engagement and degree of comfort in the interview process.</a:t>
            </a:r>
          </a:p>
          <a:p>
            <a:pPr>
              <a:lnSpc>
                <a:spcPct val="100000"/>
              </a:lnSpc>
              <a:spcBef>
                <a:spcPts val="0"/>
              </a:spcBef>
              <a:spcAft>
                <a:spcPts val="600"/>
              </a:spcAft>
              <a:buClr>
                <a:schemeClr val="tx1"/>
              </a:buClr>
              <a:buSzPct val="100000"/>
            </a:pPr>
            <a:r>
              <a:rPr lang="en-US" sz="2800" dirty="0">
                <a:effectLst/>
                <a:cs typeface="Arial" pitchFamily="34" charset="0"/>
              </a:rPr>
              <a:t>Provide culturally appropriate symbols of safety in the physical environment.</a:t>
            </a:r>
          </a:p>
          <a:p>
            <a:pPr>
              <a:lnSpc>
                <a:spcPct val="100000"/>
              </a:lnSpc>
              <a:spcBef>
                <a:spcPts val="0"/>
              </a:spcBef>
              <a:spcAft>
                <a:spcPts val="600"/>
              </a:spcAft>
              <a:buClr>
                <a:schemeClr val="tx1"/>
              </a:buClr>
              <a:buSzPct val="100000"/>
            </a:pPr>
            <a:r>
              <a:rPr lang="en-US" sz="2800" dirty="0">
                <a:effectLst/>
                <a:cs typeface="Arial" pitchFamily="34" charset="0"/>
              </a:rPr>
              <a:t>Be aware of one’s own emotional responses to hearing clients’ trauma histories.</a:t>
            </a:r>
          </a:p>
        </p:txBody>
      </p:sp>
    </p:spTree>
    <p:extLst>
      <p:ext uri="{BB962C8B-B14F-4D97-AF65-F5344CB8AC3E}">
        <p14:creationId xmlns:p14="http://schemas.microsoft.com/office/powerpoint/2010/main" val="791893181"/>
      </p:ext>
    </p:extLst>
  </p:cSld>
  <p:clrMapOvr>
    <a:masterClrMapping/>
  </p:clrMapOvr>
  <p:transition spd="slow">
    <p:split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2.hmc.edu/~mashek/WEB/pictures/bellcur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74703" y="1439662"/>
            <a:ext cx="2636668" cy="861774"/>
          </a:xfrm>
          <a:prstGeom prst="rect">
            <a:avLst/>
          </a:prstGeom>
          <a:noFill/>
        </p:spPr>
        <p:txBody>
          <a:bodyPr wrap="square" rtlCol="0">
            <a:spAutoFit/>
          </a:bodyPr>
          <a:lstStyle/>
          <a:p>
            <a:r>
              <a:rPr lang="en-US" dirty="0">
                <a:solidFill>
                  <a:prstClr val="black"/>
                </a:solidFill>
                <a:latin typeface="Arial" panose="020B0604020202020204" pitchFamily="34" charset="0"/>
                <a:cs typeface="Arial" panose="020B0604020202020204" pitchFamily="34" charset="0"/>
              </a:rPr>
              <a:t>Posttraumatic Stress Disorder </a:t>
            </a:r>
            <a:r>
              <a:rPr lang="en-US" sz="1400" dirty="0">
                <a:solidFill>
                  <a:prstClr val="black"/>
                </a:solidFill>
                <a:latin typeface="Arial" panose="020B0604020202020204" pitchFamily="34" charset="0"/>
                <a:cs typeface="Arial" panose="020B0604020202020204" pitchFamily="34" charset="0"/>
              </a:rPr>
              <a:t>(Trauma and Stressor-Related Disorders)</a:t>
            </a:r>
          </a:p>
        </p:txBody>
      </p:sp>
      <p:sp>
        <p:nvSpPr>
          <p:cNvPr id="2" name="Oval 1"/>
          <p:cNvSpPr/>
          <p:nvPr/>
        </p:nvSpPr>
        <p:spPr>
          <a:xfrm>
            <a:off x="1457864" y="3019426"/>
            <a:ext cx="3162300" cy="2524124"/>
          </a:xfrm>
          <a:prstGeom prst="ellipse">
            <a:avLst/>
          </a:prstGeom>
          <a:solidFill>
            <a:srgbClr val="FF0000">
              <a:alpha val="33000"/>
            </a:srgbClr>
          </a:solid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1742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1825625" y="0"/>
            <a:ext cx="8540750" cy="1295400"/>
          </a:xfrm>
        </p:spPr>
        <p:txBody>
          <a:bodyPr>
            <a:normAutofit/>
          </a:bodyPr>
          <a:lstStyle/>
          <a:p>
            <a:r>
              <a:rPr lang="en-US" sz="4000" dirty="0">
                <a:solidFill>
                  <a:prstClr val="white"/>
                </a:solidFill>
                <a:effectLst/>
                <a:cs typeface="Arial" pitchFamily="34" charset="0"/>
              </a:rPr>
              <a:t>The Role of the Therapist </a:t>
            </a:r>
            <a:r>
              <a:rPr lang="en-US" sz="3200" dirty="0">
                <a:solidFill>
                  <a:prstClr val="white"/>
                </a:solidFill>
                <a:effectLst/>
                <a:cs typeface="Arial" pitchFamily="34" charset="0"/>
              </a:rPr>
              <a:t>(cont.)</a:t>
            </a:r>
            <a:endParaRPr lang="en-US" sz="4400" b="0" dirty="0">
              <a:solidFill>
                <a:schemeClr val="tx1"/>
              </a:solidFill>
              <a:effectLst/>
              <a:latin typeface="Arial" pitchFamily="34" charset="0"/>
              <a:cs typeface="Arial" pitchFamily="34" charset="0"/>
            </a:endParaRPr>
          </a:p>
        </p:txBody>
      </p:sp>
      <p:sp>
        <p:nvSpPr>
          <p:cNvPr id="29699" name="Rectangle 3"/>
          <p:cNvSpPr>
            <a:spLocks noGrp="1" noRot="1" noChangeArrowheads="1"/>
          </p:cNvSpPr>
          <p:nvPr>
            <p:ph idx="1"/>
          </p:nvPr>
        </p:nvSpPr>
        <p:spPr>
          <a:xfrm>
            <a:off x="1055077" y="1371600"/>
            <a:ext cx="9976338" cy="5105400"/>
          </a:xfrm>
        </p:spPr>
        <p:txBody>
          <a:bodyPr>
            <a:noAutofit/>
          </a:bodyPr>
          <a:lstStyle/>
          <a:p>
            <a:pPr>
              <a:lnSpc>
                <a:spcPct val="100000"/>
              </a:lnSpc>
              <a:spcBef>
                <a:spcPts val="600"/>
              </a:spcBef>
              <a:spcAft>
                <a:spcPts val="600"/>
              </a:spcAft>
              <a:buClr>
                <a:schemeClr val="tx1"/>
              </a:buClr>
              <a:buSzPct val="100000"/>
            </a:pPr>
            <a:r>
              <a:rPr lang="en-US" sz="2600" dirty="0">
                <a:effectLst/>
                <a:cs typeface="Arial" pitchFamily="34" charset="0"/>
              </a:rPr>
              <a:t>Elicit only the information necessary for determining a history of trauma and the possible existence and extent of traumatic stress symptoms and related disorders.</a:t>
            </a:r>
          </a:p>
          <a:p>
            <a:pPr>
              <a:lnSpc>
                <a:spcPct val="100000"/>
              </a:lnSpc>
              <a:spcBef>
                <a:spcPts val="600"/>
              </a:spcBef>
              <a:spcAft>
                <a:spcPts val="600"/>
              </a:spcAft>
              <a:buClr>
                <a:schemeClr val="tx1"/>
              </a:buClr>
              <a:buSzPct val="100000"/>
            </a:pPr>
            <a:r>
              <a:rPr lang="en-US" sz="2600" dirty="0">
                <a:effectLst/>
                <a:cs typeface="Arial" pitchFamily="34" charset="0"/>
              </a:rPr>
              <a:t>Give the client as much personal control as possible during the assessment.</a:t>
            </a:r>
          </a:p>
          <a:p>
            <a:pPr>
              <a:lnSpc>
                <a:spcPct val="100000"/>
              </a:lnSpc>
              <a:spcBef>
                <a:spcPts val="600"/>
              </a:spcBef>
              <a:spcAft>
                <a:spcPts val="600"/>
              </a:spcAft>
              <a:buClr>
                <a:schemeClr val="tx1"/>
              </a:buClr>
              <a:buSzPct val="100000"/>
            </a:pPr>
            <a:r>
              <a:rPr lang="en-US" sz="2600" dirty="0">
                <a:effectLst/>
                <a:cs typeface="Arial" pitchFamily="34" charset="0"/>
              </a:rPr>
              <a:t>Use self-administered, written checklists rather than interviews when possible to assess trauma.</a:t>
            </a:r>
          </a:p>
          <a:p>
            <a:pPr>
              <a:lnSpc>
                <a:spcPct val="100000"/>
              </a:lnSpc>
              <a:spcBef>
                <a:spcPts val="600"/>
              </a:spcBef>
              <a:spcAft>
                <a:spcPts val="600"/>
              </a:spcAft>
              <a:buClr>
                <a:schemeClr val="tx1"/>
              </a:buClr>
              <a:buSzPct val="100000"/>
            </a:pPr>
            <a:r>
              <a:rPr lang="en-US" sz="2600" dirty="0">
                <a:effectLst/>
                <a:cs typeface="Arial" pitchFamily="34" charset="0"/>
              </a:rPr>
              <a:t>Allow time for the client to become calm and oriented to the present if he or she has very intense emotional responses when recalling or acknowledging a trauma.</a:t>
            </a:r>
          </a:p>
          <a:p>
            <a:pPr>
              <a:lnSpc>
                <a:spcPct val="100000"/>
              </a:lnSpc>
              <a:spcBef>
                <a:spcPts val="600"/>
              </a:spcBef>
              <a:spcAft>
                <a:spcPts val="600"/>
              </a:spcAft>
              <a:buClr>
                <a:schemeClr val="tx1"/>
              </a:buClr>
              <a:buSzPct val="100000"/>
            </a:pPr>
            <a:r>
              <a:rPr lang="en-US" sz="2600" dirty="0">
                <a:effectLst/>
                <a:cs typeface="Arial" pitchFamily="34" charset="0"/>
              </a:rPr>
              <a:t>Avoid phrases that imply judgment about the trauma.</a:t>
            </a:r>
          </a:p>
        </p:txBody>
      </p:sp>
    </p:spTree>
    <p:extLst>
      <p:ext uri="{BB962C8B-B14F-4D97-AF65-F5344CB8AC3E}">
        <p14:creationId xmlns:p14="http://schemas.microsoft.com/office/powerpoint/2010/main" val="1165012985"/>
      </p:ext>
    </p:extLst>
  </p:cSld>
  <p:clrMapOvr>
    <a:masterClrMapping/>
  </p:clrMapOvr>
  <p:transition spd="slow">
    <p:split dir="in"/>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1001027" y="0"/>
            <a:ext cx="10106527" cy="1633591"/>
          </a:xfrm>
        </p:spPr>
        <p:txBody>
          <a:bodyPr>
            <a:normAutofit/>
          </a:bodyPr>
          <a:lstStyle/>
          <a:p>
            <a:pPr algn="ctr" eaLnBrk="1" hangingPunct="1"/>
            <a:r>
              <a:rPr lang="en-US" sz="4000" dirty="0">
                <a:solidFill>
                  <a:schemeClr val="tx1"/>
                </a:solidFill>
                <a:effectLst/>
                <a:latin typeface="Arial" pitchFamily="34" charset="0"/>
                <a:cs typeface="Arial" pitchFamily="34" charset="0"/>
              </a:rPr>
              <a:t>A Framework to Develop a Relationship with Aspects of Self</a:t>
            </a:r>
          </a:p>
        </p:txBody>
      </p:sp>
      <p:sp>
        <p:nvSpPr>
          <p:cNvPr id="495619" name="Rectangle 3"/>
          <p:cNvSpPr>
            <a:spLocks noGrp="1" noRot="1" noChangeArrowheads="1"/>
          </p:cNvSpPr>
          <p:nvPr>
            <p:ph idx="1"/>
          </p:nvPr>
        </p:nvSpPr>
        <p:spPr>
          <a:xfrm>
            <a:off x="844062" y="1736333"/>
            <a:ext cx="10152184" cy="4435867"/>
          </a:xfrm>
        </p:spPr>
        <p:txBody>
          <a:bodyPr>
            <a:normAutofit/>
          </a:bodyPr>
          <a:lstStyle/>
          <a:p>
            <a:pPr marL="514350" lvl="0" indent="-514350">
              <a:lnSpc>
                <a:spcPct val="100000"/>
              </a:lnSpc>
              <a:spcBef>
                <a:spcPts val="600"/>
              </a:spcBef>
              <a:spcAft>
                <a:spcPts val="600"/>
              </a:spcAft>
              <a:buSzPct val="100000"/>
              <a:buFont typeface="+mj-lt"/>
              <a:buAutoNum type="arabicPeriod"/>
            </a:pPr>
            <a:r>
              <a:rPr lang="en-US" sz="2800" dirty="0">
                <a:effectLst/>
                <a:cs typeface="Arial" pitchFamily="34" charset="0"/>
              </a:rPr>
              <a:t>Don’t lead clients on a voyage to discover, uncover, or recover memories.</a:t>
            </a:r>
          </a:p>
          <a:p>
            <a:pPr marL="514350" lvl="0" indent="-514350">
              <a:lnSpc>
                <a:spcPct val="100000"/>
              </a:lnSpc>
              <a:spcBef>
                <a:spcPts val="600"/>
              </a:spcBef>
              <a:spcAft>
                <a:spcPts val="600"/>
              </a:spcAft>
              <a:buSzPct val="100000"/>
              <a:buFont typeface="+mj-lt"/>
              <a:buAutoNum type="arabicPeriod"/>
            </a:pPr>
            <a:r>
              <a:rPr lang="en-US" sz="2800" dirty="0">
                <a:effectLst/>
                <a:cs typeface="Arial" pitchFamily="34" charset="0"/>
              </a:rPr>
              <a:t>People can remember without reliving.</a:t>
            </a:r>
          </a:p>
          <a:p>
            <a:pPr marL="514350" lvl="0" indent="-514350">
              <a:lnSpc>
                <a:spcPct val="100000"/>
              </a:lnSpc>
              <a:spcBef>
                <a:spcPts val="600"/>
              </a:spcBef>
              <a:spcAft>
                <a:spcPts val="600"/>
              </a:spcAft>
              <a:buSzPct val="100000"/>
              <a:buFont typeface="+mj-lt"/>
              <a:buAutoNum type="arabicPeriod"/>
            </a:pPr>
            <a:r>
              <a:rPr lang="en-US" sz="2800" dirty="0">
                <a:solidFill>
                  <a:schemeClr val="tx1"/>
                </a:solidFill>
                <a:effectLst/>
                <a:cs typeface="Arial" pitchFamily="34" charset="0"/>
              </a:rPr>
              <a:t>Help </a:t>
            </a:r>
            <a:r>
              <a:rPr lang="en-US" sz="2800" dirty="0">
                <a:effectLst/>
                <a:cs typeface="Arial" pitchFamily="34" charset="0"/>
              </a:rPr>
              <a:t>clients</a:t>
            </a:r>
            <a:r>
              <a:rPr lang="en-US" sz="2800" dirty="0">
                <a:solidFill>
                  <a:schemeClr val="tx1"/>
                </a:solidFill>
                <a:effectLst/>
                <a:cs typeface="Arial" pitchFamily="34" charset="0"/>
              </a:rPr>
              <a:t> to remain present and in their bodies.</a:t>
            </a:r>
          </a:p>
          <a:p>
            <a:pPr marL="514350" lvl="0" indent="-514350">
              <a:lnSpc>
                <a:spcPct val="100000"/>
              </a:lnSpc>
              <a:spcBef>
                <a:spcPts val="600"/>
              </a:spcBef>
              <a:spcAft>
                <a:spcPts val="600"/>
              </a:spcAft>
              <a:buSzPct val="100000"/>
              <a:buFont typeface="+mj-lt"/>
              <a:buAutoNum type="arabicPeriod"/>
            </a:pPr>
            <a:r>
              <a:rPr lang="en-US" sz="2800" dirty="0">
                <a:effectLst/>
                <a:cs typeface="Arial" pitchFamily="34" charset="0"/>
              </a:rPr>
              <a:t>Check in regularly—elicit and respond to feedback.</a:t>
            </a:r>
          </a:p>
        </p:txBody>
      </p:sp>
    </p:spTree>
    <p:extLst>
      <p:ext uri="{BB962C8B-B14F-4D97-AF65-F5344CB8AC3E}">
        <p14:creationId xmlns:p14="http://schemas.microsoft.com/office/powerpoint/2010/main" val="297893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5619">
                                            <p:txEl>
                                              <p:pRg st="0" end="0"/>
                                            </p:txEl>
                                          </p:spTgt>
                                        </p:tgtEl>
                                        <p:attrNameLst>
                                          <p:attrName>style.visibility</p:attrName>
                                        </p:attrNameLst>
                                      </p:cBhvr>
                                      <p:to>
                                        <p:strVal val="visible"/>
                                      </p:to>
                                    </p:set>
                                    <p:animEffect transition="in" filter="barn(inVertical)">
                                      <p:cBhvr>
                                        <p:cTn id="7" dur="500"/>
                                        <p:tgtEl>
                                          <p:spTgt spid="495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95619">
                                            <p:txEl>
                                              <p:pRg st="1" end="1"/>
                                            </p:txEl>
                                          </p:spTgt>
                                        </p:tgtEl>
                                        <p:attrNameLst>
                                          <p:attrName>style.visibility</p:attrName>
                                        </p:attrNameLst>
                                      </p:cBhvr>
                                      <p:to>
                                        <p:strVal val="visible"/>
                                      </p:to>
                                    </p:set>
                                    <p:animEffect transition="in" filter="barn(inVertical)">
                                      <p:cBhvr>
                                        <p:cTn id="12" dur="500"/>
                                        <p:tgtEl>
                                          <p:spTgt spid="495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95619">
                                            <p:txEl>
                                              <p:pRg st="2" end="2"/>
                                            </p:txEl>
                                          </p:spTgt>
                                        </p:tgtEl>
                                        <p:attrNameLst>
                                          <p:attrName>style.visibility</p:attrName>
                                        </p:attrNameLst>
                                      </p:cBhvr>
                                      <p:to>
                                        <p:strVal val="visible"/>
                                      </p:to>
                                    </p:set>
                                    <p:animEffect transition="in" filter="barn(inVertical)">
                                      <p:cBhvr>
                                        <p:cTn id="17" dur="500"/>
                                        <p:tgtEl>
                                          <p:spTgt spid="495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95619">
                                            <p:txEl>
                                              <p:pRg st="3" end="3"/>
                                            </p:txEl>
                                          </p:spTgt>
                                        </p:tgtEl>
                                        <p:attrNameLst>
                                          <p:attrName>style.visibility</p:attrName>
                                        </p:attrNameLst>
                                      </p:cBhvr>
                                      <p:to>
                                        <p:strVal val="visible"/>
                                      </p:to>
                                    </p:set>
                                    <p:animEffect transition="in" filter="barn(inVertical)">
                                      <p:cBhvr>
                                        <p:cTn id="22" dur="500"/>
                                        <p:tgtEl>
                                          <p:spTgt spid="4956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1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981777" y="0"/>
            <a:ext cx="10164278" cy="1633591"/>
          </a:xfrm>
        </p:spPr>
        <p:txBody>
          <a:bodyPr>
            <a:normAutofit/>
          </a:bodyPr>
          <a:lstStyle/>
          <a:p>
            <a:r>
              <a:rPr lang="en-US" sz="4000" dirty="0">
                <a:effectLst/>
                <a:cs typeface="Arial" pitchFamily="34" charset="0"/>
              </a:rPr>
              <a:t>A Framework to Develop a Relationship with Aspects of Self </a:t>
            </a:r>
            <a:r>
              <a:rPr lang="en-US" sz="2800" dirty="0">
                <a:effectLst/>
                <a:cs typeface="Arial" pitchFamily="34" charset="0"/>
              </a:rPr>
              <a:t>(cont.)</a:t>
            </a:r>
            <a:endParaRPr lang="en-US" sz="4000" dirty="0">
              <a:solidFill>
                <a:schemeClr val="tx1"/>
              </a:solidFill>
              <a:effectLst/>
              <a:latin typeface="Arial" pitchFamily="34" charset="0"/>
              <a:cs typeface="Arial" pitchFamily="34" charset="0"/>
            </a:endParaRPr>
          </a:p>
        </p:txBody>
      </p:sp>
      <p:sp>
        <p:nvSpPr>
          <p:cNvPr id="495619" name="Rectangle 3"/>
          <p:cNvSpPr>
            <a:spLocks noGrp="1" noRot="1" noChangeArrowheads="1"/>
          </p:cNvSpPr>
          <p:nvPr>
            <p:ph idx="1"/>
          </p:nvPr>
        </p:nvSpPr>
        <p:spPr>
          <a:xfrm>
            <a:off x="844062" y="1736333"/>
            <a:ext cx="10152184" cy="4435867"/>
          </a:xfrm>
        </p:spPr>
        <p:txBody>
          <a:bodyPr>
            <a:normAutofit/>
          </a:bodyPr>
          <a:lstStyle/>
          <a:p>
            <a:pPr marL="609600" lvl="0" indent="-609600">
              <a:lnSpc>
                <a:spcPct val="100000"/>
              </a:lnSpc>
              <a:spcBef>
                <a:spcPts val="600"/>
              </a:spcBef>
              <a:spcAft>
                <a:spcPts val="600"/>
              </a:spcAft>
              <a:buClr>
                <a:schemeClr val="tx1"/>
              </a:buClr>
              <a:buFont typeface="+mj-lt"/>
              <a:buAutoNum type="arabicPeriod" startAt="5"/>
            </a:pPr>
            <a:r>
              <a:rPr lang="en-US" sz="2800" dirty="0">
                <a:effectLst/>
                <a:cs typeface="Arial" pitchFamily="34" charset="0"/>
              </a:rPr>
              <a:t>Acknowledge the existence of the aspect or experience that has been dissociated, disowned, and devalued.</a:t>
            </a:r>
            <a:endParaRPr lang="en-US" sz="2800" dirty="0">
              <a:solidFill>
                <a:schemeClr val="tx1"/>
              </a:solidFill>
              <a:effectLst/>
              <a:cs typeface="Arial" pitchFamily="34" charset="0"/>
            </a:endParaRPr>
          </a:p>
          <a:p>
            <a:pPr marL="609600" indent="-609600">
              <a:lnSpc>
                <a:spcPct val="100000"/>
              </a:lnSpc>
              <a:spcBef>
                <a:spcPts val="600"/>
              </a:spcBef>
              <a:spcAft>
                <a:spcPts val="600"/>
              </a:spcAft>
              <a:buClr>
                <a:schemeClr val="tx1"/>
              </a:buClr>
              <a:buFont typeface="Arial" pitchFamily="34" charset="0"/>
              <a:buAutoNum type="arabicPeriod" startAt="5"/>
            </a:pPr>
            <a:r>
              <a:rPr lang="en-US" sz="2800" dirty="0">
                <a:solidFill>
                  <a:schemeClr val="tx1"/>
                </a:solidFill>
                <a:effectLst/>
                <a:cs typeface="Arial" pitchFamily="34" charset="0"/>
              </a:rPr>
              <a:t>Make room for the aspect or experience; allowing it to exist within the boundaries of self (integration).</a:t>
            </a:r>
          </a:p>
          <a:p>
            <a:pPr marL="609600" lvl="0" indent="-609600">
              <a:lnSpc>
                <a:spcPct val="100000"/>
              </a:lnSpc>
              <a:spcBef>
                <a:spcPts val="600"/>
              </a:spcBef>
              <a:spcAft>
                <a:spcPts val="600"/>
              </a:spcAft>
              <a:buClr>
                <a:schemeClr val="tx1"/>
              </a:buClr>
              <a:buFont typeface="Arial" pitchFamily="34" charset="0"/>
              <a:buAutoNum type="arabicPeriod" startAt="5"/>
            </a:pPr>
            <a:r>
              <a:rPr lang="en-US" sz="2800" dirty="0">
                <a:effectLst/>
                <a:cs typeface="Arial" pitchFamily="34" charset="0"/>
              </a:rPr>
              <a:t>The Antidote: The Inclusive Self – Create a context where clients can incorporate aspects of self that have been dissociated, disowned, and devalued.</a:t>
            </a:r>
          </a:p>
        </p:txBody>
      </p:sp>
    </p:spTree>
    <p:extLst>
      <p:ext uri="{BB962C8B-B14F-4D97-AF65-F5344CB8AC3E}">
        <p14:creationId xmlns:p14="http://schemas.microsoft.com/office/powerpoint/2010/main" val="343773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5619">
                                            <p:txEl>
                                              <p:pRg st="0" end="0"/>
                                            </p:txEl>
                                          </p:spTgt>
                                        </p:tgtEl>
                                        <p:attrNameLst>
                                          <p:attrName>style.visibility</p:attrName>
                                        </p:attrNameLst>
                                      </p:cBhvr>
                                      <p:to>
                                        <p:strVal val="visible"/>
                                      </p:to>
                                    </p:set>
                                    <p:animEffect transition="in" filter="barn(inVertical)">
                                      <p:cBhvr>
                                        <p:cTn id="7" dur="500"/>
                                        <p:tgtEl>
                                          <p:spTgt spid="495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95619">
                                            <p:txEl>
                                              <p:pRg st="1" end="1"/>
                                            </p:txEl>
                                          </p:spTgt>
                                        </p:tgtEl>
                                        <p:attrNameLst>
                                          <p:attrName>style.visibility</p:attrName>
                                        </p:attrNameLst>
                                      </p:cBhvr>
                                      <p:to>
                                        <p:strVal val="visible"/>
                                      </p:to>
                                    </p:set>
                                    <p:animEffect transition="in" filter="barn(inVertical)">
                                      <p:cBhvr>
                                        <p:cTn id="12" dur="500"/>
                                        <p:tgtEl>
                                          <p:spTgt spid="495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95619">
                                            <p:txEl>
                                              <p:pRg st="2" end="2"/>
                                            </p:txEl>
                                          </p:spTgt>
                                        </p:tgtEl>
                                        <p:attrNameLst>
                                          <p:attrName>style.visibility</p:attrName>
                                        </p:attrNameLst>
                                      </p:cBhvr>
                                      <p:to>
                                        <p:strVal val="visible"/>
                                      </p:to>
                                    </p:set>
                                    <p:animEffect transition="in" filter="barn(inVertical)">
                                      <p:cBhvr>
                                        <p:cTn id="17" dur="500"/>
                                        <p:tgtEl>
                                          <p:spTgt spid="4956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19"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838200" y="217087"/>
            <a:ext cx="10515600" cy="1333500"/>
          </a:xfrm>
        </p:spPr>
        <p:txBody>
          <a:bodyPr>
            <a:normAutofit fontScale="90000"/>
          </a:bodyPr>
          <a:lstStyle/>
          <a:p>
            <a:pPr algn="ctr" eaLnBrk="1" hangingPunct="1"/>
            <a:r>
              <a:rPr lang="en-US" sz="4800" dirty="0">
                <a:solidFill>
                  <a:schemeClr val="tx1"/>
                </a:solidFill>
                <a:effectLst/>
                <a:latin typeface="Arial" pitchFamily="34" charset="0"/>
                <a:cs typeface="Arial" pitchFamily="34" charset="0"/>
              </a:rPr>
              <a:t>The </a:t>
            </a:r>
            <a:r>
              <a:rPr lang="en-US" sz="4400" dirty="0">
                <a:solidFill>
                  <a:schemeClr val="tx1"/>
                </a:solidFill>
                <a:effectLst/>
                <a:latin typeface="Arial" pitchFamily="34" charset="0"/>
                <a:cs typeface="Arial" pitchFamily="34" charset="0"/>
              </a:rPr>
              <a:t>Antidote: </a:t>
            </a:r>
            <a:br>
              <a:rPr lang="en-US" sz="4400" dirty="0">
                <a:solidFill>
                  <a:schemeClr val="tx1"/>
                </a:solidFill>
                <a:effectLst/>
                <a:latin typeface="Arial" pitchFamily="34" charset="0"/>
                <a:cs typeface="Arial" pitchFamily="34" charset="0"/>
              </a:rPr>
            </a:br>
            <a:r>
              <a:rPr lang="en-US" sz="4400" dirty="0">
                <a:solidFill>
                  <a:schemeClr val="tx1"/>
                </a:solidFill>
                <a:effectLst/>
                <a:latin typeface="Arial" pitchFamily="34" charset="0"/>
                <a:cs typeface="Arial" pitchFamily="34" charset="0"/>
              </a:rPr>
              <a:t>The Inclusive Self</a:t>
            </a:r>
          </a:p>
        </p:txBody>
      </p:sp>
      <p:sp>
        <p:nvSpPr>
          <p:cNvPr id="2" name="Content Placeholder 1"/>
          <p:cNvSpPr>
            <a:spLocks noGrp="1"/>
          </p:cNvSpPr>
          <p:nvPr>
            <p:ph idx="1"/>
          </p:nvPr>
        </p:nvSpPr>
        <p:spPr>
          <a:xfrm>
            <a:off x="1981200" y="1447802"/>
            <a:ext cx="8229600" cy="4495799"/>
          </a:xfrm>
        </p:spPr>
        <p:txBody>
          <a:bodyPr/>
          <a:lstStyle/>
          <a:p>
            <a:pPr marL="118872" indent="0">
              <a:buNone/>
            </a:pPr>
            <a:endParaRPr lang="en-US" dirty="0"/>
          </a:p>
        </p:txBody>
      </p:sp>
      <p:graphicFrame>
        <p:nvGraphicFramePr>
          <p:cNvPr id="28675" name="Object 3"/>
          <p:cNvGraphicFramePr>
            <a:graphicFrameLocks noChangeAspect="1"/>
          </p:cNvGraphicFramePr>
          <p:nvPr>
            <p:extLst>
              <p:ext uri="{D42A27DB-BD31-4B8C-83A1-F6EECF244321}">
                <p14:modId xmlns:p14="http://schemas.microsoft.com/office/powerpoint/2010/main" val="3711359953"/>
              </p:ext>
            </p:extLst>
          </p:nvPr>
        </p:nvGraphicFramePr>
        <p:xfrm>
          <a:off x="2646280" y="1737360"/>
          <a:ext cx="8529721" cy="5120640"/>
        </p:xfrm>
        <a:graphic>
          <a:graphicData uri="http://schemas.openxmlformats.org/presentationml/2006/ole">
            <mc:AlternateContent xmlns:mc="http://schemas.openxmlformats.org/markup-compatibility/2006">
              <mc:Choice xmlns:v="urn:schemas-microsoft-com:vml" Requires="v">
                <p:oleObj spid="_x0000_s4219" name="Chart" r:id="rId4" imgW="11601683" imgH="6629192" progId="MSGraph.Chart.8">
                  <p:embed followColorScheme="full"/>
                </p:oleObj>
              </mc:Choice>
              <mc:Fallback>
                <p:oleObj name="Chart" r:id="rId4" imgW="11601683" imgH="6629192" progId="MSGraph.Chart.8">
                  <p:embed followColorScheme="full"/>
                  <p:pic>
                    <p:nvPicPr>
                      <p:cNvPr id="0" name=""/>
                      <p:cNvPicPr>
                        <a:picLocks noChangeArrowheads="1"/>
                      </p:cNvPicPr>
                      <p:nvPr/>
                    </p:nvPicPr>
                    <p:blipFill>
                      <a:blip r:embed="rId5"/>
                      <a:srcRect/>
                      <a:stretch>
                        <a:fillRect/>
                      </a:stretch>
                    </p:blipFill>
                    <p:spPr bwMode="auto">
                      <a:xfrm>
                        <a:off x="2646280" y="1737360"/>
                        <a:ext cx="8529721" cy="5120640"/>
                      </a:xfrm>
                      <a:prstGeom prst="rect">
                        <a:avLst/>
                      </a:prstGeom>
                      <a:noFill/>
                      <a:ln>
                        <a:noFill/>
                      </a:ln>
                      <a:effectLst/>
                      <a:extLst/>
                    </p:spPr>
                  </p:pic>
                </p:oleObj>
              </mc:Fallback>
            </mc:AlternateContent>
          </a:graphicData>
        </a:graphic>
      </p:graphicFrame>
      <p:sp>
        <p:nvSpPr>
          <p:cNvPr id="28676" name="Rectangle 4"/>
          <p:cNvSpPr>
            <a:spLocks noChangeArrowheads="1"/>
          </p:cNvSpPr>
          <p:nvPr/>
        </p:nvSpPr>
        <p:spPr bwMode="auto">
          <a:xfrm>
            <a:off x="8382000" y="3962401"/>
            <a:ext cx="19812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a:spAutoFit/>
          </a:bodyPr>
          <a:lstStyle/>
          <a:p>
            <a:pPr defTabSz="914400" eaLnBrk="0" fontAlgn="base" hangingPunct="0">
              <a:spcBef>
                <a:spcPct val="0"/>
              </a:spcBef>
              <a:spcAft>
                <a:spcPct val="0"/>
              </a:spcAft>
            </a:pPr>
            <a:r>
              <a:rPr lang="en-US" sz="1600" dirty="0">
                <a:solidFill>
                  <a:srgbClr val="FFFFFF"/>
                </a:solidFill>
                <a:latin typeface="Arial" pitchFamily="34" charset="0"/>
                <a:ea typeface="MS PGothic" pitchFamily="34" charset="-128"/>
              </a:rPr>
              <a:t>Devalued aspects</a:t>
            </a:r>
          </a:p>
          <a:p>
            <a:pPr defTabSz="914400" eaLnBrk="0" fontAlgn="base" hangingPunct="0">
              <a:spcBef>
                <a:spcPct val="0"/>
              </a:spcBef>
              <a:spcAft>
                <a:spcPct val="0"/>
              </a:spcAft>
            </a:pPr>
            <a:r>
              <a:rPr lang="en-US" sz="1600" dirty="0">
                <a:solidFill>
                  <a:srgbClr val="FFFFFF"/>
                </a:solidFill>
                <a:latin typeface="Arial" pitchFamily="34" charset="0"/>
                <a:ea typeface="MS PGothic" pitchFamily="34" charset="-128"/>
              </a:rPr>
              <a:t>(</a:t>
            </a:r>
            <a:r>
              <a:rPr lang="en-US" sz="1600" dirty="0" err="1">
                <a:solidFill>
                  <a:srgbClr val="FFFFFF"/>
                </a:solidFill>
                <a:latin typeface="Arial" pitchFamily="34" charset="0"/>
                <a:ea typeface="MS PGothic" pitchFamily="34" charset="-128"/>
              </a:rPr>
              <a:t>Disidentified</a:t>
            </a:r>
            <a:r>
              <a:rPr lang="en-US" sz="1600" dirty="0">
                <a:solidFill>
                  <a:srgbClr val="FFFFFF"/>
                </a:solidFill>
                <a:latin typeface="Arial" pitchFamily="34" charset="0"/>
                <a:ea typeface="MS PGothic" pitchFamily="34" charset="-128"/>
              </a:rPr>
              <a:t> Self)</a:t>
            </a:r>
          </a:p>
        </p:txBody>
      </p:sp>
      <p:sp>
        <p:nvSpPr>
          <p:cNvPr id="28677" name="Rectangle 5"/>
          <p:cNvSpPr>
            <a:spLocks noChangeArrowheads="1"/>
          </p:cNvSpPr>
          <p:nvPr/>
        </p:nvSpPr>
        <p:spPr bwMode="auto">
          <a:xfrm>
            <a:off x="5486400" y="5943601"/>
            <a:ext cx="2406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defTabSz="914400" eaLnBrk="0" fontAlgn="base" hangingPunct="0">
              <a:spcBef>
                <a:spcPct val="0"/>
              </a:spcBef>
              <a:spcAft>
                <a:spcPct val="0"/>
              </a:spcAft>
            </a:pPr>
            <a:r>
              <a:rPr lang="en-US" sz="2000">
                <a:solidFill>
                  <a:srgbClr val="FFFFFF"/>
                </a:solidFill>
                <a:latin typeface="Arial" pitchFamily="34" charset="0"/>
                <a:ea typeface="MS PGothic" pitchFamily="34" charset="-128"/>
              </a:rPr>
              <a:t>(Non-identified self)</a:t>
            </a:r>
          </a:p>
        </p:txBody>
      </p:sp>
      <p:sp>
        <p:nvSpPr>
          <p:cNvPr id="28678" name="Rectangle 6"/>
          <p:cNvSpPr>
            <a:spLocks noChangeArrowheads="1"/>
          </p:cNvSpPr>
          <p:nvPr/>
        </p:nvSpPr>
        <p:spPr bwMode="auto">
          <a:xfrm>
            <a:off x="6096000" y="2819401"/>
            <a:ext cx="156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defTabSz="914400" eaLnBrk="0" fontAlgn="base" hangingPunct="0">
              <a:spcBef>
                <a:spcPct val="0"/>
              </a:spcBef>
              <a:spcAft>
                <a:spcPct val="0"/>
              </a:spcAft>
            </a:pPr>
            <a:r>
              <a:rPr lang="en-US" dirty="0">
                <a:solidFill>
                  <a:srgbClr val="FFFFFF"/>
                </a:solidFill>
                <a:latin typeface="Arial" pitchFamily="34" charset="0"/>
                <a:ea typeface="MS PGothic" pitchFamily="34" charset="-128"/>
              </a:rPr>
              <a:t>Future selves</a:t>
            </a:r>
          </a:p>
        </p:txBody>
      </p:sp>
      <p:sp>
        <p:nvSpPr>
          <p:cNvPr id="28679" name="Rectangle 7"/>
          <p:cNvSpPr>
            <a:spLocks noChangeArrowheads="1"/>
          </p:cNvSpPr>
          <p:nvPr/>
        </p:nvSpPr>
        <p:spPr bwMode="auto">
          <a:xfrm>
            <a:off x="2641601" y="3416301"/>
            <a:ext cx="1285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defTabSz="914400" eaLnBrk="0" fontAlgn="base" hangingPunct="0">
              <a:spcBef>
                <a:spcPct val="0"/>
              </a:spcBef>
              <a:spcAft>
                <a:spcPct val="0"/>
              </a:spcAft>
            </a:pPr>
            <a:r>
              <a:rPr lang="en-US">
                <a:solidFill>
                  <a:srgbClr val="FFFFFF"/>
                </a:solidFill>
                <a:latin typeface="Arial" pitchFamily="34" charset="0"/>
                <a:ea typeface="MS PGothic" pitchFamily="34" charset="-128"/>
              </a:rPr>
              <a:t>Resources</a:t>
            </a:r>
          </a:p>
        </p:txBody>
      </p:sp>
      <p:sp>
        <p:nvSpPr>
          <p:cNvPr id="28680" name="Rectangle 8"/>
          <p:cNvSpPr>
            <a:spLocks noChangeArrowheads="1"/>
          </p:cNvSpPr>
          <p:nvPr/>
        </p:nvSpPr>
        <p:spPr bwMode="auto">
          <a:xfrm>
            <a:off x="7975601" y="3005138"/>
            <a:ext cx="1311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defTabSz="914400" eaLnBrk="0" fontAlgn="base" hangingPunct="0">
              <a:spcBef>
                <a:spcPct val="0"/>
              </a:spcBef>
              <a:spcAft>
                <a:spcPct val="0"/>
              </a:spcAft>
            </a:pPr>
            <a:r>
              <a:rPr lang="en-US" dirty="0">
                <a:solidFill>
                  <a:srgbClr val="FFFFFF"/>
                </a:solidFill>
                <a:latin typeface="Arial" pitchFamily="34" charset="0"/>
                <a:ea typeface="MS PGothic" pitchFamily="34" charset="-128"/>
              </a:rPr>
              <a:t>Exceptions</a:t>
            </a:r>
          </a:p>
        </p:txBody>
      </p:sp>
      <p:sp>
        <p:nvSpPr>
          <p:cNvPr id="28681" name="Rectangle 9"/>
          <p:cNvSpPr>
            <a:spLocks noChangeArrowheads="1"/>
          </p:cNvSpPr>
          <p:nvPr/>
        </p:nvSpPr>
        <p:spPr bwMode="auto">
          <a:xfrm>
            <a:off x="4114800" y="5562601"/>
            <a:ext cx="1093788"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defTabSz="914400" eaLnBrk="0" fontAlgn="base" hangingPunct="0">
              <a:spcBef>
                <a:spcPct val="0"/>
              </a:spcBef>
              <a:spcAft>
                <a:spcPct val="0"/>
              </a:spcAft>
            </a:pPr>
            <a:r>
              <a:rPr lang="en-US">
                <a:solidFill>
                  <a:srgbClr val="FFFFFF"/>
                </a:solidFill>
                <a:latin typeface="Arial" pitchFamily="34" charset="0"/>
                <a:ea typeface="MS PGothic" pitchFamily="34" charset="-128"/>
              </a:rPr>
              <a:t>Previous</a:t>
            </a:r>
          </a:p>
          <a:p>
            <a:pPr defTabSz="914400" eaLnBrk="0" fontAlgn="base" hangingPunct="0">
              <a:spcBef>
                <a:spcPct val="0"/>
              </a:spcBef>
              <a:spcAft>
                <a:spcPct val="0"/>
              </a:spcAft>
            </a:pPr>
            <a:r>
              <a:rPr lang="en-US">
                <a:solidFill>
                  <a:srgbClr val="FFFFFF"/>
                </a:solidFill>
                <a:latin typeface="Arial" pitchFamily="34" charset="0"/>
                <a:ea typeface="MS PGothic" pitchFamily="34" charset="-128"/>
              </a:rPr>
              <a:t>solutions</a:t>
            </a:r>
          </a:p>
        </p:txBody>
      </p:sp>
      <p:sp>
        <p:nvSpPr>
          <p:cNvPr id="28682" name="Rectangle 10"/>
          <p:cNvSpPr>
            <a:spLocks noChangeArrowheads="1"/>
          </p:cNvSpPr>
          <p:nvPr/>
        </p:nvSpPr>
        <p:spPr bwMode="auto">
          <a:xfrm>
            <a:off x="7999896" y="5535613"/>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0"/>
              </a:spcBef>
              <a:spcAft>
                <a:spcPct val="0"/>
              </a:spcAft>
            </a:pPr>
            <a:r>
              <a:rPr lang="en-US" dirty="0">
                <a:solidFill>
                  <a:srgbClr val="FFFFFF"/>
                </a:solidFill>
                <a:latin typeface="Arial" pitchFamily="34" charset="0"/>
                <a:ea typeface="MS PGothic" pitchFamily="34" charset="-128"/>
              </a:rPr>
              <a:t>Polarities</a:t>
            </a:r>
          </a:p>
        </p:txBody>
      </p:sp>
      <p:sp>
        <p:nvSpPr>
          <p:cNvPr id="28683" name="Rectangle 11"/>
          <p:cNvSpPr>
            <a:spLocks noChangeArrowheads="1"/>
          </p:cNvSpPr>
          <p:nvPr/>
        </p:nvSpPr>
        <p:spPr bwMode="auto">
          <a:xfrm>
            <a:off x="2413001" y="4178301"/>
            <a:ext cx="12731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defTabSz="914400" eaLnBrk="0" fontAlgn="base" hangingPunct="0">
              <a:spcBef>
                <a:spcPct val="0"/>
              </a:spcBef>
              <a:spcAft>
                <a:spcPct val="0"/>
              </a:spcAft>
            </a:pPr>
            <a:r>
              <a:rPr lang="en-US">
                <a:solidFill>
                  <a:srgbClr val="FFFFFF"/>
                </a:solidFill>
                <a:latin typeface="Arial" pitchFamily="34" charset="0"/>
                <a:ea typeface="MS PGothic" pitchFamily="34" charset="-128"/>
              </a:rPr>
              <a:t>Alternative</a:t>
            </a:r>
          </a:p>
          <a:p>
            <a:pPr defTabSz="914400" eaLnBrk="0" fontAlgn="base" hangingPunct="0">
              <a:spcBef>
                <a:spcPct val="0"/>
              </a:spcBef>
              <a:spcAft>
                <a:spcPct val="0"/>
              </a:spcAft>
            </a:pPr>
            <a:r>
              <a:rPr lang="en-US">
                <a:solidFill>
                  <a:srgbClr val="FFFFFF"/>
                </a:solidFill>
                <a:latin typeface="Arial" pitchFamily="34" charset="0"/>
                <a:ea typeface="MS PGothic" pitchFamily="34" charset="-128"/>
              </a:rPr>
              <a:t>Stories</a:t>
            </a:r>
          </a:p>
        </p:txBody>
      </p:sp>
      <p:sp>
        <p:nvSpPr>
          <p:cNvPr id="28684" name="Rectangle 12"/>
          <p:cNvSpPr>
            <a:spLocks noChangeArrowheads="1"/>
          </p:cNvSpPr>
          <p:nvPr/>
        </p:nvSpPr>
        <p:spPr bwMode="auto">
          <a:xfrm>
            <a:off x="3733801" y="2949576"/>
            <a:ext cx="1247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defTabSz="914400" eaLnBrk="0" fontAlgn="base" hangingPunct="0">
              <a:spcBef>
                <a:spcPct val="0"/>
              </a:spcBef>
              <a:spcAft>
                <a:spcPct val="0"/>
              </a:spcAft>
            </a:pPr>
            <a:r>
              <a:rPr lang="en-US" dirty="0">
                <a:solidFill>
                  <a:srgbClr val="FFFFFF"/>
                </a:solidFill>
                <a:latin typeface="Arial" pitchFamily="34" charset="0"/>
                <a:ea typeface="MS PGothic" pitchFamily="34" charset="-128"/>
              </a:rPr>
              <a:t>Spirituality</a:t>
            </a:r>
          </a:p>
        </p:txBody>
      </p:sp>
      <p:sp>
        <p:nvSpPr>
          <p:cNvPr id="28685" name="Rectangle 13"/>
          <p:cNvSpPr>
            <a:spLocks noChangeArrowheads="1"/>
          </p:cNvSpPr>
          <p:nvPr/>
        </p:nvSpPr>
        <p:spPr bwMode="auto">
          <a:xfrm>
            <a:off x="4649789" y="3657601"/>
            <a:ext cx="28924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0"/>
              </a:spcBef>
              <a:spcAft>
                <a:spcPct val="0"/>
              </a:spcAft>
            </a:pPr>
            <a:r>
              <a:rPr lang="en-US" dirty="0">
                <a:solidFill>
                  <a:srgbClr val="FFFFFF"/>
                </a:solidFill>
                <a:latin typeface="Arial" pitchFamily="34" charset="0"/>
                <a:ea typeface="MS PGothic" pitchFamily="34" charset="-128"/>
              </a:rPr>
              <a:t>Alien voices</a:t>
            </a:r>
          </a:p>
          <a:p>
            <a:pPr defTabSz="914400" eaLnBrk="0" fontAlgn="base" hangingPunct="0">
              <a:spcBef>
                <a:spcPct val="0"/>
              </a:spcBef>
              <a:spcAft>
                <a:spcPct val="0"/>
              </a:spcAft>
            </a:pPr>
            <a:r>
              <a:rPr lang="en-US" dirty="0">
                <a:solidFill>
                  <a:srgbClr val="FFFFFF"/>
                </a:solidFill>
                <a:latin typeface="Arial" pitchFamily="34" charset="0"/>
                <a:ea typeface="MS PGothic" pitchFamily="34" charset="-128"/>
              </a:rPr>
              <a:t>(society’s/others)</a:t>
            </a:r>
          </a:p>
        </p:txBody>
      </p:sp>
      <p:sp>
        <p:nvSpPr>
          <p:cNvPr id="28686" name="Rectangle 14"/>
          <p:cNvSpPr>
            <a:spLocks noChangeArrowheads="1"/>
          </p:cNvSpPr>
          <p:nvPr/>
        </p:nvSpPr>
        <p:spPr bwMode="auto">
          <a:xfrm>
            <a:off x="2641601" y="5168901"/>
            <a:ext cx="1349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defTabSz="914400" eaLnBrk="0" fontAlgn="base" hangingPunct="0">
              <a:spcBef>
                <a:spcPct val="0"/>
              </a:spcBef>
              <a:spcAft>
                <a:spcPct val="0"/>
              </a:spcAft>
            </a:pPr>
            <a:r>
              <a:rPr lang="en-US">
                <a:solidFill>
                  <a:srgbClr val="FFFFFF"/>
                </a:solidFill>
                <a:latin typeface="Arial" pitchFamily="34" charset="0"/>
                <a:ea typeface="MS PGothic" pitchFamily="34" charset="-128"/>
              </a:rPr>
              <a:t>Community</a:t>
            </a:r>
          </a:p>
        </p:txBody>
      </p:sp>
      <p:sp>
        <p:nvSpPr>
          <p:cNvPr id="28687" name="Rectangle 15"/>
          <p:cNvSpPr>
            <a:spLocks noChangeArrowheads="1"/>
          </p:cNvSpPr>
          <p:nvPr/>
        </p:nvSpPr>
        <p:spPr bwMode="auto">
          <a:xfrm>
            <a:off x="4648200" y="4572000"/>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fontAlgn="base" hangingPunct="0">
              <a:spcBef>
                <a:spcPct val="0"/>
              </a:spcBef>
              <a:spcAft>
                <a:spcPct val="0"/>
              </a:spcAft>
            </a:pPr>
            <a:r>
              <a:rPr lang="en-US" dirty="0">
                <a:solidFill>
                  <a:srgbClr val="FFFFFF"/>
                </a:solidFill>
                <a:latin typeface="Arial" pitchFamily="34" charset="0"/>
                <a:ea typeface="MS PGothic" pitchFamily="34" charset="-128"/>
              </a:rPr>
              <a:t>Identified Self</a:t>
            </a:r>
          </a:p>
          <a:p>
            <a:pPr defTabSz="914400" eaLnBrk="0" fontAlgn="base" hangingPunct="0">
              <a:spcBef>
                <a:spcPct val="0"/>
              </a:spcBef>
              <a:spcAft>
                <a:spcPct val="0"/>
              </a:spcAft>
            </a:pPr>
            <a:r>
              <a:rPr lang="en-US" dirty="0">
                <a:solidFill>
                  <a:srgbClr val="FFFFFF"/>
                </a:solidFill>
                <a:latin typeface="Arial" pitchFamily="34" charset="0"/>
                <a:ea typeface="MS PGothic" pitchFamily="34" charset="-128"/>
              </a:rPr>
              <a:t>(Identity Story)</a:t>
            </a:r>
          </a:p>
        </p:txBody>
      </p:sp>
      <p:sp>
        <p:nvSpPr>
          <p:cNvPr id="28688" name="Oval 16"/>
          <p:cNvSpPr>
            <a:spLocks noChangeArrowheads="1"/>
          </p:cNvSpPr>
          <p:nvPr/>
        </p:nvSpPr>
        <p:spPr bwMode="auto">
          <a:xfrm>
            <a:off x="1676400" y="2209800"/>
            <a:ext cx="8839200" cy="4343400"/>
          </a:xfrm>
          <a:prstGeom prst="ellipse">
            <a:avLst/>
          </a:prstGeom>
          <a:noFill/>
          <a:ln w="12700">
            <a:pattFill prst="pct10">
              <a:fgClr>
                <a:schemeClr val="tx1"/>
              </a:fgClr>
              <a:bgClr>
                <a:schemeClr val="bg1"/>
              </a:bgClr>
            </a:patt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a:solidFill>
                <a:srgbClr val="FFFFFF"/>
              </a:solidFill>
              <a:latin typeface="Tahoma" pitchFamily="34" charset="0"/>
              <a:ea typeface="MS PGothic" pitchFamily="34" charset="-128"/>
            </a:endParaRPr>
          </a:p>
        </p:txBody>
      </p:sp>
      <p:sp>
        <p:nvSpPr>
          <p:cNvPr id="28689" name="Rectangle 17"/>
          <p:cNvSpPr>
            <a:spLocks noChangeArrowheads="1"/>
          </p:cNvSpPr>
          <p:nvPr/>
        </p:nvSpPr>
        <p:spPr bwMode="auto">
          <a:xfrm>
            <a:off x="4800600" y="2438400"/>
            <a:ext cx="1295400"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a:spAutoFit/>
          </a:bodyPr>
          <a:lstStyle/>
          <a:p>
            <a:pPr defTabSz="914400" eaLnBrk="0" fontAlgn="base" hangingPunct="0">
              <a:spcBef>
                <a:spcPct val="0"/>
              </a:spcBef>
              <a:spcAft>
                <a:spcPct val="0"/>
              </a:spcAft>
            </a:pPr>
            <a:r>
              <a:rPr lang="en-US" dirty="0">
                <a:solidFill>
                  <a:srgbClr val="FFFFFF"/>
                </a:solidFill>
                <a:latin typeface="Arial" pitchFamily="34" charset="0"/>
                <a:ea typeface="MS PGothic" pitchFamily="34" charset="-128"/>
              </a:rPr>
              <a:t>Nature</a:t>
            </a:r>
          </a:p>
        </p:txBody>
      </p:sp>
    </p:spTree>
    <p:extLst>
      <p:ext uri="{BB962C8B-B14F-4D97-AF65-F5344CB8AC3E}">
        <p14:creationId xmlns:p14="http://schemas.microsoft.com/office/powerpoint/2010/main" val="2078359546"/>
      </p:ext>
    </p:extLst>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05839" y="0"/>
            <a:ext cx="10071463" cy="1601788"/>
          </a:xfrm>
        </p:spPr>
        <p:txBody>
          <a:bodyPr>
            <a:noAutofit/>
          </a:bodyPr>
          <a:lstStyle/>
          <a:p>
            <a:r>
              <a:rPr lang="en-US" sz="4300" dirty="0">
                <a:solidFill>
                  <a:prstClr val="white"/>
                </a:solidFill>
                <a:effectLst/>
                <a:cs typeface="Arial" pitchFamily="34" charset="0"/>
              </a:rPr>
              <a:t>The </a:t>
            </a:r>
            <a:r>
              <a:rPr lang="en-US" sz="4000" dirty="0">
                <a:solidFill>
                  <a:prstClr val="white"/>
                </a:solidFill>
                <a:effectLst/>
                <a:cs typeface="Arial" pitchFamily="34" charset="0"/>
              </a:rPr>
              <a:t>Antidote: The Inclusive Self</a:t>
            </a:r>
            <a:endParaRPr lang="en-US" sz="4000" dirty="0">
              <a:solidFill>
                <a:schemeClr val="tx1"/>
              </a:solidFill>
              <a:effectLst/>
              <a:latin typeface="Arial" pitchFamily="34" charset="0"/>
              <a:cs typeface="Arial" pitchFamily="34" charset="0"/>
            </a:endParaRPr>
          </a:p>
        </p:txBody>
      </p:sp>
      <p:sp>
        <p:nvSpPr>
          <p:cNvPr id="2" name="Content Placeholder 1"/>
          <p:cNvSpPr>
            <a:spLocks noGrp="1"/>
          </p:cNvSpPr>
          <p:nvPr>
            <p:ph idx="1"/>
          </p:nvPr>
        </p:nvSpPr>
        <p:spPr/>
        <p:txBody>
          <a:bodyPr/>
          <a:lstStyle/>
          <a:p>
            <a:pPr marL="118872" indent="0">
              <a:buNone/>
            </a:pPr>
            <a:endParaRPr lang="en-US" dirty="0"/>
          </a:p>
        </p:txBody>
      </p:sp>
      <p:graphicFrame>
        <p:nvGraphicFramePr>
          <p:cNvPr id="19459" name="Object 3"/>
          <p:cNvGraphicFramePr>
            <a:graphicFrameLocks noChangeAspect="1"/>
          </p:cNvGraphicFramePr>
          <p:nvPr>
            <p:extLst/>
          </p:nvPr>
        </p:nvGraphicFramePr>
        <p:xfrm>
          <a:off x="1981200" y="2164080"/>
          <a:ext cx="9672320" cy="5120640"/>
        </p:xfrm>
        <a:graphic>
          <a:graphicData uri="http://schemas.openxmlformats.org/presentationml/2006/ole">
            <mc:AlternateContent xmlns:mc="http://schemas.openxmlformats.org/markup-compatibility/2006">
              <mc:Choice xmlns:v="urn:schemas-microsoft-com:vml" Requires="v">
                <p:oleObj spid="_x0000_s6251" name="Chart" r:id="rId4" imgW="11601683" imgH="6629192" progId="MSGraph.Chart.8">
                  <p:embed followColorScheme="full"/>
                </p:oleObj>
              </mc:Choice>
              <mc:Fallback>
                <p:oleObj name="Chart" r:id="rId4" imgW="11601683" imgH="6629192" progId="MSGraph.Chart.8">
                  <p:embed followColorScheme="full"/>
                  <p:pic>
                    <p:nvPicPr>
                      <p:cNvPr id="0" name=""/>
                      <p:cNvPicPr>
                        <a:picLocks noChangeArrowheads="1"/>
                      </p:cNvPicPr>
                      <p:nvPr/>
                    </p:nvPicPr>
                    <p:blipFill>
                      <a:blip r:embed="rId5"/>
                      <a:srcRect/>
                      <a:stretch>
                        <a:fillRect/>
                      </a:stretch>
                    </p:blipFill>
                    <p:spPr bwMode="auto">
                      <a:xfrm>
                        <a:off x="1981200" y="2164080"/>
                        <a:ext cx="9672320" cy="5120640"/>
                      </a:xfrm>
                      <a:prstGeom prst="rect">
                        <a:avLst/>
                      </a:prstGeom>
                      <a:noFill/>
                      <a:ln>
                        <a:noFill/>
                      </a:ln>
                      <a:effectLst/>
                      <a:extLst/>
                    </p:spPr>
                  </p:pic>
                </p:oleObj>
              </mc:Fallback>
            </mc:AlternateContent>
          </a:graphicData>
        </a:graphic>
      </p:graphicFrame>
      <p:sp>
        <p:nvSpPr>
          <p:cNvPr id="19460" name="Text Box 4"/>
          <p:cNvSpPr txBox="1">
            <a:spLocks noChangeArrowheads="1"/>
          </p:cNvSpPr>
          <p:nvPr/>
        </p:nvSpPr>
        <p:spPr bwMode="auto">
          <a:xfrm>
            <a:off x="7726739" y="1601788"/>
            <a:ext cx="3733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sz="2000" dirty="0" err="1">
                <a:solidFill>
                  <a:prstClr val="white"/>
                </a:solidFill>
                <a:latin typeface="Arial" pitchFamily="34" charset="0"/>
              </a:rPr>
              <a:t>Unowned</a:t>
            </a:r>
            <a:r>
              <a:rPr lang="en-US" sz="2000" dirty="0">
                <a:solidFill>
                  <a:prstClr val="white"/>
                </a:solidFill>
                <a:latin typeface="Arial" pitchFamily="34" charset="0"/>
              </a:rPr>
              <a:t>/“bad” feelings, thoughts, sensations, memories, fantasies, desires, aspects of self</a:t>
            </a:r>
            <a:endParaRPr lang="en-US" sz="2000" dirty="0">
              <a:solidFill>
                <a:prstClr val="white"/>
              </a:solidFill>
              <a:latin typeface="Times" charset="0"/>
            </a:endParaRPr>
          </a:p>
        </p:txBody>
      </p:sp>
      <p:sp>
        <p:nvSpPr>
          <p:cNvPr id="19461" name="Line 5"/>
          <p:cNvSpPr>
            <a:spLocks noChangeShapeType="1"/>
          </p:cNvSpPr>
          <p:nvPr/>
        </p:nvSpPr>
        <p:spPr bwMode="auto">
          <a:xfrm flipH="1">
            <a:off x="7458891" y="3014422"/>
            <a:ext cx="1372748" cy="473097"/>
          </a:xfrm>
          <a:prstGeom prst="line">
            <a:avLst/>
          </a:prstGeom>
          <a:noFill/>
          <a:ln w="793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600" b="1">
              <a:solidFill>
                <a:prstClr val="black"/>
              </a:solidFill>
              <a:latin typeface="Tahoma" pitchFamily="34" charset="0"/>
            </a:endParaRPr>
          </a:p>
        </p:txBody>
      </p:sp>
      <p:sp>
        <p:nvSpPr>
          <p:cNvPr id="19462" name="Text Box 6"/>
          <p:cNvSpPr txBox="1">
            <a:spLocks noChangeArrowheads="1"/>
          </p:cNvSpPr>
          <p:nvPr/>
        </p:nvSpPr>
        <p:spPr bwMode="auto">
          <a:xfrm>
            <a:off x="1981200" y="5410201"/>
            <a:ext cx="2971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sz="2000" dirty="0">
                <a:solidFill>
                  <a:prstClr val="white"/>
                </a:solidFill>
                <a:latin typeface="Arial" pitchFamily="34" charset="0"/>
              </a:rPr>
              <a:t>Aspects of experience with which the person identifies</a:t>
            </a:r>
            <a:endParaRPr lang="en-US" sz="2000" dirty="0">
              <a:solidFill>
                <a:prstClr val="white"/>
              </a:solidFill>
              <a:latin typeface="Times" charset="0"/>
            </a:endParaRPr>
          </a:p>
        </p:txBody>
      </p:sp>
      <p:sp>
        <p:nvSpPr>
          <p:cNvPr id="19463" name="Line 7"/>
          <p:cNvSpPr>
            <a:spLocks noChangeShapeType="1"/>
          </p:cNvSpPr>
          <p:nvPr/>
        </p:nvSpPr>
        <p:spPr bwMode="auto">
          <a:xfrm flipV="1">
            <a:off x="3429000" y="4284617"/>
            <a:ext cx="398417" cy="1125583"/>
          </a:xfrm>
          <a:prstGeom prst="line">
            <a:avLst/>
          </a:prstGeom>
          <a:noFill/>
          <a:ln w="825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600" b="1">
              <a:solidFill>
                <a:prstClr val="black"/>
              </a:solidFill>
              <a:latin typeface="Tahoma" pitchFamily="34" charset="0"/>
            </a:endParaRPr>
          </a:p>
        </p:txBody>
      </p:sp>
    </p:spTree>
    <p:extLst>
      <p:ext uri="{BB962C8B-B14F-4D97-AF65-F5344CB8AC3E}">
        <p14:creationId xmlns:p14="http://schemas.microsoft.com/office/powerpoint/2010/main" val="2449398886"/>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344202" y="2375435"/>
            <a:ext cx="9503595"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Treatment Strategies</a:t>
            </a:r>
          </a:p>
        </p:txBody>
      </p:sp>
    </p:spTree>
    <p:extLst>
      <p:ext uri="{BB962C8B-B14F-4D97-AF65-F5344CB8AC3E}">
        <p14:creationId xmlns:p14="http://schemas.microsoft.com/office/powerpoint/2010/main" val="15991852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D57DAC-8C9C-4E1B-A46D-5201585A665E}"/>
              </a:ext>
            </a:extLst>
          </p:cNvPr>
          <p:cNvPicPr>
            <a:picLocks noChangeAspect="1"/>
          </p:cNvPicPr>
          <p:nvPr/>
        </p:nvPicPr>
        <p:blipFill>
          <a:blip r:embed="rId2"/>
          <a:stretch>
            <a:fillRect/>
          </a:stretch>
        </p:blipFill>
        <p:spPr>
          <a:xfrm>
            <a:off x="150185" y="195942"/>
            <a:ext cx="11891629" cy="6217920"/>
          </a:xfrm>
          <a:prstGeom prst="rect">
            <a:avLst/>
          </a:prstGeom>
        </p:spPr>
      </p:pic>
    </p:spTree>
    <p:extLst>
      <p:ext uri="{BB962C8B-B14F-4D97-AF65-F5344CB8AC3E}">
        <p14:creationId xmlns:p14="http://schemas.microsoft.com/office/powerpoint/2010/main" val="8060838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1A70CC-A3AA-4FB9-8EEA-5C0F03337271}"/>
              </a:ext>
            </a:extLst>
          </p:cNvPr>
          <p:cNvPicPr>
            <a:picLocks noChangeAspect="1"/>
          </p:cNvPicPr>
          <p:nvPr/>
        </p:nvPicPr>
        <p:blipFill>
          <a:blip r:embed="rId2"/>
          <a:stretch>
            <a:fillRect/>
          </a:stretch>
        </p:blipFill>
        <p:spPr>
          <a:xfrm>
            <a:off x="756666" y="411480"/>
            <a:ext cx="10229887" cy="6035040"/>
          </a:xfrm>
          <a:prstGeom prst="rect">
            <a:avLst/>
          </a:prstGeom>
        </p:spPr>
      </p:pic>
    </p:spTree>
    <p:extLst>
      <p:ext uri="{BB962C8B-B14F-4D97-AF65-F5344CB8AC3E}">
        <p14:creationId xmlns:p14="http://schemas.microsoft.com/office/powerpoint/2010/main" val="394970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1825625" y="76200"/>
            <a:ext cx="8540750" cy="1271954"/>
          </a:xfrm>
        </p:spPr>
        <p:txBody>
          <a:bodyPr>
            <a:normAutofit/>
          </a:bodyPr>
          <a:lstStyle/>
          <a:p>
            <a:pPr algn="ctr" eaLnBrk="1" hangingPunct="1"/>
            <a:r>
              <a:rPr lang="en-US" sz="4400" b="0" dirty="0">
                <a:solidFill>
                  <a:schemeClr val="tx1"/>
                </a:solidFill>
                <a:effectLst/>
                <a:latin typeface="Arial" pitchFamily="34" charset="0"/>
                <a:cs typeface="Arial" pitchFamily="34" charset="0"/>
              </a:rPr>
              <a:t>Internal Experience</a:t>
            </a:r>
          </a:p>
        </p:txBody>
      </p:sp>
      <p:sp>
        <p:nvSpPr>
          <p:cNvPr id="514051" name="Rectangle 3"/>
          <p:cNvSpPr>
            <a:spLocks noGrp="1" noRot="1" noChangeArrowheads="1"/>
          </p:cNvSpPr>
          <p:nvPr>
            <p:ph idx="1"/>
          </p:nvPr>
        </p:nvSpPr>
        <p:spPr>
          <a:xfrm>
            <a:off x="937846" y="1469204"/>
            <a:ext cx="10105292" cy="4621791"/>
          </a:xfrm>
        </p:spPr>
        <p:txBody>
          <a:bodyPr>
            <a:normAutofit/>
          </a:bodyPr>
          <a:lstStyle/>
          <a:p>
            <a:pPr eaLnBrk="1" hangingPunct="1">
              <a:lnSpc>
                <a:spcPct val="100000"/>
              </a:lnSpc>
              <a:spcBef>
                <a:spcPts val="600"/>
              </a:spcBef>
              <a:spcAft>
                <a:spcPts val="600"/>
              </a:spcAft>
              <a:buClr>
                <a:schemeClr val="tx1"/>
              </a:buClr>
              <a:buSzTx/>
              <a:buFontTx/>
              <a:buChar char="•"/>
            </a:pPr>
            <a:r>
              <a:rPr lang="en-US" sz="3200" dirty="0">
                <a:effectLst/>
                <a:latin typeface="Arial" pitchFamily="34" charset="0"/>
                <a:cs typeface="Arial" pitchFamily="34" charset="0"/>
              </a:rPr>
              <a:t>Avoid platitudes and glib explanations</a:t>
            </a:r>
          </a:p>
          <a:p>
            <a:pPr eaLnBrk="1" hangingPunct="1">
              <a:lnSpc>
                <a:spcPct val="100000"/>
              </a:lnSpc>
              <a:spcBef>
                <a:spcPts val="600"/>
              </a:spcBef>
              <a:spcAft>
                <a:spcPts val="600"/>
              </a:spcAft>
              <a:buClr>
                <a:schemeClr val="tx1"/>
              </a:buClr>
              <a:buSzTx/>
              <a:buFontTx/>
              <a:buChar char="•"/>
            </a:pPr>
            <a:r>
              <a:rPr lang="en-US" sz="3200" dirty="0">
                <a:effectLst/>
                <a:latin typeface="Arial" pitchFamily="34" charset="0"/>
                <a:cs typeface="Arial" pitchFamily="34" charset="0"/>
              </a:rPr>
              <a:t>Acknowledgement and validation</a:t>
            </a:r>
          </a:p>
          <a:p>
            <a:pPr eaLnBrk="1" hangingPunct="1">
              <a:lnSpc>
                <a:spcPct val="100000"/>
              </a:lnSpc>
              <a:spcBef>
                <a:spcPts val="600"/>
              </a:spcBef>
              <a:spcAft>
                <a:spcPts val="600"/>
              </a:spcAft>
              <a:buClr>
                <a:schemeClr val="tx1"/>
              </a:buClr>
              <a:buSzTx/>
              <a:buFontTx/>
              <a:buChar char="•"/>
            </a:pPr>
            <a:r>
              <a:rPr lang="en-US" sz="3200" dirty="0">
                <a:effectLst/>
                <a:latin typeface="Arial" pitchFamily="34" charset="0"/>
                <a:cs typeface="Arial" pitchFamily="34" charset="0"/>
              </a:rPr>
              <a:t>Listen deeply and sit with clients’ pain and suffering</a:t>
            </a:r>
          </a:p>
          <a:p>
            <a:pPr eaLnBrk="1" hangingPunct="1">
              <a:lnSpc>
                <a:spcPct val="100000"/>
              </a:lnSpc>
              <a:spcBef>
                <a:spcPts val="600"/>
              </a:spcBef>
              <a:spcAft>
                <a:spcPts val="600"/>
              </a:spcAft>
              <a:buClr>
                <a:schemeClr val="tx1"/>
              </a:buClr>
              <a:buSzTx/>
              <a:buFontTx/>
              <a:buChar char="•"/>
            </a:pPr>
            <a:r>
              <a:rPr lang="en-US" sz="3200" dirty="0">
                <a:effectLst/>
                <a:latin typeface="Arial" pitchFamily="34" charset="0"/>
                <a:cs typeface="Arial" pitchFamily="34" charset="0"/>
              </a:rPr>
              <a:t>Give permission for all internal experience, not all actions</a:t>
            </a:r>
          </a:p>
          <a:p>
            <a:pPr eaLnBrk="1" hangingPunct="1">
              <a:lnSpc>
                <a:spcPct val="100000"/>
              </a:lnSpc>
              <a:spcBef>
                <a:spcPts val="600"/>
              </a:spcBef>
              <a:spcAft>
                <a:spcPts val="600"/>
              </a:spcAft>
              <a:buClr>
                <a:schemeClr val="tx1"/>
              </a:buClr>
              <a:buSzTx/>
              <a:buFontTx/>
              <a:buChar char="•"/>
            </a:pPr>
            <a:r>
              <a:rPr lang="en-US" sz="3200" dirty="0">
                <a:effectLst/>
                <a:latin typeface="Arial" pitchFamily="34" charset="0"/>
                <a:cs typeface="Arial" pitchFamily="34" charset="0"/>
              </a:rPr>
              <a:t>Address binds and injunctions in internal experience (Trance Logic: Permission and Inclusion)</a:t>
            </a:r>
          </a:p>
        </p:txBody>
      </p:sp>
    </p:spTree>
    <p:extLst>
      <p:ext uri="{BB962C8B-B14F-4D97-AF65-F5344CB8AC3E}">
        <p14:creationId xmlns:p14="http://schemas.microsoft.com/office/powerpoint/2010/main" val="24816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14051">
                                            <p:txEl>
                                              <p:pRg st="0" end="0"/>
                                            </p:txEl>
                                          </p:spTgt>
                                        </p:tgtEl>
                                        <p:attrNameLst>
                                          <p:attrName>style.visibility</p:attrName>
                                        </p:attrNameLst>
                                      </p:cBhvr>
                                      <p:to>
                                        <p:strVal val="visible"/>
                                      </p:to>
                                    </p:set>
                                    <p:animEffect transition="in" filter="circle(in)">
                                      <p:cBhvr>
                                        <p:cTn id="7" dur="1000"/>
                                        <p:tgtEl>
                                          <p:spTgt spid="5140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14051">
                                            <p:txEl>
                                              <p:pRg st="1" end="1"/>
                                            </p:txEl>
                                          </p:spTgt>
                                        </p:tgtEl>
                                        <p:attrNameLst>
                                          <p:attrName>style.visibility</p:attrName>
                                        </p:attrNameLst>
                                      </p:cBhvr>
                                      <p:to>
                                        <p:strVal val="visible"/>
                                      </p:to>
                                    </p:set>
                                    <p:animEffect transition="in" filter="circle(in)">
                                      <p:cBhvr>
                                        <p:cTn id="12" dur="1000"/>
                                        <p:tgtEl>
                                          <p:spTgt spid="5140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14051">
                                            <p:txEl>
                                              <p:pRg st="2" end="2"/>
                                            </p:txEl>
                                          </p:spTgt>
                                        </p:tgtEl>
                                        <p:attrNameLst>
                                          <p:attrName>style.visibility</p:attrName>
                                        </p:attrNameLst>
                                      </p:cBhvr>
                                      <p:to>
                                        <p:strVal val="visible"/>
                                      </p:to>
                                    </p:set>
                                    <p:animEffect transition="in" filter="circle(in)">
                                      <p:cBhvr>
                                        <p:cTn id="17" dur="1000"/>
                                        <p:tgtEl>
                                          <p:spTgt spid="5140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14051">
                                            <p:txEl>
                                              <p:pRg st="3" end="3"/>
                                            </p:txEl>
                                          </p:spTgt>
                                        </p:tgtEl>
                                        <p:attrNameLst>
                                          <p:attrName>style.visibility</p:attrName>
                                        </p:attrNameLst>
                                      </p:cBhvr>
                                      <p:to>
                                        <p:strVal val="visible"/>
                                      </p:to>
                                    </p:set>
                                    <p:animEffect transition="in" filter="circle(in)">
                                      <p:cBhvr>
                                        <p:cTn id="22" dur="1000"/>
                                        <p:tgtEl>
                                          <p:spTgt spid="5140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14051">
                                            <p:txEl>
                                              <p:pRg st="4" end="4"/>
                                            </p:txEl>
                                          </p:spTgt>
                                        </p:tgtEl>
                                        <p:attrNameLst>
                                          <p:attrName>style.visibility</p:attrName>
                                        </p:attrNameLst>
                                      </p:cBhvr>
                                      <p:to>
                                        <p:strVal val="visible"/>
                                      </p:to>
                                    </p:set>
                                    <p:animEffect transition="in" filter="circle(in)">
                                      <p:cBhvr>
                                        <p:cTn id="27" dur="1000"/>
                                        <p:tgtEl>
                                          <p:spTgt spid="514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1"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981200" y="228600"/>
            <a:ext cx="8229600" cy="1066800"/>
          </a:xfrm>
        </p:spPr>
        <p:txBody>
          <a:bodyPr>
            <a:normAutofit fontScale="90000"/>
          </a:bodyPr>
          <a:lstStyle/>
          <a:p>
            <a:pPr algn="ctr"/>
            <a:r>
              <a:rPr lang="en-US" sz="4400" b="0" dirty="0">
                <a:solidFill>
                  <a:schemeClr val="tx1"/>
                </a:solidFill>
                <a:effectLst/>
                <a:latin typeface="Arial" pitchFamily="34" charset="0"/>
                <a:cs typeface="Arial" pitchFamily="34" charset="0"/>
              </a:rPr>
              <a:t>Possibility Language</a:t>
            </a:r>
            <a:br>
              <a:rPr lang="en-US" sz="4400" b="0" dirty="0">
                <a:solidFill>
                  <a:schemeClr val="tx1"/>
                </a:solidFill>
                <a:effectLst/>
                <a:latin typeface="Arial" pitchFamily="34" charset="0"/>
                <a:cs typeface="Arial" pitchFamily="34" charset="0"/>
              </a:rPr>
            </a:br>
            <a:r>
              <a:rPr lang="en-US" sz="3600" b="0" i="1" dirty="0">
                <a:solidFill>
                  <a:schemeClr val="tx1"/>
                </a:solidFill>
                <a:effectLst/>
                <a:latin typeface="Arial" pitchFamily="34" charset="0"/>
                <a:cs typeface="Arial" pitchFamily="34" charset="0"/>
              </a:rPr>
              <a:t>Dissolving Impossibility Talk</a:t>
            </a:r>
            <a:endParaRPr lang="en-US" sz="4400" b="0" i="1" dirty="0">
              <a:solidFill>
                <a:schemeClr val="tx1"/>
              </a:solidFill>
              <a:effectLst/>
              <a:latin typeface="Arial" pitchFamily="34" charset="0"/>
              <a:cs typeface="Arial" pitchFamily="34" charset="0"/>
            </a:endParaRPr>
          </a:p>
        </p:txBody>
      </p:sp>
      <p:sp>
        <p:nvSpPr>
          <p:cNvPr id="1546243" name="Rectangle 3"/>
          <p:cNvSpPr>
            <a:spLocks noGrp="1" noChangeArrowheads="1"/>
          </p:cNvSpPr>
          <p:nvPr>
            <p:ph idx="1"/>
          </p:nvPr>
        </p:nvSpPr>
        <p:spPr>
          <a:xfrm>
            <a:off x="800100" y="1447800"/>
            <a:ext cx="10450286" cy="4876800"/>
          </a:xfrm>
        </p:spPr>
        <p:txBody>
          <a:bodyPr>
            <a:normAutofit/>
          </a:bodyPr>
          <a:lstStyle/>
          <a:p>
            <a:pPr marL="609600" indent="-609600">
              <a:lnSpc>
                <a:spcPct val="100000"/>
              </a:lnSpc>
              <a:buSzPct val="100000"/>
              <a:buFont typeface="+mj-lt"/>
              <a:buAutoNum type="arabicPeriod"/>
              <a:defRPr/>
            </a:pPr>
            <a:r>
              <a:rPr lang="en-US" sz="2400" dirty="0">
                <a:solidFill>
                  <a:schemeClr val="tx1"/>
                </a:solidFill>
                <a:effectLst/>
                <a:latin typeface="Arial" pitchFamily="34" charset="0"/>
                <a:cs typeface="Arial" pitchFamily="34" charset="0"/>
              </a:rPr>
              <a:t>Reflect client statements in the past tense.</a:t>
            </a:r>
          </a:p>
          <a:p>
            <a:pPr marL="400050" lvl="1" indent="0">
              <a:lnSpc>
                <a:spcPct val="100000"/>
              </a:lnSpc>
              <a:buSzPct val="100000"/>
              <a:buNone/>
              <a:defRPr/>
            </a:pPr>
            <a:r>
              <a:rPr lang="en-US" sz="2400" dirty="0">
                <a:solidFill>
                  <a:schemeClr val="tx1"/>
                </a:solidFill>
                <a:effectLst/>
                <a:latin typeface="Arial" pitchFamily="34" charset="0"/>
                <a:cs typeface="Arial" pitchFamily="34" charset="0"/>
              </a:rPr>
              <a:t>	</a:t>
            </a:r>
            <a:r>
              <a:rPr lang="en-US" dirty="0">
                <a:solidFill>
                  <a:schemeClr val="tx1"/>
                </a:solidFill>
                <a:effectLst/>
                <a:latin typeface="Arial" pitchFamily="34" charset="0"/>
                <a:cs typeface="Arial" pitchFamily="34" charset="0"/>
              </a:rPr>
              <a:t>From: “It’s always that way.”</a:t>
            </a:r>
          </a:p>
          <a:p>
            <a:pPr marL="457200" lvl="1" indent="0">
              <a:lnSpc>
                <a:spcPct val="100000"/>
              </a:lnSpc>
              <a:buSzPct val="100000"/>
              <a:buNone/>
              <a:defRPr/>
            </a:pPr>
            <a:r>
              <a:rPr lang="en-US" dirty="0">
                <a:solidFill>
                  <a:schemeClr val="tx1"/>
                </a:solidFill>
                <a:effectLst/>
                <a:latin typeface="Arial" pitchFamily="34" charset="0"/>
                <a:cs typeface="Arial" pitchFamily="34" charset="0"/>
              </a:rPr>
              <a:t>	To: “It’s been that way.”</a:t>
            </a:r>
          </a:p>
          <a:p>
            <a:pPr marL="609600" indent="-609600">
              <a:lnSpc>
                <a:spcPct val="100000"/>
              </a:lnSpc>
              <a:buSzPct val="100000"/>
              <a:buFont typeface="+mj-lt"/>
              <a:buAutoNum type="arabicPeriod"/>
              <a:defRPr/>
            </a:pPr>
            <a:r>
              <a:rPr lang="en-US" sz="2400" dirty="0">
                <a:solidFill>
                  <a:schemeClr val="tx1"/>
                </a:solidFill>
                <a:effectLst/>
                <a:latin typeface="Arial" pitchFamily="34" charset="0"/>
                <a:cs typeface="Arial" pitchFamily="34" charset="0"/>
              </a:rPr>
              <a:t>Move from global (“everybody,” nobody,” “always,” “never”) to partial (“recently,” “somewhat more,” “a lot”).</a:t>
            </a:r>
          </a:p>
          <a:p>
            <a:pPr marL="457200" lvl="1" indent="0">
              <a:lnSpc>
                <a:spcPct val="100000"/>
              </a:lnSpc>
              <a:buSzPct val="100000"/>
              <a:buNone/>
              <a:defRPr/>
            </a:pPr>
            <a:r>
              <a:rPr lang="en-US" sz="2400" dirty="0">
                <a:solidFill>
                  <a:schemeClr val="tx1"/>
                </a:solidFill>
                <a:effectLst/>
                <a:latin typeface="Arial" pitchFamily="34" charset="0"/>
                <a:cs typeface="Arial" pitchFamily="34" charset="0"/>
              </a:rPr>
              <a:t>	</a:t>
            </a:r>
            <a:r>
              <a:rPr lang="en-US" dirty="0">
                <a:solidFill>
                  <a:schemeClr val="tx1"/>
                </a:solidFill>
                <a:effectLst/>
                <a:latin typeface="Arial" pitchFamily="34" charset="0"/>
                <a:cs typeface="Arial" pitchFamily="34" charset="0"/>
              </a:rPr>
              <a:t>From: “I’m always in trouble.”</a:t>
            </a:r>
          </a:p>
          <a:p>
            <a:pPr marL="457200" lvl="1" indent="0">
              <a:lnSpc>
                <a:spcPct val="100000"/>
              </a:lnSpc>
              <a:buSzPct val="100000"/>
              <a:buNone/>
              <a:defRPr/>
            </a:pPr>
            <a:r>
              <a:rPr lang="en-US" dirty="0">
                <a:solidFill>
                  <a:schemeClr val="tx1"/>
                </a:solidFill>
                <a:effectLst/>
                <a:latin typeface="Arial" pitchFamily="34" charset="0"/>
                <a:cs typeface="Arial" pitchFamily="34" charset="0"/>
              </a:rPr>
              <a:t>	To: “You’ve been in trouble a lot.”</a:t>
            </a:r>
          </a:p>
          <a:p>
            <a:pPr marL="609600" indent="-609600">
              <a:lnSpc>
                <a:spcPct val="100000"/>
              </a:lnSpc>
              <a:buSzPct val="100000"/>
              <a:buFont typeface="+mj-lt"/>
              <a:buAutoNum type="arabicPeriod"/>
              <a:defRPr/>
            </a:pPr>
            <a:r>
              <a:rPr lang="en-US" sz="2400" dirty="0">
                <a:solidFill>
                  <a:schemeClr val="tx1"/>
                </a:solidFill>
                <a:effectLst/>
                <a:latin typeface="Arial" pitchFamily="34" charset="0"/>
                <a:cs typeface="Arial" pitchFamily="34" charset="0"/>
              </a:rPr>
              <a:t>Move from truth/reality to perception (“It seems to you,” “You’ve gotten the idea”).</a:t>
            </a:r>
          </a:p>
          <a:p>
            <a:pPr marL="457200" lvl="1" indent="0">
              <a:lnSpc>
                <a:spcPct val="100000"/>
              </a:lnSpc>
              <a:buSzPct val="100000"/>
              <a:buNone/>
              <a:defRPr/>
            </a:pPr>
            <a:r>
              <a:rPr lang="en-US" sz="2400" dirty="0">
                <a:solidFill>
                  <a:schemeClr val="tx1"/>
                </a:solidFill>
                <a:effectLst/>
                <a:latin typeface="Arial" pitchFamily="34" charset="0"/>
                <a:cs typeface="Arial" pitchFamily="34" charset="0"/>
              </a:rPr>
              <a:t>	</a:t>
            </a:r>
            <a:r>
              <a:rPr lang="en-US" dirty="0">
                <a:solidFill>
                  <a:schemeClr val="tx1"/>
                </a:solidFill>
                <a:effectLst/>
                <a:latin typeface="Arial" pitchFamily="34" charset="0"/>
                <a:cs typeface="Arial" pitchFamily="34" charset="0"/>
              </a:rPr>
              <a:t>From: “Things will never get better.”</a:t>
            </a:r>
          </a:p>
          <a:p>
            <a:pPr marL="457200" lvl="1" indent="0">
              <a:lnSpc>
                <a:spcPct val="100000"/>
              </a:lnSpc>
              <a:buSzPct val="100000"/>
              <a:buNone/>
              <a:defRPr/>
            </a:pPr>
            <a:r>
              <a:rPr lang="en-US" dirty="0">
                <a:solidFill>
                  <a:schemeClr val="tx1"/>
                </a:solidFill>
                <a:effectLst/>
                <a:latin typeface="Arial" pitchFamily="34" charset="0"/>
                <a:cs typeface="Arial" pitchFamily="34" charset="0"/>
              </a:rPr>
              <a:t>	To: “It really seems to you that it will never get better.”</a:t>
            </a:r>
          </a:p>
        </p:txBody>
      </p:sp>
    </p:spTree>
    <p:extLst>
      <p:ext uri="{BB962C8B-B14F-4D97-AF65-F5344CB8AC3E}">
        <p14:creationId xmlns:p14="http://schemas.microsoft.com/office/powerpoint/2010/main" val="10990863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546243">
                                            <p:txEl>
                                              <p:pRg st="0" end="0"/>
                                            </p:txEl>
                                          </p:spTgt>
                                        </p:tgtEl>
                                        <p:attrNameLst>
                                          <p:attrName>style.visibility</p:attrName>
                                        </p:attrNameLst>
                                      </p:cBhvr>
                                      <p:to>
                                        <p:strVal val="visible"/>
                                      </p:to>
                                    </p:set>
                                    <p:anim to="" calcmode="lin" valueType="num">
                                      <p:cBhvr>
                                        <p:cTn id="7" dur="1" fill="hold"/>
                                        <p:tgtEl>
                                          <p:spTgt spid="154624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546243">
                                            <p:txEl>
                                              <p:pRg st="1" end="1"/>
                                            </p:txEl>
                                          </p:spTgt>
                                        </p:tgtEl>
                                        <p:attrNameLst>
                                          <p:attrName>style.visibility</p:attrName>
                                        </p:attrNameLst>
                                      </p:cBhvr>
                                      <p:to>
                                        <p:strVal val="visible"/>
                                      </p:to>
                                    </p:set>
                                    <p:anim to="" calcmode="lin" valueType="num">
                                      <p:cBhvr>
                                        <p:cTn id="10" dur="1" fill="hold"/>
                                        <p:tgtEl>
                                          <p:spTgt spid="1546243">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546243">
                                            <p:txEl>
                                              <p:pRg st="2" end="2"/>
                                            </p:txEl>
                                          </p:spTgt>
                                        </p:tgtEl>
                                        <p:attrNameLst>
                                          <p:attrName>style.visibility</p:attrName>
                                        </p:attrNameLst>
                                      </p:cBhvr>
                                      <p:to>
                                        <p:strVal val="visible"/>
                                      </p:to>
                                    </p:set>
                                    <p:anim to="" calcmode="lin" valueType="num">
                                      <p:cBhvr>
                                        <p:cTn id="13" dur="1" fill="hold"/>
                                        <p:tgtEl>
                                          <p:spTgt spid="1546243">
                                            <p:txEl>
                                              <p:pRg st="2" end="2"/>
                                            </p:txEl>
                                          </p:spTgt>
                                        </p:tgtEl>
                                        <p:attrNameLst>
                                          <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1546243">
                                            <p:txEl>
                                              <p:pRg st="3" end="3"/>
                                            </p:txEl>
                                          </p:spTgt>
                                        </p:tgtEl>
                                        <p:attrNameLst>
                                          <p:attrName>style.visibility</p:attrName>
                                        </p:attrNameLst>
                                      </p:cBhvr>
                                      <p:to>
                                        <p:strVal val="visible"/>
                                      </p:to>
                                    </p:set>
                                    <p:anim to="" calcmode="lin" valueType="num">
                                      <p:cBhvr>
                                        <p:cTn id="18" dur="1" fill="hold"/>
                                        <p:tgtEl>
                                          <p:spTgt spid="1546243">
                                            <p:txEl>
                                              <p:pRg st="3" end="3"/>
                                            </p:txEl>
                                          </p:spTgt>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1546243">
                                            <p:txEl>
                                              <p:pRg st="4" end="4"/>
                                            </p:txEl>
                                          </p:spTgt>
                                        </p:tgtEl>
                                        <p:attrNameLst>
                                          <p:attrName>style.visibility</p:attrName>
                                        </p:attrNameLst>
                                      </p:cBhvr>
                                      <p:to>
                                        <p:strVal val="visible"/>
                                      </p:to>
                                    </p:set>
                                    <p:anim to="" calcmode="lin" valueType="num">
                                      <p:cBhvr>
                                        <p:cTn id="21" dur="1" fill="hold"/>
                                        <p:tgtEl>
                                          <p:spTgt spid="1546243">
                                            <p:txEl>
                                              <p:pRg st="4" end="4"/>
                                            </p:txEl>
                                          </p:spTgt>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1546243">
                                            <p:txEl>
                                              <p:pRg st="5" end="5"/>
                                            </p:txEl>
                                          </p:spTgt>
                                        </p:tgtEl>
                                        <p:attrNameLst>
                                          <p:attrName>style.visibility</p:attrName>
                                        </p:attrNameLst>
                                      </p:cBhvr>
                                      <p:to>
                                        <p:strVal val="visible"/>
                                      </p:to>
                                    </p:set>
                                    <p:anim to="" calcmode="lin" valueType="num">
                                      <p:cBhvr>
                                        <p:cTn id="24" dur="1" fill="hold"/>
                                        <p:tgtEl>
                                          <p:spTgt spid="1546243">
                                            <p:txEl>
                                              <p:pRg st="5" end="5"/>
                                            </p:txEl>
                                          </p:spTgt>
                                        </p:tgtEl>
                                        <p:attrNameLst>
                                          <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4" presetClass="entr" presetSubtype="0" fill="hold" grpId="0" nodeType="clickEffect">
                                  <p:stCondLst>
                                    <p:cond delay="0"/>
                                  </p:stCondLst>
                                  <p:childTnLst>
                                    <p:set>
                                      <p:cBhvr>
                                        <p:cTn id="28" dur="1" fill="hold">
                                          <p:stCondLst>
                                            <p:cond delay="0"/>
                                          </p:stCondLst>
                                        </p:cTn>
                                        <p:tgtEl>
                                          <p:spTgt spid="1546243">
                                            <p:txEl>
                                              <p:pRg st="6" end="6"/>
                                            </p:txEl>
                                          </p:spTgt>
                                        </p:tgtEl>
                                        <p:attrNameLst>
                                          <p:attrName>style.visibility</p:attrName>
                                        </p:attrNameLst>
                                      </p:cBhvr>
                                      <p:to>
                                        <p:strVal val="visible"/>
                                      </p:to>
                                    </p:set>
                                    <p:anim to="" calcmode="lin" valueType="num">
                                      <p:cBhvr>
                                        <p:cTn id="29" dur="1" fill="hold"/>
                                        <p:tgtEl>
                                          <p:spTgt spid="1546243">
                                            <p:txEl>
                                              <p:pRg st="6" end="6"/>
                                            </p:txEl>
                                          </p:spTgt>
                                        </p:tgtEl>
                                        <p:attrNameLst>
                                          <p:attrName/>
                                        </p:attrNameLst>
                                      </p:cBhvr>
                                    </p:anim>
                                  </p:childTnLst>
                                </p:cTn>
                              </p:par>
                              <p:par>
                                <p:cTn id="30" presetID="24" presetClass="entr" presetSubtype="0" fill="hold" grpId="0" nodeType="withEffect">
                                  <p:stCondLst>
                                    <p:cond delay="0"/>
                                  </p:stCondLst>
                                  <p:childTnLst>
                                    <p:set>
                                      <p:cBhvr>
                                        <p:cTn id="31" dur="1" fill="hold">
                                          <p:stCondLst>
                                            <p:cond delay="0"/>
                                          </p:stCondLst>
                                        </p:cTn>
                                        <p:tgtEl>
                                          <p:spTgt spid="1546243">
                                            <p:txEl>
                                              <p:pRg st="7" end="7"/>
                                            </p:txEl>
                                          </p:spTgt>
                                        </p:tgtEl>
                                        <p:attrNameLst>
                                          <p:attrName>style.visibility</p:attrName>
                                        </p:attrNameLst>
                                      </p:cBhvr>
                                      <p:to>
                                        <p:strVal val="visible"/>
                                      </p:to>
                                    </p:set>
                                    <p:anim to="" calcmode="lin" valueType="num">
                                      <p:cBhvr>
                                        <p:cTn id="32" dur="1" fill="hold"/>
                                        <p:tgtEl>
                                          <p:spTgt spid="1546243">
                                            <p:txEl>
                                              <p:pRg st="7" end="7"/>
                                            </p:txEl>
                                          </p:spTgt>
                                        </p:tgtEl>
                                        <p:attrNameLst>
                                          <p:attrName/>
                                        </p:attrNameLst>
                                      </p:cBhvr>
                                    </p:anim>
                                  </p:childTnLst>
                                </p:cTn>
                              </p:par>
                              <p:par>
                                <p:cTn id="33" presetID="24" presetClass="entr" presetSubtype="0" fill="hold" grpId="0" nodeType="withEffect">
                                  <p:stCondLst>
                                    <p:cond delay="0"/>
                                  </p:stCondLst>
                                  <p:childTnLst>
                                    <p:set>
                                      <p:cBhvr>
                                        <p:cTn id="34" dur="1" fill="hold">
                                          <p:stCondLst>
                                            <p:cond delay="0"/>
                                          </p:stCondLst>
                                        </p:cTn>
                                        <p:tgtEl>
                                          <p:spTgt spid="1546243">
                                            <p:txEl>
                                              <p:pRg st="8" end="8"/>
                                            </p:txEl>
                                          </p:spTgt>
                                        </p:tgtEl>
                                        <p:attrNameLst>
                                          <p:attrName>style.visibility</p:attrName>
                                        </p:attrNameLst>
                                      </p:cBhvr>
                                      <p:to>
                                        <p:strVal val="visible"/>
                                      </p:to>
                                    </p:set>
                                    <p:anim to="" calcmode="lin" valueType="num">
                                      <p:cBhvr>
                                        <p:cTn id="35" dur="1" fill="hold"/>
                                        <p:tgtEl>
                                          <p:spTgt spid="154624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4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36694" y="2214282"/>
            <a:ext cx="7620000" cy="1569660"/>
          </a:xfrm>
          <a:prstGeom prst="rect">
            <a:avLst/>
          </a:prstGeom>
          <a:noFill/>
        </p:spPr>
        <p:txBody>
          <a:bodyPr wrap="square" rtlCol="0">
            <a:spAutoFit/>
          </a:bodyPr>
          <a:lstStyle/>
          <a:p>
            <a:pPr algn="ctr"/>
            <a:r>
              <a:rPr lang="en-US" sz="4800" dirty="0">
                <a:effectLst>
                  <a:outerShdw blurRad="38100" dist="38100" dir="2700000" algn="tl">
                    <a:srgbClr val="000000">
                      <a:alpha val="43137"/>
                    </a:srgbClr>
                  </a:outerShdw>
                </a:effectLst>
                <a:latin typeface="Arial" pitchFamily="34" charset="0"/>
                <a:cs typeface="Arial" pitchFamily="34" charset="0"/>
              </a:rPr>
              <a:t>A Theory of Response to Trauma</a:t>
            </a:r>
          </a:p>
        </p:txBody>
      </p:sp>
    </p:spTree>
    <p:extLst>
      <p:ext uri="{BB962C8B-B14F-4D97-AF65-F5344CB8AC3E}">
        <p14:creationId xmlns:p14="http://schemas.microsoft.com/office/powerpoint/2010/main" val="3310545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61307" y="0"/>
            <a:ext cx="10689445" cy="1447800"/>
          </a:xfrm>
        </p:spPr>
        <p:txBody>
          <a:bodyPr>
            <a:normAutofit fontScale="90000"/>
          </a:bodyPr>
          <a:lstStyle/>
          <a:p>
            <a:pPr algn="ctr"/>
            <a:r>
              <a:rPr lang="en-US" sz="4400" b="0" dirty="0">
                <a:solidFill>
                  <a:schemeClr val="tx1"/>
                </a:solidFill>
                <a:effectLst/>
                <a:latin typeface="Arial" pitchFamily="34" charset="0"/>
                <a:cs typeface="Arial" pitchFamily="34" charset="0"/>
              </a:rPr>
              <a:t>Possibility Language</a:t>
            </a:r>
            <a:br>
              <a:rPr lang="en-US" sz="4400" b="0" dirty="0">
                <a:solidFill>
                  <a:schemeClr val="tx1"/>
                </a:solidFill>
                <a:effectLst/>
                <a:latin typeface="Arial" pitchFamily="34" charset="0"/>
                <a:cs typeface="Arial" pitchFamily="34" charset="0"/>
              </a:rPr>
            </a:br>
            <a:r>
              <a:rPr lang="en-US" sz="3600" i="1" dirty="0">
                <a:solidFill>
                  <a:schemeClr val="tx1"/>
                </a:solidFill>
                <a:effectLst/>
                <a:latin typeface="Arial" pitchFamily="34" charset="0"/>
                <a:cs typeface="Arial" pitchFamily="34" charset="0"/>
              </a:rPr>
              <a:t>Future Talk: Acknowledgment and a Vision for the Future</a:t>
            </a:r>
            <a:endParaRPr lang="en-US" sz="4400" b="0" dirty="0">
              <a:solidFill>
                <a:schemeClr val="tx1"/>
              </a:solidFill>
              <a:effectLst/>
              <a:latin typeface="Arial" pitchFamily="34" charset="0"/>
              <a:cs typeface="Arial" pitchFamily="34" charset="0"/>
            </a:endParaRPr>
          </a:p>
        </p:txBody>
      </p:sp>
      <p:sp>
        <p:nvSpPr>
          <p:cNvPr id="1552387" name="Rectangle 3"/>
          <p:cNvSpPr>
            <a:spLocks noGrp="1" noChangeArrowheads="1"/>
          </p:cNvSpPr>
          <p:nvPr>
            <p:ph idx="1"/>
          </p:nvPr>
        </p:nvSpPr>
        <p:spPr>
          <a:xfrm>
            <a:off x="748229" y="1454426"/>
            <a:ext cx="10515600" cy="4794395"/>
          </a:xfrm>
        </p:spPr>
        <p:txBody>
          <a:bodyPr>
            <a:normAutofit fontScale="92500" lnSpcReduction="20000"/>
          </a:bodyPr>
          <a:lstStyle/>
          <a:p>
            <a:pPr marL="609600" indent="-609600">
              <a:lnSpc>
                <a:spcPct val="110000"/>
              </a:lnSpc>
              <a:buSzPct val="100000"/>
              <a:buFont typeface="+mj-lt"/>
              <a:buAutoNum type="arabicPeriod"/>
            </a:pPr>
            <a:r>
              <a:rPr lang="en-US" sz="2600" dirty="0">
                <a:solidFill>
                  <a:schemeClr val="tx1"/>
                </a:solidFill>
                <a:effectLst/>
                <a:latin typeface="Arial" pitchFamily="34" charset="0"/>
                <a:cs typeface="Arial" pitchFamily="34" charset="0"/>
              </a:rPr>
              <a:t>Assume the possibility of future change and/or solutions by using words such as “yet” and “so far.”</a:t>
            </a:r>
          </a:p>
          <a:p>
            <a:pPr marL="457200" lvl="1" indent="0">
              <a:lnSpc>
                <a:spcPct val="110000"/>
              </a:lnSpc>
              <a:buSzPct val="100000"/>
              <a:buNone/>
            </a:pPr>
            <a:r>
              <a:rPr lang="en-US" sz="1800" dirty="0">
                <a:solidFill>
                  <a:schemeClr val="tx1"/>
                </a:solidFill>
                <a:effectLst/>
                <a:latin typeface="Arial" pitchFamily="34" charset="0"/>
                <a:cs typeface="Arial" pitchFamily="34" charset="0"/>
              </a:rPr>
              <a:t>	From: “It’s always going to be this way.”</a:t>
            </a:r>
          </a:p>
          <a:p>
            <a:pPr marL="457200" lvl="1" indent="0">
              <a:lnSpc>
                <a:spcPct val="110000"/>
              </a:lnSpc>
              <a:buSzPct val="100000"/>
              <a:buNone/>
            </a:pPr>
            <a:r>
              <a:rPr lang="en-US" sz="1800" dirty="0">
                <a:solidFill>
                  <a:schemeClr val="tx1"/>
                </a:solidFill>
                <a:effectLst/>
                <a:latin typeface="Arial" pitchFamily="34" charset="0"/>
                <a:cs typeface="Arial" pitchFamily="34" charset="0"/>
              </a:rPr>
              <a:t>	To: “So far you haven’t found any evidence that things will be different than the way they are </a:t>
            </a:r>
          </a:p>
          <a:p>
            <a:pPr marL="457200" lvl="1" indent="0">
              <a:lnSpc>
                <a:spcPct val="110000"/>
              </a:lnSpc>
              <a:buSzPct val="100000"/>
              <a:buNone/>
            </a:pPr>
            <a:r>
              <a:rPr lang="en-US" sz="1800" dirty="0">
                <a:solidFill>
                  <a:schemeClr val="tx1"/>
                </a:solidFill>
                <a:effectLst/>
                <a:latin typeface="Arial" pitchFamily="34" charset="0"/>
                <a:cs typeface="Arial" pitchFamily="34" charset="0"/>
              </a:rPr>
              <a:t>	now.”</a:t>
            </a:r>
          </a:p>
          <a:p>
            <a:pPr marL="609600" indent="-609600">
              <a:lnSpc>
                <a:spcPct val="110000"/>
              </a:lnSpc>
              <a:buSzPct val="100000"/>
              <a:buFont typeface="+mj-lt"/>
              <a:buAutoNum type="arabicPeriod"/>
            </a:pPr>
            <a:r>
              <a:rPr lang="en-US" sz="2600" dirty="0">
                <a:solidFill>
                  <a:schemeClr val="tx1"/>
                </a:solidFill>
                <a:effectLst/>
                <a:latin typeface="Arial" pitchFamily="34" charset="0"/>
                <a:cs typeface="Arial" pitchFamily="34" charset="0"/>
              </a:rPr>
              <a:t>Recast the problem statement into a statement about a preferred future or goal.</a:t>
            </a:r>
          </a:p>
          <a:p>
            <a:pPr marL="457200" lvl="1" indent="0">
              <a:lnSpc>
                <a:spcPct val="110000"/>
              </a:lnSpc>
              <a:buSzPct val="100000"/>
              <a:buNone/>
            </a:pPr>
            <a:r>
              <a:rPr lang="en-US" sz="1800" dirty="0">
                <a:solidFill>
                  <a:schemeClr val="tx1"/>
                </a:solidFill>
                <a:effectLst/>
                <a:latin typeface="Arial" pitchFamily="34" charset="0"/>
                <a:cs typeface="Arial" pitchFamily="34" charset="0"/>
              </a:rPr>
              <a:t>	From: “I’ll never be able to have the life I really want.”</a:t>
            </a:r>
          </a:p>
          <a:p>
            <a:pPr marL="457200" lvl="1" indent="0">
              <a:lnSpc>
                <a:spcPct val="110000"/>
              </a:lnSpc>
              <a:buSzPct val="100000"/>
              <a:buNone/>
            </a:pPr>
            <a:r>
              <a:rPr lang="en-US" sz="1800" dirty="0">
                <a:solidFill>
                  <a:schemeClr val="tx1"/>
                </a:solidFill>
                <a:effectLst/>
                <a:latin typeface="Arial" pitchFamily="34" charset="0"/>
                <a:cs typeface="Arial" pitchFamily="34" charset="0"/>
              </a:rPr>
              <a:t>	To: “So you’d like to be able to move toward the life you really want.”</a:t>
            </a:r>
          </a:p>
          <a:p>
            <a:pPr marL="609600" indent="-609600">
              <a:lnSpc>
                <a:spcPct val="110000"/>
              </a:lnSpc>
              <a:buSzPct val="100000"/>
              <a:buFont typeface="+mj-lt"/>
              <a:buAutoNum type="arabicPeriod"/>
            </a:pPr>
            <a:r>
              <a:rPr lang="en-US" sz="2600" dirty="0">
                <a:solidFill>
                  <a:schemeClr val="tx1"/>
                </a:solidFill>
                <a:effectLst/>
                <a:latin typeface="Arial" pitchFamily="34" charset="0"/>
                <a:cs typeface="Arial" pitchFamily="34" charset="0"/>
              </a:rPr>
              <a:t>Presuppose that changes and progress toward goals will occur by using words such as “when” and “will.”</a:t>
            </a:r>
          </a:p>
          <a:p>
            <a:pPr marL="457200" lvl="1" indent="0">
              <a:lnSpc>
                <a:spcPct val="110000"/>
              </a:lnSpc>
              <a:buSzPct val="100000"/>
              <a:buNone/>
            </a:pPr>
            <a:r>
              <a:rPr lang="en-US" sz="1800" dirty="0">
                <a:solidFill>
                  <a:schemeClr val="tx1"/>
                </a:solidFill>
                <a:effectLst/>
                <a:latin typeface="Arial" pitchFamily="34" charset="0"/>
                <a:cs typeface="Arial" pitchFamily="34" charset="0"/>
              </a:rPr>
              <a:t>	From: “No one wants to be around me.”</a:t>
            </a:r>
          </a:p>
          <a:p>
            <a:pPr marL="457200" lvl="1" indent="0">
              <a:lnSpc>
                <a:spcPct val="110000"/>
              </a:lnSpc>
              <a:buSzPct val="100000"/>
              <a:buNone/>
            </a:pPr>
            <a:r>
              <a:rPr lang="en-US" sz="1800" dirty="0">
                <a:solidFill>
                  <a:schemeClr val="tx1"/>
                </a:solidFill>
                <a:effectLst/>
                <a:latin typeface="Arial" pitchFamily="34" charset="0"/>
                <a:cs typeface="Arial" pitchFamily="34" charset="0"/>
              </a:rPr>
              <a:t>	To: “So when you begin to notice that there are people who enjoy your company and want </a:t>
            </a:r>
          </a:p>
          <a:p>
            <a:pPr marL="457200" lvl="1" indent="0">
              <a:lnSpc>
                <a:spcPct val="110000"/>
              </a:lnSpc>
              <a:buSzPct val="100000"/>
              <a:buNone/>
            </a:pPr>
            <a:r>
              <a:rPr lang="en-US" sz="1800" dirty="0">
                <a:solidFill>
                  <a:schemeClr val="tx1"/>
                </a:solidFill>
                <a:effectLst/>
                <a:latin typeface="Arial" pitchFamily="34" charset="0"/>
                <a:cs typeface="Arial" pitchFamily="34" charset="0"/>
              </a:rPr>
              <a:t>	to be around you what will be different for you?”</a:t>
            </a:r>
          </a:p>
          <a:p>
            <a:pPr marL="990600" lvl="1" indent="-533400">
              <a:lnSpc>
                <a:spcPct val="110000"/>
              </a:lnSpc>
              <a:buSzPct val="100000"/>
              <a:buFont typeface="+mj-lt"/>
              <a:buAutoNum type="arabicPeriod"/>
            </a:pPr>
            <a:endParaRPr lang="en-US" sz="1800" dirty="0">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645886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552387">
                                            <p:txEl>
                                              <p:pRg st="0" end="0"/>
                                            </p:txEl>
                                          </p:spTgt>
                                        </p:tgtEl>
                                        <p:attrNameLst>
                                          <p:attrName>style.visibility</p:attrName>
                                        </p:attrNameLst>
                                      </p:cBhvr>
                                      <p:to>
                                        <p:strVal val="visible"/>
                                      </p:to>
                                    </p:set>
                                    <p:anim to="" calcmode="lin" valueType="num">
                                      <p:cBhvr>
                                        <p:cTn id="7" dur="1" fill="hold"/>
                                        <p:tgtEl>
                                          <p:spTgt spid="1552387">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552387">
                                            <p:txEl>
                                              <p:pRg st="1" end="1"/>
                                            </p:txEl>
                                          </p:spTgt>
                                        </p:tgtEl>
                                        <p:attrNameLst>
                                          <p:attrName>style.visibility</p:attrName>
                                        </p:attrNameLst>
                                      </p:cBhvr>
                                      <p:to>
                                        <p:strVal val="visible"/>
                                      </p:to>
                                    </p:set>
                                    <p:anim to="" calcmode="lin" valueType="num">
                                      <p:cBhvr>
                                        <p:cTn id="10" dur="1" fill="hold"/>
                                        <p:tgtEl>
                                          <p:spTgt spid="1552387">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552387">
                                            <p:txEl>
                                              <p:pRg st="2" end="2"/>
                                            </p:txEl>
                                          </p:spTgt>
                                        </p:tgtEl>
                                        <p:attrNameLst>
                                          <p:attrName>style.visibility</p:attrName>
                                        </p:attrNameLst>
                                      </p:cBhvr>
                                      <p:to>
                                        <p:strVal val="visible"/>
                                      </p:to>
                                    </p:set>
                                    <p:anim to="" calcmode="lin" valueType="num">
                                      <p:cBhvr>
                                        <p:cTn id="13" dur="1" fill="hold"/>
                                        <p:tgtEl>
                                          <p:spTgt spid="1552387">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1552387">
                                            <p:txEl>
                                              <p:pRg st="3" end="3"/>
                                            </p:txEl>
                                          </p:spTgt>
                                        </p:tgtEl>
                                        <p:attrNameLst>
                                          <p:attrName>style.visibility</p:attrName>
                                        </p:attrNameLst>
                                      </p:cBhvr>
                                      <p:to>
                                        <p:strVal val="visible"/>
                                      </p:to>
                                    </p:set>
                                    <p:anim to="" calcmode="lin" valueType="num">
                                      <p:cBhvr>
                                        <p:cTn id="16" dur="1" fill="hold"/>
                                        <p:tgtEl>
                                          <p:spTgt spid="1552387">
                                            <p:txEl>
                                              <p:pRg st="3" end="3"/>
                                            </p:txEl>
                                          </p:spTgt>
                                        </p:tgtEl>
                                        <p:attrNameLst>
                                          <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1552387">
                                            <p:txEl>
                                              <p:pRg st="4" end="4"/>
                                            </p:txEl>
                                          </p:spTgt>
                                        </p:tgtEl>
                                        <p:attrNameLst>
                                          <p:attrName>style.visibility</p:attrName>
                                        </p:attrNameLst>
                                      </p:cBhvr>
                                      <p:to>
                                        <p:strVal val="visible"/>
                                      </p:to>
                                    </p:set>
                                    <p:anim to="" calcmode="lin" valueType="num">
                                      <p:cBhvr>
                                        <p:cTn id="21" dur="1" fill="hold"/>
                                        <p:tgtEl>
                                          <p:spTgt spid="1552387">
                                            <p:txEl>
                                              <p:pRg st="4" end="4"/>
                                            </p:txEl>
                                          </p:spTgt>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1552387">
                                            <p:txEl>
                                              <p:pRg st="5" end="5"/>
                                            </p:txEl>
                                          </p:spTgt>
                                        </p:tgtEl>
                                        <p:attrNameLst>
                                          <p:attrName>style.visibility</p:attrName>
                                        </p:attrNameLst>
                                      </p:cBhvr>
                                      <p:to>
                                        <p:strVal val="visible"/>
                                      </p:to>
                                    </p:set>
                                    <p:anim to="" calcmode="lin" valueType="num">
                                      <p:cBhvr>
                                        <p:cTn id="24" dur="1" fill="hold"/>
                                        <p:tgtEl>
                                          <p:spTgt spid="1552387">
                                            <p:txEl>
                                              <p:pRg st="5" end="5"/>
                                            </p:txEl>
                                          </p:spTgt>
                                        </p:tgtEl>
                                        <p:attrNameLst>
                                          <p:attrName/>
                                        </p:attrNameLst>
                                      </p:cBhvr>
                                    </p:anim>
                                  </p:childTnLst>
                                </p:cTn>
                              </p:par>
                              <p:par>
                                <p:cTn id="25" presetID="24" presetClass="entr" presetSubtype="0" fill="hold" grpId="0" nodeType="withEffect">
                                  <p:stCondLst>
                                    <p:cond delay="0"/>
                                  </p:stCondLst>
                                  <p:childTnLst>
                                    <p:set>
                                      <p:cBhvr>
                                        <p:cTn id="26" dur="1" fill="hold">
                                          <p:stCondLst>
                                            <p:cond delay="0"/>
                                          </p:stCondLst>
                                        </p:cTn>
                                        <p:tgtEl>
                                          <p:spTgt spid="1552387">
                                            <p:txEl>
                                              <p:pRg st="6" end="6"/>
                                            </p:txEl>
                                          </p:spTgt>
                                        </p:tgtEl>
                                        <p:attrNameLst>
                                          <p:attrName>style.visibility</p:attrName>
                                        </p:attrNameLst>
                                      </p:cBhvr>
                                      <p:to>
                                        <p:strVal val="visible"/>
                                      </p:to>
                                    </p:set>
                                    <p:anim to="" calcmode="lin" valueType="num">
                                      <p:cBhvr>
                                        <p:cTn id="27" dur="1" fill="hold"/>
                                        <p:tgtEl>
                                          <p:spTgt spid="1552387">
                                            <p:txEl>
                                              <p:pRg st="6" end="6"/>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552387">
                                            <p:txEl>
                                              <p:pRg st="7" end="7"/>
                                            </p:txEl>
                                          </p:spTgt>
                                        </p:tgtEl>
                                        <p:attrNameLst>
                                          <p:attrName>style.visibility</p:attrName>
                                        </p:attrNameLst>
                                      </p:cBhvr>
                                      <p:to>
                                        <p:strVal val="visible"/>
                                      </p:to>
                                    </p:set>
                                    <p:anim to="" calcmode="lin" valueType="num">
                                      <p:cBhvr>
                                        <p:cTn id="32" dur="1" fill="hold"/>
                                        <p:tgtEl>
                                          <p:spTgt spid="1552387">
                                            <p:txEl>
                                              <p:pRg st="7" end="7"/>
                                            </p:txEl>
                                          </p:spTgt>
                                        </p:tgtEl>
                                        <p:attrNameLst>
                                          <p:attrName/>
                                        </p:attrNameLst>
                                      </p:cBhvr>
                                    </p:anim>
                                  </p:childTnLst>
                                </p:cTn>
                              </p:par>
                              <p:par>
                                <p:cTn id="33" presetID="24" presetClass="entr" presetSubtype="0" fill="hold" grpId="0" nodeType="withEffect">
                                  <p:stCondLst>
                                    <p:cond delay="0"/>
                                  </p:stCondLst>
                                  <p:childTnLst>
                                    <p:set>
                                      <p:cBhvr>
                                        <p:cTn id="34" dur="1" fill="hold">
                                          <p:stCondLst>
                                            <p:cond delay="0"/>
                                          </p:stCondLst>
                                        </p:cTn>
                                        <p:tgtEl>
                                          <p:spTgt spid="1552387">
                                            <p:txEl>
                                              <p:pRg st="8" end="8"/>
                                            </p:txEl>
                                          </p:spTgt>
                                        </p:tgtEl>
                                        <p:attrNameLst>
                                          <p:attrName>style.visibility</p:attrName>
                                        </p:attrNameLst>
                                      </p:cBhvr>
                                      <p:to>
                                        <p:strVal val="visible"/>
                                      </p:to>
                                    </p:set>
                                    <p:anim to="" calcmode="lin" valueType="num">
                                      <p:cBhvr>
                                        <p:cTn id="35" dur="1" fill="hold"/>
                                        <p:tgtEl>
                                          <p:spTgt spid="1552387">
                                            <p:txEl>
                                              <p:pRg st="8" end="8"/>
                                            </p:txEl>
                                          </p:spTgt>
                                        </p:tgtEl>
                                        <p:attrNameLst>
                                          <p:attrName/>
                                        </p:attrNameLst>
                                      </p:cBhvr>
                                    </p:anim>
                                  </p:childTnLst>
                                </p:cTn>
                              </p:par>
                              <p:par>
                                <p:cTn id="36" presetID="24" presetClass="entr" presetSubtype="0" fill="hold" grpId="0" nodeType="withEffect">
                                  <p:stCondLst>
                                    <p:cond delay="0"/>
                                  </p:stCondLst>
                                  <p:childTnLst>
                                    <p:set>
                                      <p:cBhvr>
                                        <p:cTn id="37" dur="1" fill="hold">
                                          <p:stCondLst>
                                            <p:cond delay="0"/>
                                          </p:stCondLst>
                                        </p:cTn>
                                        <p:tgtEl>
                                          <p:spTgt spid="1552387">
                                            <p:txEl>
                                              <p:pRg st="9" end="9"/>
                                            </p:txEl>
                                          </p:spTgt>
                                        </p:tgtEl>
                                        <p:attrNameLst>
                                          <p:attrName>style.visibility</p:attrName>
                                        </p:attrNameLst>
                                      </p:cBhvr>
                                      <p:to>
                                        <p:strVal val="visible"/>
                                      </p:to>
                                    </p:set>
                                    <p:anim to="" calcmode="lin" valueType="num">
                                      <p:cBhvr>
                                        <p:cTn id="38" dur="1" fill="hold"/>
                                        <p:tgtEl>
                                          <p:spTgt spid="1552387">
                                            <p:txEl>
                                              <p:pRg st="9" end="9"/>
                                            </p:txEl>
                                          </p:spTgt>
                                        </p:tgtEl>
                                        <p:attrNameLst>
                                          <p:attrName/>
                                        </p:attrNameLst>
                                      </p:cBhvr>
                                    </p:anim>
                                  </p:childTnLst>
                                </p:cTn>
                              </p:par>
                              <p:par>
                                <p:cTn id="39" presetID="24" presetClass="entr" presetSubtype="0" fill="hold" grpId="0" nodeType="withEffect">
                                  <p:stCondLst>
                                    <p:cond delay="0"/>
                                  </p:stCondLst>
                                  <p:childTnLst>
                                    <p:set>
                                      <p:cBhvr>
                                        <p:cTn id="40" dur="1" fill="hold">
                                          <p:stCondLst>
                                            <p:cond delay="0"/>
                                          </p:stCondLst>
                                        </p:cTn>
                                        <p:tgtEl>
                                          <p:spTgt spid="1552387">
                                            <p:txEl>
                                              <p:pRg st="10" end="10"/>
                                            </p:txEl>
                                          </p:spTgt>
                                        </p:tgtEl>
                                        <p:attrNameLst>
                                          <p:attrName>style.visibility</p:attrName>
                                        </p:attrNameLst>
                                      </p:cBhvr>
                                      <p:to>
                                        <p:strVal val="visible"/>
                                      </p:to>
                                    </p:set>
                                    <p:anim to="" calcmode="lin" valueType="num">
                                      <p:cBhvr>
                                        <p:cTn id="41" dur="1" fill="hold"/>
                                        <p:tgtEl>
                                          <p:spTgt spid="1552387">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2387" grpId="0" build="p"/>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981200" y="152400"/>
            <a:ext cx="8229600" cy="1143000"/>
          </a:xfrm>
        </p:spPr>
        <p:txBody>
          <a:bodyPr>
            <a:normAutofit fontScale="90000"/>
          </a:bodyPr>
          <a:lstStyle/>
          <a:p>
            <a:pPr algn="ctr"/>
            <a:r>
              <a:rPr lang="en-US" sz="4400" b="0" dirty="0">
                <a:solidFill>
                  <a:schemeClr val="tx1"/>
                </a:solidFill>
                <a:effectLst/>
                <a:latin typeface="Arial" pitchFamily="34" charset="0"/>
                <a:cs typeface="Arial" pitchFamily="34" charset="0"/>
              </a:rPr>
              <a:t>Possibility Language</a:t>
            </a:r>
            <a:br>
              <a:rPr lang="en-US" sz="4400" b="0" dirty="0">
                <a:solidFill>
                  <a:schemeClr val="tx1"/>
                </a:solidFill>
                <a:effectLst/>
                <a:latin typeface="Arial" pitchFamily="34" charset="0"/>
                <a:cs typeface="Arial" pitchFamily="34" charset="0"/>
              </a:rPr>
            </a:br>
            <a:r>
              <a:rPr lang="en-US" sz="3600" i="1" dirty="0">
                <a:solidFill>
                  <a:schemeClr val="tx1"/>
                </a:solidFill>
                <a:effectLst/>
                <a:latin typeface="Arial" pitchFamily="34" charset="0"/>
                <a:cs typeface="Arial" pitchFamily="34" charset="0"/>
              </a:rPr>
              <a:t>Giving Permission</a:t>
            </a:r>
            <a:endParaRPr lang="en-US" sz="4400" b="0" dirty="0">
              <a:solidFill>
                <a:schemeClr val="tx1"/>
              </a:solidFill>
              <a:effectLst/>
              <a:latin typeface="Arial" pitchFamily="34" charset="0"/>
              <a:cs typeface="Arial" pitchFamily="34" charset="0"/>
            </a:endParaRPr>
          </a:p>
        </p:txBody>
      </p:sp>
      <p:sp>
        <p:nvSpPr>
          <p:cNvPr id="1562627" name="Rectangle 3"/>
          <p:cNvSpPr>
            <a:spLocks noGrp="1" noChangeArrowheads="1"/>
          </p:cNvSpPr>
          <p:nvPr>
            <p:ph idx="1"/>
          </p:nvPr>
        </p:nvSpPr>
        <p:spPr>
          <a:xfrm>
            <a:off x="783771" y="1447800"/>
            <a:ext cx="10450286" cy="4876800"/>
          </a:xfrm>
        </p:spPr>
        <p:txBody>
          <a:bodyPr>
            <a:normAutofit/>
          </a:bodyPr>
          <a:lstStyle/>
          <a:p>
            <a:pPr marL="609600" indent="-609600">
              <a:buSzPct val="100000"/>
            </a:pPr>
            <a:r>
              <a:rPr lang="en-US" sz="3100" dirty="0">
                <a:solidFill>
                  <a:schemeClr val="tx1"/>
                </a:solidFill>
                <a:effectLst/>
                <a:latin typeface="Arial" pitchFamily="34" charset="0"/>
                <a:cs typeface="Arial" pitchFamily="34" charset="0"/>
              </a:rPr>
              <a:t>Give </a:t>
            </a:r>
            <a:r>
              <a:rPr lang="en-US" sz="3100" i="1" dirty="0">
                <a:solidFill>
                  <a:schemeClr val="tx1"/>
                </a:solidFill>
                <a:effectLst/>
                <a:latin typeface="Arial" pitchFamily="34" charset="0"/>
                <a:cs typeface="Arial" pitchFamily="34" charset="0"/>
              </a:rPr>
              <a:t>permission</a:t>
            </a:r>
            <a:r>
              <a:rPr lang="en-US" sz="3100" dirty="0">
                <a:solidFill>
                  <a:schemeClr val="tx1"/>
                </a:solidFill>
                <a:effectLst/>
                <a:latin typeface="Arial" pitchFamily="34" charset="0"/>
                <a:cs typeface="Arial" pitchFamily="34" charset="0"/>
              </a:rPr>
              <a:t> “to,” “not to have to,” and both</a:t>
            </a:r>
          </a:p>
          <a:p>
            <a:pPr marL="400050" lvl="1" indent="0">
              <a:lnSpc>
                <a:spcPct val="100000"/>
              </a:lnSpc>
              <a:spcBef>
                <a:spcPts val="600"/>
              </a:spcBef>
              <a:buSzPct val="100000"/>
              <a:buNone/>
            </a:pPr>
            <a:endParaRPr lang="en-US" sz="1000" dirty="0">
              <a:solidFill>
                <a:schemeClr val="tx1"/>
              </a:solidFill>
              <a:effectLst/>
              <a:latin typeface="Arial" pitchFamily="34" charset="0"/>
              <a:cs typeface="Arial" pitchFamily="34" charset="0"/>
            </a:endParaRPr>
          </a:p>
          <a:p>
            <a:pPr marL="400050" lvl="1" indent="0">
              <a:lnSpc>
                <a:spcPct val="100000"/>
              </a:lnSpc>
              <a:spcBef>
                <a:spcPts val="600"/>
              </a:spcBef>
              <a:buSzPct val="100000"/>
              <a:buNone/>
            </a:pPr>
            <a:r>
              <a:rPr lang="en-US" sz="2200" dirty="0">
                <a:solidFill>
                  <a:schemeClr val="tx1"/>
                </a:solidFill>
                <a:effectLst/>
                <a:latin typeface="Arial" pitchFamily="34" charset="0"/>
                <a:cs typeface="Arial" pitchFamily="34" charset="0"/>
              </a:rPr>
              <a:t>	From: “I shouldn’t be angry.”</a:t>
            </a:r>
          </a:p>
          <a:p>
            <a:pPr marL="400050" lvl="1" indent="0">
              <a:lnSpc>
                <a:spcPct val="100000"/>
              </a:lnSpc>
              <a:spcBef>
                <a:spcPts val="600"/>
              </a:spcBef>
              <a:buSzPct val="100000"/>
              <a:buNone/>
            </a:pPr>
            <a:r>
              <a:rPr lang="en-US" sz="2200" dirty="0">
                <a:solidFill>
                  <a:schemeClr val="tx1"/>
                </a:solidFill>
                <a:effectLst/>
                <a:latin typeface="Arial" pitchFamily="34" charset="0"/>
                <a:cs typeface="Arial" pitchFamily="34" charset="0"/>
              </a:rPr>
              <a:t>	To: “It’s okay to be angry.”</a:t>
            </a:r>
          </a:p>
          <a:p>
            <a:pPr marL="400050" lvl="1" indent="0">
              <a:lnSpc>
                <a:spcPct val="100000"/>
              </a:lnSpc>
              <a:spcBef>
                <a:spcPts val="600"/>
              </a:spcBef>
              <a:buSzPct val="100000"/>
              <a:buNone/>
            </a:pPr>
            <a:endParaRPr lang="en-US" sz="1000" dirty="0">
              <a:solidFill>
                <a:schemeClr val="tx1"/>
              </a:solidFill>
              <a:effectLst/>
              <a:latin typeface="Arial" pitchFamily="34" charset="0"/>
              <a:cs typeface="Arial" pitchFamily="34" charset="0"/>
            </a:endParaRPr>
          </a:p>
          <a:p>
            <a:pPr marL="400050" lvl="1" indent="0">
              <a:lnSpc>
                <a:spcPct val="100000"/>
              </a:lnSpc>
              <a:spcBef>
                <a:spcPts val="600"/>
              </a:spcBef>
              <a:buSzPct val="100000"/>
              <a:buNone/>
            </a:pPr>
            <a:r>
              <a:rPr lang="en-US" sz="2200" dirty="0">
                <a:solidFill>
                  <a:schemeClr val="tx1"/>
                </a:solidFill>
                <a:effectLst/>
                <a:latin typeface="Arial" pitchFamily="34" charset="0"/>
                <a:cs typeface="Arial" pitchFamily="34" charset="0"/>
              </a:rPr>
              <a:t>	From: “People keep saying that it really should make me angry.”</a:t>
            </a:r>
          </a:p>
          <a:p>
            <a:pPr marL="400050" lvl="1" indent="0">
              <a:lnSpc>
                <a:spcPct val="100000"/>
              </a:lnSpc>
              <a:spcBef>
                <a:spcPts val="600"/>
              </a:spcBef>
              <a:buSzPct val="100000"/>
              <a:buNone/>
            </a:pPr>
            <a:r>
              <a:rPr lang="en-US" sz="2200" dirty="0">
                <a:solidFill>
                  <a:schemeClr val="tx1"/>
                </a:solidFill>
                <a:effectLst/>
                <a:latin typeface="Arial" pitchFamily="34" charset="0"/>
                <a:cs typeface="Arial" pitchFamily="34" charset="0"/>
              </a:rPr>
              <a:t>	To: “It’s okay to not be angry about it.”</a:t>
            </a:r>
          </a:p>
          <a:p>
            <a:pPr marL="400050" lvl="1" indent="0">
              <a:lnSpc>
                <a:spcPct val="100000"/>
              </a:lnSpc>
              <a:spcBef>
                <a:spcPts val="600"/>
              </a:spcBef>
              <a:buSzPct val="100000"/>
              <a:buNone/>
            </a:pPr>
            <a:endParaRPr lang="en-US" sz="1000" dirty="0">
              <a:solidFill>
                <a:schemeClr val="tx1"/>
              </a:solidFill>
              <a:effectLst/>
              <a:latin typeface="Arial" pitchFamily="34" charset="0"/>
              <a:cs typeface="Arial" pitchFamily="34" charset="0"/>
            </a:endParaRPr>
          </a:p>
          <a:p>
            <a:pPr marL="400050" lvl="1" indent="0">
              <a:lnSpc>
                <a:spcPct val="100000"/>
              </a:lnSpc>
              <a:spcBef>
                <a:spcPts val="600"/>
              </a:spcBef>
              <a:buSzPct val="100000"/>
              <a:buNone/>
            </a:pPr>
            <a:r>
              <a:rPr lang="en-US" sz="2200" dirty="0">
                <a:solidFill>
                  <a:schemeClr val="tx1"/>
                </a:solidFill>
                <a:effectLst/>
                <a:latin typeface="Arial" pitchFamily="34" charset="0"/>
                <a:cs typeface="Arial" pitchFamily="34" charset="0"/>
              </a:rPr>
              <a:t>	From: “Sometimes I’m angry and sometimes I’m not.  I must be crazy!”</a:t>
            </a:r>
          </a:p>
          <a:p>
            <a:pPr marL="400050" lvl="1" indent="0">
              <a:lnSpc>
                <a:spcPct val="100000"/>
              </a:lnSpc>
              <a:spcBef>
                <a:spcPts val="600"/>
              </a:spcBef>
              <a:buSzPct val="100000"/>
              <a:buNone/>
            </a:pPr>
            <a:r>
              <a:rPr lang="en-US" sz="2200" dirty="0">
                <a:solidFill>
                  <a:schemeClr val="tx1"/>
                </a:solidFill>
                <a:effectLst/>
                <a:latin typeface="Arial" pitchFamily="34" charset="0"/>
                <a:cs typeface="Arial" pitchFamily="34" charset="0"/>
              </a:rPr>
              <a:t>	To: “It’s okay to be angry and you don’t have to be angry and you’re not 	crazy.”</a:t>
            </a:r>
          </a:p>
        </p:txBody>
      </p:sp>
    </p:spTree>
    <p:extLst>
      <p:ext uri="{BB962C8B-B14F-4D97-AF65-F5344CB8AC3E}">
        <p14:creationId xmlns:p14="http://schemas.microsoft.com/office/powerpoint/2010/main" val="25681946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562627">
                                            <p:txEl>
                                              <p:pRg st="0" end="0"/>
                                            </p:txEl>
                                          </p:spTgt>
                                        </p:tgtEl>
                                        <p:attrNameLst>
                                          <p:attrName>style.visibility</p:attrName>
                                        </p:attrNameLst>
                                      </p:cBhvr>
                                      <p:to>
                                        <p:strVal val="visible"/>
                                      </p:to>
                                    </p:set>
                                    <p:anim to="" calcmode="lin" valueType="num">
                                      <p:cBhvr>
                                        <p:cTn id="7" dur="1" fill="hold"/>
                                        <p:tgtEl>
                                          <p:spTgt spid="1562627">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562627">
                                            <p:txEl>
                                              <p:pRg st="2" end="2"/>
                                            </p:txEl>
                                          </p:spTgt>
                                        </p:tgtEl>
                                        <p:attrNameLst>
                                          <p:attrName>style.visibility</p:attrName>
                                        </p:attrNameLst>
                                      </p:cBhvr>
                                      <p:to>
                                        <p:strVal val="visible"/>
                                      </p:to>
                                    </p:set>
                                    <p:anim to="" calcmode="lin" valueType="num">
                                      <p:cBhvr>
                                        <p:cTn id="10" dur="1" fill="hold"/>
                                        <p:tgtEl>
                                          <p:spTgt spid="1562627">
                                            <p:txEl>
                                              <p:pRg st="2" end="2"/>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562627">
                                            <p:txEl>
                                              <p:pRg st="3" end="3"/>
                                            </p:txEl>
                                          </p:spTgt>
                                        </p:tgtEl>
                                        <p:attrNameLst>
                                          <p:attrName>style.visibility</p:attrName>
                                        </p:attrNameLst>
                                      </p:cBhvr>
                                      <p:to>
                                        <p:strVal val="visible"/>
                                      </p:to>
                                    </p:set>
                                    <p:anim to="" calcmode="lin" valueType="num">
                                      <p:cBhvr>
                                        <p:cTn id="13" dur="1" fill="hold"/>
                                        <p:tgtEl>
                                          <p:spTgt spid="1562627">
                                            <p:txEl>
                                              <p:pRg st="3" end="3"/>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1562627">
                                            <p:txEl>
                                              <p:pRg st="5" end="5"/>
                                            </p:txEl>
                                          </p:spTgt>
                                        </p:tgtEl>
                                        <p:attrNameLst>
                                          <p:attrName>style.visibility</p:attrName>
                                        </p:attrNameLst>
                                      </p:cBhvr>
                                      <p:to>
                                        <p:strVal val="visible"/>
                                      </p:to>
                                    </p:set>
                                    <p:anim to="" calcmode="lin" valueType="num">
                                      <p:cBhvr>
                                        <p:cTn id="16" dur="1" fill="hold"/>
                                        <p:tgtEl>
                                          <p:spTgt spid="1562627">
                                            <p:txEl>
                                              <p:pRg st="5" end="5"/>
                                            </p:txEl>
                                          </p:spTgt>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1562627">
                                            <p:txEl>
                                              <p:pRg st="6" end="6"/>
                                            </p:txEl>
                                          </p:spTgt>
                                        </p:tgtEl>
                                        <p:attrNameLst>
                                          <p:attrName>style.visibility</p:attrName>
                                        </p:attrNameLst>
                                      </p:cBhvr>
                                      <p:to>
                                        <p:strVal val="visible"/>
                                      </p:to>
                                    </p:set>
                                    <p:anim to="" calcmode="lin" valueType="num">
                                      <p:cBhvr>
                                        <p:cTn id="19" dur="1" fill="hold"/>
                                        <p:tgtEl>
                                          <p:spTgt spid="1562627">
                                            <p:txEl>
                                              <p:pRg st="6" end="6"/>
                                            </p:txEl>
                                          </p:spTgt>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1562627">
                                            <p:txEl>
                                              <p:pRg st="8" end="8"/>
                                            </p:txEl>
                                          </p:spTgt>
                                        </p:tgtEl>
                                        <p:attrNameLst>
                                          <p:attrName>style.visibility</p:attrName>
                                        </p:attrNameLst>
                                      </p:cBhvr>
                                      <p:to>
                                        <p:strVal val="visible"/>
                                      </p:to>
                                    </p:set>
                                    <p:anim to="" calcmode="lin" valueType="num">
                                      <p:cBhvr>
                                        <p:cTn id="22" dur="1" fill="hold"/>
                                        <p:tgtEl>
                                          <p:spTgt spid="1562627">
                                            <p:txEl>
                                              <p:pRg st="8" end="8"/>
                                            </p:txEl>
                                          </p:spTgt>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1562627">
                                            <p:txEl>
                                              <p:pRg st="9" end="9"/>
                                            </p:txEl>
                                          </p:spTgt>
                                        </p:tgtEl>
                                        <p:attrNameLst>
                                          <p:attrName>style.visibility</p:attrName>
                                        </p:attrNameLst>
                                      </p:cBhvr>
                                      <p:to>
                                        <p:strVal val="visible"/>
                                      </p:to>
                                    </p:set>
                                    <p:anim to="" calcmode="lin" valueType="num">
                                      <p:cBhvr>
                                        <p:cTn id="25" dur="1" fill="hold"/>
                                        <p:tgtEl>
                                          <p:spTgt spid="1562627">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2627"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1981200" y="0"/>
            <a:ext cx="8229600" cy="1295400"/>
          </a:xfrm>
        </p:spPr>
        <p:txBody>
          <a:bodyPr>
            <a:normAutofit/>
          </a:bodyPr>
          <a:lstStyle/>
          <a:p>
            <a:pPr algn="ctr" eaLnBrk="1" hangingPunct="1"/>
            <a:r>
              <a:rPr lang="en-US" sz="4000" b="0" dirty="0">
                <a:solidFill>
                  <a:schemeClr val="tx1"/>
                </a:solidFill>
                <a:effectLst/>
                <a:latin typeface="Arial" pitchFamily="34" charset="0"/>
                <a:cs typeface="Arial" pitchFamily="34" charset="0"/>
              </a:rPr>
              <a:t>Strategies for Changing Views</a:t>
            </a:r>
          </a:p>
        </p:txBody>
      </p:sp>
      <p:sp>
        <p:nvSpPr>
          <p:cNvPr id="520195" name="Rectangle 3"/>
          <p:cNvSpPr>
            <a:spLocks noGrp="1" noRot="1" noChangeArrowheads="1"/>
          </p:cNvSpPr>
          <p:nvPr>
            <p:ph idx="1"/>
          </p:nvPr>
        </p:nvSpPr>
        <p:spPr>
          <a:xfrm>
            <a:off x="797169" y="1295400"/>
            <a:ext cx="10316308" cy="5105400"/>
          </a:xfrm>
        </p:spPr>
        <p:txBody>
          <a:bodyPr>
            <a:noAutofit/>
          </a:bodyPr>
          <a:lstStyle/>
          <a:p>
            <a:pPr marL="533400" indent="-533400">
              <a:lnSpc>
                <a:spcPct val="100000"/>
              </a:lnSpc>
              <a:spcBef>
                <a:spcPts val="300"/>
              </a:spcBef>
              <a:spcAft>
                <a:spcPts val="300"/>
              </a:spcAft>
              <a:buClr>
                <a:schemeClr val="tx1"/>
              </a:buClr>
              <a:buFontTx/>
              <a:buChar char="•"/>
            </a:pPr>
            <a:r>
              <a:rPr lang="en-US" sz="2400" dirty="0">
                <a:solidFill>
                  <a:schemeClr val="tx1"/>
                </a:solidFill>
                <a:effectLst>
                  <a:outerShdw blurRad="38100" dist="38100" dir="2700000" algn="tl">
                    <a:srgbClr val="000000">
                      <a:alpha val="43137"/>
                    </a:srgbClr>
                  </a:outerShdw>
                </a:effectLst>
                <a:latin typeface="Arial" pitchFamily="34" charset="0"/>
                <a:cs typeface="Arial" pitchFamily="34" charset="0"/>
              </a:rPr>
              <a:t>Search for counterevidence, exceptions, and unique outcomes</a:t>
            </a:r>
          </a:p>
          <a:p>
            <a:pPr marL="533400" indent="-533400">
              <a:lnSpc>
                <a:spcPct val="100000"/>
              </a:lnSpc>
              <a:spcBef>
                <a:spcPts val="300"/>
              </a:spcBef>
              <a:spcAft>
                <a:spcPts val="300"/>
              </a:spcAft>
              <a:buClr>
                <a:schemeClr val="tx1"/>
              </a:buClr>
              <a:buFontTx/>
              <a:buChar char="•"/>
            </a:pPr>
            <a:r>
              <a:rPr lang="en-US" sz="2400" dirty="0">
                <a:solidFill>
                  <a:schemeClr val="tx1"/>
                </a:solidFill>
                <a:effectLst>
                  <a:outerShdw blurRad="38100" dist="38100" dir="2700000" algn="tl">
                    <a:srgbClr val="000000">
                      <a:alpha val="43137"/>
                    </a:srgbClr>
                  </a:outerShdw>
                </a:effectLst>
                <a:latin typeface="Arial" pitchFamily="34" charset="0"/>
                <a:cs typeface="Arial" pitchFamily="34" charset="0"/>
              </a:rPr>
              <a:t>Find alternative stories, interpretations, or frames that fit the same evidence or facts</a:t>
            </a:r>
          </a:p>
          <a:p>
            <a:pPr marL="533400" indent="-533400">
              <a:lnSpc>
                <a:spcPct val="100000"/>
              </a:lnSpc>
              <a:spcBef>
                <a:spcPts val="300"/>
              </a:spcBef>
              <a:spcAft>
                <a:spcPts val="300"/>
              </a:spcAft>
              <a:buClr>
                <a:schemeClr val="tx1"/>
              </a:buClr>
              <a:buFontTx/>
              <a:buChar char="•"/>
            </a:pPr>
            <a:r>
              <a:rPr lang="en-US" sz="2400" dirty="0">
                <a:solidFill>
                  <a:schemeClr val="tx1"/>
                </a:solidFill>
                <a:effectLst>
                  <a:outerShdw blurRad="38100" dist="38100" dir="2700000" algn="tl">
                    <a:srgbClr val="000000">
                      <a:alpha val="43137"/>
                    </a:srgbClr>
                  </a:outerShdw>
                </a:effectLst>
                <a:latin typeface="Arial" pitchFamily="34" charset="0"/>
                <a:cs typeface="Arial" pitchFamily="34" charset="0"/>
              </a:rPr>
              <a:t>Resilience – Listen for and evoke coping skills, protective factors (including social support systems), resilient qualities and actions associated with those qualities</a:t>
            </a:r>
          </a:p>
          <a:p>
            <a:pPr marL="533400" indent="-533400">
              <a:lnSpc>
                <a:spcPct val="100000"/>
              </a:lnSpc>
              <a:spcBef>
                <a:spcPts val="300"/>
              </a:spcBef>
              <a:spcAft>
                <a:spcPts val="300"/>
              </a:spcAft>
              <a:buClr>
                <a:schemeClr val="tx1"/>
              </a:buClr>
              <a:buFontTx/>
              <a:buChar char="•"/>
            </a:pPr>
            <a:r>
              <a:rPr lang="en-US" sz="2400" dirty="0">
                <a:solidFill>
                  <a:schemeClr val="tx1"/>
                </a:solidFill>
                <a:effectLst>
                  <a:outerShdw blurRad="38100" dist="38100" dir="2700000" algn="tl">
                    <a:srgbClr val="000000">
                      <a:alpha val="43137"/>
                    </a:srgbClr>
                  </a:outerShdw>
                </a:effectLst>
                <a:latin typeface="Arial" pitchFamily="34" charset="0"/>
                <a:cs typeface="Arial" pitchFamily="34" charset="0"/>
              </a:rPr>
              <a:t>Listen for and evoke meaning-making influences and resources (culture, ethnicity, spirituality, family, etc.) that have gone unnoticed or underutilized</a:t>
            </a:r>
          </a:p>
          <a:p>
            <a:pPr marL="533400" indent="-533400">
              <a:lnSpc>
                <a:spcPct val="100000"/>
              </a:lnSpc>
              <a:spcBef>
                <a:spcPts val="300"/>
              </a:spcBef>
              <a:spcAft>
                <a:spcPts val="300"/>
              </a:spcAft>
              <a:buClr>
                <a:schemeClr val="tx1"/>
              </a:buClr>
              <a:buFontTx/>
              <a:buChar char="•"/>
            </a:pPr>
            <a:r>
              <a:rPr lang="en-US" sz="2400" dirty="0">
                <a:solidFill>
                  <a:srgbClr val="6699FF"/>
                </a:solidFill>
                <a:effectLst>
                  <a:outerShdw blurRad="38100" dist="38100" dir="2700000" algn="tl">
                    <a:srgbClr val="000000">
                      <a:alpha val="43137"/>
                    </a:srgbClr>
                  </a:outerShdw>
                </a:effectLst>
                <a:latin typeface="Arial" pitchFamily="34" charset="0"/>
                <a:cs typeface="Arial" pitchFamily="34" charset="0"/>
              </a:rPr>
              <a:t>Create or rehabilitate a vision of the future</a:t>
            </a:r>
          </a:p>
          <a:p>
            <a:pPr marL="533400" indent="-533400">
              <a:lnSpc>
                <a:spcPct val="100000"/>
              </a:lnSpc>
              <a:spcBef>
                <a:spcPts val="300"/>
              </a:spcBef>
              <a:spcAft>
                <a:spcPts val="300"/>
              </a:spcAft>
              <a:buClr>
                <a:schemeClr val="tx1"/>
              </a:buClr>
              <a:buFontTx/>
              <a:buChar char="•"/>
            </a:pPr>
            <a:r>
              <a:rPr lang="en-US" sz="2400" dirty="0">
                <a:solidFill>
                  <a:schemeClr val="tx1"/>
                </a:solidFill>
                <a:effectLst>
                  <a:outerShdw blurRad="38100" dist="38100" dir="2700000" algn="tl">
                    <a:srgbClr val="000000">
                      <a:alpha val="43137"/>
                    </a:srgbClr>
                  </a:outerShdw>
                </a:effectLst>
                <a:latin typeface="Arial" pitchFamily="34" charset="0"/>
                <a:cs typeface="Arial" pitchFamily="34" charset="0"/>
              </a:rPr>
              <a:t>Use self-disclosure, metaphor, stories, and music</a:t>
            </a:r>
          </a:p>
          <a:p>
            <a:pPr marL="533400" indent="-533400">
              <a:lnSpc>
                <a:spcPct val="100000"/>
              </a:lnSpc>
              <a:spcBef>
                <a:spcPts val="300"/>
              </a:spcBef>
              <a:spcAft>
                <a:spcPts val="300"/>
              </a:spcAft>
              <a:buClr>
                <a:schemeClr val="tx1"/>
              </a:buClr>
              <a:buFontTx/>
              <a:buChar char="•"/>
            </a:pPr>
            <a:r>
              <a:rPr lang="en-US" sz="2400" dirty="0">
                <a:solidFill>
                  <a:schemeClr val="tx1"/>
                </a:solidFill>
                <a:effectLst>
                  <a:outerShdw blurRad="38100" dist="38100" dir="2700000" algn="tl">
                    <a:srgbClr val="000000">
                      <a:alpha val="43137"/>
                    </a:srgbClr>
                  </a:outerShdw>
                </a:effectLst>
                <a:latin typeface="Arial" pitchFamily="34" charset="0"/>
                <a:cs typeface="Arial" pitchFamily="34" charset="0"/>
              </a:rPr>
              <a:t>Suggest changes in sensory attention</a:t>
            </a:r>
          </a:p>
        </p:txBody>
      </p:sp>
    </p:spTree>
    <p:extLst>
      <p:ext uri="{BB962C8B-B14F-4D97-AF65-F5344CB8AC3E}">
        <p14:creationId xmlns:p14="http://schemas.microsoft.com/office/powerpoint/2010/main" val="11430158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520195">
                                            <p:txEl>
                                              <p:pRg st="0" end="0"/>
                                            </p:txEl>
                                          </p:spTgt>
                                        </p:tgtEl>
                                        <p:attrNameLst>
                                          <p:attrName>style.visibility</p:attrName>
                                        </p:attrNameLst>
                                      </p:cBhvr>
                                      <p:to>
                                        <p:strVal val="visible"/>
                                      </p:to>
                                    </p:set>
                                    <p:anim to="" calcmode="lin" valueType="num">
                                      <p:cBhvr>
                                        <p:cTn id="7" dur="1" fill="hold"/>
                                        <p:tgtEl>
                                          <p:spTgt spid="52019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520195">
                                            <p:txEl>
                                              <p:pRg st="1" end="1"/>
                                            </p:txEl>
                                          </p:spTgt>
                                        </p:tgtEl>
                                        <p:attrNameLst>
                                          <p:attrName>style.visibility</p:attrName>
                                        </p:attrNameLst>
                                      </p:cBhvr>
                                      <p:to>
                                        <p:strVal val="visible"/>
                                      </p:to>
                                    </p:set>
                                    <p:anim to="" calcmode="lin" valueType="num">
                                      <p:cBhvr>
                                        <p:cTn id="12" dur="1" fill="hold"/>
                                        <p:tgtEl>
                                          <p:spTgt spid="520195">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520195">
                                            <p:txEl>
                                              <p:pRg st="2" end="2"/>
                                            </p:txEl>
                                          </p:spTgt>
                                        </p:tgtEl>
                                        <p:attrNameLst>
                                          <p:attrName>style.visibility</p:attrName>
                                        </p:attrNameLst>
                                      </p:cBhvr>
                                      <p:to>
                                        <p:strVal val="visible"/>
                                      </p:to>
                                    </p:set>
                                    <p:anim to="" calcmode="lin" valueType="num">
                                      <p:cBhvr>
                                        <p:cTn id="17" dur="1" fill="hold"/>
                                        <p:tgtEl>
                                          <p:spTgt spid="520195">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iterate type="wd">
                                    <p:tmAbs val="500"/>
                                  </p:iterate>
                                  <p:childTnLst>
                                    <p:set>
                                      <p:cBhvr>
                                        <p:cTn id="21" dur="1" fill="hold">
                                          <p:stCondLst>
                                            <p:cond delay="0"/>
                                          </p:stCondLst>
                                        </p:cTn>
                                        <p:tgtEl>
                                          <p:spTgt spid="520195">
                                            <p:txEl>
                                              <p:pRg st="3" end="3"/>
                                            </p:txEl>
                                          </p:spTgt>
                                        </p:tgtEl>
                                        <p:attrNameLst>
                                          <p:attrName>style.visibility</p:attrName>
                                        </p:attrNameLst>
                                      </p:cBhvr>
                                      <p:to>
                                        <p:strVal val="visible"/>
                                      </p:to>
                                    </p:set>
                                    <p:anim to="" calcmode="lin" valueType="num">
                                      <p:cBhvr>
                                        <p:cTn id="22" dur="1" fill="hold"/>
                                        <p:tgtEl>
                                          <p:spTgt spid="520195">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iterate type="wd">
                                    <p:tmAbs val="500"/>
                                  </p:iterate>
                                  <p:childTnLst>
                                    <p:set>
                                      <p:cBhvr>
                                        <p:cTn id="26" dur="1" fill="hold">
                                          <p:stCondLst>
                                            <p:cond delay="0"/>
                                          </p:stCondLst>
                                        </p:cTn>
                                        <p:tgtEl>
                                          <p:spTgt spid="520195">
                                            <p:txEl>
                                              <p:pRg st="4" end="4"/>
                                            </p:txEl>
                                          </p:spTgt>
                                        </p:tgtEl>
                                        <p:attrNameLst>
                                          <p:attrName>style.visibility</p:attrName>
                                        </p:attrNameLst>
                                      </p:cBhvr>
                                      <p:to>
                                        <p:strVal val="visible"/>
                                      </p:to>
                                    </p:set>
                                    <p:anim to="" calcmode="lin" valueType="num">
                                      <p:cBhvr>
                                        <p:cTn id="27" dur="1" fill="hold"/>
                                        <p:tgtEl>
                                          <p:spTgt spid="520195">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iterate type="wd">
                                    <p:tmAbs val="500"/>
                                  </p:iterate>
                                  <p:childTnLst>
                                    <p:set>
                                      <p:cBhvr>
                                        <p:cTn id="31" dur="1" fill="hold">
                                          <p:stCondLst>
                                            <p:cond delay="0"/>
                                          </p:stCondLst>
                                        </p:cTn>
                                        <p:tgtEl>
                                          <p:spTgt spid="520195">
                                            <p:txEl>
                                              <p:pRg st="5" end="5"/>
                                            </p:txEl>
                                          </p:spTgt>
                                        </p:tgtEl>
                                        <p:attrNameLst>
                                          <p:attrName>style.visibility</p:attrName>
                                        </p:attrNameLst>
                                      </p:cBhvr>
                                      <p:to>
                                        <p:strVal val="visible"/>
                                      </p:to>
                                    </p:set>
                                    <p:anim to="" calcmode="lin" valueType="num">
                                      <p:cBhvr>
                                        <p:cTn id="32" dur="1" fill="hold"/>
                                        <p:tgtEl>
                                          <p:spTgt spid="520195">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iterate type="wd">
                                    <p:tmAbs val="500"/>
                                  </p:iterate>
                                  <p:childTnLst>
                                    <p:set>
                                      <p:cBhvr>
                                        <p:cTn id="36" dur="1" fill="hold">
                                          <p:stCondLst>
                                            <p:cond delay="0"/>
                                          </p:stCondLst>
                                        </p:cTn>
                                        <p:tgtEl>
                                          <p:spTgt spid="520195">
                                            <p:txEl>
                                              <p:pRg st="6" end="6"/>
                                            </p:txEl>
                                          </p:spTgt>
                                        </p:tgtEl>
                                        <p:attrNameLst>
                                          <p:attrName>style.visibility</p:attrName>
                                        </p:attrNameLst>
                                      </p:cBhvr>
                                      <p:to>
                                        <p:strVal val="visible"/>
                                      </p:to>
                                    </p:set>
                                    <p:anim to="" calcmode="lin" valueType="num">
                                      <p:cBhvr>
                                        <p:cTn id="37" dur="1" fill="hold"/>
                                        <p:tgtEl>
                                          <p:spTgt spid="520195">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3795" y="79248"/>
            <a:ext cx="10353761" cy="1326321"/>
          </a:xfrm>
        </p:spPr>
        <p:txBody>
          <a:bodyPr>
            <a:normAutofit/>
          </a:bodyPr>
          <a:lstStyle/>
          <a:p>
            <a:r>
              <a:rPr lang="en-US" sz="4000" dirty="0">
                <a:effectLst/>
              </a:rPr>
              <a:t>Cognitive Triad of Traumatic Stress</a:t>
            </a:r>
          </a:p>
        </p:txBody>
      </p:sp>
      <p:pic>
        <p:nvPicPr>
          <p:cNvPr id="7" name="Content Placeholder 6"/>
          <p:cNvPicPr>
            <a:picLocks noGrp="1" noChangeAspect="1"/>
          </p:cNvPicPr>
          <p:nvPr>
            <p:ph idx="1"/>
          </p:nvPr>
        </p:nvPicPr>
        <p:blipFill>
          <a:blip r:embed="rId3"/>
          <a:stretch>
            <a:fillRect/>
          </a:stretch>
        </p:blipFill>
        <p:spPr>
          <a:xfrm>
            <a:off x="1657938" y="1304985"/>
            <a:ext cx="9102978" cy="5120640"/>
          </a:xfrm>
          <a:prstGeom prst="rect">
            <a:avLst/>
          </a:prstGeom>
        </p:spPr>
      </p:pic>
    </p:spTree>
    <p:extLst>
      <p:ext uri="{BB962C8B-B14F-4D97-AF65-F5344CB8AC3E}">
        <p14:creationId xmlns:p14="http://schemas.microsoft.com/office/powerpoint/2010/main" val="39238518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235075"/>
          </a:xfrm>
        </p:spPr>
        <p:txBody>
          <a:bodyPr>
            <a:normAutofit/>
          </a:bodyPr>
          <a:lstStyle/>
          <a:p>
            <a:pPr algn="ctr" eaLnBrk="1" hangingPunct="1">
              <a:defRPr/>
            </a:pPr>
            <a:r>
              <a:rPr lang="en-US" sz="4000" dirty="0">
                <a:solidFill>
                  <a:schemeClr val="tx1"/>
                </a:solidFill>
                <a:effectLst>
                  <a:outerShdw blurRad="38100" dist="38100" dir="2700000" algn="tl">
                    <a:srgbClr val="000000">
                      <a:alpha val="43137"/>
                    </a:srgbClr>
                  </a:outerShdw>
                </a:effectLst>
                <a:latin typeface="Arial" pitchFamily="34" charset="0"/>
              </a:rPr>
              <a:t>Five Pillars of Well-Being (PERMA)</a:t>
            </a:r>
            <a:br>
              <a:rPr lang="en-US" sz="4000" dirty="0">
                <a:solidFill>
                  <a:schemeClr val="tx1"/>
                </a:solidFill>
                <a:effectLst>
                  <a:outerShdw blurRad="38100" dist="38100" dir="2700000" algn="tl">
                    <a:srgbClr val="000000">
                      <a:alpha val="43137"/>
                    </a:srgbClr>
                  </a:outerShdw>
                </a:effectLst>
                <a:latin typeface="Arial" pitchFamily="34" charset="0"/>
              </a:rPr>
            </a:br>
            <a:r>
              <a:rPr lang="en-US" sz="2800" dirty="0">
                <a:effectLst>
                  <a:outerShdw blurRad="38100" dist="38100" dir="2700000" algn="tl">
                    <a:srgbClr val="000000">
                      <a:alpha val="43137"/>
                    </a:srgbClr>
                  </a:outerShdw>
                </a:effectLst>
              </a:rPr>
              <a:t>(Intentional Activities)</a:t>
            </a:r>
            <a:endParaRPr lang="en-US" sz="4000" dirty="0">
              <a:solidFill>
                <a:schemeClr val="tx1"/>
              </a:solidFill>
              <a:effectLst>
                <a:outerShdw blurRad="38100" dist="38100" dir="2700000" algn="tl">
                  <a:srgbClr val="000000">
                    <a:alpha val="43137"/>
                  </a:srgbClr>
                </a:outerShdw>
              </a:effectLst>
              <a:latin typeface="Arial" pitchFamily="34" charset="0"/>
            </a:endParaRPr>
          </a:p>
        </p:txBody>
      </p:sp>
      <p:sp>
        <p:nvSpPr>
          <p:cNvPr id="547843" name="Rectangle 3"/>
          <p:cNvSpPr>
            <a:spLocks noGrp="1" noChangeArrowheads="1"/>
          </p:cNvSpPr>
          <p:nvPr>
            <p:ph idx="1"/>
          </p:nvPr>
        </p:nvSpPr>
        <p:spPr>
          <a:xfrm>
            <a:off x="839245" y="1556426"/>
            <a:ext cx="10421654" cy="4768174"/>
          </a:xfrm>
          <a:effectLst/>
        </p:spPr>
        <p:txBody>
          <a:bodyPr>
            <a:normAutofit/>
          </a:bodyPr>
          <a:lstStyle/>
          <a:p>
            <a:pPr marL="633222" indent="-514350">
              <a:lnSpc>
                <a:spcPct val="100000"/>
              </a:lnSpc>
              <a:spcBef>
                <a:spcPts val="600"/>
              </a:spcBef>
              <a:buClr>
                <a:schemeClr val="tx1"/>
              </a:buClr>
              <a:buSzPct val="100000"/>
              <a:buFont typeface="+mj-lt"/>
              <a:buAutoNum type="arabicPeriod"/>
            </a:pPr>
            <a:r>
              <a:rPr lang="en-US" sz="2800" b="1" dirty="0">
                <a:solidFill>
                  <a:schemeClr val="tx1"/>
                </a:solidFill>
                <a:effectLst>
                  <a:outerShdw blurRad="38100" dist="38100" dir="2700000" algn="tl">
                    <a:srgbClr val="000000">
                      <a:alpha val="43137"/>
                    </a:srgbClr>
                  </a:outerShdw>
                </a:effectLst>
                <a:cs typeface="Arial" pitchFamily="34" charset="0"/>
              </a:rPr>
              <a:t>P</a:t>
            </a:r>
            <a:r>
              <a:rPr lang="en-US" sz="2800" dirty="0">
                <a:solidFill>
                  <a:schemeClr val="tx1"/>
                </a:solidFill>
                <a:effectLst>
                  <a:outerShdw blurRad="38100" dist="38100" dir="2700000" algn="tl">
                    <a:srgbClr val="000000">
                      <a:alpha val="43137"/>
                    </a:srgbClr>
                  </a:outerShdw>
                </a:effectLst>
                <a:cs typeface="Arial" pitchFamily="34" charset="0"/>
              </a:rPr>
              <a:t>ositive </a:t>
            </a:r>
            <a:r>
              <a:rPr lang="en-US" sz="2800" dirty="0">
                <a:effectLst>
                  <a:outerShdw blurRad="38100" dist="38100" dir="2700000" algn="tl">
                    <a:srgbClr val="000000">
                      <a:alpha val="43137"/>
                    </a:srgbClr>
                  </a:outerShdw>
                </a:effectLst>
                <a:cs typeface="Arial" pitchFamily="34" charset="0"/>
              </a:rPr>
              <a:t>Emotion: </a:t>
            </a:r>
            <a:r>
              <a:rPr lang="en-US" sz="2600" dirty="0">
                <a:effectLst>
                  <a:outerShdw blurRad="38100" dist="38100" dir="2700000" algn="tl">
                    <a:srgbClr val="000000">
                      <a:alpha val="43137"/>
                    </a:srgbClr>
                  </a:outerShdw>
                </a:effectLst>
                <a:cs typeface="Arial" pitchFamily="34" charset="0"/>
              </a:rPr>
              <a:t>Happiness (and lastingly happier); Joy; Life Satisfaction</a:t>
            </a:r>
            <a:endParaRPr lang="en-US" sz="2600" dirty="0">
              <a:solidFill>
                <a:schemeClr val="tx1"/>
              </a:solidFill>
              <a:effectLst>
                <a:outerShdw blurRad="38100" dist="38100" dir="2700000" algn="tl">
                  <a:srgbClr val="000000">
                    <a:alpha val="43137"/>
                  </a:srgbClr>
                </a:outerShdw>
              </a:effectLst>
              <a:cs typeface="Arial" pitchFamily="34" charset="0"/>
            </a:endParaRPr>
          </a:p>
          <a:p>
            <a:pPr marL="633222" indent="-514350">
              <a:lnSpc>
                <a:spcPct val="100000"/>
              </a:lnSpc>
              <a:spcBef>
                <a:spcPts val="600"/>
              </a:spcBef>
              <a:buClr>
                <a:schemeClr val="tx1"/>
              </a:buClr>
              <a:buSzPct val="100000"/>
              <a:buFont typeface="+mj-lt"/>
              <a:buAutoNum type="arabicPeriod"/>
            </a:pPr>
            <a:r>
              <a:rPr lang="en-US" sz="2800" b="1" dirty="0">
                <a:effectLst>
                  <a:outerShdw blurRad="38100" dist="38100" dir="2700000" algn="tl">
                    <a:srgbClr val="000000">
                      <a:alpha val="43137"/>
                    </a:srgbClr>
                  </a:outerShdw>
                </a:effectLst>
                <a:cs typeface="Arial" pitchFamily="34" charset="0"/>
              </a:rPr>
              <a:t>E</a:t>
            </a:r>
            <a:r>
              <a:rPr lang="en-US" sz="2800" dirty="0">
                <a:effectLst>
                  <a:outerShdw blurRad="38100" dist="38100" dir="2700000" algn="tl">
                    <a:srgbClr val="000000">
                      <a:alpha val="43137"/>
                    </a:srgbClr>
                  </a:outerShdw>
                </a:effectLst>
                <a:cs typeface="Arial" pitchFamily="34" charset="0"/>
              </a:rPr>
              <a:t>ngagement:</a:t>
            </a:r>
            <a:r>
              <a:rPr lang="en-US" sz="2600" dirty="0">
                <a:effectLst>
                  <a:outerShdw blurRad="38100" dist="38100" dir="2700000" algn="tl">
                    <a:srgbClr val="000000">
                      <a:alpha val="43137"/>
                    </a:srgbClr>
                  </a:outerShdw>
                </a:effectLst>
                <a:cs typeface="Arial" pitchFamily="34" charset="0"/>
              </a:rPr>
              <a:t> “Being at one” with some absorbing activity (Flow)</a:t>
            </a:r>
          </a:p>
          <a:p>
            <a:pPr marL="633222" indent="-514350">
              <a:lnSpc>
                <a:spcPct val="100000"/>
              </a:lnSpc>
              <a:spcBef>
                <a:spcPts val="600"/>
              </a:spcBef>
              <a:buClr>
                <a:schemeClr val="tx1"/>
              </a:buClr>
              <a:buSzPct val="100000"/>
              <a:buFont typeface="+mj-lt"/>
              <a:buAutoNum type="arabicPeriod"/>
            </a:pPr>
            <a:r>
              <a:rPr lang="en-US" sz="2800" b="1" dirty="0">
                <a:effectLst>
                  <a:outerShdw blurRad="38100" dist="38100" dir="2700000" algn="tl">
                    <a:srgbClr val="000000">
                      <a:alpha val="43137"/>
                    </a:srgbClr>
                  </a:outerShdw>
                </a:effectLst>
                <a:cs typeface="Arial" pitchFamily="34" charset="0"/>
              </a:rPr>
              <a:t>R</a:t>
            </a:r>
            <a:r>
              <a:rPr lang="en-US" sz="2800" dirty="0">
                <a:effectLst>
                  <a:outerShdw blurRad="38100" dist="38100" dir="2700000" algn="tl">
                    <a:srgbClr val="000000">
                      <a:alpha val="43137"/>
                    </a:srgbClr>
                  </a:outerShdw>
                </a:effectLst>
                <a:cs typeface="Arial" pitchFamily="34" charset="0"/>
              </a:rPr>
              <a:t>elationships:</a:t>
            </a:r>
            <a:r>
              <a:rPr lang="en-US" sz="2600" dirty="0">
                <a:effectLst>
                  <a:outerShdw blurRad="38100" dist="38100" dir="2700000" algn="tl">
                    <a:srgbClr val="000000">
                      <a:alpha val="43137"/>
                    </a:srgbClr>
                  </a:outerShdw>
                </a:effectLst>
                <a:cs typeface="Arial" pitchFamily="34" charset="0"/>
              </a:rPr>
              <a:t> Building positive relationships and social connections</a:t>
            </a:r>
            <a:endParaRPr lang="en-US" sz="2600" dirty="0">
              <a:solidFill>
                <a:schemeClr val="tx1"/>
              </a:solidFill>
              <a:effectLst>
                <a:outerShdw blurRad="38100" dist="38100" dir="2700000" algn="tl">
                  <a:srgbClr val="000000">
                    <a:alpha val="43137"/>
                  </a:srgbClr>
                </a:outerShdw>
              </a:effectLst>
              <a:cs typeface="Arial" pitchFamily="34" charset="0"/>
            </a:endParaRPr>
          </a:p>
          <a:p>
            <a:pPr marL="633222" indent="-514350">
              <a:lnSpc>
                <a:spcPct val="100000"/>
              </a:lnSpc>
              <a:spcBef>
                <a:spcPts val="600"/>
              </a:spcBef>
              <a:buClr>
                <a:schemeClr val="tx1"/>
              </a:buClr>
              <a:buSzPct val="100000"/>
              <a:buFont typeface="+mj-lt"/>
              <a:buAutoNum type="arabicPeriod"/>
            </a:pPr>
            <a:r>
              <a:rPr lang="en-US" sz="2800" b="1" dirty="0">
                <a:solidFill>
                  <a:schemeClr val="tx1"/>
                </a:solidFill>
                <a:effectLst>
                  <a:outerShdw blurRad="38100" dist="38100" dir="2700000" algn="tl">
                    <a:srgbClr val="000000">
                      <a:alpha val="43137"/>
                    </a:srgbClr>
                  </a:outerShdw>
                </a:effectLst>
                <a:cs typeface="Arial" pitchFamily="34" charset="0"/>
              </a:rPr>
              <a:t>M</a:t>
            </a:r>
            <a:r>
              <a:rPr lang="en-US" sz="2800" dirty="0">
                <a:solidFill>
                  <a:schemeClr val="tx1"/>
                </a:solidFill>
                <a:effectLst>
                  <a:outerShdw blurRad="38100" dist="38100" dir="2700000" algn="tl">
                    <a:srgbClr val="000000">
                      <a:alpha val="43137"/>
                    </a:srgbClr>
                  </a:outerShdw>
                </a:effectLst>
                <a:cs typeface="Arial" pitchFamily="34" charset="0"/>
              </a:rPr>
              <a:t>eaning</a:t>
            </a:r>
            <a:r>
              <a:rPr lang="en-US" sz="2800" dirty="0">
                <a:effectLst>
                  <a:outerShdw blurRad="38100" dist="38100" dir="2700000" algn="tl">
                    <a:srgbClr val="000000">
                      <a:alpha val="43137"/>
                    </a:srgbClr>
                  </a:outerShdw>
                </a:effectLst>
                <a:cs typeface="Arial" pitchFamily="34" charset="0"/>
              </a:rPr>
              <a:t>:</a:t>
            </a:r>
            <a:r>
              <a:rPr lang="en-US" sz="2600" dirty="0">
                <a:effectLst>
                  <a:outerShdw blurRad="38100" dist="38100" dir="2700000" algn="tl">
                    <a:srgbClr val="000000">
                      <a:alpha val="43137"/>
                    </a:srgbClr>
                  </a:outerShdw>
                </a:effectLst>
                <a:cs typeface="Arial" pitchFamily="34" charset="0"/>
              </a:rPr>
              <a:t> Using what is best inside you to belong to and serve something bigger than you are (the “larger” world and society)</a:t>
            </a:r>
            <a:endParaRPr lang="en-US" sz="2600" dirty="0">
              <a:solidFill>
                <a:schemeClr val="tx1"/>
              </a:solidFill>
              <a:effectLst>
                <a:outerShdw blurRad="38100" dist="38100" dir="2700000" algn="tl">
                  <a:srgbClr val="000000">
                    <a:alpha val="43137"/>
                  </a:srgbClr>
                </a:outerShdw>
              </a:effectLst>
              <a:cs typeface="Arial" pitchFamily="34" charset="0"/>
            </a:endParaRPr>
          </a:p>
          <a:p>
            <a:pPr marL="633222" indent="-514350">
              <a:lnSpc>
                <a:spcPct val="100000"/>
              </a:lnSpc>
              <a:spcBef>
                <a:spcPts val="600"/>
              </a:spcBef>
              <a:buClr>
                <a:schemeClr val="tx1"/>
              </a:buClr>
              <a:buSzPct val="100000"/>
              <a:buFont typeface="+mj-lt"/>
              <a:buAutoNum type="arabicPeriod"/>
            </a:pPr>
            <a:r>
              <a:rPr lang="en-US" sz="2800" b="1" dirty="0">
                <a:solidFill>
                  <a:schemeClr val="tx1"/>
                </a:solidFill>
                <a:effectLst>
                  <a:outerShdw blurRad="38100" dist="38100" dir="2700000" algn="tl">
                    <a:srgbClr val="000000">
                      <a:alpha val="43137"/>
                    </a:srgbClr>
                  </a:outerShdw>
                </a:effectLst>
                <a:cs typeface="Arial" pitchFamily="34" charset="0"/>
              </a:rPr>
              <a:t>A</a:t>
            </a:r>
            <a:r>
              <a:rPr lang="en-US" sz="2800" dirty="0">
                <a:solidFill>
                  <a:schemeClr val="tx1"/>
                </a:solidFill>
                <a:effectLst>
                  <a:outerShdw blurRad="38100" dist="38100" dir="2700000" algn="tl">
                    <a:srgbClr val="000000">
                      <a:alpha val="43137"/>
                    </a:srgbClr>
                  </a:outerShdw>
                </a:effectLst>
                <a:cs typeface="Arial" pitchFamily="34" charset="0"/>
              </a:rPr>
              <a:t>ccomplishments</a:t>
            </a:r>
            <a:r>
              <a:rPr lang="en-US" sz="2800" dirty="0">
                <a:effectLst>
                  <a:outerShdw blurRad="38100" dist="38100" dir="2700000" algn="tl">
                    <a:srgbClr val="000000">
                      <a:alpha val="43137"/>
                    </a:srgbClr>
                  </a:outerShdw>
                </a:effectLst>
                <a:cs typeface="Arial" pitchFamily="34" charset="0"/>
              </a:rPr>
              <a:t>: </a:t>
            </a:r>
            <a:r>
              <a:rPr lang="en-US" sz="2600" dirty="0">
                <a:effectLst>
                  <a:outerShdw blurRad="38100" dist="38100" dir="2700000" algn="tl">
                    <a:srgbClr val="000000">
                      <a:alpha val="43137"/>
                    </a:srgbClr>
                  </a:outerShdw>
                </a:effectLst>
                <a:cs typeface="Arial" pitchFamily="34" charset="0"/>
              </a:rPr>
              <a:t>Achievement, Competence, Mastery, Development of New Skills over life span</a:t>
            </a:r>
          </a:p>
          <a:p>
            <a:pPr marL="633222" indent="-514350">
              <a:lnSpc>
                <a:spcPct val="100000"/>
              </a:lnSpc>
              <a:spcBef>
                <a:spcPts val="600"/>
              </a:spcBef>
              <a:buClr>
                <a:schemeClr val="tx1"/>
              </a:buClr>
              <a:buSzPct val="100000"/>
              <a:buFont typeface="+mj-lt"/>
              <a:buAutoNum type="arabicPeriod"/>
            </a:pPr>
            <a:endParaRPr lang="en-US" sz="2600" dirty="0">
              <a:solidFill>
                <a:schemeClr val="tx1"/>
              </a:solidFill>
              <a:effectLst>
                <a:outerShdw blurRad="38100" dist="38100" dir="2700000" algn="tl">
                  <a:srgbClr val="000000">
                    <a:alpha val="43137"/>
                  </a:srgbClr>
                </a:outerShdw>
              </a:effectLst>
              <a:cs typeface="Arial" pitchFamily="34" charset="0"/>
            </a:endParaRPr>
          </a:p>
        </p:txBody>
      </p:sp>
      <p:sp>
        <p:nvSpPr>
          <p:cNvPr id="2" name="TextBox 1"/>
          <p:cNvSpPr txBox="1"/>
          <p:nvPr/>
        </p:nvSpPr>
        <p:spPr>
          <a:xfrm>
            <a:off x="1105710" y="6016823"/>
            <a:ext cx="9980579"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Seligman, M. E. P. (2011). </a:t>
            </a:r>
            <a:r>
              <a:rPr kumimoji="0" lang="en-US" sz="1400" b="0" i="1"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Flourish: A visionary new understanding of happiness and well-being</a:t>
            </a:r>
            <a:r>
              <a:rPr kumimoji="0" lang="en-US" sz="1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New York: The Free Press.</a:t>
            </a:r>
          </a:p>
        </p:txBody>
      </p:sp>
    </p:spTree>
    <p:extLst>
      <p:ext uri="{BB962C8B-B14F-4D97-AF65-F5344CB8AC3E}">
        <p14:creationId xmlns:p14="http://schemas.microsoft.com/office/powerpoint/2010/main" val="283680781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235075"/>
          </a:xfrm>
        </p:spPr>
        <p:txBody>
          <a:bodyPr>
            <a:normAutofit/>
          </a:bodyPr>
          <a:lstStyle/>
          <a:p>
            <a:pPr algn="ctr" eaLnBrk="1" hangingPunct="1">
              <a:defRPr/>
            </a:pPr>
            <a:r>
              <a:rPr lang="en-US" dirty="0">
                <a:solidFill>
                  <a:schemeClr val="tx1"/>
                </a:solidFill>
                <a:latin typeface="Arial" pitchFamily="34" charset="0"/>
              </a:rPr>
              <a:t>Past, Present, and Future</a:t>
            </a:r>
          </a:p>
        </p:txBody>
      </p:sp>
      <p:sp>
        <p:nvSpPr>
          <p:cNvPr id="547843" name="Rectangle 3"/>
          <p:cNvSpPr>
            <a:spLocks noGrp="1" noChangeArrowheads="1"/>
          </p:cNvSpPr>
          <p:nvPr>
            <p:ph idx="1"/>
          </p:nvPr>
        </p:nvSpPr>
        <p:spPr>
          <a:xfrm>
            <a:off x="926926" y="1524000"/>
            <a:ext cx="10094512" cy="5029200"/>
          </a:xfrm>
          <a:effectLst/>
        </p:spPr>
        <p:txBody>
          <a:bodyPr>
            <a:normAutofit fontScale="92500" lnSpcReduction="10000"/>
          </a:bodyPr>
          <a:lstStyle/>
          <a:p>
            <a:pPr marL="633222" indent="-514350">
              <a:lnSpc>
                <a:spcPct val="100000"/>
              </a:lnSpc>
              <a:spcBef>
                <a:spcPts val="600"/>
              </a:spcBef>
              <a:buClr>
                <a:schemeClr val="tx1"/>
              </a:buClr>
              <a:buSzPct val="100000"/>
              <a:buFont typeface="+mj-lt"/>
              <a:buAutoNum type="arabicPeriod"/>
            </a:pPr>
            <a:r>
              <a:rPr lang="en-US" sz="2800" dirty="0">
                <a:effectLst>
                  <a:outerShdw blurRad="38100" dist="38100" dir="2700000" algn="tl">
                    <a:srgbClr val="000000">
                      <a:alpha val="43137"/>
                    </a:srgbClr>
                  </a:outerShdw>
                </a:effectLst>
                <a:cs typeface="Arial" pitchFamily="34" charset="0"/>
              </a:rPr>
              <a:t>Think of an event, situation, or experience from the past that you have good memories about.</a:t>
            </a:r>
          </a:p>
          <a:p>
            <a:pPr marL="633222" indent="-514350">
              <a:lnSpc>
                <a:spcPct val="100000"/>
              </a:lnSpc>
              <a:spcBef>
                <a:spcPts val="600"/>
              </a:spcBef>
              <a:buClr>
                <a:schemeClr val="tx1"/>
              </a:buClr>
              <a:buSzPct val="100000"/>
              <a:buFont typeface="+mj-lt"/>
              <a:buAutoNum type="arabicPeriod"/>
            </a:pPr>
            <a:r>
              <a:rPr lang="en-US" sz="2800" dirty="0">
                <a:effectLst>
                  <a:outerShdw blurRad="38100" dist="38100" dir="2700000" algn="tl">
                    <a:srgbClr val="000000">
                      <a:alpha val="43137"/>
                    </a:srgbClr>
                  </a:outerShdw>
                </a:effectLst>
                <a:cs typeface="Arial" pitchFamily="34" charset="0"/>
              </a:rPr>
              <a:t>Take a deep breath or two and immerse yourself as much as possible on the event.</a:t>
            </a:r>
          </a:p>
          <a:p>
            <a:pPr marL="633222" indent="-514350">
              <a:lnSpc>
                <a:spcPct val="100000"/>
              </a:lnSpc>
              <a:spcBef>
                <a:spcPts val="600"/>
              </a:spcBef>
              <a:buClr>
                <a:schemeClr val="tx1"/>
              </a:buClr>
              <a:buSzPct val="100000"/>
              <a:buFont typeface="+mj-lt"/>
              <a:buAutoNum type="arabicPeriod"/>
            </a:pPr>
            <a:r>
              <a:rPr lang="en-US" sz="2800" dirty="0">
                <a:solidFill>
                  <a:schemeClr val="tx1"/>
                </a:solidFill>
                <a:cs typeface="Arial" pitchFamily="34" charset="0"/>
              </a:rPr>
              <a:t>Focus on your sensations. What you can see, hear, taste, smell, and/or feel in your body. Also notice your emotions.</a:t>
            </a:r>
          </a:p>
          <a:p>
            <a:pPr marL="633222" indent="-514350">
              <a:lnSpc>
                <a:spcPct val="100000"/>
              </a:lnSpc>
              <a:spcBef>
                <a:spcPts val="600"/>
              </a:spcBef>
              <a:buClr>
                <a:schemeClr val="tx1"/>
              </a:buClr>
              <a:buSzPct val="100000"/>
              <a:buFont typeface="+mj-lt"/>
              <a:buAutoNum type="arabicPeriod"/>
            </a:pPr>
            <a:r>
              <a:rPr lang="en-US" sz="2800" dirty="0">
                <a:cs typeface="Arial" pitchFamily="34" charset="0"/>
              </a:rPr>
              <a:t>Stay with and savor those pleasant sensations</a:t>
            </a:r>
            <a:r>
              <a:rPr lang="en-US" sz="2800" dirty="0">
                <a:solidFill>
                  <a:schemeClr val="tx1"/>
                </a:solidFill>
                <a:cs typeface="Arial" pitchFamily="34" charset="0"/>
              </a:rPr>
              <a:t> and emotions and develop them as much as you can. </a:t>
            </a:r>
          </a:p>
          <a:p>
            <a:pPr marL="633222" indent="-514350">
              <a:lnSpc>
                <a:spcPct val="100000"/>
              </a:lnSpc>
              <a:spcBef>
                <a:spcPts val="600"/>
              </a:spcBef>
              <a:buClr>
                <a:schemeClr val="tx1"/>
              </a:buClr>
              <a:buSzPct val="100000"/>
              <a:buFont typeface="+mj-lt"/>
              <a:buAutoNum type="arabicPeriod"/>
            </a:pPr>
            <a:r>
              <a:rPr lang="en-US" sz="2800" dirty="0">
                <a:cs typeface="Arial" pitchFamily="34" charset="0"/>
              </a:rPr>
              <a:t>Try to remain in the experience for 3-5 minutes.</a:t>
            </a:r>
          </a:p>
          <a:p>
            <a:pPr marL="633222" indent="-514350">
              <a:lnSpc>
                <a:spcPct val="100000"/>
              </a:lnSpc>
              <a:spcBef>
                <a:spcPts val="600"/>
              </a:spcBef>
              <a:buClr>
                <a:schemeClr val="tx1"/>
              </a:buClr>
              <a:buSzPct val="100000"/>
              <a:buFont typeface="+mj-lt"/>
              <a:buAutoNum type="arabicPeriod"/>
            </a:pPr>
            <a:r>
              <a:rPr lang="en-US" sz="2800" dirty="0">
                <a:solidFill>
                  <a:schemeClr val="tx1"/>
                </a:solidFill>
                <a:cs typeface="Arial" pitchFamily="34" charset="0"/>
              </a:rPr>
              <a:t>Repeat the exercise by focusing on the present, and </a:t>
            </a:r>
            <a:r>
              <a:rPr lang="en-US" sz="2800" dirty="0">
                <a:cs typeface="Arial" pitchFamily="34" charset="0"/>
              </a:rPr>
              <a:t>more recent or current experiences. T</a:t>
            </a:r>
            <a:r>
              <a:rPr lang="en-US" sz="2800" dirty="0">
                <a:solidFill>
                  <a:schemeClr val="tx1"/>
                </a:solidFill>
                <a:cs typeface="Arial" pitchFamily="34" charset="0"/>
              </a:rPr>
              <a:t>hen do the same with future and “hoped-for” experiences.</a:t>
            </a:r>
          </a:p>
        </p:txBody>
      </p:sp>
    </p:spTree>
    <p:extLst>
      <p:ext uri="{BB962C8B-B14F-4D97-AF65-F5344CB8AC3E}">
        <p14:creationId xmlns:p14="http://schemas.microsoft.com/office/powerpoint/2010/main" val="6086750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wipe(left)">
                                      <p:cBhvr>
                                        <p:cTn id="32" dur="500"/>
                                        <p:tgtEl>
                                          <p:spTgt spid="547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235075"/>
          </a:xfrm>
        </p:spPr>
        <p:txBody>
          <a:bodyPr>
            <a:normAutofit/>
          </a:bodyPr>
          <a:lstStyle/>
          <a:p>
            <a:pPr algn="ctr" eaLnBrk="1" hangingPunct="1">
              <a:defRPr/>
            </a:pPr>
            <a:r>
              <a:rPr lang="en-US" dirty="0">
                <a:solidFill>
                  <a:schemeClr val="tx1"/>
                </a:solidFill>
                <a:latin typeface="Arial" pitchFamily="34" charset="0"/>
              </a:rPr>
              <a:t>What Went Well?</a:t>
            </a:r>
          </a:p>
        </p:txBody>
      </p:sp>
      <p:sp>
        <p:nvSpPr>
          <p:cNvPr id="547843" name="Rectangle 3"/>
          <p:cNvSpPr>
            <a:spLocks noGrp="1" noChangeArrowheads="1"/>
          </p:cNvSpPr>
          <p:nvPr>
            <p:ph idx="1"/>
          </p:nvPr>
        </p:nvSpPr>
        <p:spPr>
          <a:xfrm>
            <a:off x="1089498" y="1524000"/>
            <a:ext cx="9931940" cy="5029200"/>
          </a:xfrm>
          <a:effectLst/>
        </p:spPr>
        <p:txBody>
          <a:bodyPr>
            <a:normAutofit/>
          </a:bodyPr>
          <a:lstStyle/>
          <a:p>
            <a:pPr marL="633222" indent="-514350">
              <a:lnSpc>
                <a:spcPct val="120000"/>
              </a:lnSpc>
              <a:buClr>
                <a:schemeClr val="tx1"/>
              </a:buClr>
              <a:buSzPct val="100000"/>
              <a:buFont typeface="+mj-lt"/>
              <a:buAutoNum type="arabicPeriod"/>
            </a:pPr>
            <a:r>
              <a:rPr lang="en-US" sz="2800" dirty="0">
                <a:solidFill>
                  <a:schemeClr val="tx1"/>
                </a:solidFill>
                <a:effectLst>
                  <a:outerShdw blurRad="38100" dist="38100" dir="2700000" algn="tl">
                    <a:srgbClr val="000000">
                      <a:alpha val="43137"/>
                    </a:srgbClr>
                  </a:outerShdw>
                </a:effectLst>
                <a:cs typeface="Arial" pitchFamily="34" charset="0"/>
              </a:rPr>
              <a:t>For one week, identify and write down three good things that went well each day;</a:t>
            </a:r>
          </a:p>
          <a:p>
            <a:pPr marL="633222" indent="-514350">
              <a:lnSpc>
                <a:spcPct val="120000"/>
              </a:lnSpc>
              <a:buClr>
                <a:schemeClr val="tx1"/>
              </a:buClr>
              <a:buSzPct val="100000"/>
              <a:buFont typeface="+mj-lt"/>
              <a:buAutoNum type="arabicPeriod"/>
            </a:pPr>
            <a:r>
              <a:rPr lang="en-US" sz="2800" dirty="0">
                <a:solidFill>
                  <a:schemeClr val="tx1"/>
                </a:solidFill>
                <a:effectLst>
                  <a:outerShdw blurRad="38100" dist="38100" dir="2700000" algn="tl">
                    <a:srgbClr val="000000">
                      <a:alpha val="43137"/>
                    </a:srgbClr>
                  </a:outerShdw>
                </a:effectLst>
                <a:cs typeface="Arial" pitchFamily="34" charset="0"/>
              </a:rPr>
              <a:t>Write down what influenced those things;</a:t>
            </a:r>
          </a:p>
          <a:p>
            <a:pPr marL="633222" indent="-514350">
              <a:lnSpc>
                <a:spcPct val="120000"/>
              </a:lnSpc>
              <a:buClr>
                <a:schemeClr val="tx1"/>
              </a:buClr>
              <a:buSzPct val="100000"/>
              <a:buFont typeface="+mj-lt"/>
              <a:buAutoNum type="arabicPeriod"/>
            </a:pPr>
            <a:r>
              <a:rPr lang="en-US" sz="2800" dirty="0">
                <a:solidFill>
                  <a:schemeClr val="tx1"/>
                </a:solidFill>
                <a:effectLst>
                  <a:outerShdw blurRad="38100" dist="38100" dir="2700000" algn="tl">
                    <a:srgbClr val="000000">
                      <a:alpha val="43137"/>
                    </a:srgbClr>
                  </a:outerShdw>
                </a:effectLst>
                <a:cs typeface="Arial" pitchFamily="34" charset="0"/>
              </a:rPr>
              <a:t>At the end of the week reflect on the collection of good things and if comfortable, share your experience with another person.</a:t>
            </a:r>
          </a:p>
          <a:p>
            <a:pPr marL="633222" indent="-514350">
              <a:lnSpc>
                <a:spcPct val="120000"/>
              </a:lnSpc>
              <a:buClr>
                <a:schemeClr val="tx1"/>
              </a:buClr>
              <a:buSzPct val="100000"/>
              <a:buFont typeface="+mj-lt"/>
              <a:buAutoNum type="arabicPeriod"/>
            </a:pPr>
            <a:endParaRPr lang="en-US" sz="2800" dirty="0">
              <a:solidFill>
                <a:schemeClr val="tx1"/>
              </a:solidFill>
              <a:cs typeface="Arial" pitchFamily="34" charset="0"/>
            </a:endParaRPr>
          </a:p>
        </p:txBody>
      </p:sp>
    </p:spTree>
    <p:extLst>
      <p:ext uri="{BB962C8B-B14F-4D97-AF65-F5344CB8AC3E}">
        <p14:creationId xmlns:p14="http://schemas.microsoft.com/office/powerpoint/2010/main" val="104946283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235075"/>
          </a:xfrm>
        </p:spPr>
        <p:txBody>
          <a:bodyPr>
            <a:normAutofit/>
          </a:bodyPr>
          <a:lstStyle/>
          <a:p>
            <a:pPr algn="ctr" eaLnBrk="1" hangingPunct="1">
              <a:defRPr/>
            </a:pPr>
            <a:r>
              <a:rPr lang="en-US" sz="4000" dirty="0">
                <a:solidFill>
                  <a:schemeClr val="tx1"/>
                </a:solidFill>
                <a:effectLst>
                  <a:outerShdw blurRad="38100" dist="38100" dir="2700000" algn="tl">
                    <a:srgbClr val="000000">
                      <a:alpha val="43137"/>
                    </a:srgbClr>
                  </a:outerShdw>
                </a:effectLst>
                <a:latin typeface="Arial" pitchFamily="34" charset="0"/>
              </a:rPr>
              <a:t>VIA Signature Strengths</a:t>
            </a:r>
          </a:p>
        </p:txBody>
      </p:sp>
      <p:sp>
        <p:nvSpPr>
          <p:cNvPr id="547843" name="Rectangle 3"/>
          <p:cNvSpPr>
            <a:spLocks noGrp="1" noChangeArrowheads="1"/>
          </p:cNvSpPr>
          <p:nvPr>
            <p:ph idx="1"/>
          </p:nvPr>
        </p:nvSpPr>
        <p:spPr>
          <a:xfrm>
            <a:off x="846306" y="1524000"/>
            <a:ext cx="10311320" cy="5029200"/>
          </a:xfrm>
        </p:spPr>
        <p:txBody>
          <a:bodyPr>
            <a:normAutofit lnSpcReduction="10000"/>
          </a:bodyPr>
          <a:lstStyle/>
          <a:p>
            <a:pPr marL="514350" indent="-514350">
              <a:buAutoNum type="arabicPeriod"/>
            </a:pPr>
            <a:r>
              <a:rPr lang="en-US" sz="2400" dirty="0">
                <a:solidFill>
                  <a:schemeClr val="tx1"/>
                </a:solidFill>
                <a:effectLst>
                  <a:outerShdw blurRad="38100" dist="38100" dir="2700000" algn="tl">
                    <a:srgbClr val="000000">
                      <a:alpha val="43137"/>
                    </a:srgbClr>
                  </a:outerShdw>
                </a:effectLst>
                <a:latin typeface="Arial" pitchFamily="34" charset="0"/>
                <a:cs typeface="Arial" pitchFamily="34" charset="0"/>
              </a:rPr>
              <a:t>Wisdom and Knowledge: Cognitive strengths that entail the acquisition and use of knowledge</a:t>
            </a:r>
          </a:p>
          <a:p>
            <a:pPr marL="514350" indent="-514350">
              <a:buFont typeface="Wingdings 2"/>
              <a:buAutoNum type="arabicPeriod"/>
            </a:pPr>
            <a:r>
              <a:rPr lang="en-US" sz="2400" dirty="0">
                <a:solidFill>
                  <a:schemeClr val="tx1"/>
                </a:solidFill>
                <a:effectLst>
                  <a:outerShdw blurRad="38100" dist="38100" dir="2700000" algn="tl">
                    <a:srgbClr val="000000">
                      <a:alpha val="43137"/>
                    </a:srgbClr>
                  </a:outerShdw>
                </a:effectLst>
                <a:latin typeface="Arial" pitchFamily="34" charset="0"/>
                <a:ea typeface="ヒラギノ角ゴ Pro W3" charset="-128"/>
                <a:cs typeface="Arial" pitchFamily="34" charset="0"/>
              </a:rPr>
              <a:t>Courage: </a:t>
            </a:r>
            <a:r>
              <a:rPr lang="en-US" sz="2400" dirty="0">
                <a:solidFill>
                  <a:schemeClr val="tx1"/>
                </a:solidFill>
                <a:effectLst>
                  <a:outerShdw blurRad="38100" dist="38100" dir="2700000" algn="tl">
                    <a:srgbClr val="000000">
                      <a:alpha val="43137"/>
                    </a:srgbClr>
                  </a:outerShdw>
                </a:effectLst>
                <a:latin typeface="Arial" pitchFamily="34" charset="0"/>
                <a:cs typeface="Arial" pitchFamily="34" charset="0"/>
              </a:rPr>
              <a:t>Emotional strengths that involve the exercise of will to accomplish goals in the face of opposition, external or internal</a:t>
            </a:r>
            <a:endParaRPr lang="en-US" sz="2400" dirty="0">
              <a:solidFill>
                <a:schemeClr val="tx1"/>
              </a:solidFill>
              <a:effectLst>
                <a:outerShdw blurRad="38100" dist="38100" dir="2700000" algn="tl">
                  <a:srgbClr val="000000">
                    <a:alpha val="43137"/>
                  </a:srgbClr>
                </a:outerShdw>
              </a:effectLst>
              <a:latin typeface="Arial" pitchFamily="34" charset="0"/>
              <a:ea typeface="ヒラギノ角ゴ Pro W3" charset="-128"/>
              <a:cs typeface="Arial" pitchFamily="34" charset="0"/>
            </a:endParaRPr>
          </a:p>
          <a:p>
            <a:pPr marL="514350" indent="-514350">
              <a:buFont typeface="Wingdings 2"/>
              <a:buAutoNum type="arabicPeriod"/>
            </a:pPr>
            <a:r>
              <a:rPr lang="en-US" sz="2400" dirty="0">
                <a:solidFill>
                  <a:schemeClr val="tx1"/>
                </a:solidFill>
                <a:effectLst>
                  <a:outerShdw blurRad="38100" dist="38100" dir="2700000" algn="tl">
                    <a:srgbClr val="000000">
                      <a:alpha val="43137"/>
                    </a:srgbClr>
                  </a:outerShdw>
                </a:effectLst>
                <a:latin typeface="Arial" pitchFamily="34" charset="0"/>
                <a:ea typeface="ヒラギノ角ゴ Pro W3" charset="-128"/>
                <a:cs typeface="Arial" pitchFamily="34" charset="0"/>
              </a:rPr>
              <a:t>Humanity: </a:t>
            </a:r>
            <a:r>
              <a:rPr lang="en-US" sz="2400" dirty="0">
                <a:solidFill>
                  <a:schemeClr val="tx1"/>
                </a:solidFill>
                <a:effectLst>
                  <a:outerShdw blurRad="38100" dist="38100" dir="2700000" algn="tl">
                    <a:srgbClr val="000000">
                      <a:alpha val="43137"/>
                    </a:srgbClr>
                  </a:outerShdw>
                </a:effectLst>
                <a:latin typeface="Arial" pitchFamily="34" charset="0"/>
                <a:cs typeface="Arial" pitchFamily="34" charset="0"/>
              </a:rPr>
              <a:t>Interpersonal strengths that involve </a:t>
            </a:r>
            <a:r>
              <a:rPr lang="en-US" altLang="en-US" sz="2400" dirty="0">
                <a:solidFill>
                  <a:schemeClr val="tx1"/>
                </a:solidFill>
                <a:effectLst>
                  <a:outerShdw blurRad="38100" dist="38100" dir="2700000" algn="tl">
                    <a:srgbClr val="000000">
                      <a:alpha val="43137"/>
                    </a:srgbClr>
                  </a:outerShdw>
                </a:effectLst>
                <a:latin typeface="Arial" pitchFamily="34" charset="0"/>
                <a:cs typeface="Arial" pitchFamily="34" charset="0"/>
              </a:rPr>
              <a:t>“</a:t>
            </a:r>
            <a:r>
              <a:rPr lang="en-US" sz="2400" dirty="0">
                <a:solidFill>
                  <a:schemeClr val="tx1"/>
                </a:solidFill>
                <a:effectLst>
                  <a:outerShdw blurRad="38100" dist="38100" dir="2700000" algn="tl">
                    <a:srgbClr val="000000">
                      <a:alpha val="43137"/>
                    </a:srgbClr>
                  </a:outerShdw>
                </a:effectLst>
                <a:latin typeface="Arial" pitchFamily="34" charset="0"/>
                <a:cs typeface="Arial" pitchFamily="34" charset="0"/>
              </a:rPr>
              <a:t>tending and befriending</a:t>
            </a:r>
            <a:r>
              <a:rPr lang="en-US" altLang="en-US" sz="2400" dirty="0">
                <a:solidFill>
                  <a:schemeClr val="tx1"/>
                </a:solidFill>
                <a:effectLst>
                  <a:outerShdw blurRad="38100" dist="38100" dir="2700000" algn="tl">
                    <a:srgbClr val="000000">
                      <a:alpha val="43137"/>
                    </a:srgbClr>
                  </a:outerShdw>
                </a:effectLst>
                <a:latin typeface="Arial" pitchFamily="34" charset="0"/>
                <a:cs typeface="Arial" pitchFamily="34" charset="0"/>
              </a:rPr>
              <a:t>”</a:t>
            </a:r>
            <a:r>
              <a:rPr lang="en-US" sz="2400" dirty="0">
                <a:solidFill>
                  <a:schemeClr val="tx1"/>
                </a:solidFill>
                <a:effectLst>
                  <a:outerShdw blurRad="38100" dist="38100" dir="2700000" algn="tl">
                    <a:srgbClr val="000000">
                      <a:alpha val="43137"/>
                    </a:srgbClr>
                  </a:outerShdw>
                </a:effectLst>
                <a:latin typeface="Arial" pitchFamily="34" charset="0"/>
                <a:cs typeface="Arial" pitchFamily="34" charset="0"/>
              </a:rPr>
              <a:t> others</a:t>
            </a:r>
            <a:endParaRPr lang="en-US" sz="2400" dirty="0">
              <a:effectLst>
                <a:outerShdw blurRad="38100" dist="38100" dir="2700000" algn="tl">
                  <a:srgbClr val="000000">
                    <a:alpha val="43137"/>
                  </a:srgbClr>
                </a:outerShdw>
              </a:effectLst>
              <a:ea typeface="ヒラギノ角ゴ Pro W3" charset="-128"/>
              <a:cs typeface="Arial" pitchFamily="34" charset="0"/>
            </a:endParaRPr>
          </a:p>
          <a:p>
            <a:pPr marL="514350" indent="-514350">
              <a:buFont typeface="+mj-lt"/>
              <a:buAutoNum type="arabicPeriod" startAt="4"/>
            </a:pPr>
            <a:r>
              <a:rPr lang="en-US" sz="2400" dirty="0">
                <a:effectLst>
                  <a:outerShdw blurRad="38100" dist="38100" dir="2700000" algn="tl">
                    <a:srgbClr val="000000">
                      <a:alpha val="43137"/>
                    </a:srgbClr>
                  </a:outerShdw>
                </a:effectLst>
                <a:cs typeface="Arial" pitchFamily="34" charset="0"/>
              </a:rPr>
              <a:t>Justice: Civic strengths that underlie healthy community life</a:t>
            </a:r>
          </a:p>
          <a:p>
            <a:pPr marL="514350" indent="-514350">
              <a:buFont typeface="Wingdings 2"/>
              <a:buAutoNum type="arabicPeriod" startAt="4"/>
            </a:pPr>
            <a:r>
              <a:rPr lang="en-US" sz="2400" dirty="0">
                <a:effectLst>
                  <a:outerShdw blurRad="38100" dist="38100" dir="2700000" algn="tl">
                    <a:srgbClr val="000000">
                      <a:alpha val="43137"/>
                    </a:srgbClr>
                  </a:outerShdw>
                </a:effectLst>
                <a:ea typeface="ヒラギノ角ゴ Pro W3" charset="-128"/>
                <a:cs typeface="Arial" pitchFamily="34" charset="0"/>
              </a:rPr>
              <a:t>Temperance: </a:t>
            </a:r>
            <a:r>
              <a:rPr lang="en-US" sz="2400" dirty="0">
                <a:effectLst>
                  <a:outerShdw blurRad="38100" dist="38100" dir="2700000" algn="tl">
                    <a:srgbClr val="000000">
                      <a:alpha val="43137"/>
                    </a:srgbClr>
                  </a:outerShdw>
                </a:effectLst>
                <a:cs typeface="Arial" pitchFamily="34" charset="0"/>
              </a:rPr>
              <a:t>Strengths that protect against excess</a:t>
            </a:r>
            <a:endParaRPr lang="en-US" sz="2400" dirty="0">
              <a:effectLst>
                <a:outerShdw blurRad="38100" dist="38100" dir="2700000" algn="tl">
                  <a:srgbClr val="000000">
                    <a:alpha val="43137"/>
                  </a:srgbClr>
                </a:outerShdw>
              </a:effectLst>
              <a:ea typeface="ヒラギノ角ゴ Pro W3" charset="-128"/>
              <a:cs typeface="Arial" pitchFamily="34" charset="0"/>
            </a:endParaRPr>
          </a:p>
          <a:p>
            <a:pPr marL="514350" indent="-514350">
              <a:buFont typeface="Wingdings 2"/>
              <a:buAutoNum type="arabicPeriod" startAt="4"/>
            </a:pPr>
            <a:r>
              <a:rPr lang="en-US" sz="2400" dirty="0">
                <a:effectLst>
                  <a:outerShdw blurRad="38100" dist="38100" dir="2700000" algn="tl">
                    <a:srgbClr val="000000">
                      <a:alpha val="43137"/>
                    </a:srgbClr>
                  </a:outerShdw>
                </a:effectLst>
                <a:ea typeface="ヒラギノ角ゴ Pro W3" charset="-128"/>
                <a:cs typeface="Arial" pitchFamily="34" charset="0"/>
              </a:rPr>
              <a:t>Transcendence: </a:t>
            </a:r>
            <a:r>
              <a:rPr lang="en-US" sz="2400" dirty="0">
                <a:effectLst>
                  <a:outerShdw blurRad="38100" dist="38100" dir="2700000" algn="tl">
                    <a:srgbClr val="000000">
                      <a:alpha val="43137"/>
                    </a:srgbClr>
                  </a:outerShdw>
                </a:effectLst>
                <a:cs typeface="Arial" pitchFamily="34" charset="0"/>
              </a:rPr>
              <a:t>Strengths that forge connections to the larger universe and thereby provide meaning</a:t>
            </a:r>
            <a:endParaRPr lang="en-US" sz="2400" dirty="0">
              <a:effectLst>
                <a:outerShdw blurRad="38100" dist="38100" dir="2700000" algn="tl">
                  <a:srgbClr val="000000">
                    <a:alpha val="43137"/>
                  </a:srgbClr>
                </a:outerShdw>
              </a:effectLst>
              <a:ea typeface="ヒラギノ角ゴ Pro W3" charset="-128"/>
              <a:cs typeface="Arial" pitchFamily="34" charset="0"/>
            </a:endParaRPr>
          </a:p>
        </p:txBody>
      </p:sp>
    </p:spTree>
    <p:extLst>
      <p:ext uri="{BB962C8B-B14F-4D97-AF65-F5344CB8AC3E}">
        <p14:creationId xmlns:p14="http://schemas.microsoft.com/office/powerpoint/2010/main" val="57683257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wipe(left)">
                                      <p:cBhvr>
                                        <p:cTn id="32" dur="500"/>
                                        <p:tgtEl>
                                          <p:spTgt spid="547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862641" y="152401"/>
            <a:ext cx="10372805" cy="1055297"/>
          </a:xfrm>
        </p:spPr>
        <p:txBody>
          <a:bodyPr>
            <a:normAutofit/>
          </a:bodyPr>
          <a:lstStyle/>
          <a:p>
            <a:pPr algn="ctr" eaLnBrk="1" hangingPunct="1">
              <a:defRPr/>
            </a:pPr>
            <a:r>
              <a:rPr lang="en-US" sz="3600" dirty="0">
                <a:effectLst>
                  <a:outerShdw blurRad="38100" dist="38100" dir="2700000" algn="tl">
                    <a:srgbClr val="000000">
                      <a:alpha val="43137"/>
                    </a:srgbClr>
                  </a:outerShdw>
                </a:effectLst>
              </a:rPr>
              <a:t>Character Strengths and Posttraumatic Growth</a:t>
            </a:r>
            <a:endParaRPr lang="en-US" sz="3600" dirty="0">
              <a:solidFill>
                <a:schemeClr val="tx1"/>
              </a:solidFill>
              <a:effectLst>
                <a:outerShdw blurRad="38100" dist="38100" dir="2700000" algn="tl">
                  <a:srgbClr val="000000">
                    <a:alpha val="43137"/>
                  </a:srgbClr>
                </a:outerShdw>
              </a:effectLst>
            </a:endParaRPr>
          </a:p>
        </p:txBody>
      </p:sp>
      <p:sp>
        <p:nvSpPr>
          <p:cNvPr id="547843" name="Rectangle 3"/>
          <p:cNvSpPr>
            <a:spLocks noGrp="1" noChangeArrowheads="1"/>
          </p:cNvSpPr>
          <p:nvPr>
            <p:ph idx="1"/>
          </p:nvPr>
        </p:nvSpPr>
        <p:spPr>
          <a:xfrm>
            <a:off x="785003" y="1275333"/>
            <a:ext cx="10450443" cy="4685520"/>
          </a:xfrm>
        </p:spPr>
        <p:txBody>
          <a:bodyPr>
            <a:normAutofit fontScale="85000" lnSpcReduction="20000"/>
          </a:bodyPr>
          <a:lstStyle/>
          <a:p>
            <a:pPr marL="576072" indent="-457200">
              <a:lnSpc>
                <a:spcPct val="100000"/>
              </a:lnSpc>
              <a:buClr>
                <a:schemeClr val="tx1"/>
              </a:buClr>
              <a:buSzPct val="100000"/>
            </a:pPr>
            <a:r>
              <a:rPr lang="en-US" sz="2600" dirty="0">
                <a:effectLst>
                  <a:outerShdw blurRad="38100" dist="38100" dir="2700000" algn="tl">
                    <a:srgbClr val="000000">
                      <a:alpha val="43137"/>
                    </a:srgbClr>
                  </a:outerShdw>
                </a:effectLst>
                <a:cs typeface="Arial" pitchFamily="34" charset="0"/>
              </a:rPr>
              <a:t>Character Strengths found to predict Posttraumatic Growth:</a:t>
            </a:r>
          </a:p>
          <a:p>
            <a:pPr marL="1033272" lvl="1" indent="-457200">
              <a:lnSpc>
                <a:spcPct val="100000"/>
              </a:lnSpc>
              <a:buClr>
                <a:schemeClr val="tx1"/>
              </a:buClr>
              <a:buSzPct val="100000"/>
            </a:pPr>
            <a:r>
              <a:rPr lang="en-US" sz="2400" dirty="0">
                <a:effectLst>
                  <a:outerShdw blurRad="38100" dist="38100" dir="2700000" algn="tl">
                    <a:srgbClr val="000000">
                      <a:alpha val="43137"/>
                    </a:srgbClr>
                  </a:outerShdw>
                </a:effectLst>
                <a:cs typeface="Arial" pitchFamily="34" charset="0"/>
              </a:rPr>
              <a:t>Bravery</a:t>
            </a:r>
          </a:p>
          <a:p>
            <a:pPr marL="1033272" lvl="1" indent="-457200">
              <a:lnSpc>
                <a:spcPct val="100000"/>
              </a:lnSpc>
              <a:buClr>
                <a:schemeClr val="tx1"/>
              </a:buClr>
              <a:buSzPct val="100000"/>
            </a:pPr>
            <a:r>
              <a:rPr lang="en-US" sz="2400" dirty="0">
                <a:effectLst>
                  <a:outerShdw blurRad="38100" dist="38100" dir="2700000" algn="tl">
                    <a:srgbClr val="000000">
                      <a:alpha val="43137"/>
                    </a:srgbClr>
                  </a:outerShdw>
                </a:effectLst>
                <a:cs typeface="Arial" pitchFamily="34" charset="0"/>
              </a:rPr>
              <a:t>Gratitude</a:t>
            </a:r>
          </a:p>
          <a:p>
            <a:pPr marL="1033272" lvl="1" indent="-457200">
              <a:lnSpc>
                <a:spcPct val="100000"/>
              </a:lnSpc>
              <a:buClr>
                <a:schemeClr val="tx1"/>
              </a:buClr>
              <a:buSzPct val="100000"/>
            </a:pPr>
            <a:r>
              <a:rPr lang="en-US" sz="2400" dirty="0">
                <a:effectLst>
                  <a:outerShdw blurRad="38100" dist="38100" dir="2700000" algn="tl">
                    <a:srgbClr val="000000">
                      <a:alpha val="43137"/>
                    </a:srgbClr>
                  </a:outerShdw>
                </a:effectLst>
                <a:cs typeface="Arial" pitchFamily="34" charset="0"/>
              </a:rPr>
              <a:t>Hope</a:t>
            </a:r>
          </a:p>
          <a:p>
            <a:pPr marL="1033272" lvl="1" indent="-457200">
              <a:lnSpc>
                <a:spcPct val="100000"/>
              </a:lnSpc>
              <a:buClr>
                <a:schemeClr val="tx1"/>
              </a:buClr>
              <a:buSzPct val="100000"/>
            </a:pPr>
            <a:r>
              <a:rPr lang="en-US" sz="2400" dirty="0">
                <a:effectLst>
                  <a:outerShdw blurRad="38100" dist="38100" dir="2700000" algn="tl">
                    <a:srgbClr val="000000">
                      <a:alpha val="43137"/>
                    </a:srgbClr>
                  </a:outerShdw>
                </a:effectLst>
                <a:cs typeface="Arial" pitchFamily="34" charset="0"/>
              </a:rPr>
              <a:t>Kindness</a:t>
            </a:r>
          </a:p>
          <a:p>
            <a:pPr marL="1033272" lvl="1" indent="-457200">
              <a:lnSpc>
                <a:spcPct val="100000"/>
              </a:lnSpc>
              <a:buClr>
                <a:schemeClr val="tx1"/>
              </a:buClr>
              <a:buSzPct val="100000"/>
            </a:pPr>
            <a:r>
              <a:rPr lang="en-US" sz="2400" dirty="0">
                <a:effectLst>
                  <a:outerShdw blurRad="38100" dist="38100" dir="2700000" algn="tl">
                    <a:srgbClr val="000000">
                      <a:alpha val="43137"/>
                    </a:srgbClr>
                  </a:outerShdw>
                </a:effectLst>
                <a:cs typeface="Arial" pitchFamily="34" charset="0"/>
              </a:rPr>
              <a:t>Religiousness</a:t>
            </a:r>
          </a:p>
          <a:p>
            <a:pPr marL="576072" indent="-457200">
              <a:lnSpc>
                <a:spcPct val="100000"/>
              </a:lnSpc>
              <a:buClr>
                <a:schemeClr val="tx1"/>
              </a:buClr>
              <a:buSzPct val="100000"/>
            </a:pPr>
            <a:r>
              <a:rPr lang="en-US" sz="2600" dirty="0">
                <a:effectLst>
                  <a:outerShdw blurRad="38100" dist="38100" dir="2700000" algn="tl">
                    <a:srgbClr val="000000">
                      <a:alpha val="43137"/>
                    </a:srgbClr>
                  </a:outerShdw>
                </a:effectLst>
                <a:cs typeface="Arial" pitchFamily="34" charset="0"/>
              </a:rPr>
              <a:t>Character Strengths found to be important mediators of success in situations characterized by significant cognitive, emotional, and physical challenges:</a:t>
            </a:r>
          </a:p>
          <a:p>
            <a:pPr marL="1033272" lvl="1" indent="-457200">
              <a:lnSpc>
                <a:spcPct val="100000"/>
              </a:lnSpc>
              <a:buClr>
                <a:schemeClr val="tx1"/>
              </a:buClr>
              <a:buSzPct val="100000"/>
            </a:pPr>
            <a:r>
              <a:rPr lang="en-US" sz="2300" dirty="0">
                <a:effectLst>
                  <a:outerShdw blurRad="38100" dist="38100" dir="2700000" algn="tl">
                    <a:srgbClr val="000000">
                      <a:alpha val="43137"/>
                    </a:srgbClr>
                  </a:outerShdw>
                </a:effectLst>
                <a:cs typeface="Arial" pitchFamily="34" charset="0"/>
              </a:rPr>
              <a:t>Courage</a:t>
            </a:r>
          </a:p>
          <a:p>
            <a:pPr marL="1033272" lvl="1" indent="-457200">
              <a:lnSpc>
                <a:spcPct val="100000"/>
              </a:lnSpc>
              <a:buClr>
                <a:schemeClr val="tx1"/>
              </a:buClr>
              <a:buSzPct val="100000"/>
            </a:pPr>
            <a:r>
              <a:rPr lang="en-US" sz="2300" dirty="0">
                <a:effectLst>
                  <a:outerShdw blurRad="38100" dist="38100" dir="2700000" algn="tl">
                    <a:srgbClr val="000000">
                      <a:alpha val="43137"/>
                    </a:srgbClr>
                  </a:outerShdw>
                </a:effectLst>
                <a:cs typeface="Arial" pitchFamily="34" charset="0"/>
              </a:rPr>
              <a:t>Honesty</a:t>
            </a:r>
          </a:p>
          <a:p>
            <a:pPr marL="1033272" lvl="1" indent="-457200">
              <a:lnSpc>
                <a:spcPct val="100000"/>
              </a:lnSpc>
              <a:buClr>
                <a:schemeClr val="tx1"/>
              </a:buClr>
              <a:buSzPct val="100000"/>
            </a:pPr>
            <a:r>
              <a:rPr lang="en-US" sz="2300" dirty="0">
                <a:effectLst>
                  <a:outerShdw blurRad="38100" dist="38100" dir="2700000" algn="tl">
                    <a:srgbClr val="000000">
                      <a:alpha val="43137"/>
                    </a:srgbClr>
                  </a:outerShdw>
                </a:effectLst>
                <a:cs typeface="Arial" pitchFamily="34" charset="0"/>
              </a:rPr>
              <a:t>Leadership</a:t>
            </a:r>
          </a:p>
          <a:p>
            <a:pPr marL="1033272" lvl="1" indent="-457200">
              <a:lnSpc>
                <a:spcPct val="100000"/>
              </a:lnSpc>
              <a:buClr>
                <a:schemeClr val="tx1"/>
              </a:buClr>
              <a:buSzPct val="100000"/>
            </a:pPr>
            <a:r>
              <a:rPr lang="en-US" sz="2300" dirty="0">
                <a:effectLst>
                  <a:outerShdw blurRad="38100" dist="38100" dir="2700000" algn="tl">
                    <a:srgbClr val="000000">
                      <a:alpha val="43137"/>
                    </a:srgbClr>
                  </a:outerShdw>
                </a:effectLst>
                <a:cs typeface="Arial" pitchFamily="34" charset="0"/>
              </a:rPr>
              <a:t>Optimism</a:t>
            </a:r>
          </a:p>
          <a:p>
            <a:pPr marL="1033272" lvl="1" indent="-457200">
              <a:lnSpc>
                <a:spcPct val="100000"/>
              </a:lnSpc>
              <a:buClr>
                <a:schemeClr val="tx1"/>
              </a:buClr>
              <a:buSzPct val="100000"/>
            </a:pPr>
            <a:r>
              <a:rPr lang="en-US" sz="2300" dirty="0">
                <a:effectLst>
                  <a:outerShdw blurRad="38100" dist="38100" dir="2700000" algn="tl">
                    <a:srgbClr val="000000">
                      <a:alpha val="43137"/>
                    </a:srgbClr>
                  </a:outerShdw>
                </a:effectLst>
                <a:cs typeface="Arial" pitchFamily="34" charset="0"/>
              </a:rPr>
              <a:t>Self-regulation</a:t>
            </a:r>
          </a:p>
          <a:p>
            <a:pPr marL="1033272" lvl="1" indent="-457200">
              <a:lnSpc>
                <a:spcPct val="100000"/>
              </a:lnSpc>
              <a:buClr>
                <a:schemeClr val="tx1"/>
              </a:buClr>
              <a:buSzPct val="100000"/>
            </a:pPr>
            <a:r>
              <a:rPr lang="en-US" sz="2300" dirty="0">
                <a:effectLst>
                  <a:outerShdw blurRad="38100" dist="38100" dir="2700000" algn="tl">
                    <a:srgbClr val="000000">
                      <a:alpha val="43137"/>
                    </a:srgbClr>
                  </a:outerShdw>
                </a:effectLst>
                <a:cs typeface="Arial" pitchFamily="34" charset="0"/>
              </a:rPr>
              <a:t>Teamwork </a:t>
            </a:r>
          </a:p>
        </p:txBody>
      </p:sp>
      <p:sp>
        <p:nvSpPr>
          <p:cNvPr id="4" name="TextBox 3"/>
          <p:cNvSpPr txBox="1"/>
          <p:nvPr/>
        </p:nvSpPr>
        <p:spPr>
          <a:xfrm>
            <a:off x="1063746" y="6028488"/>
            <a:ext cx="1017170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Mathews, M. D. (2008). Positive psychology: Adaptation, leadership, and performance in exceptional circumstances. In P. A. Hancock &amp; J. L. </a:t>
            </a:r>
            <a:r>
              <a:rPr kumimoji="0" lang="en-US" sz="1200" b="0"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Szalma</a:t>
            </a:r>
            <a:r>
              <a:rPr kumimoji="0" lang="en-US" sz="1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(Eds.), </a:t>
            </a:r>
            <a:r>
              <a:rPr kumimoji="0" lang="en-US" sz="1200" b="0" i="1"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Performance under stress </a:t>
            </a:r>
            <a:r>
              <a:rPr kumimoji="0" lang="en-US" sz="1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(pp. 163-180). </a:t>
            </a:r>
            <a:r>
              <a:rPr kumimoji="0" lang="en-US" sz="1200" b="0"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Aldershot</a:t>
            </a:r>
            <a:r>
              <a:rPr kumimoji="0" lang="en-US" sz="1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England: </a:t>
            </a:r>
            <a:r>
              <a:rPr kumimoji="0" lang="en-US" sz="1200" b="0"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Ashgate</a:t>
            </a:r>
            <a:r>
              <a:rPr kumimoji="0" lang="en-US" sz="1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2170465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47843">
                                            <p:txEl>
                                              <p:pRg st="1" end="1"/>
                                            </p:txEl>
                                          </p:spTgt>
                                        </p:tgtEl>
                                        <p:attrNameLst>
                                          <p:attrName>style.visibility</p:attrName>
                                        </p:attrNameLst>
                                      </p:cBhvr>
                                      <p:to>
                                        <p:strVal val="visible"/>
                                      </p:to>
                                    </p:set>
                                    <p:animEffect transition="in" filter="wipe(left)">
                                      <p:cBhvr>
                                        <p:cTn id="10" dur="500"/>
                                        <p:tgtEl>
                                          <p:spTgt spid="54784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47843">
                                            <p:txEl>
                                              <p:pRg st="2" end="2"/>
                                            </p:txEl>
                                          </p:spTgt>
                                        </p:tgtEl>
                                        <p:attrNameLst>
                                          <p:attrName>style.visibility</p:attrName>
                                        </p:attrNameLst>
                                      </p:cBhvr>
                                      <p:to>
                                        <p:strVal val="visible"/>
                                      </p:to>
                                    </p:set>
                                    <p:animEffect transition="in" filter="wipe(left)">
                                      <p:cBhvr>
                                        <p:cTn id="13" dur="500"/>
                                        <p:tgtEl>
                                          <p:spTgt spid="54784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47843">
                                            <p:txEl>
                                              <p:pRg st="3" end="3"/>
                                            </p:txEl>
                                          </p:spTgt>
                                        </p:tgtEl>
                                        <p:attrNameLst>
                                          <p:attrName>style.visibility</p:attrName>
                                        </p:attrNameLst>
                                      </p:cBhvr>
                                      <p:to>
                                        <p:strVal val="visible"/>
                                      </p:to>
                                    </p:set>
                                    <p:animEffect transition="in" filter="wipe(left)">
                                      <p:cBhvr>
                                        <p:cTn id="16" dur="500"/>
                                        <p:tgtEl>
                                          <p:spTgt spid="54784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47843">
                                            <p:txEl>
                                              <p:pRg st="4" end="4"/>
                                            </p:txEl>
                                          </p:spTgt>
                                        </p:tgtEl>
                                        <p:attrNameLst>
                                          <p:attrName>style.visibility</p:attrName>
                                        </p:attrNameLst>
                                      </p:cBhvr>
                                      <p:to>
                                        <p:strVal val="visible"/>
                                      </p:to>
                                    </p:set>
                                    <p:animEffect transition="in" filter="wipe(left)">
                                      <p:cBhvr>
                                        <p:cTn id="19" dur="500"/>
                                        <p:tgtEl>
                                          <p:spTgt spid="547843">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47843">
                                            <p:txEl>
                                              <p:pRg st="5" end="5"/>
                                            </p:txEl>
                                          </p:spTgt>
                                        </p:tgtEl>
                                        <p:attrNameLst>
                                          <p:attrName>style.visibility</p:attrName>
                                        </p:attrNameLst>
                                      </p:cBhvr>
                                      <p:to>
                                        <p:strVal val="visible"/>
                                      </p:to>
                                    </p:set>
                                    <p:animEffect transition="in" filter="wipe(left)">
                                      <p:cBhvr>
                                        <p:cTn id="22" dur="500"/>
                                        <p:tgtEl>
                                          <p:spTgt spid="54784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6" end="6"/>
                                            </p:txEl>
                                          </p:spTgt>
                                        </p:tgtEl>
                                        <p:attrNameLst>
                                          <p:attrName>style.visibility</p:attrName>
                                        </p:attrNameLst>
                                      </p:cBhvr>
                                      <p:to>
                                        <p:strVal val="visible"/>
                                      </p:to>
                                    </p:set>
                                    <p:animEffect transition="in" filter="wipe(left)">
                                      <p:cBhvr>
                                        <p:cTn id="27" dur="500"/>
                                        <p:tgtEl>
                                          <p:spTgt spid="547843">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47843">
                                            <p:txEl>
                                              <p:pRg st="7" end="7"/>
                                            </p:txEl>
                                          </p:spTgt>
                                        </p:tgtEl>
                                        <p:attrNameLst>
                                          <p:attrName>style.visibility</p:attrName>
                                        </p:attrNameLst>
                                      </p:cBhvr>
                                      <p:to>
                                        <p:strVal val="visible"/>
                                      </p:to>
                                    </p:set>
                                    <p:animEffect transition="in" filter="wipe(left)">
                                      <p:cBhvr>
                                        <p:cTn id="30" dur="500"/>
                                        <p:tgtEl>
                                          <p:spTgt spid="547843">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7843">
                                            <p:txEl>
                                              <p:pRg st="8" end="8"/>
                                            </p:txEl>
                                          </p:spTgt>
                                        </p:tgtEl>
                                        <p:attrNameLst>
                                          <p:attrName>style.visibility</p:attrName>
                                        </p:attrNameLst>
                                      </p:cBhvr>
                                      <p:to>
                                        <p:strVal val="visible"/>
                                      </p:to>
                                    </p:set>
                                    <p:animEffect transition="in" filter="wipe(left)">
                                      <p:cBhvr>
                                        <p:cTn id="33" dur="500"/>
                                        <p:tgtEl>
                                          <p:spTgt spid="547843">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47843">
                                            <p:txEl>
                                              <p:pRg st="9" end="9"/>
                                            </p:txEl>
                                          </p:spTgt>
                                        </p:tgtEl>
                                        <p:attrNameLst>
                                          <p:attrName>style.visibility</p:attrName>
                                        </p:attrNameLst>
                                      </p:cBhvr>
                                      <p:to>
                                        <p:strVal val="visible"/>
                                      </p:to>
                                    </p:set>
                                    <p:animEffect transition="in" filter="wipe(left)">
                                      <p:cBhvr>
                                        <p:cTn id="36" dur="500"/>
                                        <p:tgtEl>
                                          <p:spTgt spid="547843">
                                            <p:txEl>
                                              <p:pRg st="9" end="9"/>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47843">
                                            <p:txEl>
                                              <p:pRg st="10" end="10"/>
                                            </p:txEl>
                                          </p:spTgt>
                                        </p:tgtEl>
                                        <p:attrNameLst>
                                          <p:attrName>style.visibility</p:attrName>
                                        </p:attrNameLst>
                                      </p:cBhvr>
                                      <p:to>
                                        <p:strVal val="visible"/>
                                      </p:to>
                                    </p:set>
                                    <p:animEffect transition="in" filter="wipe(left)">
                                      <p:cBhvr>
                                        <p:cTn id="39" dur="500"/>
                                        <p:tgtEl>
                                          <p:spTgt spid="547843">
                                            <p:txEl>
                                              <p:pRg st="10" end="10"/>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547843">
                                            <p:txEl>
                                              <p:pRg st="11" end="11"/>
                                            </p:txEl>
                                          </p:spTgt>
                                        </p:tgtEl>
                                        <p:attrNameLst>
                                          <p:attrName>style.visibility</p:attrName>
                                        </p:attrNameLst>
                                      </p:cBhvr>
                                      <p:to>
                                        <p:strVal val="visible"/>
                                      </p:to>
                                    </p:set>
                                    <p:animEffect transition="in" filter="wipe(left)">
                                      <p:cBhvr>
                                        <p:cTn id="42" dur="500"/>
                                        <p:tgtEl>
                                          <p:spTgt spid="547843">
                                            <p:txEl>
                                              <p:pRg st="11" end="11"/>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547843">
                                            <p:txEl>
                                              <p:pRg st="12" end="12"/>
                                            </p:txEl>
                                          </p:spTgt>
                                        </p:tgtEl>
                                        <p:attrNameLst>
                                          <p:attrName>style.visibility</p:attrName>
                                        </p:attrNameLst>
                                      </p:cBhvr>
                                      <p:to>
                                        <p:strVal val="visible"/>
                                      </p:to>
                                    </p:set>
                                    <p:animEffect transition="in" filter="wipe(left)">
                                      <p:cBhvr>
                                        <p:cTn id="45" dur="500"/>
                                        <p:tgtEl>
                                          <p:spTgt spid="547843">
                                            <p:txEl>
                                              <p:pRg st="12" end="12"/>
                                            </p:txEl>
                                          </p:spTgt>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barn(inVertical)">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862641" y="152401"/>
            <a:ext cx="10372805" cy="1055297"/>
          </a:xfrm>
        </p:spPr>
        <p:txBody>
          <a:bodyPr>
            <a:normAutofit/>
          </a:bodyPr>
          <a:lstStyle/>
          <a:p>
            <a:pPr algn="ctr" eaLnBrk="1" hangingPunct="1">
              <a:defRPr/>
            </a:pPr>
            <a:r>
              <a:rPr lang="en-US" sz="3600" dirty="0">
                <a:effectLst/>
              </a:rPr>
              <a:t>Character Strengths and Common Concerns</a:t>
            </a:r>
            <a:endParaRPr lang="en-US" sz="3600" dirty="0">
              <a:solidFill>
                <a:schemeClr val="tx1"/>
              </a:solidFill>
              <a:effectLst/>
            </a:endParaRPr>
          </a:p>
        </p:txBody>
      </p:sp>
      <p:graphicFrame>
        <p:nvGraphicFramePr>
          <p:cNvPr id="2" name="Content Placeholder 1"/>
          <p:cNvGraphicFramePr>
            <a:graphicFrameLocks noGrp="1"/>
          </p:cNvGraphicFramePr>
          <p:nvPr>
            <p:ph idx="1"/>
            <p:extLst/>
          </p:nvPr>
        </p:nvGraphicFramePr>
        <p:xfrm>
          <a:off x="784225" y="1274763"/>
          <a:ext cx="10450514" cy="4719320"/>
        </p:xfrm>
        <a:graphic>
          <a:graphicData uri="http://schemas.openxmlformats.org/drawingml/2006/table">
            <a:tbl>
              <a:tblPr firstRow="1" bandRow="1">
                <a:tableStyleId>{284E427A-3D55-4303-BF80-6455036E1DE7}</a:tableStyleId>
              </a:tblPr>
              <a:tblGrid>
                <a:gridCol w="5225257">
                  <a:extLst>
                    <a:ext uri="{9D8B030D-6E8A-4147-A177-3AD203B41FA5}">
                      <a16:colId xmlns:a16="http://schemas.microsoft.com/office/drawing/2014/main" val="20000"/>
                    </a:ext>
                  </a:extLst>
                </a:gridCol>
                <a:gridCol w="5225257">
                  <a:extLst>
                    <a:ext uri="{9D8B030D-6E8A-4147-A177-3AD203B41FA5}">
                      <a16:colId xmlns:a16="http://schemas.microsoft.com/office/drawing/2014/main" val="20001"/>
                    </a:ext>
                  </a:extLst>
                </a:gridCol>
              </a:tblGrid>
              <a:tr h="370840">
                <a:tc>
                  <a:txBody>
                    <a:bodyPr/>
                    <a:lstStyle/>
                    <a:p>
                      <a:pPr algn="ctr"/>
                      <a:r>
                        <a:rPr lang="en-US" b="0" dirty="0">
                          <a:solidFill>
                            <a:schemeClr val="bg1"/>
                          </a:solidFill>
                          <a:effectLst/>
                          <a:latin typeface="Arial" panose="020B0604020202020204" pitchFamily="34" charset="0"/>
                          <a:cs typeface="Arial" panose="020B0604020202020204" pitchFamily="34" charset="0"/>
                        </a:rPr>
                        <a:t>Presenting Problem</a:t>
                      </a:r>
                    </a:p>
                  </a:txBody>
                  <a:tcPr/>
                </a:tc>
                <a:tc>
                  <a:txBody>
                    <a:bodyPr/>
                    <a:lstStyle/>
                    <a:p>
                      <a:pPr algn="ctr"/>
                      <a:r>
                        <a:rPr lang="en-US" b="0" dirty="0">
                          <a:solidFill>
                            <a:schemeClr val="bg1"/>
                          </a:solidFill>
                          <a:effectLst/>
                          <a:latin typeface="Arial" panose="020B0604020202020204" pitchFamily="34" charset="0"/>
                          <a:cs typeface="Arial" panose="020B0604020202020204" pitchFamily="34" charset="0"/>
                        </a:rPr>
                        <a:t>Potential Character Strength Utilized</a:t>
                      </a:r>
                    </a:p>
                  </a:txBody>
                  <a:tcPr/>
                </a:tc>
                <a:extLst>
                  <a:ext uri="{0D108BD9-81ED-4DB2-BD59-A6C34878D82A}">
                    <a16:rowId xmlns:a16="http://schemas.microsoft.com/office/drawing/2014/main" val="10000"/>
                  </a:ext>
                </a:extLst>
              </a:tr>
              <a:tr h="370840">
                <a:tc>
                  <a:txBody>
                    <a:bodyPr/>
                    <a:lstStyle/>
                    <a:p>
                      <a:r>
                        <a:rPr lang="en-US" dirty="0">
                          <a:effectLst/>
                          <a:latin typeface="Arial" panose="020B0604020202020204" pitchFamily="34" charset="0"/>
                        </a:rPr>
                        <a:t>Effective prevention of depression relapse</a:t>
                      </a:r>
                    </a:p>
                  </a:txBody>
                  <a:tcPr/>
                </a:tc>
                <a:tc>
                  <a:txBody>
                    <a:bodyPr/>
                    <a:lstStyle/>
                    <a:p>
                      <a:r>
                        <a:rPr lang="en-US" dirty="0">
                          <a:effectLst/>
                          <a:latin typeface="Arial" panose="020B0604020202020204" pitchFamily="34" charset="0"/>
                        </a:rPr>
                        <a:t>Perspective,</a:t>
                      </a:r>
                      <a:r>
                        <a:rPr lang="en-US" baseline="0" dirty="0">
                          <a:effectLst/>
                          <a:latin typeface="Arial" panose="020B0604020202020204" pitchFamily="34" charset="0"/>
                        </a:rPr>
                        <a:t> Curiosity, Judgment, Spirituality</a:t>
                      </a:r>
                      <a:endParaRPr lang="en-US" dirty="0">
                        <a:effectLst/>
                        <a:latin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US" dirty="0">
                          <a:effectLst/>
                          <a:latin typeface="Arial" panose="020B0604020202020204" pitchFamily="34" charset="0"/>
                        </a:rPr>
                        <a:t>Residual depressive symptoms</a:t>
                      </a:r>
                    </a:p>
                  </a:txBody>
                  <a:tcPr/>
                </a:tc>
                <a:tc>
                  <a:txBody>
                    <a:bodyPr/>
                    <a:lstStyle/>
                    <a:p>
                      <a:r>
                        <a:rPr lang="en-US" dirty="0">
                          <a:effectLst/>
                          <a:latin typeface="Arial" panose="020B0604020202020204" pitchFamily="34" charset="0"/>
                        </a:rPr>
                        <a:t>Curiosity, Perseverance</a:t>
                      </a:r>
                    </a:p>
                  </a:txBody>
                  <a:tcPr/>
                </a:tc>
                <a:extLst>
                  <a:ext uri="{0D108BD9-81ED-4DB2-BD59-A6C34878D82A}">
                    <a16:rowId xmlns:a16="http://schemas.microsoft.com/office/drawing/2014/main" val="10002"/>
                  </a:ext>
                </a:extLst>
              </a:tr>
              <a:tr h="370840">
                <a:tc>
                  <a:txBody>
                    <a:bodyPr/>
                    <a:lstStyle/>
                    <a:p>
                      <a:r>
                        <a:rPr lang="en-US" dirty="0">
                          <a:effectLst/>
                          <a:latin typeface="Arial" panose="020B0604020202020204" pitchFamily="34" charset="0"/>
                        </a:rPr>
                        <a:t>Anxiety</a:t>
                      </a:r>
                    </a:p>
                  </a:txBody>
                  <a:tcPr/>
                </a:tc>
                <a:tc>
                  <a:txBody>
                    <a:bodyPr/>
                    <a:lstStyle/>
                    <a:p>
                      <a:r>
                        <a:rPr lang="en-US" dirty="0">
                          <a:effectLst/>
                          <a:latin typeface="Arial" panose="020B0604020202020204" pitchFamily="34" charset="0"/>
                        </a:rPr>
                        <a:t>Self-Regulation,</a:t>
                      </a:r>
                      <a:r>
                        <a:rPr lang="en-US" baseline="0" dirty="0">
                          <a:effectLst/>
                          <a:latin typeface="Arial" panose="020B0604020202020204" pitchFamily="34" charset="0"/>
                        </a:rPr>
                        <a:t> Bravery, Fairness, Curiosity</a:t>
                      </a:r>
                      <a:endParaRPr lang="en-US" dirty="0">
                        <a:effectLst/>
                        <a:latin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r>
                        <a:rPr lang="en-US" dirty="0">
                          <a:effectLst/>
                          <a:latin typeface="Arial" panose="020B0604020202020204" pitchFamily="34" charset="0"/>
                        </a:rPr>
                        <a:t>Body-image issues</a:t>
                      </a:r>
                    </a:p>
                  </a:txBody>
                  <a:tcPr/>
                </a:tc>
                <a:tc>
                  <a:txBody>
                    <a:bodyPr/>
                    <a:lstStyle/>
                    <a:p>
                      <a:r>
                        <a:rPr lang="en-US" dirty="0">
                          <a:effectLst/>
                          <a:latin typeface="Arial" panose="020B0604020202020204" pitchFamily="34" charset="0"/>
                        </a:rPr>
                        <a:t>Gratitude, Kindness</a:t>
                      </a:r>
                    </a:p>
                  </a:txBody>
                  <a:tcPr/>
                </a:tc>
                <a:extLst>
                  <a:ext uri="{0D108BD9-81ED-4DB2-BD59-A6C34878D82A}">
                    <a16:rowId xmlns:a16="http://schemas.microsoft.com/office/drawing/2014/main" val="10004"/>
                  </a:ext>
                </a:extLst>
              </a:tr>
              <a:tr h="370840">
                <a:tc>
                  <a:txBody>
                    <a:bodyPr/>
                    <a:lstStyle/>
                    <a:p>
                      <a:r>
                        <a:rPr lang="en-US" dirty="0">
                          <a:effectLst/>
                          <a:latin typeface="Arial" panose="020B0604020202020204" pitchFamily="34" charset="0"/>
                        </a:rPr>
                        <a:t>Drug Use</a:t>
                      </a:r>
                    </a:p>
                  </a:txBody>
                  <a:tcPr/>
                </a:tc>
                <a:tc>
                  <a:txBody>
                    <a:bodyPr/>
                    <a:lstStyle/>
                    <a:p>
                      <a:r>
                        <a:rPr lang="en-US" dirty="0">
                          <a:effectLst/>
                          <a:latin typeface="Arial" panose="020B0604020202020204" pitchFamily="34" charset="0"/>
                        </a:rPr>
                        <a:t>Self-Regulation,</a:t>
                      </a:r>
                      <a:r>
                        <a:rPr lang="en-US" baseline="0" dirty="0">
                          <a:effectLst/>
                          <a:latin typeface="Arial" panose="020B0604020202020204" pitchFamily="34" charset="0"/>
                        </a:rPr>
                        <a:t> Bravery</a:t>
                      </a:r>
                      <a:endParaRPr lang="en-US" dirty="0">
                        <a:effectLst/>
                        <a:latin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r>
                        <a:rPr lang="en-US" dirty="0">
                          <a:effectLst/>
                          <a:latin typeface="Arial" panose="020B0604020202020204" pitchFamily="34" charset="0"/>
                        </a:rPr>
                        <a:t>Trauma</a:t>
                      </a:r>
                    </a:p>
                  </a:txBody>
                  <a:tcPr/>
                </a:tc>
                <a:tc>
                  <a:txBody>
                    <a:bodyPr/>
                    <a:lstStyle/>
                    <a:p>
                      <a:r>
                        <a:rPr lang="en-US" dirty="0">
                          <a:effectLst/>
                          <a:latin typeface="Arial" panose="020B0604020202020204" pitchFamily="34" charset="0"/>
                        </a:rPr>
                        <a:t>Perseverance,</a:t>
                      </a:r>
                      <a:r>
                        <a:rPr lang="en-US" baseline="0" dirty="0">
                          <a:effectLst/>
                          <a:latin typeface="Arial" panose="020B0604020202020204" pitchFamily="34" charset="0"/>
                        </a:rPr>
                        <a:t> Bravery, Hope</a:t>
                      </a:r>
                      <a:endParaRPr lang="en-US" dirty="0">
                        <a:effectLst/>
                        <a:latin typeface="Arial" panose="020B0604020202020204" pitchFamily="34" charset="0"/>
                      </a:endParaRPr>
                    </a:p>
                  </a:txBody>
                  <a:tcPr/>
                </a:tc>
                <a:extLst>
                  <a:ext uri="{0D108BD9-81ED-4DB2-BD59-A6C34878D82A}">
                    <a16:rowId xmlns:a16="http://schemas.microsoft.com/office/drawing/2014/main" val="10006"/>
                  </a:ext>
                </a:extLst>
              </a:tr>
              <a:tr h="370840">
                <a:tc>
                  <a:txBody>
                    <a:bodyPr/>
                    <a:lstStyle/>
                    <a:p>
                      <a:r>
                        <a:rPr lang="en-US" dirty="0">
                          <a:effectLst/>
                          <a:latin typeface="Arial" panose="020B0604020202020204" pitchFamily="34" charset="0"/>
                        </a:rPr>
                        <a:t>Improved attention and working memory</a:t>
                      </a:r>
                    </a:p>
                  </a:txBody>
                  <a:tcPr/>
                </a:tc>
                <a:tc>
                  <a:txBody>
                    <a:bodyPr/>
                    <a:lstStyle/>
                    <a:p>
                      <a:r>
                        <a:rPr lang="en-US" dirty="0">
                          <a:effectLst/>
                          <a:latin typeface="Arial" panose="020B0604020202020204" pitchFamily="34" charset="0"/>
                        </a:rPr>
                        <a:t>Self-Regulation, Love of Learning</a:t>
                      </a:r>
                    </a:p>
                  </a:txBody>
                  <a:tcPr/>
                </a:tc>
                <a:extLst>
                  <a:ext uri="{0D108BD9-81ED-4DB2-BD59-A6C34878D82A}">
                    <a16:rowId xmlns:a16="http://schemas.microsoft.com/office/drawing/2014/main" val="10007"/>
                  </a:ext>
                </a:extLst>
              </a:tr>
              <a:tr h="370840">
                <a:tc>
                  <a:txBody>
                    <a:bodyPr/>
                    <a:lstStyle/>
                    <a:p>
                      <a:r>
                        <a:rPr lang="en-US" dirty="0">
                          <a:effectLst/>
                          <a:latin typeface="Arial" panose="020B0604020202020204" pitchFamily="34" charset="0"/>
                        </a:rPr>
                        <a:t>Reduced</a:t>
                      </a:r>
                      <a:r>
                        <a:rPr lang="en-US" baseline="0" dirty="0">
                          <a:effectLst/>
                          <a:latin typeface="Arial" panose="020B0604020202020204" pitchFamily="34" charset="0"/>
                        </a:rPr>
                        <a:t> anxiety; adaptive learning dealing with threat</a:t>
                      </a:r>
                      <a:endParaRPr lang="en-US" dirty="0">
                        <a:effectLst/>
                        <a:latin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Self-Regulation, Curiosity, Perspective</a:t>
                      </a:r>
                    </a:p>
                  </a:txBody>
                  <a:tcPr/>
                </a:tc>
                <a:extLst>
                  <a:ext uri="{0D108BD9-81ED-4DB2-BD59-A6C34878D82A}">
                    <a16:rowId xmlns:a16="http://schemas.microsoft.com/office/drawing/2014/main" val="1000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Improved romantic relationships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Love, Kindness, Social Intelligence</a:t>
                      </a:r>
                    </a:p>
                  </a:txBody>
                  <a:tcPr/>
                </a:tc>
                <a:extLst>
                  <a:ext uri="{0D108BD9-81ED-4DB2-BD59-A6C34878D82A}">
                    <a16:rowId xmlns:a16="http://schemas.microsoft.com/office/drawing/2014/main" val="1000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Decreased negative self-focused</a:t>
                      </a:r>
                      <a:r>
                        <a:rPr lang="en-US" baseline="0" dirty="0">
                          <a:effectLst/>
                          <a:latin typeface="Arial" panose="020B0604020202020204" pitchFamily="34" charset="0"/>
                        </a:rPr>
                        <a:t> attention</a:t>
                      </a:r>
                      <a:endParaRPr lang="en-US" dirty="0">
                        <a:effectLst/>
                        <a:latin typeface="Arial" panose="020B0604020202020204" pitchFamily="34" charset="0"/>
                      </a:endParaRPr>
                    </a:p>
                  </a:txBody>
                  <a:tcPr/>
                </a:tc>
                <a:tc>
                  <a:txBody>
                    <a:bodyPr/>
                    <a:lstStyle/>
                    <a:p>
                      <a:r>
                        <a:rPr lang="en-US" dirty="0">
                          <a:effectLst/>
                          <a:latin typeface="Arial" panose="020B0604020202020204" pitchFamily="34" charset="0"/>
                        </a:rPr>
                        <a:t>Zest, Humor</a:t>
                      </a:r>
                    </a:p>
                  </a:txBody>
                  <a:tcPr/>
                </a:tc>
                <a:extLst>
                  <a:ext uri="{0D108BD9-81ED-4DB2-BD59-A6C34878D82A}">
                    <a16:rowId xmlns:a16="http://schemas.microsoft.com/office/drawing/2014/main" val="100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Decreased negative affect</a:t>
                      </a:r>
                    </a:p>
                  </a:txBody>
                  <a:tcPr/>
                </a:tc>
                <a:tc>
                  <a:txBody>
                    <a:bodyPr/>
                    <a:lstStyle/>
                    <a:p>
                      <a:r>
                        <a:rPr lang="en-US" dirty="0">
                          <a:effectLst/>
                          <a:latin typeface="Arial" panose="020B0604020202020204" pitchFamily="34" charset="0"/>
                        </a:rPr>
                        <a:t>Zest, Hope</a:t>
                      </a:r>
                    </a:p>
                  </a:txBody>
                  <a:tcPr/>
                </a:tc>
                <a:extLst>
                  <a:ext uri="{0D108BD9-81ED-4DB2-BD59-A6C34878D82A}">
                    <a16:rowId xmlns:a16="http://schemas.microsoft.com/office/drawing/2014/main" val="10011"/>
                  </a:ext>
                </a:extLst>
              </a:tr>
            </a:tbl>
          </a:graphicData>
        </a:graphic>
      </p:graphicFrame>
      <p:sp>
        <p:nvSpPr>
          <p:cNvPr id="7" name="Rectangle 6"/>
          <p:cNvSpPr/>
          <p:nvPr/>
        </p:nvSpPr>
        <p:spPr>
          <a:xfrm>
            <a:off x="862641" y="6229202"/>
            <a:ext cx="9480261" cy="30777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Rashid, T. (2009). Positive interventions in clinical practice. </a:t>
            </a:r>
            <a:r>
              <a:rPr kumimoji="0" lang="en-US" sz="1400" b="0" i="1"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Journal of Clinical Psychology: In Session, 65</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(5), 461-466.</a:t>
            </a:r>
          </a:p>
        </p:txBody>
      </p:sp>
    </p:spTree>
    <p:extLst>
      <p:ext uri="{BB962C8B-B14F-4D97-AF65-F5344CB8AC3E}">
        <p14:creationId xmlns:p14="http://schemas.microsoft.com/office/powerpoint/2010/main" val="319166141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15759" y="1009511"/>
            <a:ext cx="3094292" cy="4754880"/>
          </a:xfrm>
          <a:prstGeom prst="rect">
            <a:avLst/>
          </a:prstGeom>
        </p:spPr>
      </p:pic>
      <p:pic>
        <p:nvPicPr>
          <p:cNvPr id="7170" name="Picture 2" descr="http://ecx.images-amazon.com/images/I/51taK8f2IsL._SX336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8109" y="1009511"/>
            <a:ext cx="3220739" cy="475488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7786906" y="1009511"/>
            <a:ext cx="3779803" cy="4754880"/>
          </a:xfrm>
          <a:prstGeom prst="rect">
            <a:avLst/>
          </a:prstGeom>
        </p:spPr>
      </p:pic>
    </p:spTree>
    <p:extLst>
      <p:ext uri="{BB962C8B-B14F-4D97-AF65-F5344CB8AC3E}">
        <p14:creationId xmlns:p14="http://schemas.microsoft.com/office/powerpoint/2010/main" val="347349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AFA062B-C419-4736-A3F0-B05727F34392}" type="slidenum">
              <a:rPr kumimoji="0" lang="en-US" sz="1800" b="0" i="0" u="none" strike="noStrike" kern="0" cap="none" spc="0" normalizeH="0" baseline="0" noProof="0">
                <a:ln>
                  <a:noFill/>
                </a:ln>
                <a:solidFill>
                  <a:prstClr val="black">
                    <a:tint val="9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70</a:t>
            </a:fld>
            <a:endParaRPr kumimoji="0" lang="en-US" sz="1800" b="0" i="0" u="none" strike="noStrike" kern="0" cap="none" spc="0" normalizeH="0" baseline="0" noProof="0">
              <a:ln>
                <a:noFill/>
              </a:ln>
              <a:solidFill>
                <a:prstClr val="black">
                  <a:tint val="95000"/>
                </a:prstClr>
              </a:solidFill>
              <a:effectLst/>
              <a:uLnTx/>
              <a:uFillTx/>
            </a:endParaRPr>
          </a:p>
        </p:txBody>
      </p:sp>
      <p:sp>
        <p:nvSpPr>
          <p:cNvPr id="498690" name="Rectangle 2"/>
          <p:cNvSpPr>
            <a:spLocks noGrp="1" noChangeArrowheads="1"/>
          </p:cNvSpPr>
          <p:nvPr>
            <p:ph type="title"/>
          </p:nvPr>
        </p:nvSpPr>
        <p:spPr>
          <a:xfrm>
            <a:off x="838200" y="81643"/>
            <a:ext cx="10515600" cy="1442357"/>
          </a:xfrm>
        </p:spPr>
        <p:txBody>
          <a:bodyPr>
            <a:normAutofit/>
          </a:bodyPr>
          <a:lstStyle/>
          <a:p>
            <a:pPr algn="ctr"/>
            <a:r>
              <a:rPr lang="en-US" sz="4400" b="0" cap="none" dirty="0">
                <a:solidFill>
                  <a:schemeClr val="tx1"/>
                </a:solidFill>
                <a:effectLst>
                  <a:outerShdw blurRad="38100" dist="38100" dir="2700000" algn="tl">
                    <a:srgbClr val="000000">
                      <a:alpha val="43137"/>
                    </a:srgbClr>
                  </a:outerShdw>
                </a:effectLst>
                <a:latin typeface="Arial" pitchFamily="34" charset="0"/>
                <a:cs typeface="Arial" pitchFamily="34" charset="0"/>
              </a:rPr>
              <a:t>Finding Life Purpose or Direction</a:t>
            </a:r>
          </a:p>
        </p:txBody>
      </p:sp>
      <p:sp>
        <p:nvSpPr>
          <p:cNvPr id="498691" name="Rectangle 3"/>
          <p:cNvSpPr>
            <a:spLocks noChangeArrowheads="1"/>
          </p:cNvSpPr>
          <p:nvPr/>
        </p:nvSpPr>
        <p:spPr bwMode="auto">
          <a:xfrm>
            <a:off x="3352801" y="1524000"/>
            <a:ext cx="1031875"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98692" name="Rectangle 4"/>
          <p:cNvSpPr>
            <a:spLocks noChangeArrowheads="1"/>
          </p:cNvSpPr>
          <p:nvPr/>
        </p:nvSpPr>
        <p:spPr bwMode="auto">
          <a:xfrm>
            <a:off x="838200" y="1524000"/>
            <a:ext cx="10515600" cy="3123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3200" b="0" i="0" u="none" strike="noStrike" kern="0" cap="none" spc="0" normalizeH="0" baseline="0" noProof="0" dirty="0">
                <a:ln>
                  <a:noFill/>
                </a:ln>
                <a:uLnTx/>
                <a:uFillTx/>
                <a:latin typeface="Arial" pitchFamily="34" charset="0"/>
                <a:cs typeface="Arial" pitchFamily="34" charset="0"/>
              </a:rPr>
              <a:t>Four signals or life energies:</a:t>
            </a:r>
          </a:p>
          <a:p>
            <a:pPr marL="0" marR="0" lvl="0" indent="0" defTabSz="914400" eaLnBrk="1" fontAlgn="auto" latinLnBrk="0" hangingPunct="1">
              <a:lnSpc>
                <a:spcPct val="100000"/>
              </a:lnSpc>
              <a:spcBef>
                <a:spcPts val="600"/>
              </a:spcBef>
              <a:spcAft>
                <a:spcPts val="0"/>
              </a:spcAft>
              <a:buClrTx/>
              <a:buSzTx/>
              <a:buFontTx/>
              <a:buNone/>
              <a:tabLst/>
              <a:defRPr/>
            </a:pPr>
            <a:endParaRPr kumimoji="0" lang="en-US" sz="1000" b="0" i="0" u="none" strike="noStrike" kern="0" cap="none" spc="0" normalizeH="0" baseline="0" noProof="0" dirty="0">
              <a:ln>
                <a:noFill/>
              </a:ln>
              <a:uLnTx/>
              <a:uFillTx/>
              <a:latin typeface="Arial" pitchFamily="34" charset="0"/>
              <a:cs typeface="Arial" pitchFamily="34" charset="0"/>
            </a:endParaRPr>
          </a:p>
          <a:p>
            <a:pPr marL="514350" marR="0" lvl="0" indent="-514350" defTabSz="914400" eaLnBrk="1" fontAlgn="auto" latinLnBrk="0" hangingPunct="1">
              <a:lnSpc>
                <a:spcPct val="100000"/>
              </a:lnSpc>
              <a:spcBef>
                <a:spcPts val="600"/>
              </a:spcBef>
              <a:spcAft>
                <a:spcPts val="0"/>
              </a:spcAft>
              <a:buClrTx/>
              <a:buSzTx/>
              <a:buFont typeface="+mj-lt"/>
              <a:buAutoNum type="arabicPeriod"/>
              <a:tabLst/>
              <a:defRPr/>
            </a:pPr>
            <a:r>
              <a:rPr kumimoji="0" lang="en-US" sz="3200" b="0" i="0" u="none" strike="noStrike" kern="0" cap="none" spc="0" normalizeH="0" baseline="0" noProof="0" dirty="0">
                <a:ln>
                  <a:noFill/>
                </a:ln>
                <a:uLnTx/>
                <a:uFillTx/>
                <a:latin typeface="Arial" pitchFamily="34" charset="0"/>
                <a:cs typeface="Arial" pitchFamily="34" charset="0"/>
              </a:rPr>
              <a:t>Blissed</a:t>
            </a:r>
          </a:p>
          <a:p>
            <a:pPr marL="514350" marR="0" lvl="0" indent="-514350" defTabSz="914400" eaLnBrk="1" fontAlgn="auto" latinLnBrk="0" hangingPunct="1">
              <a:lnSpc>
                <a:spcPct val="100000"/>
              </a:lnSpc>
              <a:spcBef>
                <a:spcPts val="600"/>
              </a:spcBef>
              <a:spcAft>
                <a:spcPts val="0"/>
              </a:spcAft>
              <a:buClrTx/>
              <a:buSzTx/>
              <a:buFont typeface="+mj-lt"/>
              <a:buAutoNum type="arabicPeriod"/>
              <a:tabLst/>
              <a:defRPr/>
            </a:pPr>
            <a:r>
              <a:rPr kumimoji="0" lang="en-US" sz="3200" b="0" i="0" u="none" strike="noStrike" kern="0" cap="none" spc="0" normalizeH="0" baseline="0" noProof="0" dirty="0">
                <a:ln>
                  <a:noFill/>
                </a:ln>
                <a:uLnTx/>
                <a:uFillTx/>
                <a:latin typeface="Arial" pitchFamily="34" charset="0"/>
                <a:cs typeface="Arial" pitchFamily="34" charset="0"/>
              </a:rPr>
              <a:t>Blessed</a:t>
            </a:r>
          </a:p>
          <a:p>
            <a:pPr marL="514350" marR="0" lvl="0" indent="-514350" defTabSz="914400" eaLnBrk="1" fontAlgn="auto" latinLnBrk="0" hangingPunct="1">
              <a:lnSpc>
                <a:spcPct val="100000"/>
              </a:lnSpc>
              <a:spcBef>
                <a:spcPts val="600"/>
              </a:spcBef>
              <a:spcAft>
                <a:spcPts val="0"/>
              </a:spcAft>
              <a:buClrTx/>
              <a:buSzTx/>
              <a:buFont typeface="+mj-lt"/>
              <a:buAutoNum type="arabicPeriod"/>
              <a:tabLst/>
              <a:defRPr/>
            </a:pPr>
            <a:r>
              <a:rPr kumimoji="0" lang="en-US" sz="3200" b="0" i="0" u="none" strike="noStrike" kern="0" cap="none" spc="0" normalizeH="0" baseline="0" noProof="0" dirty="0">
                <a:ln>
                  <a:noFill/>
                </a:ln>
                <a:uLnTx/>
                <a:uFillTx/>
                <a:latin typeface="Arial" pitchFamily="34" charset="0"/>
                <a:cs typeface="Arial" pitchFamily="34" charset="0"/>
              </a:rPr>
              <a:t>Pissed</a:t>
            </a:r>
          </a:p>
          <a:p>
            <a:pPr marL="514350" marR="0" lvl="0" indent="-514350" defTabSz="914400" eaLnBrk="1" fontAlgn="auto" latinLnBrk="0" hangingPunct="1">
              <a:lnSpc>
                <a:spcPct val="100000"/>
              </a:lnSpc>
              <a:spcBef>
                <a:spcPts val="600"/>
              </a:spcBef>
              <a:spcAft>
                <a:spcPts val="0"/>
              </a:spcAft>
              <a:buClrTx/>
              <a:buSzTx/>
              <a:buFont typeface="+mj-lt"/>
              <a:buAutoNum type="arabicPeriod"/>
              <a:tabLst/>
              <a:defRPr/>
            </a:pPr>
            <a:r>
              <a:rPr kumimoji="0" lang="en-US" sz="3200" b="0" i="0" u="none" strike="noStrike" kern="0" cap="none" spc="0" normalizeH="0" baseline="0" noProof="0" dirty="0">
                <a:ln>
                  <a:noFill/>
                </a:ln>
                <a:uLnTx/>
                <a:uFillTx/>
                <a:latin typeface="Arial" pitchFamily="34" charset="0"/>
                <a:cs typeface="Arial" pitchFamily="34" charset="0"/>
              </a:rPr>
              <a:t>Dissed</a:t>
            </a:r>
            <a:endParaRPr kumimoji="0" lang="en-US" sz="1800" b="0" i="0" u="none" strike="noStrike" kern="0" cap="none" spc="0" normalizeH="0" baseline="0" noProof="0" dirty="0">
              <a:ln>
                <a:noFill/>
              </a:ln>
              <a:uLnTx/>
              <a:uFillTx/>
              <a:latin typeface="Arial" pitchFamily="34" charset="0"/>
              <a:cs typeface="Arial" pitchFamily="34" charset="0"/>
            </a:endParaRPr>
          </a:p>
        </p:txBody>
      </p:sp>
      <p:sp>
        <p:nvSpPr>
          <p:cNvPr id="7" name="Rectangle 6"/>
          <p:cNvSpPr/>
          <p:nvPr/>
        </p:nvSpPr>
        <p:spPr>
          <a:xfrm>
            <a:off x="1183652" y="5395616"/>
            <a:ext cx="9480261" cy="33855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Adapted from the work of Bill O’Hanlon</a:t>
            </a:r>
          </a:p>
        </p:txBody>
      </p:sp>
    </p:spTree>
    <p:extLst>
      <p:ext uri="{BB962C8B-B14F-4D97-AF65-F5344CB8AC3E}">
        <p14:creationId xmlns:p14="http://schemas.microsoft.com/office/powerpoint/2010/main" val="804129897"/>
      </p:ext>
    </p:extLst>
  </p:cSld>
  <p:clrMapOvr>
    <a:masterClrMapping/>
  </p:clrMapOvr>
  <mc:AlternateContent xmlns:mc="http://schemas.openxmlformats.org/markup-compatibility/2006" xmlns:p14="http://schemas.microsoft.com/office/powerpoint/2010/main">
    <mc:Choice Requires="p14">
      <p:transition spd="slow" p14:dur="1400" advTm="6000">
        <p14:ripple/>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8692">
                                            <p:txEl>
                                              <p:pRg st="2" end="2"/>
                                            </p:txEl>
                                          </p:spTgt>
                                        </p:tgtEl>
                                        <p:attrNameLst>
                                          <p:attrName>style.visibility</p:attrName>
                                        </p:attrNameLst>
                                      </p:cBhvr>
                                      <p:to>
                                        <p:strVal val="visible"/>
                                      </p:to>
                                    </p:set>
                                    <p:animEffect transition="in" filter="fade">
                                      <p:cBhvr>
                                        <p:cTn id="7" dur="500"/>
                                        <p:tgtEl>
                                          <p:spTgt spid="49869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8692">
                                            <p:txEl>
                                              <p:pRg st="3" end="3"/>
                                            </p:txEl>
                                          </p:spTgt>
                                        </p:tgtEl>
                                        <p:attrNameLst>
                                          <p:attrName>style.visibility</p:attrName>
                                        </p:attrNameLst>
                                      </p:cBhvr>
                                      <p:to>
                                        <p:strVal val="visible"/>
                                      </p:to>
                                    </p:set>
                                    <p:animEffect transition="in" filter="fade">
                                      <p:cBhvr>
                                        <p:cTn id="12" dur="500"/>
                                        <p:tgtEl>
                                          <p:spTgt spid="49869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8692">
                                            <p:txEl>
                                              <p:pRg st="4" end="4"/>
                                            </p:txEl>
                                          </p:spTgt>
                                        </p:tgtEl>
                                        <p:attrNameLst>
                                          <p:attrName>style.visibility</p:attrName>
                                        </p:attrNameLst>
                                      </p:cBhvr>
                                      <p:to>
                                        <p:strVal val="visible"/>
                                      </p:to>
                                    </p:set>
                                    <p:animEffect transition="in" filter="fade">
                                      <p:cBhvr>
                                        <p:cTn id="17" dur="500"/>
                                        <p:tgtEl>
                                          <p:spTgt spid="49869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98692">
                                            <p:txEl>
                                              <p:pRg st="5" end="5"/>
                                            </p:txEl>
                                          </p:spTgt>
                                        </p:tgtEl>
                                        <p:attrNameLst>
                                          <p:attrName>style.visibility</p:attrName>
                                        </p:attrNameLst>
                                      </p:cBhvr>
                                      <p:to>
                                        <p:strVal val="visible"/>
                                      </p:to>
                                    </p:set>
                                    <p:animEffect transition="in" filter="fade">
                                      <p:cBhvr>
                                        <p:cTn id="22" dur="500"/>
                                        <p:tgtEl>
                                          <p:spTgt spid="49869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209800" y="76200"/>
            <a:ext cx="6858000" cy="1169894"/>
          </a:xfrm>
        </p:spPr>
        <p:txBody>
          <a:bodyPr>
            <a:normAutofit/>
          </a:bodyPr>
          <a:lstStyle/>
          <a:p>
            <a:pPr algn="ctr" eaLnBrk="1" hangingPunct="1">
              <a:defRPr/>
            </a:pPr>
            <a:r>
              <a:rPr lang="en-US" dirty="0">
                <a:effectLst/>
              </a:rPr>
              <a:t>Blissed</a:t>
            </a:r>
          </a:p>
        </p:txBody>
      </p:sp>
      <p:sp>
        <p:nvSpPr>
          <p:cNvPr id="547843" name="Rectangle 3"/>
          <p:cNvSpPr>
            <a:spLocks noGrp="1" noChangeArrowheads="1"/>
          </p:cNvSpPr>
          <p:nvPr>
            <p:ph idx="1"/>
          </p:nvPr>
        </p:nvSpPr>
        <p:spPr>
          <a:xfrm>
            <a:off x="896471" y="1335741"/>
            <a:ext cx="10282517" cy="4765702"/>
          </a:xfrm>
          <a:effectLst/>
        </p:spPr>
        <p:txBody>
          <a:bodyPr>
            <a:normAutofit fontScale="70000" lnSpcReduction="20000"/>
          </a:bodyPr>
          <a:lstStyle/>
          <a:p>
            <a:pPr marL="89154" indent="0">
              <a:spcBef>
                <a:spcPts val="0"/>
              </a:spcBef>
              <a:buClr>
                <a:srgbClr val="6A737C"/>
              </a:buClr>
              <a:buSzPct val="100000"/>
              <a:buNone/>
            </a:pPr>
            <a:r>
              <a:rPr lang="en-US" sz="4000" dirty="0">
                <a:effectLst/>
                <a:cs typeface="Arial" panose="020B0604020202020204" pitchFamily="34" charset="0"/>
              </a:rPr>
              <a:t>Steve Jobs</a:t>
            </a:r>
          </a:p>
          <a:p>
            <a:pPr marL="89154" indent="0">
              <a:spcBef>
                <a:spcPts val="0"/>
              </a:spcBef>
              <a:buClr>
                <a:srgbClr val="6A737C"/>
              </a:buClr>
              <a:buSzPct val="100000"/>
              <a:buNone/>
            </a:pPr>
            <a:endParaRPr lang="en-US" sz="3200" dirty="0">
              <a:effectLst/>
              <a:cs typeface="Arial" panose="020B0604020202020204" pitchFamily="34" charset="0"/>
            </a:endParaRPr>
          </a:p>
          <a:p>
            <a:pPr marL="89154" indent="0">
              <a:spcBef>
                <a:spcPts val="0"/>
              </a:spcBef>
              <a:buClr>
                <a:srgbClr val="6A737C"/>
              </a:buClr>
              <a:buSzPct val="100000"/>
              <a:buNone/>
            </a:pPr>
            <a:r>
              <a:rPr lang="en-US" sz="3200" dirty="0">
                <a:effectLst/>
                <a:cs typeface="Arial" panose="020B0604020202020204" pitchFamily="34" charset="0"/>
              </a:rPr>
              <a:t>“You’ve got to find what you love. And that is true for your work as it is for your lovers. Your work is going to fill a large part of your life, and the only way to be satisfied is to do what you believe is great work. And the only way to do great work is to love what you do. If you haven’t found it yet, keep looking. Don’t settle. As with all matters of the heart, you’ll know it when you find it.”</a:t>
            </a:r>
          </a:p>
          <a:p>
            <a:pPr marL="89154" indent="0">
              <a:spcBef>
                <a:spcPts val="0"/>
              </a:spcBef>
              <a:buClr>
                <a:srgbClr val="6A737C"/>
              </a:buClr>
              <a:buSzPct val="100000"/>
              <a:buNone/>
            </a:pPr>
            <a:endParaRPr lang="en-US" sz="3200" dirty="0">
              <a:effectLst/>
              <a:cs typeface="Arial" panose="020B0604020202020204" pitchFamily="34" charset="0"/>
            </a:endParaRPr>
          </a:p>
          <a:p>
            <a:pPr marL="89154" indent="0">
              <a:spcBef>
                <a:spcPts val="0"/>
              </a:spcBef>
              <a:buClr>
                <a:srgbClr val="6A737C"/>
              </a:buClr>
              <a:buSzPct val="100000"/>
              <a:buNone/>
            </a:pPr>
            <a:r>
              <a:rPr lang="en-US" sz="3200" dirty="0">
                <a:effectLst/>
                <a:cs typeface="Arial" panose="020B0604020202020204" pitchFamily="34" charset="0"/>
              </a:rPr>
              <a:t>Your time is limited, so don’t waste it living someone’s life. Don’t be trapped by dogma–which is living with the results of other people’s thinking. Don’t let the noise of others’ opinions drown out your own inner voice. And most important, have the courage to follow your heart and intuition. They somehow already know what you truly want to become. Everything else is secondary.”</a:t>
            </a:r>
          </a:p>
        </p:txBody>
      </p:sp>
    </p:spTree>
    <p:extLst>
      <p:ext uri="{BB962C8B-B14F-4D97-AF65-F5344CB8AC3E}">
        <p14:creationId xmlns:p14="http://schemas.microsoft.com/office/powerpoint/2010/main" val="347698484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2" end="2"/>
                                            </p:txEl>
                                          </p:spTgt>
                                        </p:tgtEl>
                                        <p:attrNameLst>
                                          <p:attrName>style.visibility</p:attrName>
                                        </p:attrNameLst>
                                      </p:cBhvr>
                                      <p:to>
                                        <p:strVal val="visible"/>
                                      </p:to>
                                    </p:set>
                                    <p:animEffect transition="in" filter="wipe(left)">
                                      <p:cBhvr>
                                        <p:cTn id="12" dur="500"/>
                                        <p:tgtEl>
                                          <p:spTgt spid="5478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4" end="4"/>
                                            </p:txEl>
                                          </p:spTgt>
                                        </p:tgtEl>
                                        <p:attrNameLst>
                                          <p:attrName>style.visibility</p:attrName>
                                        </p:attrNameLst>
                                      </p:cBhvr>
                                      <p:to>
                                        <p:strVal val="visible"/>
                                      </p:to>
                                    </p:set>
                                    <p:animEffect transition="in" filter="wipe(left)">
                                      <p:cBhvr>
                                        <p:cTn id="17" dur="500"/>
                                        <p:tgtEl>
                                          <p:spTgt spid="547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209800" y="0"/>
            <a:ext cx="6858000" cy="1295400"/>
          </a:xfrm>
        </p:spPr>
        <p:txBody>
          <a:bodyPr>
            <a:normAutofit/>
          </a:bodyPr>
          <a:lstStyle/>
          <a:p>
            <a:pPr algn="ctr" eaLnBrk="1" hangingPunct="1">
              <a:defRPr/>
            </a:pPr>
            <a:r>
              <a:rPr lang="en-US" dirty="0">
                <a:effectLst/>
              </a:rPr>
              <a:t>Blessed</a:t>
            </a:r>
          </a:p>
        </p:txBody>
      </p:sp>
      <p:sp>
        <p:nvSpPr>
          <p:cNvPr id="547843" name="Rectangle 3"/>
          <p:cNvSpPr>
            <a:spLocks noGrp="1" noChangeArrowheads="1"/>
          </p:cNvSpPr>
          <p:nvPr>
            <p:ph idx="1"/>
          </p:nvPr>
        </p:nvSpPr>
        <p:spPr>
          <a:xfrm>
            <a:off x="914401" y="1295400"/>
            <a:ext cx="9941858" cy="4572000"/>
          </a:xfrm>
          <a:effectLst/>
        </p:spPr>
        <p:txBody>
          <a:bodyPr>
            <a:normAutofit lnSpcReduction="10000"/>
          </a:bodyPr>
          <a:lstStyle/>
          <a:p>
            <a:pPr marL="546354" indent="-457200">
              <a:spcBef>
                <a:spcPts val="0"/>
              </a:spcBef>
              <a:buClr>
                <a:srgbClr val="6A737C"/>
              </a:buClr>
              <a:buSzPct val="100000"/>
            </a:pPr>
            <a:r>
              <a:rPr lang="en-US" sz="3200" dirty="0">
                <a:effectLst/>
                <a:cs typeface="Arial" panose="020B0604020202020204" pitchFamily="34" charset="0"/>
              </a:rPr>
              <a:t>Identify people who believed in you, encouraged you or told you </a:t>
            </a:r>
            <a:r>
              <a:rPr lang="en-US" sz="3200" dirty="0" err="1">
                <a:effectLst/>
                <a:cs typeface="Arial" panose="020B0604020202020204" pitchFamily="34" charset="0"/>
              </a:rPr>
              <a:t>you</a:t>
            </a:r>
            <a:r>
              <a:rPr lang="en-US" sz="3200" dirty="0">
                <a:effectLst/>
                <a:cs typeface="Arial" panose="020B0604020202020204" pitchFamily="34" charset="0"/>
              </a:rPr>
              <a:t> were good at something or could do something.</a:t>
            </a:r>
          </a:p>
          <a:p>
            <a:pPr marL="546354" indent="-457200">
              <a:spcBef>
                <a:spcPts val="0"/>
              </a:spcBef>
              <a:buClr>
                <a:srgbClr val="6A737C"/>
              </a:buClr>
              <a:buSzPct val="100000"/>
            </a:pPr>
            <a:r>
              <a:rPr lang="en-US" sz="3200" dirty="0">
                <a:effectLst/>
                <a:cs typeface="Arial" panose="020B0604020202020204" pitchFamily="34" charset="0"/>
              </a:rPr>
              <a:t>Consider talents, developed or natural, that you have.</a:t>
            </a:r>
          </a:p>
          <a:p>
            <a:pPr marL="546354" indent="-457200">
              <a:spcBef>
                <a:spcPts val="0"/>
              </a:spcBef>
              <a:buClr>
                <a:srgbClr val="6A737C"/>
              </a:buClr>
              <a:buSzPct val="100000"/>
            </a:pPr>
            <a:r>
              <a:rPr lang="en-US" sz="3200" dirty="0">
                <a:effectLst/>
                <a:cs typeface="Arial" panose="020B0604020202020204" pitchFamily="34" charset="0"/>
              </a:rPr>
              <a:t>Reflect on incidents of good luck (being in the right place at the right time-and taking advantage of that luck).</a:t>
            </a:r>
          </a:p>
          <a:p>
            <a:pPr marL="89154" indent="0">
              <a:spcBef>
                <a:spcPts val="0"/>
              </a:spcBef>
              <a:buClr>
                <a:srgbClr val="6A737C"/>
              </a:buClr>
              <a:buSzPct val="100000"/>
              <a:buNone/>
            </a:pPr>
            <a:endParaRPr lang="en-US" sz="3200" dirty="0">
              <a:effectLst/>
              <a:cs typeface="Arial" panose="020B0604020202020204" pitchFamily="34" charset="0"/>
            </a:endParaRPr>
          </a:p>
        </p:txBody>
      </p:sp>
    </p:spTree>
    <p:extLst>
      <p:ext uri="{BB962C8B-B14F-4D97-AF65-F5344CB8AC3E}">
        <p14:creationId xmlns:p14="http://schemas.microsoft.com/office/powerpoint/2010/main" val="20599188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192306" y="233374"/>
            <a:ext cx="9780494" cy="926306"/>
          </a:xfrm>
        </p:spPr>
        <p:txBody>
          <a:bodyPr>
            <a:noAutofit/>
          </a:bodyPr>
          <a:lstStyle/>
          <a:p>
            <a:pPr algn="ctr" eaLnBrk="1" hangingPunct="1">
              <a:defRPr/>
            </a:pPr>
            <a:r>
              <a:rPr lang="en-US" dirty="0">
                <a:effectLst/>
              </a:rPr>
              <a:t>Pissed (Righteous Indignation)</a:t>
            </a:r>
          </a:p>
        </p:txBody>
      </p:sp>
      <p:sp>
        <p:nvSpPr>
          <p:cNvPr id="547843" name="Rectangle 3"/>
          <p:cNvSpPr>
            <a:spLocks noGrp="1" noChangeArrowheads="1"/>
          </p:cNvSpPr>
          <p:nvPr>
            <p:ph idx="1"/>
          </p:nvPr>
        </p:nvSpPr>
        <p:spPr>
          <a:xfrm>
            <a:off x="887506" y="1371600"/>
            <a:ext cx="10157011" cy="4495800"/>
          </a:xfrm>
          <a:effectLst/>
        </p:spPr>
        <p:txBody>
          <a:bodyPr>
            <a:normAutofit/>
          </a:bodyPr>
          <a:lstStyle/>
          <a:p>
            <a:pPr marL="89154" indent="0">
              <a:spcBef>
                <a:spcPts val="0"/>
              </a:spcBef>
              <a:buClr>
                <a:srgbClr val="6A737C"/>
              </a:buClr>
              <a:buSzPct val="100000"/>
              <a:buNone/>
            </a:pPr>
            <a:r>
              <a:rPr lang="en-US" sz="2800" dirty="0">
                <a:effectLst/>
                <a:cs typeface="Arial" panose="020B0604020202020204" pitchFamily="34" charset="0"/>
              </a:rPr>
              <a:t>The Key: Transform the “negative” energy of anger and hurts into positive energy</a:t>
            </a:r>
          </a:p>
          <a:p>
            <a:pPr marL="89154" indent="0">
              <a:spcBef>
                <a:spcPts val="0"/>
              </a:spcBef>
              <a:buClr>
                <a:srgbClr val="6A737C"/>
              </a:buClr>
              <a:buSzPct val="100000"/>
              <a:buNone/>
            </a:pPr>
            <a:endParaRPr lang="en-US" sz="1000" dirty="0">
              <a:effectLst/>
              <a:cs typeface="Arial" panose="020B0604020202020204" pitchFamily="34" charset="0"/>
            </a:endParaRPr>
          </a:p>
          <a:p>
            <a:pPr marL="546354" indent="-457200">
              <a:spcBef>
                <a:spcPts val="0"/>
              </a:spcBef>
              <a:buClr>
                <a:srgbClr val="6A737C"/>
              </a:buClr>
              <a:buSzPct val="100000"/>
            </a:pPr>
            <a:r>
              <a:rPr lang="en-US" sz="2800" dirty="0">
                <a:effectLst/>
                <a:cs typeface="Arial" panose="020B0604020202020204" pitchFamily="34" charset="0"/>
              </a:rPr>
              <a:t>What would you talk about if given an hour of prime time television to influence the nation or the world?</a:t>
            </a:r>
          </a:p>
          <a:p>
            <a:pPr marL="546354" indent="-457200">
              <a:spcBef>
                <a:spcPts val="0"/>
              </a:spcBef>
              <a:buClr>
                <a:srgbClr val="6A737C"/>
              </a:buClr>
              <a:buSzPct val="100000"/>
            </a:pPr>
            <a:r>
              <a:rPr lang="en-US" sz="2800" dirty="0">
                <a:effectLst/>
                <a:cs typeface="Arial" panose="020B0604020202020204" pitchFamily="34" charset="0"/>
              </a:rPr>
              <a:t>What pisses you off that you would like to correct in the world or other people?</a:t>
            </a:r>
          </a:p>
          <a:p>
            <a:pPr marL="546354" indent="-457200">
              <a:spcBef>
                <a:spcPts val="0"/>
              </a:spcBef>
              <a:buClr>
                <a:srgbClr val="6A737C"/>
              </a:buClr>
              <a:buSzPct val="100000"/>
            </a:pPr>
            <a:r>
              <a:rPr lang="en-US" sz="2800" dirty="0">
                <a:effectLst/>
                <a:cs typeface="Arial" panose="020B0604020202020204" pitchFamily="34" charset="0"/>
              </a:rPr>
              <a:t>What can’t you sit still for?</a:t>
            </a:r>
          </a:p>
          <a:p>
            <a:pPr marL="89154" indent="0">
              <a:spcBef>
                <a:spcPts val="0"/>
              </a:spcBef>
              <a:buClr>
                <a:srgbClr val="6A737C"/>
              </a:buClr>
              <a:buSzPct val="100000"/>
              <a:buNone/>
            </a:pPr>
            <a:endParaRPr lang="en-US" sz="3200" dirty="0">
              <a:effectLst/>
              <a:cs typeface="Arial" panose="020B0604020202020204" pitchFamily="34" charset="0"/>
            </a:endParaRPr>
          </a:p>
        </p:txBody>
      </p:sp>
    </p:spTree>
    <p:extLst>
      <p:ext uri="{BB962C8B-B14F-4D97-AF65-F5344CB8AC3E}">
        <p14:creationId xmlns:p14="http://schemas.microsoft.com/office/powerpoint/2010/main" val="31608518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2" end="2"/>
                                            </p:txEl>
                                          </p:spTgt>
                                        </p:tgtEl>
                                        <p:attrNameLst>
                                          <p:attrName>style.visibility</p:attrName>
                                        </p:attrNameLst>
                                      </p:cBhvr>
                                      <p:to>
                                        <p:strVal val="visible"/>
                                      </p:to>
                                    </p:set>
                                    <p:animEffect transition="in" filter="wipe(left)">
                                      <p:cBhvr>
                                        <p:cTn id="12" dur="500"/>
                                        <p:tgtEl>
                                          <p:spTgt spid="5478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3" end="3"/>
                                            </p:txEl>
                                          </p:spTgt>
                                        </p:tgtEl>
                                        <p:attrNameLst>
                                          <p:attrName>style.visibility</p:attrName>
                                        </p:attrNameLst>
                                      </p:cBhvr>
                                      <p:to>
                                        <p:strVal val="visible"/>
                                      </p:to>
                                    </p:set>
                                    <p:animEffect transition="in" filter="wipe(left)">
                                      <p:cBhvr>
                                        <p:cTn id="17" dur="500"/>
                                        <p:tgtEl>
                                          <p:spTgt spid="54784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4" end="4"/>
                                            </p:txEl>
                                          </p:spTgt>
                                        </p:tgtEl>
                                        <p:attrNameLst>
                                          <p:attrName>style.visibility</p:attrName>
                                        </p:attrNameLst>
                                      </p:cBhvr>
                                      <p:to>
                                        <p:strVal val="visible"/>
                                      </p:to>
                                    </p:set>
                                    <p:animEffect transition="in" filter="wipe(left)">
                                      <p:cBhvr>
                                        <p:cTn id="22" dur="500"/>
                                        <p:tgtEl>
                                          <p:spTgt spid="547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209801" y="304801"/>
            <a:ext cx="6835877" cy="891893"/>
          </a:xfrm>
        </p:spPr>
        <p:txBody>
          <a:bodyPr>
            <a:normAutofit/>
          </a:bodyPr>
          <a:lstStyle/>
          <a:p>
            <a:pPr algn="ctr" eaLnBrk="1" hangingPunct="1">
              <a:defRPr/>
            </a:pPr>
            <a:r>
              <a:rPr lang="en-US" dirty="0">
                <a:effectLst/>
              </a:rPr>
              <a:t>Dissed (Wounded)</a:t>
            </a:r>
          </a:p>
        </p:txBody>
      </p:sp>
      <p:sp>
        <p:nvSpPr>
          <p:cNvPr id="547843" name="Rectangle 3"/>
          <p:cNvSpPr>
            <a:spLocks noGrp="1" noChangeArrowheads="1"/>
          </p:cNvSpPr>
          <p:nvPr>
            <p:ph idx="1"/>
          </p:nvPr>
        </p:nvSpPr>
        <p:spPr>
          <a:xfrm>
            <a:off x="1048871" y="1295400"/>
            <a:ext cx="9959788" cy="4572000"/>
          </a:xfrm>
          <a:effectLst/>
        </p:spPr>
        <p:txBody>
          <a:bodyPr>
            <a:normAutofit/>
          </a:bodyPr>
          <a:lstStyle/>
          <a:p>
            <a:pPr marL="89154" indent="0">
              <a:spcBef>
                <a:spcPts val="0"/>
              </a:spcBef>
              <a:buClr>
                <a:srgbClr val="6A737C"/>
              </a:buClr>
              <a:buSzPct val="100000"/>
              <a:buNone/>
            </a:pPr>
            <a:r>
              <a:rPr lang="en-US" sz="2400" dirty="0">
                <a:effectLst/>
                <a:cs typeface="Arial" panose="020B0604020202020204" pitchFamily="34" charset="0"/>
              </a:rPr>
              <a:t>The Key: Transform the “negative” energy of anger and hurts into positive energy</a:t>
            </a:r>
          </a:p>
          <a:p>
            <a:pPr marL="89154" indent="0">
              <a:spcBef>
                <a:spcPts val="0"/>
              </a:spcBef>
              <a:buClr>
                <a:srgbClr val="6A737C"/>
              </a:buClr>
              <a:buSzPct val="100000"/>
              <a:buNone/>
            </a:pPr>
            <a:endParaRPr lang="en-US" sz="1000" dirty="0">
              <a:effectLst/>
              <a:cs typeface="Arial" panose="020B0604020202020204" pitchFamily="34" charset="0"/>
            </a:endParaRPr>
          </a:p>
          <a:p>
            <a:pPr marL="546354" indent="-457200">
              <a:spcBef>
                <a:spcPts val="0"/>
              </a:spcBef>
              <a:buClr>
                <a:srgbClr val="6A737C"/>
              </a:buClr>
              <a:buSzPct val="100000"/>
            </a:pPr>
            <a:r>
              <a:rPr lang="en-US" sz="2400" dirty="0">
                <a:effectLst/>
                <a:cs typeface="Arial" panose="020B0604020202020204" pitchFamily="34" charset="0"/>
              </a:rPr>
              <a:t>Ann Rice’s daughter who died of leukemia at 5. Rice wrote a novel that featured a 5-year-old who could never die. (Interview with a Vampire)</a:t>
            </a:r>
          </a:p>
          <a:p>
            <a:pPr marL="546354" indent="-457200">
              <a:spcBef>
                <a:spcPts val="0"/>
              </a:spcBef>
              <a:buClr>
                <a:srgbClr val="6A737C"/>
              </a:buClr>
              <a:buSzPct val="100000"/>
            </a:pPr>
            <a:r>
              <a:rPr lang="en-US" sz="2400" dirty="0">
                <a:effectLst/>
                <a:cs typeface="Arial" panose="020B0604020202020204" pitchFamily="34" charset="0"/>
              </a:rPr>
              <a:t>U2 singer Bono’s mother died when he was 14. He has written a series of songs to help transform his hurt. In reference to the most recent one, “Iris,” Bono has said that although the song came from wound it represents his mom’s positive energy.  </a:t>
            </a:r>
          </a:p>
          <a:p>
            <a:pPr marL="89154" indent="0">
              <a:spcBef>
                <a:spcPts val="0"/>
              </a:spcBef>
              <a:buClr>
                <a:srgbClr val="6A737C"/>
              </a:buClr>
              <a:buSzPct val="100000"/>
              <a:buNone/>
            </a:pPr>
            <a:endParaRPr lang="en-US" sz="2400" dirty="0">
              <a:effectLst/>
              <a:cs typeface="Arial" panose="020B0604020202020204" pitchFamily="34" charset="0"/>
            </a:endParaRPr>
          </a:p>
          <a:p>
            <a:pPr marL="89154" indent="0">
              <a:spcBef>
                <a:spcPts val="0"/>
              </a:spcBef>
              <a:buClr>
                <a:srgbClr val="6A737C"/>
              </a:buClr>
              <a:buSzPct val="100000"/>
              <a:buNone/>
            </a:pPr>
            <a:endParaRPr lang="en-US" sz="2400" dirty="0">
              <a:effectLst/>
              <a:cs typeface="Arial" panose="020B0604020202020204" pitchFamily="34" charset="0"/>
            </a:endParaRPr>
          </a:p>
        </p:txBody>
      </p:sp>
    </p:spTree>
    <p:extLst>
      <p:ext uri="{BB962C8B-B14F-4D97-AF65-F5344CB8AC3E}">
        <p14:creationId xmlns:p14="http://schemas.microsoft.com/office/powerpoint/2010/main" val="296063830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2" end="2"/>
                                            </p:txEl>
                                          </p:spTgt>
                                        </p:tgtEl>
                                        <p:attrNameLst>
                                          <p:attrName>style.visibility</p:attrName>
                                        </p:attrNameLst>
                                      </p:cBhvr>
                                      <p:to>
                                        <p:strVal val="visible"/>
                                      </p:to>
                                    </p:set>
                                    <p:animEffect transition="in" filter="wipe(left)">
                                      <p:cBhvr>
                                        <p:cTn id="12" dur="500"/>
                                        <p:tgtEl>
                                          <p:spTgt spid="5478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3" end="3"/>
                                            </p:txEl>
                                          </p:spTgt>
                                        </p:tgtEl>
                                        <p:attrNameLst>
                                          <p:attrName>style.visibility</p:attrName>
                                        </p:attrNameLst>
                                      </p:cBhvr>
                                      <p:to>
                                        <p:strVal val="visible"/>
                                      </p:to>
                                    </p:set>
                                    <p:animEffect transition="in" filter="wipe(left)">
                                      <p:cBhvr>
                                        <p:cTn id="17" dur="500"/>
                                        <p:tgtEl>
                                          <p:spTgt spid="547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235075"/>
          </a:xfrm>
        </p:spPr>
        <p:txBody>
          <a:bodyPr>
            <a:normAutofit fontScale="90000"/>
          </a:bodyPr>
          <a:lstStyle/>
          <a:p>
            <a:pPr algn="ctr" eaLnBrk="1" hangingPunct="1">
              <a:defRPr/>
            </a:pPr>
            <a:r>
              <a:rPr lang="en-US" dirty="0">
                <a:solidFill>
                  <a:schemeClr val="tx1"/>
                </a:solidFill>
                <a:latin typeface="Arial" pitchFamily="34" charset="0"/>
              </a:rPr>
              <a:t>Further Strategies to Change Views</a:t>
            </a:r>
          </a:p>
        </p:txBody>
      </p:sp>
      <p:sp>
        <p:nvSpPr>
          <p:cNvPr id="547843" name="Rectangle 3"/>
          <p:cNvSpPr>
            <a:spLocks noGrp="1" noChangeArrowheads="1"/>
          </p:cNvSpPr>
          <p:nvPr>
            <p:ph idx="1"/>
          </p:nvPr>
        </p:nvSpPr>
        <p:spPr>
          <a:xfrm>
            <a:off x="1099226" y="1524000"/>
            <a:ext cx="8882974" cy="5029200"/>
          </a:xfrm>
          <a:effectLst/>
        </p:spPr>
        <p:txBody>
          <a:bodyPr>
            <a:normAutofit/>
          </a:bodyPr>
          <a:lstStyle/>
          <a:p>
            <a:pPr>
              <a:lnSpc>
                <a:spcPct val="100000"/>
              </a:lnSpc>
              <a:spcBef>
                <a:spcPts val="0"/>
              </a:spcBef>
              <a:spcAft>
                <a:spcPts val="300"/>
              </a:spcAft>
              <a:buClr>
                <a:schemeClr val="tx1"/>
              </a:buClr>
              <a:buSzPct val="100000"/>
              <a:buFont typeface="Arial" pitchFamily="34" charset="0"/>
              <a:buChar char="•"/>
            </a:pPr>
            <a: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t>Gratitude</a:t>
            </a:r>
          </a:p>
          <a:p>
            <a:pPr>
              <a:lnSpc>
                <a:spcPct val="100000"/>
              </a:lnSpc>
              <a:spcBef>
                <a:spcPts val="0"/>
              </a:spcBef>
              <a:spcAft>
                <a:spcPts val="300"/>
              </a:spcAft>
              <a:buClr>
                <a:schemeClr val="tx1"/>
              </a:buClr>
              <a:buSzPct val="100000"/>
              <a:buFont typeface="Arial" pitchFamily="34" charset="0"/>
              <a:buChar char="•"/>
            </a:pPr>
            <a:r>
              <a:rPr lang="en-US" sz="3200" dirty="0">
                <a:effectLst>
                  <a:outerShdw blurRad="38100" dist="38100" dir="2700000" algn="tl">
                    <a:srgbClr val="000000">
                      <a:alpha val="43137"/>
                    </a:srgbClr>
                  </a:outerShdw>
                </a:effectLst>
                <a:cs typeface="Arial" pitchFamily="34" charset="0"/>
              </a:rPr>
              <a:t>Altruism</a:t>
            </a:r>
          </a:p>
          <a:p>
            <a:pPr>
              <a:lnSpc>
                <a:spcPct val="100000"/>
              </a:lnSpc>
              <a:spcBef>
                <a:spcPts val="0"/>
              </a:spcBef>
              <a:spcAft>
                <a:spcPts val="300"/>
              </a:spcAft>
              <a:buClr>
                <a:schemeClr val="tx1"/>
              </a:buClr>
              <a:buSzPct val="100000"/>
              <a:buFont typeface="Arial" pitchFamily="34" charset="0"/>
              <a:buChar char="•"/>
            </a:pPr>
            <a:r>
              <a:rPr lang="en-US" sz="3200" dirty="0">
                <a:effectLst>
                  <a:outerShdw blurRad="38100" dist="38100" dir="2700000" algn="tl">
                    <a:srgbClr val="000000">
                      <a:alpha val="43137"/>
                    </a:srgbClr>
                  </a:outerShdw>
                </a:effectLst>
                <a:cs typeface="Arial" pitchFamily="34" charset="0"/>
              </a:rPr>
              <a:t>Volunteering</a:t>
            </a:r>
          </a:p>
          <a:p>
            <a:pPr>
              <a:lnSpc>
                <a:spcPct val="100000"/>
              </a:lnSpc>
              <a:spcBef>
                <a:spcPts val="0"/>
              </a:spcBef>
              <a:spcAft>
                <a:spcPts val="300"/>
              </a:spcAft>
              <a:buClr>
                <a:schemeClr val="tx1"/>
              </a:buClr>
              <a:buSzPct val="100000"/>
              <a:buFont typeface="Arial" pitchFamily="34" charset="0"/>
              <a:buChar char="•"/>
            </a:pPr>
            <a:r>
              <a:rPr lang="en-US" sz="3200" dirty="0">
                <a:effectLst>
                  <a:outerShdw blurRad="38100" dist="38100" dir="2700000" algn="tl">
                    <a:srgbClr val="000000">
                      <a:alpha val="43137"/>
                    </a:srgbClr>
                  </a:outerShdw>
                </a:effectLst>
                <a:cs typeface="Arial" pitchFamily="34" charset="0"/>
              </a:rPr>
              <a:t>Letter to Future Self</a:t>
            </a:r>
          </a:p>
          <a:p>
            <a:pPr>
              <a:lnSpc>
                <a:spcPct val="100000"/>
              </a:lnSpc>
              <a:spcBef>
                <a:spcPts val="0"/>
              </a:spcBef>
              <a:spcAft>
                <a:spcPts val="300"/>
              </a:spcAft>
              <a:buClr>
                <a:schemeClr val="tx1"/>
              </a:buClr>
              <a:buSzPct val="100000"/>
              <a:buFont typeface="Arial" pitchFamily="34" charset="0"/>
              <a:buChar char="•"/>
            </a:pPr>
            <a:r>
              <a:rPr lang="en-US" sz="3200" dirty="0">
                <a:effectLst>
                  <a:outerShdw blurRad="38100" dist="38100" dir="2700000" algn="tl">
                    <a:srgbClr val="000000">
                      <a:alpha val="43137"/>
                    </a:srgbClr>
                  </a:outerShdw>
                </a:effectLst>
                <a:cs typeface="Arial" pitchFamily="34" charset="0"/>
              </a:rPr>
              <a:t>Savoring</a:t>
            </a:r>
          </a:p>
          <a:p>
            <a:pPr>
              <a:lnSpc>
                <a:spcPct val="100000"/>
              </a:lnSpc>
              <a:spcBef>
                <a:spcPts val="0"/>
              </a:spcBef>
              <a:spcAft>
                <a:spcPts val="300"/>
              </a:spcAft>
              <a:buClr>
                <a:schemeClr val="tx1"/>
              </a:buClr>
              <a:buSzPct val="100000"/>
            </a:pPr>
            <a:r>
              <a:rPr lang="en-US" sz="3200" dirty="0">
                <a:effectLst>
                  <a:outerShdw blurRad="38100" dist="38100" dir="2700000" algn="tl">
                    <a:srgbClr val="000000">
                      <a:alpha val="43137"/>
                    </a:srgbClr>
                  </a:outerShdw>
                </a:effectLst>
                <a:cs typeface="Arial" pitchFamily="34" charset="0"/>
              </a:rPr>
              <a:t>Mindfulness</a:t>
            </a:r>
          </a:p>
          <a:p>
            <a:pPr>
              <a:lnSpc>
                <a:spcPct val="100000"/>
              </a:lnSpc>
              <a:spcBef>
                <a:spcPts val="0"/>
              </a:spcBef>
              <a:spcAft>
                <a:spcPts val="300"/>
              </a:spcAft>
              <a:buClr>
                <a:schemeClr val="tx1"/>
              </a:buClr>
              <a:buSzPct val="100000"/>
            </a:pPr>
            <a:r>
              <a:rPr lang="en-US" sz="3200" dirty="0">
                <a:effectLst>
                  <a:outerShdw blurRad="38100" dist="38100" dir="2700000" algn="tl">
                    <a:srgbClr val="000000">
                      <a:alpha val="43137"/>
                    </a:srgbClr>
                  </a:outerShdw>
                </a:effectLst>
                <a:cs typeface="Arial" pitchFamily="34" charset="0"/>
              </a:rPr>
              <a:t>Forgiveness</a:t>
            </a:r>
          </a:p>
          <a:p>
            <a:pPr>
              <a:lnSpc>
                <a:spcPct val="100000"/>
              </a:lnSpc>
              <a:spcBef>
                <a:spcPts val="0"/>
              </a:spcBef>
              <a:spcAft>
                <a:spcPts val="300"/>
              </a:spcAft>
              <a:buClr>
                <a:schemeClr val="tx1"/>
              </a:buClr>
              <a:buSzPct val="100000"/>
            </a:pPr>
            <a:r>
              <a:rPr lang="en-US" sz="3200" dirty="0">
                <a:effectLst>
                  <a:outerShdw blurRad="38100" dist="38100" dir="2700000" algn="tl">
                    <a:srgbClr val="000000">
                      <a:alpha val="43137"/>
                    </a:srgbClr>
                  </a:outerShdw>
                </a:effectLst>
                <a:cs typeface="Arial" pitchFamily="34" charset="0"/>
              </a:rPr>
              <a:t>Exercise</a:t>
            </a:r>
          </a:p>
        </p:txBody>
      </p:sp>
    </p:spTree>
    <p:extLst>
      <p:ext uri="{BB962C8B-B14F-4D97-AF65-F5344CB8AC3E}">
        <p14:creationId xmlns:p14="http://schemas.microsoft.com/office/powerpoint/2010/main" val="428696333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wipe(left)">
                                      <p:cBhvr>
                                        <p:cTn id="32" dur="500"/>
                                        <p:tgtEl>
                                          <p:spTgt spid="5478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47843">
                                            <p:txEl>
                                              <p:pRg st="6" end="6"/>
                                            </p:txEl>
                                          </p:spTgt>
                                        </p:tgtEl>
                                        <p:attrNameLst>
                                          <p:attrName>style.visibility</p:attrName>
                                        </p:attrNameLst>
                                      </p:cBhvr>
                                      <p:to>
                                        <p:strVal val="visible"/>
                                      </p:to>
                                    </p:set>
                                    <p:animEffect transition="in" filter="wipe(left)">
                                      <p:cBhvr>
                                        <p:cTn id="37" dur="500"/>
                                        <p:tgtEl>
                                          <p:spTgt spid="5478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47843">
                                            <p:txEl>
                                              <p:pRg st="7" end="7"/>
                                            </p:txEl>
                                          </p:spTgt>
                                        </p:tgtEl>
                                        <p:attrNameLst>
                                          <p:attrName>style.visibility</p:attrName>
                                        </p:attrNameLst>
                                      </p:cBhvr>
                                      <p:to>
                                        <p:strVal val="visible"/>
                                      </p:to>
                                    </p:set>
                                    <p:animEffect transition="in" filter="wipe(left)">
                                      <p:cBhvr>
                                        <p:cTn id="42" dur="500"/>
                                        <p:tgtEl>
                                          <p:spTgt spid="5478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a:xfrm>
            <a:off x="838200" y="105508"/>
            <a:ext cx="10515600" cy="1447989"/>
          </a:xfrm>
        </p:spPr>
        <p:txBody>
          <a:bodyPr/>
          <a:lstStyle/>
          <a:p>
            <a:pPr algn="ctr" eaLnBrk="1" hangingPunct="1"/>
            <a:r>
              <a:rPr lang="en-US" sz="4000" dirty="0">
                <a:effectLst/>
                <a:cs typeface="Arial" pitchFamily="34" charset="0"/>
              </a:rPr>
              <a:t>Strategies for C</a:t>
            </a:r>
            <a:r>
              <a:rPr lang="en-US" sz="4000" dirty="0">
                <a:solidFill>
                  <a:schemeClr val="tx1"/>
                </a:solidFill>
                <a:effectLst/>
                <a:latin typeface="Arial" pitchFamily="34" charset="0"/>
                <a:cs typeface="Arial" pitchFamily="34" charset="0"/>
              </a:rPr>
              <a:t>hanging Action and Interaction</a:t>
            </a:r>
          </a:p>
        </p:txBody>
      </p:sp>
      <p:sp>
        <p:nvSpPr>
          <p:cNvPr id="522243" name="Rectangle 3"/>
          <p:cNvSpPr>
            <a:spLocks noGrp="1" noRot="1" noChangeArrowheads="1"/>
          </p:cNvSpPr>
          <p:nvPr>
            <p:ph idx="1"/>
          </p:nvPr>
        </p:nvSpPr>
        <p:spPr>
          <a:xfrm>
            <a:off x="838200" y="1553497"/>
            <a:ext cx="10251831" cy="4816481"/>
          </a:xfrm>
        </p:spPr>
        <p:txBody>
          <a:bodyPr>
            <a:normAutofit fontScale="85000" lnSpcReduction="20000"/>
          </a:bodyPr>
          <a:lstStyle/>
          <a:p>
            <a:pPr eaLnBrk="1" hangingPunct="1">
              <a:lnSpc>
                <a:spcPct val="120000"/>
              </a:lnSpc>
              <a:spcBef>
                <a:spcPts val="300"/>
              </a:spcBef>
              <a:spcAft>
                <a:spcPts val="300"/>
              </a:spcAft>
              <a:buClr>
                <a:schemeClr val="tx1"/>
              </a:buClr>
              <a:buSzTx/>
              <a:buFontTx/>
              <a:buChar char="•"/>
            </a:pPr>
            <a:r>
              <a:rPr lang="en-US" sz="2400" dirty="0">
                <a:solidFill>
                  <a:schemeClr val="tx1"/>
                </a:solidFill>
                <a:effectLst>
                  <a:outerShdw blurRad="38100" dist="38100" dir="2700000" algn="tl">
                    <a:srgbClr val="000000">
                      <a:alpha val="43137"/>
                    </a:srgbClr>
                  </a:outerShdw>
                </a:effectLst>
                <a:latin typeface="Arial" pitchFamily="34" charset="0"/>
                <a:cs typeface="Arial" pitchFamily="34" charset="0"/>
              </a:rPr>
              <a:t>DEPATTERNING: Find and alter repetitive patterns of action and interaction that are involved with the problem (Aspects of Context)</a:t>
            </a:r>
          </a:p>
          <a:p>
            <a:pPr lvl="1" eaLnBrk="1" hangingPunct="1">
              <a:lnSpc>
                <a:spcPct val="120000"/>
              </a:lnSpc>
              <a:spcBef>
                <a:spcPts val="300"/>
              </a:spcBef>
              <a:spcAft>
                <a:spcPts val="300"/>
              </a:spcAft>
              <a:buClr>
                <a:schemeClr val="tx1"/>
              </a:buClr>
              <a:buFontTx/>
              <a:buChar char="•"/>
            </a:pPr>
            <a:r>
              <a:rPr lang="en-US" sz="2100" dirty="0">
                <a:solidFill>
                  <a:schemeClr val="tx1"/>
                </a:solidFill>
                <a:effectLst>
                  <a:outerShdw blurRad="38100" dist="38100" dir="2700000" algn="tl">
                    <a:srgbClr val="000000">
                      <a:alpha val="43137"/>
                    </a:srgbClr>
                  </a:outerShdw>
                </a:effectLst>
                <a:latin typeface="Arial" pitchFamily="34" charset="0"/>
                <a:cs typeface="Arial" pitchFamily="34" charset="0"/>
              </a:rPr>
              <a:t>Change the frequency</a:t>
            </a:r>
          </a:p>
          <a:p>
            <a:pPr lvl="1" eaLnBrk="1" hangingPunct="1">
              <a:lnSpc>
                <a:spcPct val="120000"/>
              </a:lnSpc>
              <a:spcBef>
                <a:spcPts val="300"/>
              </a:spcBef>
              <a:spcAft>
                <a:spcPts val="300"/>
              </a:spcAft>
              <a:buClr>
                <a:schemeClr val="tx1"/>
              </a:buClr>
              <a:buFontTx/>
              <a:buChar char="•"/>
            </a:pPr>
            <a:r>
              <a:rPr lang="en-US" sz="2100" dirty="0">
                <a:solidFill>
                  <a:schemeClr val="tx1"/>
                </a:solidFill>
                <a:effectLst>
                  <a:outerShdw blurRad="38100" dist="38100" dir="2700000" algn="tl">
                    <a:srgbClr val="000000">
                      <a:alpha val="43137"/>
                    </a:srgbClr>
                  </a:outerShdw>
                </a:effectLst>
                <a:latin typeface="Arial" pitchFamily="34" charset="0"/>
                <a:cs typeface="Arial" pitchFamily="34" charset="0"/>
              </a:rPr>
              <a:t>Change the timing</a:t>
            </a:r>
          </a:p>
          <a:p>
            <a:pPr lvl="1" eaLnBrk="1" hangingPunct="1">
              <a:lnSpc>
                <a:spcPct val="120000"/>
              </a:lnSpc>
              <a:spcBef>
                <a:spcPts val="300"/>
              </a:spcBef>
              <a:spcAft>
                <a:spcPts val="300"/>
              </a:spcAft>
              <a:buClr>
                <a:schemeClr val="tx1"/>
              </a:buClr>
              <a:buFontTx/>
              <a:buChar char="•"/>
            </a:pPr>
            <a:r>
              <a:rPr lang="en-US" sz="2100" dirty="0">
                <a:solidFill>
                  <a:schemeClr val="tx1"/>
                </a:solidFill>
                <a:effectLst>
                  <a:outerShdw blurRad="38100" dist="38100" dir="2700000" algn="tl">
                    <a:srgbClr val="000000">
                      <a:alpha val="43137"/>
                    </a:srgbClr>
                  </a:outerShdw>
                </a:effectLst>
                <a:latin typeface="Arial" pitchFamily="34" charset="0"/>
                <a:cs typeface="Arial" pitchFamily="34" charset="0"/>
              </a:rPr>
              <a:t>Change the duration</a:t>
            </a:r>
          </a:p>
          <a:p>
            <a:pPr lvl="1" eaLnBrk="1" hangingPunct="1">
              <a:lnSpc>
                <a:spcPct val="120000"/>
              </a:lnSpc>
              <a:spcBef>
                <a:spcPts val="300"/>
              </a:spcBef>
              <a:spcAft>
                <a:spcPts val="300"/>
              </a:spcAft>
              <a:buClr>
                <a:schemeClr val="tx1"/>
              </a:buClr>
              <a:buFontTx/>
              <a:buChar char="•"/>
            </a:pPr>
            <a:r>
              <a:rPr lang="en-US" sz="2100" dirty="0">
                <a:solidFill>
                  <a:schemeClr val="tx1"/>
                </a:solidFill>
                <a:effectLst>
                  <a:outerShdw blurRad="38100" dist="38100" dir="2700000" algn="tl">
                    <a:srgbClr val="000000">
                      <a:alpha val="43137"/>
                    </a:srgbClr>
                  </a:outerShdw>
                </a:effectLst>
                <a:latin typeface="Arial" pitchFamily="34" charset="0"/>
                <a:cs typeface="Arial" pitchFamily="34" charset="0"/>
              </a:rPr>
              <a:t>Change the location</a:t>
            </a:r>
          </a:p>
          <a:p>
            <a:pPr lvl="1" eaLnBrk="1" hangingPunct="1">
              <a:lnSpc>
                <a:spcPct val="120000"/>
              </a:lnSpc>
              <a:spcBef>
                <a:spcPts val="300"/>
              </a:spcBef>
              <a:spcAft>
                <a:spcPts val="300"/>
              </a:spcAft>
              <a:buClr>
                <a:schemeClr val="tx1"/>
              </a:buClr>
              <a:buFontTx/>
              <a:buChar char="•"/>
            </a:pPr>
            <a:endParaRPr lang="en-US" sz="1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eaLnBrk="1" hangingPunct="1">
              <a:lnSpc>
                <a:spcPct val="120000"/>
              </a:lnSpc>
              <a:spcBef>
                <a:spcPts val="300"/>
              </a:spcBef>
              <a:spcAft>
                <a:spcPts val="300"/>
              </a:spcAft>
              <a:buClr>
                <a:schemeClr val="tx1"/>
              </a:buClr>
              <a:buSzTx/>
              <a:buFontTx/>
              <a:buChar char="•"/>
            </a:pPr>
            <a:r>
              <a:rPr lang="en-US" sz="2400" dirty="0">
                <a:solidFill>
                  <a:schemeClr val="tx1"/>
                </a:solidFill>
                <a:effectLst>
                  <a:outerShdw blurRad="38100" dist="38100" dir="2700000" algn="tl">
                    <a:srgbClr val="000000">
                      <a:alpha val="43137"/>
                    </a:srgbClr>
                  </a:outerShdw>
                </a:effectLst>
                <a:latin typeface="Arial" pitchFamily="34" charset="0"/>
                <a:cs typeface="Arial" pitchFamily="34" charset="0"/>
              </a:rPr>
              <a:t>REPATTERNING: Find and use solution patterns of action and interaction</a:t>
            </a:r>
          </a:p>
          <a:p>
            <a:pPr lvl="1" eaLnBrk="1" hangingPunct="1">
              <a:lnSpc>
                <a:spcPct val="120000"/>
              </a:lnSpc>
              <a:spcBef>
                <a:spcPts val="300"/>
              </a:spcBef>
              <a:spcAft>
                <a:spcPts val="300"/>
              </a:spcAft>
              <a:buClr>
                <a:schemeClr val="tx1"/>
              </a:buClr>
              <a:buFontTx/>
              <a:buChar char="•"/>
            </a:pPr>
            <a:r>
              <a:rPr lang="en-US" sz="2100" dirty="0">
                <a:solidFill>
                  <a:schemeClr val="tx1"/>
                </a:solidFill>
                <a:effectLst>
                  <a:outerShdw blurRad="38100" dist="38100" dir="2700000" algn="tl">
                    <a:srgbClr val="000000">
                      <a:alpha val="43137"/>
                    </a:srgbClr>
                  </a:outerShdw>
                </a:effectLst>
                <a:latin typeface="Arial" pitchFamily="34" charset="0"/>
                <a:cs typeface="Arial" pitchFamily="34" charset="0"/>
              </a:rPr>
              <a:t>Find out about any helpful changes that have happened before treatment began (pretreatment change)</a:t>
            </a:r>
          </a:p>
          <a:p>
            <a:pPr lvl="1" eaLnBrk="1" hangingPunct="1">
              <a:lnSpc>
                <a:spcPct val="120000"/>
              </a:lnSpc>
              <a:spcBef>
                <a:spcPts val="300"/>
              </a:spcBef>
              <a:spcAft>
                <a:spcPts val="300"/>
              </a:spcAft>
              <a:buClr>
                <a:schemeClr val="tx1"/>
              </a:buClr>
              <a:buFontTx/>
              <a:buChar char="•"/>
            </a:pPr>
            <a:r>
              <a:rPr lang="en-US" sz="2100" dirty="0">
                <a:solidFill>
                  <a:schemeClr val="tx1"/>
                </a:solidFill>
                <a:effectLst>
                  <a:outerShdw blurRad="38100" dist="38100" dir="2700000" algn="tl">
                    <a:srgbClr val="000000">
                      <a:alpha val="43137"/>
                    </a:srgbClr>
                  </a:outerShdw>
                </a:effectLst>
                <a:latin typeface="Arial" pitchFamily="34" charset="0"/>
                <a:cs typeface="Arial" pitchFamily="34" charset="0"/>
              </a:rPr>
              <a:t>Find out what happens when the problem ends or starts to end</a:t>
            </a:r>
          </a:p>
          <a:p>
            <a:pPr lvl="1" eaLnBrk="1" hangingPunct="1">
              <a:lnSpc>
                <a:spcPct val="120000"/>
              </a:lnSpc>
              <a:spcBef>
                <a:spcPts val="300"/>
              </a:spcBef>
              <a:spcAft>
                <a:spcPts val="300"/>
              </a:spcAft>
              <a:buClr>
                <a:schemeClr val="tx1"/>
              </a:buClr>
              <a:buFontTx/>
              <a:buChar char="•"/>
            </a:pPr>
            <a:r>
              <a:rPr lang="en-US" sz="2100" dirty="0">
                <a:solidFill>
                  <a:schemeClr val="tx1"/>
                </a:solidFill>
                <a:effectLst>
                  <a:outerShdw blurRad="38100" dist="38100" dir="2700000" algn="tl">
                    <a:srgbClr val="000000">
                      <a:alpha val="43137"/>
                    </a:srgbClr>
                  </a:outerShdw>
                </a:effectLst>
                <a:latin typeface="Arial" pitchFamily="34" charset="0"/>
                <a:cs typeface="Arial" pitchFamily="34" charset="0"/>
              </a:rPr>
              <a:t>Search for contexts in which the youth, family member, or other feels competent and has good problem-solving or creative skills</a:t>
            </a:r>
          </a:p>
          <a:p>
            <a:pPr lvl="1" eaLnBrk="1" hangingPunct="1">
              <a:lnSpc>
                <a:spcPct val="120000"/>
              </a:lnSpc>
              <a:spcBef>
                <a:spcPts val="300"/>
              </a:spcBef>
              <a:spcAft>
                <a:spcPts val="300"/>
              </a:spcAft>
              <a:buClr>
                <a:schemeClr val="tx1"/>
              </a:buClr>
              <a:buFontTx/>
              <a:buChar char="•"/>
            </a:pPr>
            <a:r>
              <a:rPr lang="en-US" sz="2100" dirty="0">
                <a:solidFill>
                  <a:schemeClr val="tx1"/>
                </a:solidFill>
                <a:effectLst>
                  <a:outerShdw blurRad="38100" dist="38100" dir="2700000" algn="tl">
                    <a:srgbClr val="000000">
                      <a:alpha val="43137"/>
                    </a:srgbClr>
                  </a:outerShdw>
                </a:effectLst>
                <a:latin typeface="Arial" pitchFamily="34" charset="0"/>
                <a:cs typeface="Arial" pitchFamily="34" charset="0"/>
              </a:rPr>
              <a:t>Find out why the problem isn’t worse</a:t>
            </a:r>
          </a:p>
        </p:txBody>
      </p:sp>
    </p:spTree>
    <p:extLst>
      <p:ext uri="{BB962C8B-B14F-4D97-AF65-F5344CB8AC3E}">
        <p14:creationId xmlns:p14="http://schemas.microsoft.com/office/powerpoint/2010/main" val="2652742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iterate type="wd">
                                    <p:tmPct val="10000"/>
                                  </p:iterate>
                                  <p:childTnLst>
                                    <p:set>
                                      <p:cBhvr>
                                        <p:cTn id="6" dur="1" fill="hold">
                                          <p:stCondLst>
                                            <p:cond delay="0"/>
                                          </p:stCondLst>
                                        </p:cTn>
                                        <p:tgtEl>
                                          <p:spTgt spid="522243">
                                            <p:txEl>
                                              <p:pRg st="0" end="0"/>
                                            </p:txEl>
                                          </p:spTgt>
                                        </p:tgtEl>
                                        <p:attrNameLst>
                                          <p:attrName>style.visibility</p:attrName>
                                        </p:attrNameLst>
                                      </p:cBhvr>
                                      <p:to>
                                        <p:strVal val="visible"/>
                                      </p:to>
                                    </p:set>
                                    <p:anim calcmode="lin" valueType="num">
                                      <p:cBhvr>
                                        <p:cTn id="7" dur="500" fill="hold"/>
                                        <p:tgtEl>
                                          <p:spTgt spid="52224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2224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2224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22243">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iterate type="wd">
                                    <p:tmPct val="10000"/>
                                  </p:iterate>
                                  <p:childTnLst>
                                    <p:set>
                                      <p:cBhvr>
                                        <p:cTn id="12" dur="1" fill="hold">
                                          <p:stCondLst>
                                            <p:cond delay="0"/>
                                          </p:stCondLst>
                                        </p:cTn>
                                        <p:tgtEl>
                                          <p:spTgt spid="522243">
                                            <p:txEl>
                                              <p:pRg st="1" end="1"/>
                                            </p:txEl>
                                          </p:spTgt>
                                        </p:tgtEl>
                                        <p:attrNameLst>
                                          <p:attrName>style.visibility</p:attrName>
                                        </p:attrNameLst>
                                      </p:cBhvr>
                                      <p:to>
                                        <p:strVal val="visible"/>
                                      </p:to>
                                    </p:set>
                                    <p:anim calcmode="lin" valueType="num">
                                      <p:cBhvr>
                                        <p:cTn id="13" dur="500" fill="hold"/>
                                        <p:tgtEl>
                                          <p:spTgt spid="52224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52224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52224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522243">
                                            <p:txEl>
                                              <p:pRg st="1" end="1"/>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0"/>
                                  </p:stCondLst>
                                  <p:iterate type="wd">
                                    <p:tmPct val="10000"/>
                                  </p:iterate>
                                  <p:childTnLst>
                                    <p:set>
                                      <p:cBhvr>
                                        <p:cTn id="18" dur="1" fill="hold">
                                          <p:stCondLst>
                                            <p:cond delay="0"/>
                                          </p:stCondLst>
                                        </p:cTn>
                                        <p:tgtEl>
                                          <p:spTgt spid="522243">
                                            <p:txEl>
                                              <p:pRg st="2" end="2"/>
                                            </p:txEl>
                                          </p:spTgt>
                                        </p:tgtEl>
                                        <p:attrNameLst>
                                          <p:attrName>style.visibility</p:attrName>
                                        </p:attrNameLst>
                                      </p:cBhvr>
                                      <p:to>
                                        <p:strVal val="visible"/>
                                      </p:to>
                                    </p:set>
                                    <p:anim calcmode="lin" valueType="num">
                                      <p:cBhvr>
                                        <p:cTn id="19" dur="500" fill="hold"/>
                                        <p:tgtEl>
                                          <p:spTgt spid="52224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52224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52224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522243">
                                            <p:txEl>
                                              <p:pRg st="2" end="2"/>
                                            </p:txEl>
                                          </p:spTgt>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iterate type="wd">
                                    <p:tmPct val="10000"/>
                                  </p:iterate>
                                  <p:childTnLst>
                                    <p:set>
                                      <p:cBhvr>
                                        <p:cTn id="24" dur="1" fill="hold">
                                          <p:stCondLst>
                                            <p:cond delay="0"/>
                                          </p:stCondLst>
                                        </p:cTn>
                                        <p:tgtEl>
                                          <p:spTgt spid="522243">
                                            <p:txEl>
                                              <p:pRg st="3" end="3"/>
                                            </p:txEl>
                                          </p:spTgt>
                                        </p:tgtEl>
                                        <p:attrNameLst>
                                          <p:attrName>style.visibility</p:attrName>
                                        </p:attrNameLst>
                                      </p:cBhvr>
                                      <p:to>
                                        <p:strVal val="visible"/>
                                      </p:to>
                                    </p:set>
                                    <p:anim calcmode="lin" valueType="num">
                                      <p:cBhvr>
                                        <p:cTn id="25" dur="500" fill="hold"/>
                                        <p:tgtEl>
                                          <p:spTgt spid="52224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52224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52224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522243">
                                            <p:txEl>
                                              <p:pRg st="3" end="3"/>
                                            </p:txEl>
                                          </p:spTgt>
                                        </p:tgtEl>
                                        <p:attrNameLst>
                                          <p:attrName>ppt_y</p:attrName>
                                        </p:attrNameLst>
                                      </p:cBhvr>
                                      <p:tavLst>
                                        <p:tav tm="0">
                                          <p:val>
                                            <p:strVal val="#ppt_y"/>
                                          </p:val>
                                        </p:tav>
                                        <p:tav tm="100000">
                                          <p:val>
                                            <p:strVal val="#ppt_y"/>
                                          </p:val>
                                        </p:tav>
                                      </p:tavLst>
                                    </p:anim>
                                  </p:childTnLst>
                                </p:cTn>
                              </p:par>
                              <p:par>
                                <p:cTn id="29" presetID="39" presetClass="entr" presetSubtype="0" accel="100000" fill="hold" grpId="0" nodeType="withEffect">
                                  <p:stCondLst>
                                    <p:cond delay="0"/>
                                  </p:stCondLst>
                                  <p:iterate type="wd">
                                    <p:tmPct val="10000"/>
                                  </p:iterate>
                                  <p:childTnLst>
                                    <p:set>
                                      <p:cBhvr>
                                        <p:cTn id="30" dur="1" fill="hold">
                                          <p:stCondLst>
                                            <p:cond delay="0"/>
                                          </p:stCondLst>
                                        </p:cTn>
                                        <p:tgtEl>
                                          <p:spTgt spid="522243">
                                            <p:txEl>
                                              <p:pRg st="4" end="4"/>
                                            </p:txEl>
                                          </p:spTgt>
                                        </p:tgtEl>
                                        <p:attrNameLst>
                                          <p:attrName>style.visibility</p:attrName>
                                        </p:attrNameLst>
                                      </p:cBhvr>
                                      <p:to>
                                        <p:strVal val="visible"/>
                                      </p:to>
                                    </p:set>
                                    <p:anim calcmode="lin" valueType="num">
                                      <p:cBhvr>
                                        <p:cTn id="31" dur="500" fill="hold"/>
                                        <p:tgtEl>
                                          <p:spTgt spid="52224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52224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52224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5222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9" presetClass="entr" presetSubtype="0" accel="100000" fill="hold" grpId="0" nodeType="clickEffect">
                                  <p:stCondLst>
                                    <p:cond delay="0"/>
                                  </p:stCondLst>
                                  <p:iterate type="wd">
                                    <p:tmPct val="10000"/>
                                  </p:iterate>
                                  <p:childTnLst>
                                    <p:set>
                                      <p:cBhvr>
                                        <p:cTn id="38" dur="1" fill="hold">
                                          <p:stCondLst>
                                            <p:cond delay="0"/>
                                          </p:stCondLst>
                                        </p:cTn>
                                        <p:tgtEl>
                                          <p:spTgt spid="522243">
                                            <p:txEl>
                                              <p:pRg st="6" end="6"/>
                                            </p:txEl>
                                          </p:spTgt>
                                        </p:tgtEl>
                                        <p:attrNameLst>
                                          <p:attrName>style.visibility</p:attrName>
                                        </p:attrNameLst>
                                      </p:cBhvr>
                                      <p:to>
                                        <p:strVal val="visible"/>
                                      </p:to>
                                    </p:set>
                                    <p:anim calcmode="lin" valueType="num">
                                      <p:cBhvr>
                                        <p:cTn id="39" dur="500" fill="hold"/>
                                        <p:tgtEl>
                                          <p:spTgt spid="52224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52224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52224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522243">
                                            <p:txEl>
                                              <p:pRg st="6" end="6"/>
                                            </p:txEl>
                                          </p:spTgt>
                                        </p:tgtEl>
                                        <p:attrNameLst>
                                          <p:attrName>ppt_y</p:attrName>
                                        </p:attrNameLst>
                                      </p:cBhvr>
                                      <p:tavLst>
                                        <p:tav tm="0">
                                          <p:val>
                                            <p:strVal val="#ppt_y"/>
                                          </p:val>
                                        </p:tav>
                                        <p:tav tm="100000">
                                          <p:val>
                                            <p:strVal val="#ppt_y"/>
                                          </p:val>
                                        </p:tav>
                                      </p:tavLst>
                                    </p:anim>
                                  </p:childTnLst>
                                </p:cTn>
                              </p:par>
                              <p:par>
                                <p:cTn id="43" presetID="39" presetClass="entr" presetSubtype="0" accel="100000" fill="hold" grpId="0" nodeType="withEffect">
                                  <p:stCondLst>
                                    <p:cond delay="0"/>
                                  </p:stCondLst>
                                  <p:iterate type="wd">
                                    <p:tmPct val="10000"/>
                                  </p:iterate>
                                  <p:childTnLst>
                                    <p:set>
                                      <p:cBhvr>
                                        <p:cTn id="44" dur="1" fill="hold">
                                          <p:stCondLst>
                                            <p:cond delay="0"/>
                                          </p:stCondLst>
                                        </p:cTn>
                                        <p:tgtEl>
                                          <p:spTgt spid="522243">
                                            <p:txEl>
                                              <p:pRg st="7" end="7"/>
                                            </p:txEl>
                                          </p:spTgt>
                                        </p:tgtEl>
                                        <p:attrNameLst>
                                          <p:attrName>style.visibility</p:attrName>
                                        </p:attrNameLst>
                                      </p:cBhvr>
                                      <p:to>
                                        <p:strVal val="visible"/>
                                      </p:to>
                                    </p:set>
                                    <p:anim calcmode="lin" valueType="num">
                                      <p:cBhvr>
                                        <p:cTn id="45" dur="500" fill="hold"/>
                                        <p:tgtEl>
                                          <p:spTgt spid="522243">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522243">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522243">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522243">
                                            <p:txEl>
                                              <p:pRg st="7" end="7"/>
                                            </p:txEl>
                                          </p:spTgt>
                                        </p:tgtEl>
                                        <p:attrNameLst>
                                          <p:attrName>ppt_y</p:attrName>
                                        </p:attrNameLst>
                                      </p:cBhvr>
                                      <p:tavLst>
                                        <p:tav tm="0">
                                          <p:val>
                                            <p:strVal val="#ppt_y"/>
                                          </p:val>
                                        </p:tav>
                                        <p:tav tm="100000">
                                          <p:val>
                                            <p:strVal val="#ppt_y"/>
                                          </p:val>
                                        </p:tav>
                                      </p:tavLst>
                                    </p:anim>
                                  </p:childTnLst>
                                </p:cTn>
                              </p:par>
                              <p:par>
                                <p:cTn id="49" presetID="39" presetClass="entr" presetSubtype="0" accel="100000" fill="hold" grpId="0" nodeType="withEffect">
                                  <p:stCondLst>
                                    <p:cond delay="0"/>
                                  </p:stCondLst>
                                  <p:iterate type="wd">
                                    <p:tmPct val="10000"/>
                                  </p:iterate>
                                  <p:childTnLst>
                                    <p:set>
                                      <p:cBhvr>
                                        <p:cTn id="50" dur="1" fill="hold">
                                          <p:stCondLst>
                                            <p:cond delay="0"/>
                                          </p:stCondLst>
                                        </p:cTn>
                                        <p:tgtEl>
                                          <p:spTgt spid="522243">
                                            <p:txEl>
                                              <p:pRg st="8" end="8"/>
                                            </p:txEl>
                                          </p:spTgt>
                                        </p:tgtEl>
                                        <p:attrNameLst>
                                          <p:attrName>style.visibility</p:attrName>
                                        </p:attrNameLst>
                                      </p:cBhvr>
                                      <p:to>
                                        <p:strVal val="visible"/>
                                      </p:to>
                                    </p:set>
                                    <p:anim calcmode="lin" valueType="num">
                                      <p:cBhvr>
                                        <p:cTn id="51" dur="500" fill="hold"/>
                                        <p:tgtEl>
                                          <p:spTgt spid="522243">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522243">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522243">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522243">
                                            <p:txEl>
                                              <p:pRg st="8" end="8"/>
                                            </p:txEl>
                                          </p:spTgt>
                                        </p:tgtEl>
                                        <p:attrNameLst>
                                          <p:attrName>ppt_y</p:attrName>
                                        </p:attrNameLst>
                                      </p:cBhvr>
                                      <p:tavLst>
                                        <p:tav tm="0">
                                          <p:val>
                                            <p:strVal val="#ppt_y"/>
                                          </p:val>
                                        </p:tav>
                                        <p:tav tm="100000">
                                          <p:val>
                                            <p:strVal val="#ppt_y"/>
                                          </p:val>
                                        </p:tav>
                                      </p:tavLst>
                                    </p:anim>
                                  </p:childTnLst>
                                </p:cTn>
                              </p:par>
                              <p:par>
                                <p:cTn id="55" presetID="39" presetClass="entr" presetSubtype="0" accel="100000" fill="hold" grpId="0" nodeType="withEffect">
                                  <p:stCondLst>
                                    <p:cond delay="0"/>
                                  </p:stCondLst>
                                  <p:iterate type="wd">
                                    <p:tmPct val="10000"/>
                                  </p:iterate>
                                  <p:childTnLst>
                                    <p:set>
                                      <p:cBhvr>
                                        <p:cTn id="56" dur="1" fill="hold">
                                          <p:stCondLst>
                                            <p:cond delay="0"/>
                                          </p:stCondLst>
                                        </p:cTn>
                                        <p:tgtEl>
                                          <p:spTgt spid="522243">
                                            <p:txEl>
                                              <p:pRg st="9" end="9"/>
                                            </p:txEl>
                                          </p:spTgt>
                                        </p:tgtEl>
                                        <p:attrNameLst>
                                          <p:attrName>style.visibility</p:attrName>
                                        </p:attrNameLst>
                                      </p:cBhvr>
                                      <p:to>
                                        <p:strVal val="visible"/>
                                      </p:to>
                                    </p:set>
                                    <p:anim calcmode="lin" valueType="num">
                                      <p:cBhvr>
                                        <p:cTn id="57" dur="500" fill="hold"/>
                                        <p:tgtEl>
                                          <p:spTgt spid="522243">
                                            <p:txEl>
                                              <p:pRg st="9" end="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8" dur="500" fill="hold"/>
                                        <p:tgtEl>
                                          <p:spTgt spid="522243">
                                            <p:txEl>
                                              <p:pRg st="9" end="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9" dur="500" fill="hold"/>
                                        <p:tgtEl>
                                          <p:spTgt spid="522243">
                                            <p:txEl>
                                              <p:pRg st="9" end="9"/>
                                            </p:txEl>
                                          </p:spTgt>
                                        </p:tgtEl>
                                        <p:attrNameLst>
                                          <p:attrName>ppt_x</p:attrName>
                                        </p:attrNameLst>
                                      </p:cBhvr>
                                      <p:tavLst>
                                        <p:tav tm="0">
                                          <p:val>
                                            <p:strVal val="#ppt_x-.3"/>
                                          </p:val>
                                        </p:tav>
                                        <p:tav tm="50000">
                                          <p:val>
                                            <p:strVal val="#ppt_x"/>
                                          </p:val>
                                        </p:tav>
                                        <p:tav tm="100000">
                                          <p:val>
                                            <p:strVal val="#ppt_x"/>
                                          </p:val>
                                        </p:tav>
                                      </p:tavLst>
                                    </p:anim>
                                    <p:anim calcmode="lin" valueType="num">
                                      <p:cBhvr>
                                        <p:cTn id="60" dur="500" fill="hold"/>
                                        <p:tgtEl>
                                          <p:spTgt spid="522243">
                                            <p:txEl>
                                              <p:pRg st="9" end="9"/>
                                            </p:txEl>
                                          </p:spTgt>
                                        </p:tgtEl>
                                        <p:attrNameLst>
                                          <p:attrName>ppt_y</p:attrName>
                                        </p:attrNameLst>
                                      </p:cBhvr>
                                      <p:tavLst>
                                        <p:tav tm="0">
                                          <p:val>
                                            <p:strVal val="#ppt_y"/>
                                          </p:val>
                                        </p:tav>
                                        <p:tav tm="100000">
                                          <p:val>
                                            <p:strVal val="#ppt_y"/>
                                          </p:val>
                                        </p:tav>
                                      </p:tavLst>
                                    </p:anim>
                                  </p:childTnLst>
                                </p:cTn>
                              </p:par>
                              <p:par>
                                <p:cTn id="61" presetID="39" presetClass="entr" presetSubtype="0" accel="100000" fill="hold" grpId="0" nodeType="withEffect">
                                  <p:stCondLst>
                                    <p:cond delay="0"/>
                                  </p:stCondLst>
                                  <p:iterate type="wd">
                                    <p:tmPct val="10000"/>
                                  </p:iterate>
                                  <p:childTnLst>
                                    <p:set>
                                      <p:cBhvr>
                                        <p:cTn id="62" dur="1" fill="hold">
                                          <p:stCondLst>
                                            <p:cond delay="0"/>
                                          </p:stCondLst>
                                        </p:cTn>
                                        <p:tgtEl>
                                          <p:spTgt spid="522243">
                                            <p:txEl>
                                              <p:pRg st="10" end="10"/>
                                            </p:txEl>
                                          </p:spTgt>
                                        </p:tgtEl>
                                        <p:attrNameLst>
                                          <p:attrName>style.visibility</p:attrName>
                                        </p:attrNameLst>
                                      </p:cBhvr>
                                      <p:to>
                                        <p:strVal val="visible"/>
                                      </p:to>
                                    </p:set>
                                    <p:anim calcmode="lin" valueType="num">
                                      <p:cBhvr>
                                        <p:cTn id="63" dur="500" fill="hold"/>
                                        <p:tgtEl>
                                          <p:spTgt spid="522243">
                                            <p:txEl>
                                              <p:pRg st="10" end="1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522243">
                                            <p:txEl>
                                              <p:pRg st="10" end="1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522243">
                                            <p:txEl>
                                              <p:pRg st="10" end="10"/>
                                            </p:txEl>
                                          </p:spTgt>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52224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1825625" y="228600"/>
            <a:ext cx="8540750" cy="1066800"/>
          </a:xfrm>
        </p:spPr>
        <p:txBody>
          <a:bodyPr>
            <a:normAutofit/>
          </a:bodyPr>
          <a:lstStyle/>
          <a:p>
            <a:pPr eaLnBrk="1" hangingPunct="1"/>
            <a:r>
              <a:rPr lang="en-US" sz="4000" dirty="0">
                <a:solidFill>
                  <a:schemeClr val="tx1"/>
                </a:solidFill>
                <a:effectLst>
                  <a:outerShdw blurRad="38100" dist="38100" dir="2700000" algn="tl">
                    <a:srgbClr val="000000">
                      <a:alpha val="43137"/>
                    </a:srgbClr>
                  </a:outerShdw>
                </a:effectLst>
                <a:latin typeface="Arial" pitchFamily="34" charset="0"/>
                <a:cs typeface="Arial" pitchFamily="34" charset="0"/>
              </a:rPr>
              <a:t>Rituals of Continuity and Connection</a:t>
            </a:r>
            <a:endPar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7891" name="Rectangle 3"/>
          <p:cNvSpPr>
            <a:spLocks noGrp="1" noRot="1" noChangeArrowheads="1"/>
          </p:cNvSpPr>
          <p:nvPr>
            <p:ph idx="1"/>
          </p:nvPr>
        </p:nvSpPr>
        <p:spPr>
          <a:xfrm>
            <a:off x="961292" y="1447801"/>
            <a:ext cx="9999785" cy="4651375"/>
          </a:xfrm>
        </p:spPr>
        <p:txBody>
          <a:bodyPr>
            <a:normAutofit/>
          </a:bodyPr>
          <a:lstStyle/>
          <a:p>
            <a:pPr eaLnBrk="1" hangingPunct="1">
              <a:lnSpc>
                <a:spcPct val="100000"/>
              </a:lnSpc>
              <a:spcBef>
                <a:spcPts val="600"/>
              </a:spcBef>
              <a:spcAft>
                <a:spcPts val="600"/>
              </a:spcAft>
              <a:buClr>
                <a:schemeClr val="tx1"/>
              </a:buClr>
              <a:buSzTx/>
              <a:buFontTx/>
              <a:buChar char="•"/>
            </a:pP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Recall some </a:t>
            </a:r>
            <a:r>
              <a:rPr lang="en-US" sz="2800" u="sng" dirty="0">
                <a:solidFill>
                  <a:schemeClr val="tx1"/>
                </a:solidFill>
                <a:effectLst>
                  <a:outerShdw blurRad="38100" dist="38100" dir="2700000" algn="tl">
                    <a:srgbClr val="000000">
                      <a:alpha val="43137"/>
                    </a:srgbClr>
                  </a:outerShdw>
                </a:effectLst>
                <a:latin typeface="Arial" pitchFamily="34" charset="0"/>
                <a:cs typeface="Arial" pitchFamily="34" charset="0"/>
              </a:rPr>
              <a:t>regular</a:t>
            </a: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800" u="sng" dirty="0">
                <a:solidFill>
                  <a:schemeClr val="tx1"/>
                </a:solidFill>
                <a:effectLst>
                  <a:outerShdw blurRad="38100" dist="38100" dir="2700000" algn="tl">
                    <a:srgbClr val="000000">
                      <a:alpha val="43137"/>
                    </a:srgbClr>
                  </a:outerShdw>
                </a:effectLst>
                <a:latin typeface="Arial" pitchFamily="34" charset="0"/>
                <a:cs typeface="Arial" pitchFamily="34" charset="0"/>
              </a:rPr>
              <a:t>consistent</a:t>
            </a: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 habit or activity from the time before the trauma or disruption that helped connect the client to self or others.  If the client cannot recall any or the ones recalled are not appropriate, create a habit or activity for connection</a:t>
            </a:r>
          </a:p>
          <a:p>
            <a:pPr eaLnBrk="1" hangingPunct="1">
              <a:lnSpc>
                <a:spcPct val="100000"/>
              </a:lnSpc>
              <a:spcBef>
                <a:spcPts val="600"/>
              </a:spcBef>
              <a:spcAft>
                <a:spcPts val="600"/>
              </a:spcAft>
              <a:buClr>
                <a:schemeClr val="tx1"/>
              </a:buClr>
              <a:buSzTx/>
              <a:buFontTx/>
              <a:buChar char="•"/>
            </a:pP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Make (daily, weekly, seasonally, yearly, etc.) habit of doing the activity.  It may need to be scheduled it until it becomes habitual</a:t>
            </a:r>
          </a:p>
        </p:txBody>
      </p:sp>
    </p:spTree>
    <p:extLst>
      <p:ext uri="{BB962C8B-B14F-4D97-AF65-F5344CB8AC3E}">
        <p14:creationId xmlns:p14="http://schemas.microsoft.com/office/powerpoint/2010/main" val="33415731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1981200" y="0"/>
            <a:ext cx="8229600" cy="1295400"/>
          </a:xfrm>
        </p:spPr>
        <p:txBody>
          <a:bodyPr>
            <a:normAutofit/>
          </a:bodyPr>
          <a:lstStyle/>
          <a:p>
            <a:pPr algn="ctr" eaLnBrk="1" hangingPunct="1"/>
            <a:r>
              <a:rPr lang="en-US" sz="4000" dirty="0">
                <a:effectLst/>
                <a:cs typeface="Arial" pitchFamily="34" charset="0"/>
              </a:rPr>
              <a:t>Neurobiological Strategies</a:t>
            </a:r>
            <a:endParaRPr lang="en-US" sz="4000" b="0" dirty="0">
              <a:solidFill>
                <a:schemeClr val="tx1"/>
              </a:solidFill>
              <a:effectLst/>
              <a:cs typeface="Arial" pitchFamily="34" charset="0"/>
            </a:endParaRPr>
          </a:p>
        </p:txBody>
      </p:sp>
      <p:sp>
        <p:nvSpPr>
          <p:cNvPr id="520195" name="Rectangle 3"/>
          <p:cNvSpPr>
            <a:spLocks noGrp="1" noRot="1" noChangeArrowheads="1"/>
          </p:cNvSpPr>
          <p:nvPr>
            <p:ph idx="1"/>
          </p:nvPr>
        </p:nvSpPr>
        <p:spPr>
          <a:xfrm>
            <a:off x="797169" y="1295400"/>
            <a:ext cx="10316308" cy="5105400"/>
          </a:xfrm>
        </p:spPr>
        <p:txBody>
          <a:bodyPr>
            <a:noAutofit/>
          </a:bodyPr>
          <a:lstStyle/>
          <a:p>
            <a:pPr marL="533400" indent="-533400">
              <a:lnSpc>
                <a:spcPct val="100000"/>
              </a:lnSpc>
              <a:spcBef>
                <a:spcPts val="0"/>
              </a:spcBef>
              <a:spcAft>
                <a:spcPts val="300"/>
              </a:spcAft>
              <a:buClr>
                <a:schemeClr val="tx1"/>
              </a:buClr>
              <a:buFontTx/>
              <a:buChar char="•"/>
            </a:pPr>
            <a:r>
              <a:rPr lang="en-US" sz="2800" dirty="0">
                <a:solidFill>
                  <a:schemeClr val="tx1"/>
                </a:solidFill>
                <a:effectLst/>
                <a:cs typeface="Arial" pitchFamily="34" charset="0"/>
              </a:rPr>
              <a:t>Breathing</a:t>
            </a:r>
          </a:p>
          <a:p>
            <a:pPr marL="533400" indent="-533400">
              <a:lnSpc>
                <a:spcPct val="100000"/>
              </a:lnSpc>
              <a:spcBef>
                <a:spcPts val="0"/>
              </a:spcBef>
              <a:spcAft>
                <a:spcPts val="300"/>
              </a:spcAft>
              <a:buClr>
                <a:schemeClr val="tx1"/>
              </a:buClr>
              <a:buFontTx/>
              <a:buChar char="•"/>
            </a:pPr>
            <a:r>
              <a:rPr lang="en-US" sz="2800" dirty="0">
                <a:effectLst/>
                <a:cs typeface="Arial" pitchFamily="34" charset="0"/>
              </a:rPr>
              <a:t>Yoga</a:t>
            </a:r>
          </a:p>
          <a:p>
            <a:pPr marL="533400" indent="-533400">
              <a:lnSpc>
                <a:spcPct val="100000"/>
              </a:lnSpc>
              <a:spcBef>
                <a:spcPts val="0"/>
              </a:spcBef>
              <a:spcAft>
                <a:spcPts val="300"/>
              </a:spcAft>
              <a:buClr>
                <a:schemeClr val="tx1"/>
              </a:buClr>
              <a:buFontTx/>
              <a:buChar char="•"/>
            </a:pPr>
            <a:r>
              <a:rPr lang="en-US" sz="2800" dirty="0">
                <a:solidFill>
                  <a:schemeClr val="tx1"/>
                </a:solidFill>
                <a:effectLst/>
                <a:cs typeface="Arial" pitchFamily="34" charset="0"/>
              </a:rPr>
              <a:t>Mindfulness (also see “viewing”)</a:t>
            </a:r>
          </a:p>
          <a:p>
            <a:pPr marL="533400" indent="-533400">
              <a:lnSpc>
                <a:spcPct val="100000"/>
              </a:lnSpc>
              <a:spcBef>
                <a:spcPts val="0"/>
              </a:spcBef>
              <a:spcAft>
                <a:spcPts val="300"/>
              </a:spcAft>
              <a:buClr>
                <a:schemeClr val="tx1"/>
              </a:buClr>
              <a:buFontTx/>
              <a:buChar char="•"/>
            </a:pPr>
            <a:r>
              <a:rPr lang="en-US" sz="2800" dirty="0">
                <a:effectLst/>
                <a:cs typeface="Arial" pitchFamily="34" charset="0"/>
              </a:rPr>
              <a:t>Smelling essential oils</a:t>
            </a:r>
            <a:endParaRPr lang="en-US" sz="2800" dirty="0">
              <a:solidFill>
                <a:schemeClr val="tx1"/>
              </a:solidFill>
              <a:effectLst/>
              <a:cs typeface="Arial" pitchFamily="34" charset="0"/>
            </a:endParaRPr>
          </a:p>
          <a:p>
            <a:pPr marL="533400" indent="-533400">
              <a:lnSpc>
                <a:spcPct val="100000"/>
              </a:lnSpc>
              <a:spcBef>
                <a:spcPts val="0"/>
              </a:spcBef>
              <a:spcAft>
                <a:spcPts val="300"/>
              </a:spcAft>
              <a:buClr>
                <a:schemeClr val="tx1"/>
              </a:buClr>
              <a:buFontTx/>
              <a:buChar char="•"/>
            </a:pPr>
            <a:r>
              <a:rPr lang="en-US" sz="2800" dirty="0">
                <a:solidFill>
                  <a:schemeClr val="tx1"/>
                </a:solidFill>
                <a:effectLst/>
                <a:cs typeface="Arial" pitchFamily="34" charset="0"/>
              </a:rPr>
              <a:t>Suggest changes in sensory attention</a:t>
            </a:r>
          </a:p>
          <a:p>
            <a:pPr marL="533400" indent="-533400">
              <a:lnSpc>
                <a:spcPct val="100000"/>
              </a:lnSpc>
              <a:spcBef>
                <a:spcPts val="0"/>
              </a:spcBef>
              <a:spcAft>
                <a:spcPts val="300"/>
              </a:spcAft>
              <a:buClr>
                <a:schemeClr val="tx1"/>
              </a:buClr>
              <a:buFontTx/>
              <a:buChar char="•"/>
            </a:pPr>
            <a:r>
              <a:rPr lang="en-US" sz="2800" dirty="0">
                <a:effectLst/>
                <a:cs typeface="Arial" pitchFamily="34" charset="0"/>
              </a:rPr>
              <a:t>Hypnosis</a:t>
            </a:r>
          </a:p>
          <a:p>
            <a:pPr marL="533400" indent="-533400">
              <a:lnSpc>
                <a:spcPct val="100000"/>
              </a:lnSpc>
              <a:spcBef>
                <a:spcPts val="0"/>
              </a:spcBef>
              <a:spcAft>
                <a:spcPts val="300"/>
              </a:spcAft>
              <a:buClr>
                <a:schemeClr val="tx1"/>
              </a:buClr>
              <a:buFontTx/>
              <a:buChar char="•"/>
            </a:pPr>
            <a:r>
              <a:rPr lang="en-US" sz="2800" dirty="0">
                <a:effectLst/>
                <a:cs typeface="Arial" pitchFamily="34" charset="0"/>
              </a:rPr>
              <a:t>Neuro-Linguistic Programming (NLP)</a:t>
            </a:r>
          </a:p>
          <a:p>
            <a:pPr marL="533400" indent="-533400">
              <a:lnSpc>
                <a:spcPct val="100000"/>
              </a:lnSpc>
              <a:spcBef>
                <a:spcPts val="0"/>
              </a:spcBef>
              <a:spcAft>
                <a:spcPts val="300"/>
              </a:spcAft>
              <a:buClr>
                <a:schemeClr val="tx1"/>
              </a:buClr>
              <a:buFontTx/>
              <a:buChar char="•"/>
            </a:pPr>
            <a:r>
              <a:rPr lang="en-US" sz="2800" dirty="0">
                <a:solidFill>
                  <a:schemeClr val="tx1"/>
                </a:solidFill>
                <a:effectLst/>
                <a:cs typeface="Arial" pitchFamily="34" charset="0"/>
              </a:rPr>
              <a:t>Eye Movement Desensitization and Reprocessing (EMDR)</a:t>
            </a:r>
          </a:p>
          <a:p>
            <a:pPr marL="533400" indent="-533400">
              <a:lnSpc>
                <a:spcPct val="100000"/>
              </a:lnSpc>
              <a:spcBef>
                <a:spcPts val="0"/>
              </a:spcBef>
              <a:spcAft>
                <a:spcPts val="300"/>
              </a:spcAft>
              <a:buClr>
                <a:schemeClr val="tx1"/>
              </a:buClr>
              <a:buFontTx/>
              <a:buChar char="•"/>
            </a:pPr>
            <a:r>
              <a:rPr lang="en-US" sz="2800" dirty="0">
                <a:effectLst/>
                <a:cs typeface="Arial" pitchFamily="34" charset="0"/>
              </a:rPr>
              <a:t>Thought Field Therapy (TFT) or Emotional Freedom Techniques (EFT)</a:t>
            </a:r>
          </a:p>
          <a:p>
            <a:pPr marL="533400" indent="-533400">
              <a:lnSpc>
                <a:spcPct val="100000"/>
              </a:lnSpc>
              <a:spcBef>
                <a:spcPts val="0"/>
              </a:spcBef>
              <a:spcAft>
                <a:spcPts val="300"/>
              </a:spcAft>
              <a:buClr>
                <a:schemeClr val="tx1"/>
              </a:buClr>
              <a:buFontTx/>
              <a:buChar char="•"/>
            </a:pPr>
            <a:r>
              <a:rPr lang="en-US" sz="2800" dirty="0" err="1">
                <a:solidFill>
                  <a:schemeClr val="tx1"/>
                </a:solidFill>
                <a:effectLst/>
                <a:cs typeface="Arial" pitchFamily="34" charset="0"/>
              </a:rPr>
              <a:t>Vagus</a:t>
            </a:r>
            <a:r>
              <a:rPr lang="en-US" sz="2800" dirty="0">
                <a:solidFill>
                  <a:schemeClr val="tx1"/>
                </a:solidFill>
                <a:effectLst/>
                <a:cs typeface="Arial" pitchFamily="34" charset="0"/>
              </a:rPr>
              <a:t> nerve stimulation</a:t>
            </a:r>
          </a:p>
        </p:txBody>
      </p:sp>
    </p:spTree>
    <p:extLst>
      <p:ext uri="{BB962C8B-B14F-4D97-AF65-F5344CB8AC3E}">
        <p14:creationId xmlns:p14="http://schemas.microsoft.com/office/powerpoint/2010/main" val="371841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520195">
                                            <p:txEl>
                                              <p:pRg st="0" end="0"/>
                                            </p:txEl>
                                          </p:spTgt>
                                        </p:tgtEl>
                                        <p:attrNameLst>
                                          <p:attrName>style.visibility</p:attrName>
                                        </p:attrNameLst>
                                      </p:cBhvr>
                                      <p:to>
                                        <p:strVal val="visible"/>
                                      </p:to>
                                    </p:set>
                                    <p:anim to="" calcmode="lin" valueType="num">
                                      <p:cBhvr>
                                        <p:cTn id="7" dur="1" fill="hold"/>
                                        <p:tgtEl>
                                          <p:spTgt spid="52019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520195">
                                            <p:txEl>
                                              <p:pRg st="1" end="1"/>
                                            </p:txEl>
                                          </p:spTgt>
                                        </p:tgtEl>
                                        <p:attrNameLst>
                                          <p:attrName>style.visibility</p:attrName>
                                        </p:attrNameLst>
                                      </p:cBhvr>
                                      <p:to>
                                        <p:strVal val="visible"/>
                                      </p:to>
                                    </p:set>
                                    <p:anim to="" calcmode="lin" valueType="num">
                                      <p:cBhvr>
                                        <p:cTn id="12" dur="1" fill="hold"/>
                                        <p:tgtEl>
                                          <p:spTgt spid="520195">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520195">
                                            <p:txEl>
                                              <p:pRg st="2" end="2"/>
                                            </p:txEl>
                                          </p:spTgt>
                                        </p:tgtEl>
                                        <p:attrNameLst>
                                          <p:attrName>style.visibility</p:attrName>
                                        </p:attrNameLst>
                                      </p:cBhvr>
                                      <p:to>
                                        <p:strVal val="visible"/>
                                      </p:to>
                                    </p:set>
                                    <p:anim to="" calcmode="lin" valueType="num">
                                      <p:cBhvr>
                                        <p:cTn id="17" dur="1" fill="hold"/>
                                        <p:tgtEl>
                                          <p:spTgt spid="520195">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iterate type="wd">
                                    <p:tmAbs val="500"/>
                                  </p:iterate>
                                  <p:childTnLst>
                                    <p:set>
                                      <p:cBhvr>
                                        <p:cTn id="21" dur="1" fill="hold">
                                          <p:stCondLst>
                                            <p:cond delay="0"/>
                                          </p:stCondLst>
                                        </p:cTn>
                                        <p:tgtEl>
                                          <p:spTgt spid="520195">
                                            <p:txEl>
                                              <p:pRg st="3" end="3"/>
                                            </p:txEl>
                                          </p:spTgt>
                                        </p:tgtEl>
                                        <p:attrNameLst>
                                          <p:attrName>style.visibility</p:attrName>
                                        </p:attrNameLst>
                                      </p:cBhvr>
                                      <p:to>
                                        <p:strVal val="visible"/>
                                      </p:to>
                                    </p:set>
                                    <p:anim to="" calcmode="lin" valueType="num">
                                      <p:cBhvr>
                                        <p:cTn id="22" dur="1" fill="hold"/>
                                        <p:tgtEl>
                                          <p:spTgt spid="520195">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iterate type="wd">
                                    <p:tmAbs val="500"/>
                                  </p:iterate>
                                  <p:childTnLst>
                                    <p:set>
                                      <p:cBhvr>
                                        <p:cTn id="26" dur="1" fill="hold">
                                          <p:stCondLst>
                                            <p:cond delay="0"/>
                                          </p:stCondLst>
                                        </p:cTn>
                                        <p:tgtEl>
                                          <p:spTgt spid="520195">
                                            <p:txEl>
                                              <p:pRg st="4" end="4"/>
                                            </p:txEl>
                                          </p:spTgt>
                                        </p:tgtEl>
                                        <p:attrNameLst>
                                          <p:attrName>style.visibility</p:attrName>
                                        </p:attrNameLst>
                                      </p:cBhvr>
                                      <p:to>
                                        <p:strVal val="visible"/>
                                      </p:to>
                                    </p:set>
                                    <p:anim to="" calcmode="lin" valueType="num">
                                      <p:cBhvr>
                                        <p:cTn id="27" dur="1" fill="hold"/>
                                        <p:tgtEl>
                                          <p:spTgt spid="520195">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iterate type="wd">
                                    <p:tmAbs val="500"/>
                                  </p:iterate>
                                  <p:childTnLst>
                                    <p:set>
                                      <p:cBhvr>
                                        <p:cTn id="31" dur="1" fill="hold">
                                          <p:stCondLst>
                                            <p:cond delay="0"/>
                                          </p:stCondLst>
                                        </p:cTn>
                                        <p:tgtEl>
                                          <p:spTgt spid="520195">
                                            <p:txEl>
                                              <p:pRg st="5" end="5"/>
                                            </p:txEl>
                                          </p:spTgt>
                                        </p:tgtEl>
                                        <p:attrNameLst>
                                          <p:attrName>style.visibility</p:attrName>
                                        </p:attrNameLst>
                                      </p:cBhvr>
                                      <p:to>
                                        <p:strVal val="visible"/>
                                      </p:to>
                                    </p:set>
                                    <p:anim to="" calcmode="lin" valueType="num">
                                      <p:cBhvr>
                                        <p:cTn id="32" dur="1" fill="hold"/>
                                        <p:tgtEl>
                                          <p:spTgt spid="520195">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iterate type="wd">
                                    <p:tmAbs val="500"/>
                                  </p:iterate>
                                  <p:childTnLst>
                                    <p:set>
                                      <p:cBhvr>
                                        <p:cTn id="36" dur="1" fill="hold">
                                          <p:stCondLst>
                                            <p:cond delay="0"/>
                                          </p:stCondLst>
                                        </p:cTn>
                                        <p:tgtEl>
                                          <p:spTgt spid="520195">
                                            <p:txEl>
                                              <p:pRg st="6" end="6"/>
                                            </p:txEl>
                                          </p:spTgt>
                                        </p:tgtEl>
                                        <p:attrNameLst>
                                          <p:attrName>style.visibility</p:attrName>
                                        </p:attrNameLst>
                                      </p:cBhvr>
                                      <p:to>
                                        <p:strVal val="visible"/>
                                      </p:to>
                                    </p:set>
                                    <p:anim to="" calcmode="lin" valueType="num">
                                      <p:cBhvr>
                                        <p:cTn id="37" dur="1" fill="hold"/>
                                        <p:tgtEl>
                                          <p:spTgt spid="520195">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iterate type="wd">
                                    <p:tmAbs val="500"/>
                                  </p:iterate>
                                  <p:childTnLst>
                                    <p:set>
                                      <p:cBhvr>
                                        <p:cTn id="41" dur="1" fill="hold">
                                          <p:stCondLst>
                                            <p:cond delay="0"/>
                                          </p:stCondLst>
                                        </p:cTn>
                                        <p:tgtEl>
                                          <p:spTgt spid="520195">
                                            <p:txEl>
                                              <p:pRg st="7" end="7"/>
                                            </p:txEl>
                                          </p:spTgt>
                                        </p:tgtEl>
                                        <p:attrNameLst>
                                          <p:attrName>style.visibility</p:attrName>
                                        </p:attrNameLst>
                                      </p:cBhvr>
                                      <p:to>
                                        <p:strVal val="visible"/>
                                      </p:to>
                                    </p:set>
                                    <p:anim to="" calcmode="lin" valueType="num">
                                      <p:cBhvr>
                                        <p:cTn id="42" dur="1" fill="hold"/>
                                        <p:tgtEl>
                                          <p:spTgt spid="520195">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iterate type="wd">
                                    <p:tmAbs val="500"/>
                                  </p:iterate>
                                  <p:childTnLst>
                                    <p:set>
                                      <p:cBhvr>
                                        <p:cTn id="46" dur="1" fill="hold">
                                          <p:stCondLst>
                                            <p:cond delay="0"/>
                                          </p:stCondLst>
                                        </p:cTn>
                                        <p:tgtEl>
                                          <p:spTgt spid="520195">
                                            <p:txEl>
                                              <p:pRg st="8" end="8"/>
                                            </p:txEl>
                                          </p:spTgt>
                                        </p:tgtEl>
                                        <p:attrNameLst>
                                          <p:attrName>style.visibility</p:attrName>
                                        </p:attrNameLst>
                                      </p:cBhvr>
                                      <p:to>
                                        <p:strVal val="visible"/>
                                      </p:to>
                                    </p:set>
                                    <p:anim to="" calcmode="lin" valueType="num">
                                      <p:cBhvr>
                                        <p:cTn id="47" dur="1" fill="hold"/>
                                        <p:tgtEl>
                                          <p:spTgt spid="520195">
                                            <p:txEl>
                                              <p:pRg st="8" end="8"/>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iterate type="wd">
                                    <p:tmAbs val="500"/>
                                  </p:iterate>
                                  <p:childTnLst>
                                    <p:set>
                                      <p:cBhvr>
                                        <p:cTn id="51" dur="1" fill="hold">
                                          <p:stCondLst>
                                            <p:cond delay="0"/>
                                          </p:stCondLst>
                                        </p:cTn>
                                        <p:tgtEl>
                                          <p:spTgt spid="520195">
                                            <p:txEl>
                                              <p:pRg st="9" end="9"/>
                                            </p:txEl>
                                          </p:spTgt>
                                        </p:tgtEl>
                                        <p:attrNameLst>
                                          <p:attrName>style.visibility</p:attrName>
                                        </p:attrNameLst>
                                      </p:cBhvr>
                                      <p:to>
                                        <p:strVal val="visible"/>
                                      </p:to>
                                    </p:set>
                                    <p:anim to="" calcmode="lin" valueType="num">
                                      <p:cBhvr>
                                        <p:cTn id="52" dur="1" fill="hold"/>
                                        <p:tgtEl>
                                          <p:spTgt spid="520195">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1688123" y="342900"/>
            <a:ext cx="8522677" cy="1295400"/>
          </a:xfrm>
        </p:spPr>
        <p:txBody>
          <a:bodyPr>
            <a:normAutofit/>
          </a:bodyPr>
          <a:lstStyle/>
          <a:p>
            <a:pPr algn="ctr" eaLnBrk="1" hangingPunct="1"/>
            <a:r>
              <a:rPr lang="en-US" sz="4400" dirty="0">
                <a:solidFill>
                  <a:schemeClr val="tx1"/>
                </a:solidFill>
                <a:effectLst/>
                <a:latin typeface="Arial" pitchFamily="34" charset="0"/>
                <a:cs typeface="Arial" pitchFamily="34" charset="0"/>
              </a:rPr>
              <a:t>The 360° Self</a:t>
            </a:r>
          </a:p>
        </p:txBody>
      </p:sp>
      <p:graphicFrame>
        <p:nvGraphicFramePr>
          <p:cNvPr id="15363" name="Object 3"/>
          <p:cNvGraphicFramePr>
            <a:graphicFrameLocks noGrp="1" noChangeAspect="1"/>
          </p:cNvGraphicFramePr>
          <p:nvPr>
            <p:ph idx="1"/>
            <p:extLst>
              <p:ext uri="{D42A27DB-BD31-4B8C-83A1-F6EECF244321}">
                <p14:modId xmlns:p14="http://schemas.microsoft.com/office/powerpoint/2010/main" val="3498177231"/>
              </p:ext>
            </p:extLst>
          </p:nvPr>
        </p:nvGraphicFramePr>
        <p:xfrm>
          <a:off x="1008044" y="886710"/>
          <a:ext cx="14885666" cy="8503920"/>
        </p:xfrm>
        <a:graphic>
          <a:graphicData uri="http://schemas.openxmlformats.org/presentationml/2006/ole">
            <mc:AlternateContent xmlns:mc="http://schemas.openxmlformats.org/markup-compatibility/2006">
              <mc:Choice xmlns:v="urn:schemas-microsoft-com:vml" Requires="v">
                <p:oleObj spid="_x0000_s1146" name="Chart" r:id="rId4" imgW="11601683" imgH="6629192" progId="MSGraph.Chart.8">
                  <p:embed followColorScheme="full"/>
                </p:oleObj>
              </mc:Choice>
              <mc:Fallback>
                <p:oleObj name="Chart" r:id="rId4" imgW="11601683" imgH="6629192" progId="MSGraph.Chart.8">
                  <p:embed followColorScheme="full"/>
                  <p:pic>
                    <p:nvPicPr>
                      <p:cNvPr id="0" name=""/>
                      <p:cNvPicPr>
                        <a:picLocks noChangeArrowheads="1"/>
                      </p:cNvPicPr>
                      <p:nvPr/>
                    </p:nvPicPr>
                    <p:blipFill>
                      <a:blip r:embed="rId5"/>
                      <a:srcRect/>
                      <a:stretch>
                        <a:fillRect/>
                      </a:stretch>
                    </p:blipFill>
                    <p:spPr bwMode="auto">
                      <a:xfrm>
                        <a:off x="1008044" y="886710"/>
                        <a:ext cx="14885666" cy="8503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4" name="Text Box 4"/>
          <p:cNvSpPr txBox="1">
            <a:spLocks noChangeArrowheads="1"/>
          </p:cNvSpPr>
          <p:nvPr/>
        </p:nvSpPr>
        <p:spPr bwMode="auto">
          <a:xfrm>
            <a:off x="3982207" y="3490657"/>
            <a:ext cx="11547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sz="2000" dirty="0">
                <a:latin typeface="Arial" pitchFamily="34" charset="0"/>
              </a:rPr>
              <a:t>Feelings</a:t>
            </a:r>
          </a:p>
        </p:txBody>
      </p:sp>
      <p:sp>
        <p:nvSpPr>
          <p:cNvPr id="15365" name="Rectangle 5"/>
          <p:cNvSpPr>
            <a:spLocks noChangeArrowheads="1"/>
          </p:cNvSpPr>
          <p:nvPr/>
        </p:nvSpPr>
        <p:spPr bwMode="auto">
          <a:xfrm>
            <a:off x="5472569" y="2568959"/>
            <a:ext cx="13015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000" dirty="0">
                <a:latin typeface="Arial" panose="020B0604020202020204" pitchFamily="34" charset="0"/>
                <a:cs typeface="Arial" panose="020B0604020202020204" pitchFamily="34" charset="0"/>
              </a:rPr>
              <a:t>Thoughts</a:t>
            </a:r>
          </a:p>
        </p:txBody>
      </p:sp>
      <p:sp>
        <p:nvSpPr>
          <p:cNvPr id="15366" name="Rectangle 6"/>
          <p:cNvSpPr>
            <a:spLocks noChangeArrowheads="1"/>
          </p:cNvSpPr>
          <p:nvPr/>
        </p:nvSpPr>
        <p:spPr bwMode="auto">
          <a:xfrm>
            <a:off x="3391157" y="2787621"/>
            <a:ext cx="14416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000" dirty="0">
                <a:latin typeface="Arial" panose="020B0604020202020204" pitchFamily="34" charset="0"/>
                <a:cs typeface="Arial" panose="020B0604020202020204" pitchFamily="34" charset="0"/>
              </a:rPr>
              <a:t>Sensations</a:t>
            </a:r>
          </a:p>
        </p:txBody>
      </p:sp>
      <p:sp>
        <p:nvSpPr>
          <p:cNvPr id="15367" name="Rectangle 7"/>
          <p:cNvSpPr>
            <a:spLocks noChangeArrowheads="1"/>
          </p:cNvSpPr>
          <p:nvPr/>
        </p:nvSpPr>
        <p:spPr bwMode="auto">
          <a:xfrm>
            <a:off x="7280940" y="2987676"/>
            <a:ext cx="15027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000" dirty="0">
                <a:latin typeface="Arial" panose="020B0604020202020204" pitchFamily="34" charset="0"/>
                <a:cs typeface="Arial" panose="020B0604020202020204" pitchFamily="34" charset="0"/>
              </a:rPr>
              <a:t>Memories</a:t>
            </a:r>
          </a:p>
        </p:txBody>
      </p:sp>
      <p:sp>
        <p:nvSpPr>
          <p:cNvPr id="15368" name="Rectangle 8"/>
          <p:cNvSpPr>
            <a:spLocks noChangeArrowheads="1"/>
          </p:cNvSpPr>
          <p:nvPr/>
        </p:nvSpPr>
        <p:spPr bwMode="auto">
          <a:xfrm>
            <a:off x="5779477" y="3522556"/>
            <a:ext cx="15014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000" dirty="0">
                <a:latin typeface="Arial" panose="020B0604020202020204" pitchFamily="34" charset="0"/>
                <a:cs typeface="Arial" panose="020B0604020202020204" pitchFamily="34" charset="0"/>
              </a:rPr>
              <a:t>Fantasies</a:t>
            </a:r>
          </a:p>
        </p:txBody>
      </p:sp>
    </p:spTree>
    <p:extLst>
      <p:ext uri="{BB962C8B-B14F-4D97-AF65-F5344CB8AC3E}">
        <p14:creationId xmlns:p14="http://schemas.microsoft.com/office/powerpoint/2010/main" val="929746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202076" y="-1"/>
            <a:ext cx="9750176" cy="1494481"/>
          </a:xfrm>
        </p:spPr>
        <p:txBody>
          <a:bodyPr>
            <a:noAutofit/>
          </a:bodyPr>
          <a:lstStyle/>
          <a:p>
            <a:pPr algn="ctr" eaLnBrk="1" hangingPunct="1"/>
            <a:r>
              <a:rPr lang="en-US" sz="4000" dirty="0">
                <a:effectLst/>
                <a:latin typeface="Arial" pitchFamily="34" charset="0"/>
                <a:cs typeface="Arial" pitchFamily="34" charset="0"/>
              </a:rPr>
              <a:t>Intrusion, Devaluation, and Attribution</a:t>
            </a:r>
          </a:p>
        </p:txBody>
      </p:sp>
      <p:sp>
        <p:nvSpPr>
          <p:cNvPr id="2" name="Content Placeholder 1"/>
          <p:cNvSpPr>
            <a:spLocks noGrp="1"/>
          </p:cNvSpPr>
          <p:nvPr>
            <p:ph idx="1"/>
          </p:nvPr>
        </p:nvSpPr>
        <p:spPr>
          <a:xfrm>
            <a:off x="1981200" y="1340708"/>
            <a:ext cx="8229600" cy="4724400"/>
          </a:xfrm>
        </p:spPr>
        <p:txBody>
          <a:bodyPr/>
          <a:lstStyle/>
          <a:p>
            <a:pPr marL="118872" indent="0">
              <a:buNone/>
            </a:pPr>
            <a:endParaRPr lang="en-US" dirty="0"/>
          </a:p>
        </p:txBody>
      </p:sp>
      <p:sp>
        <p:nvSpPr>
          <p:cNvPr id="16387" name="Oval 3"/>
          <p:cNvSpPr>
            <a:spLocks noChangeAspect="1" noChangeArrowheads="1"/>
          </p:cNvSpPr>
          <p:nvPr/>
        </p:nvSpPr>
        <p:spPr bwMode="auto">
          <a:xfrm>
            <a:off x="4419600" y="2667000"/>
            <a:ext cx="2932385" cy="2743200"/>
          </a:xfrm>
          <a:prstGeom prst="ellipse">
            <a:avLst/>
          </a:prstGeom>
          <a:solidFill>
            <a:srgbClr val="FFFF00"/>
          </a:solidFill>
          <a:ln w="57150">
            <a:solidFill>
              <a:schemeClr val="tx1"/>
            </a:solidFill>
            <a:prstDash val="sysDot"/>
            <a:round/>
            <a:headEnd/>
            <a:tailEnd/>
          </a:ln>
        </p:spPr>
        <p:txBody>
          <a:bodyPr wrap="none" anchor="ctr"/>
          <a:lstStyle/>
          <a:p>
            <a:endParaRPr lang="en-US" sz="3600" b="1">
              <a:solidFill>
                <a:prstClr val="black"/>
              </a:solidFill>
              <a:latin typeface="Tahoma" pitchFamily="34" charset="0"/>
            </a:endParaRPr>
          </a:p>
        </p:txBody>
      </p:sp>
      <p:sp>
        <p:nvSpPr>
          <p:cNvPr id="16388" name="Text Box 4"/>
          <p:cNvSpPr txBox="1">
            <a:spLocks noChangeArrowheads="1"/>
          </p:cNvSpPr>
          <p:nvPr/>
        </p:nvSpPr>
        <p:spPr bwMode="auto">
          <a:xfrm>
            <a:off x="4827373" y="3814632"/>
            <a:ext cx="23622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nSpc>
                <a:spcPct val="40000"/>
              </a:lnSpc>
              <a:spcBef>
                <a:spcPct val="50000"/>
              </a:spcBef>
            </a:pPr>
            <a:r>
              <a:rPr lang="en-US" sz="2000" dirty="0">
                <a:solidFill>
                  <a:prstClr val="black"/>
                </a:solidFill>
                <a:latin typeface="Arial" pitchFamily="34" charset="0"/>
                <a:cs typeface="Arial" pitchFamily="34" charset="0"/>
              </a:rPr>
              <a:t>Undifferentiated</a:t>
            </a:r>
          </a:p>
          <a:p>
            <a:pPr>
              <a:lnSpc>
                <a:spcPct val="40000"/>
              </a:lnSpc>
              <a:spcBef>
                <a:spcPct val="50000"/>
              </a:spcBef>
            </a:pPr>
            <a:r>
              <a:rPr lang="en-US" sz="2000" dirty="0">
                <a:solidFill>
                  <a:prstClr val="black"/>
                </a:solidFill>
                <a:latin typeface="Arial" pitchFamily="34" charset="0"/>
                <a:cs typeface="Arial" pitchFamily="34" charset="0"/>
              </a:rPr>
              <a:t>          Self</a:t>
            </a:r>
            <a:endParaRPr lang="en-US" dirty="0">
              <a:solidFill>
                <a:prstClr val="black"/>
              </a:solidFill>
              <a:latin typeface="Arial" pitchFamily="34" charset="0"/>
              <a:cs typeface="Arial" pitchFamily="34" charset="0"/>
            </a:endParaRPr>
          </a:p>
        </p:txBody>
      </p:sp>
      <p:sp>
        <p:nvSpPr>
          <p:cNvPr id="16389" name="Line 5"/>
          <p:cNvSpPr>
            <a:spLocks noChangeShapeType="1"/>
          </p:cNvSpPr>
          <p:nvPr/>
        </p:nvSpPr>
        <p:spPr bwMode="auto">
          <a:xfrm flipH="1" flipV="1">
            <a:off x="6354947" y="4501982"/>
            <a:ext cx="1108372" cy="786766"/>
          </a:xfrm>
          <a:prstGeom prst="line">
            <a:avLst/>
          </a:prstGeom>
          <a:noFill/>
          <a:ln w="8255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600" b="1">
              <a:solidFill>
                <a:prstClr val="black"/>
              </a:solidFill>
              <a:latin typeface="Tahoma" pitchFamily="34" charset="0"/>
            </a:endParaRPr>
          </a:p>
        </p:txBody>
      </p:sp>
      <p:sp>
        <p:nvSpPr>
          <p:cNvPr id="16390" name="Line 6"/>
          <p:cNvSpPr>
            <a:spLocks noChangeShapeType="1"/>
          </p:cNvSpPr>
          <p:nvPr/>
        </p:nvSpPr>
        <p:spPr bwMode="auto">
          <a:xfrm flipH="1">
            <a:off x="6396519" y="2472093"/>
            <a:ext cx="1066800" cy="914400"/>
          </a:xfrm>
          <a:prstGeom prst="line">
            <a:avLst/>
          </a:prstGeom>
          <a:noFill/>
          <a:ln w="7937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600" b="1">
              <a:solidFill>
                <a:prstClr val="black"/>
              </a:solidFill>
              <a:latin typeface="Tahoma" pitchFamily="34" charset="0"/>
            </a:endParaRPr>
          </a:p>
        </p:txBody>
      </p:sp>
      <p:sp>
        <p:nvSpPr>
          <p:cNvPr id="16391" name="Line 7"/>
          <p:cNvSpPr>
            <a:spLocks noChangeShapeType="1"/>
          </p:cNvSpPr>
          <p:nvPr/>
        </p:nvSpPr>
        <p:spPr bwMode="auto">
          <a:xfrm>
            <a:off x="3344238" y="2644290"/>
            <a:ext cx="1371600" cy="914400"/>
          </a:xfrm>
          <a:prstGeom prst="line">
            <a:avLst/>
          </a:prstGeom>
          <a:noFill/>
          <a:ln w="7937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600" b="1">
              <a:solidFill>
                <a:prstClr val="black"/>
              </a:solidFill>
              <a:latin typeface="Tahoma" pitchFamily="34" charset="0"/>
            </a:endParaRPr>
          </a:p>
        </p:txBody>
      </p:sp>
      <p:sp>
        <p:nvSpPr>
          <p:cNvPr id="16392" name="Text Box 8"/>
          <p:cNvSpPr txBox="1">
            <a:spLocks noChangeArrowheads="1"/>
          </p:cNvSpPr>
          <p:nvPr/>
        </p:nvSpPr>
        <p:spPr bwMode="auto">
          <a:xfrm>
            <a:off x="2019300" y="2055191"/>
            <a:ext cx="2209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sz="2000" dirty="0">
                <a:latin typeface="Arial" pitchFamily="34" charset="0"/>
              </a:rPr>
              <a:t>Devaluing</a:t>
            </a:r>
          </a:p>
        </p:txBody>
      </p:sp>
      <p:sp>
        <p:nvSpPr>
          <p:cNvPr id="16393" name="Rectangle 9"/>
          <p:cNvSpPr>
            <a:spLocks noChangeArrowheads="1"/>
          </p:cNvSpPr>
          <p:nvPr/>
        </p:nvSpPr>
        <p:spPr bwMode="auto">
          <a:xfrm>
            <a:off x="6229350" y="1880971"/>
            <a:ext cx="4114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latin typeface="Arial" pitchFamily="34" charset="0"/>
                <a:cs typeface="Arial" pitchFamily="34" charset="0"/>
              </a:rPr>
              <a:t>Sexual/physical intrusion</a:t>
            </a:r>
          </a:p>
        </p:txBody>
      </p:sp>
      <p:sp>
        <p:nvSpPr>
          <p:cNvPr id="16394" name="Rectangle 10"/>
          <p:cNvSpPr>
            <a:spLocks noChangeArrowheads="1"/>
          </p:cNvSpPr>
          <p:nvPr/>
        </p:nvSpPr>
        <p:spPr bwMode="auto">
          <a:xfrm>
            <a:off x="7012284" y="5476767"/>
            <a:ext cx="4000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dirty="0">
                <a:latin typeface="Arial" pitchFamily="34" charset="0"/>
                <a:cs typeface="Arial" pitchFamily="34" charset="0"/>
              </a:rPr>
              <a:t>Attribution of experience</a:t>
            </a:r>
          </a:p>
        </p:txBody>
      </p:sp>
    </p:spTree>
    <p:extLst>
      <p:ext uri="{BB962C8B-B14F-4D97-AF65-F5344CB8AC3E}">
        <p14:creationId xmlns:p14="http://schemas.microsoft.com/office/powerpoint/2010/main" val="23562513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TC104033921[[fn=Damask]]</Template>
  <TotalTime>45656</TotalTime>
  <Words>6295</Words>
  <Application>Microsoft Office PowerPoint</Application>
  <PresentationFormat>Widescreen</PresentationFormat>
  <Paragraphs>543</Paragraphs>
  <Slides>78</Slides>
  <Notes>75</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78</vt:i4>
      </vt:variant>
    </vt:vector>
  </HeadingPairs>
  <TitlesOfParts>
    <vt:vector size="93" baseType="lpstr">
      <vt:lpstr>ＭＳ Ｐゴシック</vt:lpstr>
      <vt:lpstr>ＭＳ Ｐゴシック</vt:lpstr>
      <vt:lpstr>Arial</vt:lpstr>
      <vt:lpstr>Arial Rounded MT Bold</vt:lpstr>
      <vt:lpstr>Bookman Old Style</vt:lpstr>
      <vt:lpstr>Calibri</vt:lpstr>
      <vt:lpstr>Rockwell</vt:lpstr>
      <vt:lpstr>Tahoma</vt:lpstr>
      <vt:lpstr>Times</vt:lpstr>
      <vt:lpstr>Times New Roman</vt:lpstr>
      <vt:lpstr>Wingdings</vt:lpstr>
      <vt:lpstr>Wingdings 2</vt:lpstr>
      <vt:lpstr>ヒラギノ角ゴ Pro W3</vt:lpstr>
      <vt:lpstr>Damask</vt:lpstr>
      <vt:lpstr>Chart</vt:lpstr>
      <vt:lpstr>PowerPoint Presentation</vt:lpstr>
      <vt:lpstr>Tidbits</vt:lpstr>
      <vt:lpstr>Trauma Defined (SAMHSA)</vt:lpstr>
      <vt:lpstr>PowerPoint Presentation</vt:lpstr>
      <vt:lpstr>PowerPoint Presentation</vt:lpstr>
      <vt:lpstr>PowerPoint Presentation</vt:lpstr>
      <vt:lpstr>PowerPoint Presentation</vt:lpstr>
      <vt:lpstr>The 360° Self</vt:lpstr>
      <vt:lpstr>Intrusion, Devaluation, and Attribution</vt:lpstr>
      <vt:lpstr>Intrusion, Devaluation, and Attribution</vt:lpstr>
      <vt:lpstr>PowerPoint Presentation</vt:lpstr>
      <vt:lpstr>Dissociated/Disowned/Devalued Aspects of Self</vt:lpstr>
      <vt:lpstr>Intrusion or Inhibition</vt:lpstr>
      <vt:lpstr>Inhibition and Intrusion Polarities of Troublesome Aftereffects of Trauma</vt:lpstr>
      <vt:lpstr>Symptomatic and Healing Trances</vt:lpstr>
      <vt:lpstr>Signs of Dissociation</vt:lpstr>
      <vt:lpstr>The Influence of Trauma</vt:lpstr>
      <vt:lpstr>The Influence of Trauma (cont.)</vt:lpstr>
      <vt:lpstr>The Influence of Trauma (cont.)</vt:lpstr>
      <vt:lpstr>Summary</vt:lpstr>
      <vt:lpstr>Summary (cont.)</vt:lpstr>
      <vt:lpstr>Traditional Treatment Ideas</vt:lpstr>
      <vt:lpstr>Do Approaches to the Treatment of PTSD Vary in Efficacy?</vt:lpstr>
      <vt:lpstr>Bona fide Treatment Approaches</vt:lpstr>
      <vt:lpstr>TBCBT: An Example</vt:lpstr>
      <vt:lpstr>Outcomes?</vt:lpstr>
      <vt:lpstr>Why Measure Outcomes?</vt:lpstr>
      <vt:lpstr>Why Measure Outcome? (cont.)</vt:lpstr>
      <vt:lpstr>Fit and Effect</vt:lpstr>
      <vt:lpstr>Fit: Engagement is Critical to Outcome</vt:lpstr>
      <vt:lpstr>Fit: Strengthening Engagement</vt:lpstr>
      <vt:lpstr>Effect: Focus on Early Change and Respond to Lack of Progress</vt:lpstr>
      <vt:lpstr>Evidence-Based Practice in Health &amp; Behavioral Health</vt:lpstr>
      <vt:lpstr>PowerPoint Presentation</vt:lpstr>
      <vt:lpstr>Trauma-Informed (SAMHSA)</vt:lpstr>
      <vt:lpstr>From Pathology to Strengths</vt:lpstr>
      <vt:lpstr>Strengths-Based Defined</vt:lpstr>
      <vt:lpstr>Strengths-Based Principles</vt:lpstr>
      <vt:lpstr>Strengths-Based Principles (cont.)</vt:lpstr>
      <vt:lpstr>Strengths-Based and Trauma</vt:lpstr>
      <vt:lpstr>PowerPoint Presentation</vt:lpstr>
      <vt:lpstr>PowerPoint Presentation</vt:lpstr>
      <vt:lpstr>PowerPoint Presentation</vt:lpstr>
      <vt:lpstr>Post-Traumatic Growth</vt:lpstr>
      <vt:lpstr>Post-Traumatic Growth (cont.)</vt:lpstr>
      <vt:lpstr>Post-Traumatic Growth (cont.)</vt:lpstr>
      <vt:lpstr>PowerPoint Presentation</vt:lpstr>
      <vt:lpstr>The Role of the Therapist</vt:lpstr>
      <vt:lpstr>The Role of the Therapist (cont.)</vt:lpstr>
      <vt:lpstr>The Role of the Therapist (cont.)</vt:lpstr>
      <vt:lpstr>A Framework to Develop a Relationship with Aspects of Self</vt:lpstr>
      <vt:lpstr>A Framework to Develop a Relationship with Aspects of Self (cont.)</vt:lpstr>
      <vt:lpstr>The Antidote:  The Inclusive Self</vt:lpstr>
      <vt:lpstr>The Antidote: The Inclusive Self</vt:lpstr>
      <vt:lpstr>PowerPoint Presentation</vt:lpstr>
      <vt:lpstr>PowerPoint Presentation</vt:lpstr>
      <vt:lpstr>PowerPoint Presentation</vt:lpstr>
      <vt:lpstr>Internal Experience</vt:lpstr>
      <vt:lpstr>Possibility Language Dissolving Impossibility Talk</vt:lpstr>
      <vt:lpstr>Possibility Language Future Talk: Acknowledgment and a Vision for the Future</vt:lpstr>
      <vt:lpstr>Possibility Language Giving Permission</vt:lpstr>
      <vt:lpstr>Strategies for Changing Views</vt:lpstr>
      <vt:lpstr>Cognitive Triad of Traumatic Stress</vt:lpstr>
      <vt:lpstr>Five Pillars of Well-Being (PERMA) (Intentional Activities)</vt:lpstr>
      <vt:lpstr>Past, Present, and Future</vt:lpstr>
      <vt:lpstr>What Went Well?</vt:lpstr>
      <vt:lpstr>VIA Signature Strengths</vt:lpstr>
      <vt:lpstr>Character Strengths and Posttraumatic Growth</vt:lpstr>
      <vt:lpstr>Character Strengths and Common Concerns</vt:lpstr>
      <vt:lpstr>Finding Life Purpose or Direction</vt:lpstr>
      <vt:lpstr>Blissed</vt:lpstr>
      <vt:lpstr>Blessed</vt:lpstr>
      <vt:lpstr>Pissed (Righteous Indignation)</vt:lpstr>
      <vt:lpstr>Dissed (Wounded)</vt:lpstr>
      <vt:lpstr>Further Strategies to Change Views</vt:lpstr>
      <vt:lpstr>Strategies for Changing Action and Interaction</vt:lpstr>
      <vt:lpstr>Rituals of Continuity and Connection</vt:lpstr>
      <vt:lpstr>Neurobiological Strategies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Bertolino</dc:creator>
  <cp:lastModifiedBy>Robert Bertolino</cp:lastModifiedBy>
  <cp:revision>833</cp:revision>
  <cp:lastPrinted>2015-09-24T03:34:18Z</cp:lastPrinted>
  <dcterms:created xsi:type="dcterms:W3CDTF">2013-08-22T00:53:06Z</dcterms:created>
  <dcterms:modified xsi:type="dcterms:W3CDTF">2018-04-16T04:07:45Z</dcterms:modified>
</cp:coreProperties>
</file>